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gif" ContentType="image/gif"/>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97"/>
  </p:handoutMasterIdLst>
  <p:sldIdLst>
    <p:sldId id="700" r:id="rId3"/>
    <p:sldId id="754" r:id="rId5"/>
    <p:sldId id="406" r:id="rId6"/>
    <p:sldId id="613" r:id="rId7"/>
    <p:sldId id="531" r:id="rId8"/>
    <p:sldId id="532" r:id="rId9"/>
    <p:sldId id="528" r:id="rId10"/>
    <p:sldId id="560" r:id="rId11"/>
    <p:sldId id="462" r:id="rId12"/>
    <p:sldId id="465" r:id="rId13"/>
    <p:sldId id="467" r:id="rId14"/>
    <p:sldId id="469" r:id="rId15"/>
    <p:sldId id="470" r:id="rId16"/>
    <p:sldId id="468" r:id="rId17"/>
    <p:sldId id="473" r:id="rId18"/>
    <p:sldId id="474" r:id="rId19"/>
    <p:sldId id="755" r:id="rId20"/>
    <p:sldId id="762" r:id="rId21"/>
    <p:sldId id="756" r:id="rId22"/>
    <p:sldId id="763" r:id="rId23"/>
    <p:sldId id="757" r:id="rId24"/>
    <p:sldId id="764" r:id="rId25"/>
    <p:sldId id="758" r:id="rId26"/>
    <p:sldId id="765" r:id="rId27"/>
    <p:sldId id="759" r:id="rId28"/>
    <p:sldId id="766" r:id="rId29"/>
    <p:sldId id="760" r:id="rId30"/>
    <p:sldId id="761" r:id="rId31"/>
    <p:sldId id="767" r:id="rId32"/>
    <p:sldId id="475" r:id="rId33"/>
    <p:sldId id="476" r:id="rId34"/>
    <p:sldId id="477" r:id="rId35"/>
    <p:sldId id="478" r:id="rId36"/>
    <p:sldId id="479" r:id="rId37"/>
    <p:sldId id="480" r:id="rId38"/>
    <p:sldId id="481" r:id="rId39"/>
    <p:sldId id="482" r:id="rId40"/>
    <p:sldId id="483" r:id="rId41"/>
    <p:sldId id="484" r:id="rId42"/>
    <p:sldId id="485" r:id="rId43"/>
    <p:sldId id="486" r:id="rId44"/>
    <p:sldId id="487" r:id="rId45"/>
    <p:sldId id="488" r:id="rId46"/>
    <p:sldId id="489" r:id="rId47"/>
    <p:sldId id="490" r:id="rId48"/>
    <p:sldId id="491" r:id="rId49"/>
    <p:sldId id="492" r:id="rId50"/>
    <p:sldId id="493" r:id="rId51"/>
    <p:sldId id="494" r:id="rId52"/>
    <p:sldId id="495" r:id="rId53"/>
    <p:sldId id="496" r:id="rId54"/>
    <p:sldId id="497" r:id="rId55"/>
    <p:sldId id="498" r:id="rId56"/>
    <p:sldId id="499" r:id="rId57"/>
    <p:sldId id="500" r:id="rId58"/>
    <p:sldId id="717" r:id="rId59"/>
    <p:sldId id="718" r:id="rId60"/>
    <p:sldId id="719" r:id="rId61"/>
    <p:sldId id="720" r:id="rId62"/>
    <p:sldId id="721" r:id="rId63"/>
    <p:sldId id="722" r:id="rId64"/>
    <p:sldId id="723" r:id="rId65"/>
    <p:sldId id="724" r:id="rId66"/>
    <p:sldId id="725" r:id="rId67"/>
    <p:sldId id="726" r:id="rId68"/>
    <p:sldId id="727" r:id="rId69"/>
    <p:sldId id="728" r:id="rId70"/>
    <p:sldId id="729" r:id="rId71"/>
    <p:sldId id="730" r:id="rId72"/>
    <p:sldId id="731" r:id="rId73"/>
    <p:sldId id="732" r:id="rId74"/>
    <p:sldId id="733" r:id="rId75"/>
    <p:sldId id="734" r:id="rId76"/>
    <p:sldId id="735" r:id="rId77"/>
    <p:sldId id="736" r:id="rId78"/>
    <p:sldId id="737" r:id="rId79"/>
    <p:sldId id="738" r:id="rId80"/>
    <p:sldId id="739" r:id="rId81"/>
    <p:sldId id="740" r:id="rId82"/>
    <p:sldId id="741" r:id="rId83"/>
    <p:sldId id="742" r:id="rId84"/>
    <p:sldId id="743" r:id="rId85"/>
    <p:sldId id="744" r:id="rId86"/>
    <p:sldId id="745" r:id="rId87"/>
    <p:sldId id="746" r:id="rId88"/>
    <p:sldId id="747" r:id="rId89"/>
    <p:sldId id="748" r:id="rId90"/>
    <p:sldId id="749" r:id="rId91"/>
    <p:sldId id="750" r:id="rId92"/>
    <p:sldId id="751" r:id="rId93"/>
    <p:sldId id="752" r:id="rId94"/>
    <p:sldId id="753" r:id="rId95"/>
    <p:sldId id="699" r:id="rId96"/>
  </p:sldIdLst>
  <p:sldSz cx="9906000" cy="6858000" type="A4"/>
  <p:notesSz cx="6797675" cy="9926955"/>
  <p:custDataLst>
    <p:tags r:id="rId101"/>
  </p:custDataLst>
  <p:defaultTextStyle>
    <a:defPPr>
      <a:defRPr lang="en-GB"/>
    </a:defPPr>
    <a:lvl1pPr marL="0" lvl="0"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6600"/>
    <a:srgbClr val="CC3300"/>
    <a:srgbClr val="0033CC"/>
    <a:srgbClr val="FFFF00"/>
    <a:srgbClr val="FF0000"/>
    <a:srgbClr val="D60093"/>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893"/>
    <p:restoredTop sz="98791"/>
  </p:normalViewPr>
  <p:slideViewPr>
    <p:cSldViewPr showGuides="1">
      <p:cViewPr>
        <p:scale>
          <a:sx n="75" d="100"/>
          <a:sy n="75" d="100"/>
        </p:scale>
        <p:origin x="-882" y="-93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16296"/>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viewProps" Target="viewProps.xml"/><Relationship Id="rId98" Type="http://schemas.openxmlformats.org/officeDocument/2006/relationships/presProps" Target="presProps.xml"/><Relationship Id="rId97" Type="http://schemas.openxmlformats.org/officeDocument/2006/relationships/handoutMaster" Target="handoutMasters/handoutMaster1.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1" Type="http://schemas.openxmlformats.org/officeDocument/2006/relationships/tags" Target="tags/tag2.xml"/><Relationship Id="rId100" Type="http://schemas.openxmlformats.org/officeDocument/2006/relationships/tableStyles" Target="tableStyles.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image" Target="../media/image17.jpe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9638" name="Text Box 6"/>
          <p:cNvSpPr txBox="1">
            <a:spLocks noChangeArrowheads="1"/>
          </p:cNvSpPr>
          <p:nvPr/>
        </p:nvSpPr>
        <p:spPr bwMode="auto">
          <a:xfrm>
            <a:off x="3398838" y="9191625"/>
            <a:ext cx="2586038" cy="596900"/>
          </a:xfrm>
          <a:prstGeom prst="rect">
            <a:avLst/>
          </a:prstGeom>
          <a:noFill/>
          <a:ln w="9525">
            <a:noFill/>
            <a:miter lim="800000"/>
          </a:ln>
          <a:effectLst/>
        </p:spPr>
        <p:txBody>
          <a:bodyPr lIns="90760" tIns="45380" rIns="90760" bIns="45380">
            <a:spAutoFit/>
          </a:bodyPr>
          <a:p>
            <a:pPr lvl="0" algn="r" defTabSz="908050" eaLnBrk="1" hangingPunct="1">
              <a:lnSpc>
                <a:spcPct val="110000"/>
              </a:lnSpc>
            </a:pPr>
            <a:r>
              <a:rPr lang="en-US" altLang="zh-CN" sz="1000">
                <a:ea typeface="宋体" panose="02010600030101010101" pitchFamily="2" charset="-122"/>
              </a:rPr>
              <a:t>@ Copyright </a:t>
            </a:r>
            <a:r>
              <a:rPr lang="en-US" altLang="zh-CN" sz="1000" err="1">
                <a:ea typeface="宋体" panose="02010600030101010101" pitchFamily="2" charset="-122"/>
              </a:rPr>
              <a:t>Pera</a:t>
            </a:r>
            <a:r>
              <a:rPr lang="en-US" altLang="zh-CN" sz="1000">
                <a:ea typeface="宋体" panose="02010600030101010101" pitchFamily="2" charset="-122"/>
              </a:rPr>
              <a:t> Neville-Clarke,  2007 </a:t>
            </a:r>
            <a:endParaRPr lang="en-US" altLang="zh-CN" sz="1000">
              <a:ea typeface="宋体" panose="02010600030101010101" pitchFamily="2" charset="-122"/>
            </a:endParaRPr>
          </a:p>
          <a:p>
            <a:pPr lvl="0" algn="r" defTabSz="908050" eaLnBrk="1" hangingPunct="1">
              <a:lnSpc>
                <a:spcPct val="110000"/>
              </a:lnSpc>
            </a:pPr>
            <a:r>
              <a:rPr lang="en-US" altLang="zh-CN" sz="1000">
                <a:ea typeface="宋体" panose="02010600030101010101" pitchFamily="2" charset="-122"/>
              </a:rPr>
              <a:t>Lean Thinking &amp;VSM    Issue:1.0      Page: </a:t>
            </a:r>
            <a:fld id="{9A0DB2DC-4C9A-4742-B13C-FB6460FD3503}" type="slidenum">
              <a:rPr lang="en-US" altLang="zh-CN" sz="1000">
                <a:ea typeface="宋体" panose="02010600030101010101" pitchFamily="2" charset="-122"/>
              </a:rPr>
            </a:fld>
            <a:endParaRPr lang="en-US" altLang="zh-CN" sz="1000">
              <a:ea typeface="宋体" panose="02010600030101010101" pitchFamily="2" charset="-122"/>
            </a:endParaRPr>
          </a:p>
        </p:txBody>
      </p:sp>
      <p:pic>
        <p:nvPicPr>
          <p:cNvPr id="360451" name="Picture 7" descr="pnc"/>
          <p:cNvPicPr>
            <a:picLocks noChangeAspect="1"/>
          </p:cNvPicPr>
          <p:nvPr/>
        </p:nvPicPr>
        <p:blipFill>
          <a:blip r:embed="rId1"/>
          <a:stretch>
            <a:fillRect/>
          </a:stretch>
        </p:blipFill>
        <p:spPr>
          <a:xfrm>
            <a:off x="4767263" y="66675"/>
            <a:ext cx="2030412" cy="720725"/>
          </a:xfrm>
          <a:prstGeom prst="rect">
            <a:avLst/>
          </a:prstGeom>
          <a:noFill/>
          <a:ln w="9525">
            <a:noFill/>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oleObject" Target="../embeddings/oleObject31.bin"/></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2" name="Rectangle 4"/>
          <p:cNvSpPr>
            <a:spLocks noRot="1" noTextEdit="1"/>
          </p:cNvSpPr>
          <p:nvPr>
            <p:ph type="sldImg" idx="2"/>
          </p:nvPr>
        </p:nvSpPr>
        <p:spPr>
          <a:xfrm>
            <a:off x="-2586037" y="1333500"/>
            <a:ext cx="10444162" cy="7232650"/>
          </a:xfrm>
          <a:prstGeom prst="rect">
            <a:avLst/>
          </a:prstGeom>
          <a:noFill/>
          <a:ln w="9525" cap="flat" cmpd="sng">
            <a:solidFill>
              <a:srgbClr val="000000"/>
            </a:solidFill>
            <a:prstDash val="solid"/>
            <a:miter/>
            <a:headEnd type="none" w="med" len="med"/>
            <a:tailEnd type="none" w="med" len="med"/>
          </a:ln>
        </p:spPr>
      </p:sp>
      <p:sp>
        <p:nvSpPr>
          <p:cNvPr id="4125" name="Text Box 29"/>
          <p:cNvSpPr txBox="1">
            <a:spLocks noChangeArrowheads="1"/>
          </p:cNvSpPr>
          <p:nvPr/>
        </p:nvSpPr>
        <p:spPr bwMode="auto">
          <a:xfrm>
            <a:off x="5287963" y="1027113"/>
            <a:ext cx="1254125" cy="530225"/>
          </a:xfrm>
          <a:prstGeom prst="rect">
            <a:avLst/>
          </a:prstGeom>
          <a:noFill/>
          <a:ln w="9525">
            <a:noFill/>
            <a:miter lim="800000"/>
          </a:ln>
          <a:effectLst/>
        </p:spPr>
        <p:txBody>
          <a:bodyPr wrap="none" lIns="90206" tIns="45103" rIns="90206" bIns="45103">
            <a:spAutoFit/>
          </a:bodyPr>
          <a:lstStyle/>
          <a:p>
            <a:pPr marL="0" marR="0" lvl="0" indent="0" algn="l" defTabSz="901700" rtl="0" eaLnBrk="1" fontAlgn="base" latinLnBrk="0" hangingPunct="1">
              <a:lnSpc>
                <a:spcPct val="100000"/>
              </a:lnSpc>
              <a:spcBef>
                <a:spcPct val="0"/>
              </a:spcBef>
              <a:spcAft>
                <a:spcPct val="0"/>
              </a:spcAft>
              <a:buClrTx/>
              <a:buSzTx/>
              <a:buFontTx/>
              <a:buNone/>
              <a:defRPr/>
            </a:pPr>
            <a:r>
              <a:rPr kumimoji="0" lang="en-US" sz="1800" b="1" i="1" u="none" strike="noStrike" kern="1200" cap="none" spc="0" normalizeH="0" baseline="0" noProof="0">
                <a:ln>
                  <a:noFill/>
                </a:ln>
                <a:solidFill>
                  <a:schemeClr val="tx1"/>
                </a:solidFill>
                <a:effectLst/>
                <a:uLnTx/>
                <a:uFillTx/>
                <a:latin typeface="Arial" panose="020B0604020202020204" pitchFamily="34" charset="0"/>
                <a:ea typeface="+mn-ea"/>
                <a:cs typeface="+mn-cs"/>
              </a:rPr>
              <a:t>Delegate Notes</a:t>
            </a:r>
            <a:endParaRPr kumimoji="0" lang="en-US" sz="1800" b="1"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aphicFrame>
        <p:nvGraphicFramePr>
          <p:cNvPr id="4200" name="Group 104"/>
          <p:cNvGraphicFramePr>
            <a:graphicFrameLocks noGrp="1"/>
          </p:cNvGraphicFramePr>
          <p:nvPr/>
        </p:nvGraphicFramePr>
        <p:xfrm>
          <a:off x="5284788" y="2132013"/>
          <a:ext cx="1336675" cy="6480175"/>
        </p:xfrm>
        <a:graphic>
          <a:graphicData uri="http://schemas.openxmlformats.org/drawingml/2006/table">
            <a:tbl>
              <a:tblPr/>
              <a:tblGrid>
                <a:gridCol w="1336675"/>
              </a:tblGrid>
              <a:tr h="373063">
                <a:tc>
                  <a:txBody>
                    <a:bodyPr/>
                    <a:lstStyle/>
                    <a:p>
                      <a:pPr marL="0" marR="0" lvl="0" indent="0" algn="l" defTabSz="9017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72575" marR="72575" marT="36287" marB="36287" horzOverflow="overflow">
                    <a:lnL>
                      <a:noFill/>
                    </a:lnL>
                    <a:lnR>
                      <a:noFill/>
                    </a:lnR>
                    <a:lnT>
                      <a:noFill/>
                    </a:lnT>
                    <a:lnB w="12700" cap="flat" cmpd="sng" algn="ctr">
                      <a:solidFill>
                        <a:schemeClr val="tx1"/>
                      </a:solidFill>
                      <a:prstDash val="sysDot"/>
                      <a:round/>
                      <a:headEnd type="none" w="med" len="med"/>
                      <a:tailEnd type="none" w="med" len="med"/>
                    </a:lnB>
                    <a:lnTlToBr>
                      <a:noFill/>
                    </a:lnTlToBr>
                    <a:lnBlToTr>
                      <a:noFill/>
                    </a:lnBlToTr>
                    <a:noFill/>
                  </a:tcPr>
                </a:tc>
              </a:tr>
              <a:tr h="381000">
                <a:tc>
                  <a:txBody>
                    <a:bodyPr/>
                    <a:lstStyle/>
                    <a:p>
                      <a:pPr marL="0" marR="0" lvl="0" indent="0" algn="l" defTabSz="9017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72575" marR="72575" marT="36287" marB="36287"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73063">
                <a:tc>
                  <a:txBody>
                    <a:bodyPr/>
                    <a:lstStyle/>
                    <a:p>
                      <a:pPr marL="0" marR="0" lvl="0" indent="0" algn="l" defTabSz="9017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72575" marR="72575" marT="36287" marB="36287"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74650">
                <a:tc>
                  <a:txBody>
                    <a:bodyPr/>
                    <a:lstStyle/>
                    <a:p>
                      <a:pPr marL="0" marR="0" lvl="0" indent="0" algn="l" defTabSz="9017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72575" marR="72575" marT="36287" marB="36287"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76238">
                <a:tc>
                  <a:txBody>
                    <a:bodyPr/>
                    <a:lstStyle/>
                    <a:p>
                      <a:pPr marL="0" marR="0" lvl="0" indent="0" algn="l" defTabSz="9017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72575" marR="72575" marT="36287" marB="36287"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76238">
                <a:tc>
                  <a:txBody>
                    <a:bodyPr/>
                    <a:lstStyle/>
                    <a:p>
                      <a:pPr marL="0" marR="0" lvl="0" indent="0" algn="l" defTabSz="9017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72575" marR="72575" marT="36287" marB="36287"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73063">
                <a:tc>
                  <a:txBody>
                    <a:bodyPr/>
                    <a:lstStyle/>
                    <a:p>
                      <a:pPr marL="0" marR="0" lvl="0" indent="0" algn="l" defTabSz="9017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72575" marR="72575" marT="36287" marB="36287"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73063">
                <a:tc>
                  <a:txBody>
                    <a:bodyPr/>
                    <a:lstStyle/>
                    <a:p>
                      <a:pPr marL="0" marR="0" lvl="0" indent="0" algn="l" defTabSz="9017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72575" marR="72575" marT="36287" marB="36287"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74650">
                <a:tc>
                  <a:txBody>
                    <a:bodyPr/>
                    <a:lstStyle/>
                    <a:p>
                      <a:pPr marL="0" marR="0" lvl="0" indent="0" algn="l" defTabSz="9017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72575" marR="72575" marT="36287" marB="36287"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74650">
                <a:tc>
                  <a:txBody>
                    <a:bodyPr/>
                    <a:lstStyle/>
                    <a:p>
                      <a:pPr marL="0" marR="0" lvl="0" indent="0" algn="l" defTabSz="9017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72575" marR="72575" marT="36287" marB="36287"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74650">
                <a:tc>
                  <a:txBody>
                    <a:bodyPr/>
                    <a:lstStyle/>
                    <a:p>
                      <a:pPr marL="0" marR="0" lvl="0" indent="0" algn="l" defTabSz="9017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72575" marR="72575" marT="36287" marB="36287"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73063">
                <a:tc>
                  <a:txBody>
                    <a:bodyPr/>
                    <a:lstStyle/>
                    <a:p>
                      <a:pPr marL="0" marR="0" lvl="0" indent="0" algn="l" defTabSz="9017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72575" marR="72575" marT="36287" marB="36287"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76238">
                <a:tc>
                  <a:txBody>
                    <a:bodyPr/>
                    <a:lstStyle/>
                    <a:p>
                      <a:pPr marL="0" marR="0" lvl="0" indent="0" algn="l" defTabSz="9017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72575" marR="72575" marT="36287" marB="36287"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73063">
                <a:tc>
                  <a:txBody>
                    <a:bodyPr/>
                    <a:lstStyle/>
                    <a:p>
                      <a:pPr marL="0" marR="0" lvl="0" indent="0" algn="l" defTabSz="9017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72575" marR="72575" marT="36287" marB="36287"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22275">
                <a:tc>
                  <a:txBody>
                    <a:bodyPr/>
                    <a:lstStyle/>
                    <a:p>
                      <a:pPr marL="0" marR="0" lvl="0" indent="0" algn="l" defTabSz="9017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72575" marR="72575" marT="36287" marB="36287"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39738">
                <a:tc>
                  <a:txBody>
                    <a:bodyPr/>
                    <a:lstStyle/>
                    <a:p>
                      <a:pPr marL="0" marR="0" lvl="0" indent="0" algn="l" defTabSz="9017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72575" marR="72575" marT="36287" marB="36287"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71475">
                <a:tc>
                  <a:txBody>
                    <a:bodyPr/>
                    <a:lstStyle/>
                    <a:p>
                      <a:pPr marL="0" marR="0" lvl="0" indent="0" algn="l" defTabSz="9017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72575" marR="72575" marT="36287" marB="36287" horzOverflow="overflow">
                    <a:lnL>
                      <a:noFill/>
                    </a:lnL>
                    <a:lnR>
                      <a:noFill/>
                    </a:lnR>
                    <a:lnT w="12700" cap="flat" cmpd="sng" algn="ctr">
                      <a:solidFill>
                        <a:schemeClr val="tx1"/>
                      </a:solidFill>
                      <a:prstDash val="sysDot"/>
                      <a:round/>
                      <a:headEnd type="none" w="med" len="med"/>
                      <a:tailEnd type="none" w="med" len="med"/>
                    </a:lnT>
                    <a:lnB>
                      <a:noFill/>
                    </a:lnB>
                    <a:lnTlToBr>
                      <a:noFill/>
                    </a:lnTlToBr>
                    <a:lnBlToTr>
                      <a:noFill/>
                    </a:lnBlToTr>
                    <a:noFill/>
                  </a:tcPr>
                </a:tc>
              </a:tr>
            </a:tbl>
          </a:graphicData>
        </a:graphic>
      </p:graphicFrame>
      <p:sp>
        <p:nvSpPr>
          <p:cNvPr id="4201" name="Rectangle 105"/>
          <p:cNvSpPr>
            <a:spLocks noChangeArrowheads="1"/>
          </p:cNvSpPr>
          <p:nvPr/>
        </p:nvSpPr>
        <p:spPr bwMode="auto">
          <a:xfrm>
            <a:off x="2492375" y="9031288"/>
            <a:ext cx="1838325" cy="719138"/>
          </a:xfrm>
          <a:prstGeom prst="rect">
            <a:avLst/>
          </a:prstGeom>
          <a:noFill/>
          <a:ln w="12700">
            <a:noFill/>
            <a:miter lim="800000"/>
          </a:ln>
          <a:effectLst/>
        </p:spPr>
        <p:txBody>
          <a:bodyPr wrap="none" lIns="46210" tIns="17527" rIns="46210" bIns="17527">
            <a:spAutoFit/>
          </a:bodyPr>
          <a:p>
            <a:pPr lvl="0" defTabSz="727075"/>
            <a:r>
              <a:rPr lang="en-GB" altLang="zh-CN" sz="1000" dirty="0">
                <a:latin typeface="Palatino"/>
                <a:ea typeface="宋体" panose="02010600030101010101" pitchFamily="2" charset="-122"/>
              </a:rPr>
              <a:t>Lean Thinking</a:t>
            </a:r>
            <a:endParaRPr lang="en-GB" altLang="zh-CN" sz="1000" dirty="0">
              <a:latin typeface="Palatino"/>
              <a:ea typeface="宋体" panose="02010600030101010101" pitchFamily="2" charset="-122"/>
            </a:endParaRPr>
          </a:p>
          <a:p>
            <a:pPr lvl="0" defTabSz="727075"/>
            <a:r>
              <a:rPr lang="en-GB" altLang="zh-CN" sz="1000" dirty="0">
                <a:latin typeface="Palatino"/>
                <a:ea typeface="宋体" panose="02010600030101010101" pitchFamily="2" charset="-122"/>
              </a:rPr>
              <a:t>Issue 4.0/08-04                              Page </a:t>
            </a:r>
            <a:fld id="{9A0DB2DC-4C9A-4742-B13C-FB6460FD3503}" type="slidenum">
              <a:rPr lang="en-GB" altLang="zh-CN" sz="1000" dirty="0">
                <a:latin typeface="Palatino"/>
                <a:ea typeface="宋体" panose="02010600030101010101" pitchFamily="2" charset="-122"/>
              </a:rPr>
            </a:fld>
            <a:endParaRPr lang="en-GB" altLang="zh-CN" sz="1000" dirty="0">
              <a:latin typeface="Palatino"/>
              <a:ea typeface="宋体" panose="02010600030101010101" pitchFamily="2" charset="-122"/>
            </a:endParaRPr>
          </a:p>
          <a:p>
            <a:pPr lvl="0" defTabSz="727075"/>
            <a:r>
              <a:rPr lang="en-GB" altLang="zh-CN" sz="1000" dirty="0">
                <a:latin typeface="Palatino"/>
                <a:ea typeface="宋体" panose="02010600030101010101" pitchFamily="2" charset="-122"/>
              </a:rPr>
              <a:t>© Copyright Pera Neville Clarke Pte Ltd, 2004</a:t>
            </a:r>
            <a:endParaRPr lang="en-GB" altLang="zh-CN" sz="1000" dirty="0">
              <a:latin typeface="Palatino"/>
              <a:ea typeface="宋体" panose="02010600030101010101" pitchFamily="2" charset="-122"/>
            </a:endParaRPr>
          </a:p>
        </p:txBody>
      </p:sp>
      <p:sp>
        <p:nvSpPr>
          <p:cNvPr id="4202" name="AutoShape 106"/>
          <p:cNvSpPr>
            <a:spLocks noChangeAspect="1" noChangeArrowheads="1"/>
          </p:cNvSpPr>
          <p:nvPr/>
        </p:nvSpPr>
        <p:spPr bwMode="auto">
          <a:xfrm>
            <a:off x="4916488" y="9126538"/>
            <a:ext cx="1631950" cy="828675"/>
          </a:xfrm>
          <a:prstGeom prst="rect">
            <a:avLst/>
          </a:prstGeom>
          <a:no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03" name="Rectangle 107"/>
          <p:cNvSpPr>
            <a:spLocks noChangeArrowheads="1"/>
          </p:cNvSpPr>
          <p:nvPr/>
        </p:nvSpPr>
        <p:spPr bwMode="auto">
          <a:xfrm>
            <a:off x="6011863" y="9547225"/>
            <a:ext cx="19050" cy="174625"/>
          </a:xfrm>
          <a:prstGeom prst="rect">
            <a:avLst/>
          </a:prstGeom>
          <a:noFill/>
          <a:ln w="9525">
            <a:noFill/>
            <a:miter lim="800000"/>
          </a:ln>
        </p:spPr>
        <p:txBody>
          <a:bodyPr wrap="none" lIns="0" tIns="0" rIns="0" bIns="0">
            <a:spAutoFit/>
          </a:bodyPr>
          <a:lstStyle/>
          <a:p>
            <a:pPr marL="0" marR="0" lvl="0" indent="0" algn="l" defTabSz="901700" rtl="0" eaLnBrk="1" fontAlgn="base" latinLnBrk="0" hangingPunct="1">
              <a:lnSpc>
                <a:spcPct val="100000"/>
              </a:lnSpc>
              <a:spcBef>
                <a:spcPct val="0"/>
              </a:spcBef>
              <a:spcAft>
                <a:spcPct val="0"/>
              </a:spcAft>
              <a:buClrTx/>
              <a:buSzTx/>
              <a:buFontTx/>
              <a:buNone/>
              <a:defRPr/>
            </a:pPr>
            <a:r>
              <a:rPr kumimoji="0" lang="zh-CN" altLang="en-GB" sz="800" b="1" i="0" u="none" strike="noStrike" kern="1200" cap="none" spc="0" normalizeH="0" baseline="0" noProof="0">
                <a:ln>
                  <a:noFill/>
                </a:ln>
                <a:solidFill>
                  <a:srgbClr val="000000"/>
                </a:solidFill>
                <a:effectLst/>
                <a:uLnTx/>
                <a:uFillTx/>
                <a:latin typeface="Arial Rounded MT Bold" pitchFamily="34" charset="0"/>
                <a:ea typeface="+mn-ea"/>
                <a:cs typeface="+mn-cs"/>
              </a:rPr>
              <a:t> </a:t>
            </a:r>
            <a:endParaRPr kumimoji="0" lang="zh-CN" altLang="en-GB"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aphicFrame>
        <p:nvGraphicFramePr>
          <p:cNvPr id="2050" name="Object 108"/>
          <p:cNvGraphicFramePr/>
          <p:nvPr/>
        </p:nvGraphicFramePr>
        <p:xfrm>
          <a:off x="5032375" y="9031288"/>
          <a:ext cx="1725613" cy="717550"/>
        </p:xfrm>
        <a:graphic>
          <a:graphicData uri="http://schemas.openxmlformats.org/presentationml/2006/ole">
            <mc:AlternateContent xmlns:mc="http://schemas.openxmlformats.org/markup-compatibility/2006">
              <mc:Choice xmlns:v="urn:schemas-microsoft-com:vml" Requires="v">
                <p:oleObj spid="_x0000_s3076" name="" r:id="rId1" imgW="9639300" imgH="2124075" progId="MSPhotoEd.3">
                  <p:embed/>
                </p:oleObj>
              </mc:Choice>
              <mc:Fallback>
                <p:oleObj name="" r:id="rId1" imgW="9639300" imgH="2124075" progId="MSPhotoEd.3">
                  <p:embed/>
                  <p:pic>
                    <p:nvPicPr>
                      <p:cNvPr id="0" name="图片 3075"/>
                      <p:cNvPicPr/>
                      <p:nvPr/>
                    </p:nvPicPr>
                    <p:blipFill>
                      <a:blip r:embed="rId2">
                        <a:clrChange>
                          <a:clrFrom>
                            <a:srgbClr val="000000"/>
                          </a:clrFrom>
                          <a:clrTo>
                            <a:srgbClr val="000000">
                              <a:alpha val="0"/>
                            </a:srgbClr>
                          </a:clrTo>
                        </a:clrChange>
                        <a:lum contrast="56000"/>
                      </a:blip>
                      <a:stretch>
                        <a:fillRect/>
                      </a:stretch>
                    </p:blipFill>
                    <p:spPr>
                      <a:xfrm>
                        <a:off x="5032375" y="9031288"/>
                        <a:ext cx="1725613" cy="717550"/>
                      </a:xfrm>
                      <a:prstGeom prst="rect">
                        <a:avLst/>
                      </a:prstGeom>
                      <a:noFill/>
                      <a:ln w="38100">
                        <a:noFill/>
                        <a:miter/>
                      </a:ln>
                    </p:spPr>
                  </p:pic>
                </p:oleObj>
              </mc:Fallback>
            </mc:AlternateContent>
          </a:graphicData>
        </a:graphic>
      </p:graphicFrame>
      <p:pic>
        <p:nvPicPr>
          <p:cNvPr id="2091" name="Picture 109" descr="PNC Academy Logo"/>
          <p:cNvPicPr>
            <a:picLocks noChangeAspect="1"/>
          </p:cNvPicPr>
          <p:nvPr/>
        </p:nvPicPr>
        <p:blipFill>
          <a:blip r:embed="rId3">
            <a:clrChange>
              <a:clrFrom>
                <a:srgbClr val="FFFFFF"/>
              </a:clrFrom>
              <a:clrTo>
                <a:srgbClr val="FFFFFF">
                  <a:alpha val="0"/>
                </a:srgbClr>
              </a:clrTo>
            </a:clrChange>
          </a:blip>
          <a:stretch>
            <a:fillRect/>
          </a:stretch>
        </p:blipFill>
        <p:spPr>
          <a:xfrm>
            <a:off x="77788" y="8772525"/>
            <a:ext cx="627062" cy="1023938"/>
          </a:xfrm>
          <a:prstGeom prst="rect">
            <a:avLst/>
          </a:prstGeom>
          <a:noFill/>
          <a:ln w="9525">
            <a:noFill/>
          </a:ln>
        </p:spPr>
      </p:pic>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2" name="Rectangle 2"/>
          <p:cNvSpPr/>
          <p:nvPr/>
        </p:nvSpPr>
        <p:spPr>
          <a:xfrm>
            <a:off x="3851275" y="0"/>
            <a:ext cx="2946400" cy="504825"/>
          </a:xfrm>
          <a:prstGeom prst="rect">
            <a:avLst/>
          </a:prstGeom>
          <a:noFill/>
          <a:ln w="12700">
            <a:noFill/>
          </a:ln>
        </p:spPr>
        <p:txBody>
          <a:bodyPr wrap="none" anchor="ctr" anchorCtr="0"/>
          <a:p>
            <a:pPr lvl="0" eaLnBrk="1" hangingPunct="1"/>
            <a:endParaRPr lang="zh-CN" altLang="en-US" dirty="0">
              <a:ea typeface="宋体" panose="02010600030101010101" pitchFamily="2" charset="-122"/>
            </a:endParaRPr>
          </a:p>
        </p:txBody>
      </p:sp>
      <p:sp>
        <p:nvSpPr>
          <p:cNvPr id="189443" name="Rectangle 3"/>
          <p:cNvSpPr/>
          <p:nvPr/>
        </p:nvSpPr>
        <p:spPr>
          <a:xfrm>
            <a:off x="3851275" y="9404350"/>
            <a:ext cx="2946400" cy="508000"/>
          </a:xfrm>
          <a:prstGeom prst="rect">
            <a:avLst/>
          </a:prstGeom>
          <a:noFill/>
          <a:ln w="12700">
            <a:noFill/>
          </a:ln>
        </p:spPr>
        <p:txBody>
          <a:bodyPr lIns="90488" tIns="44450" rIns="90488" bIns="44450" anchor="b" anchorCtr="0"/>
          <a:p>
            <a:pPr lvl="0" algn="r" eaLnBrk="1" hangingPunct="1"/>
            <a:r>
              <a:rPr lang="zh-CN" altLang="en-US" sz="1200" dirty="0">
                <a:latin typeface="Verdana" panose="020B0604030504040204" pitchFamily="34" charset="0"/>
                <a:ea typeface="宋体" panose="02010600030101010101" pitchFamily="2" charset="-122"/>
              </a:rPr>
              <a:t>1</a:t>
            </a:r>
            <a:endParaRPr lang="zh-CN" altLang="en-US" sz="1200" dirty="0">
              <a:latin typeface="Verdana" panose="020B0604030504040204" pitchFamily="34" charset="0"/>
              <a:ea typeface="宋体" panose="02010600030101010101" pitchFamily="2" charset="-122"/>
            </a:endParaRPr>
          </a:p>
        </p:txBody>
      </p:sp>
      <p:sp>
        <p:nvSpPr>
          <p:cNvPr id="189444" name="Rectangle 4"/>
          <p:cNvSpPr/>
          <p:nvPr/>
        </p:nvSpPr>
        <p:spPr>
          <a:xfrm>
            <a:off x="0" y="9404350"/>
            <a:ext cx="2946400" cy="508000"/>
          </a:xfrm>
          <a:prstGeom prst="rect">
            <a:avLst/>
          </a:prstGeom>
          <a:noFill/>
          <a:ln w="12700">
            <a:noFill/>
          </a:ln>
        </p:spPr>
        <p:txBody>
          <a:bodyPr wrap="none" anchor="ctr" anchorCtr="0"/>
          <a:p>
            <a:pPr lvl="0" eaLnBrk="1" hangingPunct="1"/>
            <a:endParaRPr lang="zh-CN" altLang="en-US" dirty="0">
              <a:ea typeface="宋体" panose="02010600030101010101" pitchFamily="2" charset="-122"/>
            </a:endParaRPr>
          </a:p>
        </p:txBody>
      </p:sp>
      <p:sp>
        <p:nvSpPr>
          <p:cNvPr id="189445" name="Rectangle 5"/>
          <p:cNvSpPr/>
          <p:nvPr/>
        </p:nvSpPr>
        <p:spPr>
          <a:xfrm>
            <a:off x="0" y="0"/>
            <a:ext cx="2946400" cy="504825"/>
          </a:xfrm>
          <a:prstGeom prst="rect">
            <a:avLst/>
          </a:prstGeom>
          <a:noFill/>
          <a:ln w="12700">
            <a:noFill/>
          </a:ln>
        </p:spPr>
        <p:txBody>
          <a:bodyPr wrap="none" anchor="ctr" anchorCtr="0"/>
          <a:p>
            <a:pPr lvl="0" eaLnBrk="1" hangingPunct="1"/>
            <a:endParaRPr lang="zh-CN" altLang="en-US" dirty="0">
              <a:ea typeface="宋体" panose="02010600030101010101" pitchFamily="2" charset="-122"/>
            </a:endParaRPr>
          </a:p>
        </p:txBody>
      </p:sp>
      <p:sp>
        <p:nvSpPr>
          <p:cNvPr id="189446" name="Rectangle 6"/>
          <p:cNvSpPr>
            <a:spLocks noRot="1" noTextEdit="1"/>
          </p:cNvSpPr>
          <p:nvPr>
            <p:ph type="sldImg"/>
          </p:nvPr>
        </p:nvSpPr>
        <p:spPr>
          <a:xfrm>
            <a:off x="722313" y="750888"/>
            <a:ext cx="5356225" cy="3709987"/>
          </a:xfrm>
          <a:ln w="12700"/>
        </p:spPr>
      </p:sp>
      <p:sp>
        <p:nvSpPr>
          <p:cNvPr id="189447" name="Rectangle 7"/>
          <p:cNvSpPr/>
          <p:nvPr>
            <p:ph type="body" idx="1"/>
          </p:nvPr>
        </p:nvSpPr>
        <p:spPr>
          <a:xfrm>
            <a:off x="904875" y="4714875"/>
            <a:ext cx="4984750" cy="4470400"/>
          </a:xfrm>
          <a:prstGeom prst="rect">
            <a:avLst/>
          </a:prstGeom>
          <a:noFill/>
          <a:ln w="12700">
            <a:noFill/>
          </a:ln>
        </p:spPr>
        <p:txBody>
          <a:bodyPr lIns="90488" tIns="44450" rIns="90488" bIns="44450"/>
          <a:p>
            <a:pPr lvl="0" eaLnBrk="1" hangingPunct="1">
              <a:spcBef>
                <a:spcPct val="0"/>
              </a:spcBef>
            </a:pPr>
            <a:r>
              <a:rPr lang="en-US" altLang="zh-CN" sz="2400" dirty="0">
                <a:latin typeface="Times New Roman" panose="02020603050405020304" pitchFamily="18" charset="0"/>
                <a:ea typeface="宋体" panose="02010600030101010101" pitchFamily="2" charset="-122"/>
              </a:rPr>
              <a:t>Pera - Production Engineering Research Association    value stream map</a:t>
            </a:r>
            <a:endParaRPr lang="en-US" altLang="zh-CN" sz="2400" dirty="0">
              <a:latin typeface="Times New Roman" panose="02020603050405020304" pitchFamily="18" charset="0"/>
              <a:ea typeface="宋体" panose="02010600030101010101" pitchFamily="2" charset="-122"/>
            </a:endParaRPr>
          </a:p>
          <a:p>
            <a:pPr lvl="0" eaLnBrk="1" hangingPunct="1">
              <a:spcBef>
                <a:spcPct val="0"/>
              </a:spcBef>
            </a:pPr>
            <a:endParaRPr lang="en-US" altLang="zh-CN" sz="2400" dirty="0">
              <a:latin typeface="Times New Roman" panose="02020603050405020304" pitchFamily="18" charset="0"/>
              <a:ea typeface="宋体" panose="02010600030101010101" pitchFamily="2" charset="-122"/>
            </a:endParaRPr>
          </a:p>
          <a:p>
            <a:pPr lvl="0" eaLnBrk="1" hangingPunct="1">
              <a:spcBef>
                <a:spcPct val="0"/>
              </a:spcBef>
            </a:pPr>
            <a:r>
              <a:rPr lang="en-US" altLang="zh-CN" sz="2400" dirty="0">
                <a:latin typeface="Times New Roman" panose="02020603050405020304" pitchFamily="18" charset="0"/>
                <a:ea typeface="宋体" panose="02010600030101010101" pitchFamily="2" charset="-122"/>
              </a:rPr>
              <a:t>1946 - UK Manufacturing Pback on its feet after war  </a:t>
            </a:r>
            <a:endParaRPr lang="en-US" altLang="zh-CN" sz="2400" dirty="0">
              <a:latin typeface="Times New Roman" panose="02020603050405020304" pitchFamily="18"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0338" name="Rectangle 2"/>
          <p:cNvSpPr>
            <a:spLocks noTextEdit="1"/>
          </p:cNvSpPr>
          <p:nvPr>
            <p:ph type="sldImg"/>
          </p:nvPr>
        </p:nvSpPr>
        <p:spPr>
          <a:xfrm>
            <a:off x="-2506662" y="1333500"/>
            <a:ext cx="10444162" cy="7232650"/>
          </a:xfrm>
          <a:solidFill>
            <a:srgbClr val="FFFFFF">
              <a:alpha val="100000"/>
            </a:srgbClr>
          </a:solidFill>
          <a:ln/>
        </p:spPr>
      </p:sp>
      <p:sp>
        <p:nvSpPr>
          <p:cNvPr id="270339"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2386" name="Rectangle 2"/>
          <p:cNvSpPr>
            <a:spLocks noTextEdit="1"/>
          </p:cNvSpPr>
          <p:nvPr>
            <p:ph type="sldImg"/>
          </p:nvPr>
        </p:nvSpPr>
        <p:spPr>
          <a:xfrm>
            <a:off x="-2506662" y="1333500"/>
            <a:ext cx="10444162" cy="7232650"/>
          </a:xfrm>
          <a:solidFill>
            <a:srgbClr val="FFFFFF">
              <a:alpha val="100000"/>
            </a:srgbClr>
          </a:solidFill>
          <a:ln/>
        </p:spPr>
      </p:sp>
      <p:sp>
        <p:nvSpPr>
          <p:cNvPr id="272387"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3410" name="Rectangle 2"/>
          <p:cNvSpPr>
            <a:spLocks noTextEdit="1"/>
          </p:cNvSpPr>
          <p:nvPr>
            <p:ph type="sldImg"/>
          </p:nvPr>
        </p:nvSpPr>
        <p:spPr>
          <a:xfrm>
            <a:off x="-2506662" y="1333500"/>
            <a:ext cx="10444162" cy="7232650"/>
          </a:xfrm>
          <a:solidFill>
            <a:srgbClr val="FFFFFF">
              <a:alpha val="100000"/>
            </a:srgbClr>
          </a:solidFill>
          <a:ln/>
        </p:spPr>
      </p:sp>
      <p:sp>
        <p:nvSpPr>
          <p:cNvPr id="273411"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1362" name="Rectangle 2"/>
          <p:cNvSpPr>
            <a:spLocks noTextEdit="1"/>
          </p:cNvSpPr>
          <p:nvPr>
            <p:ph type="sldImg"/>
          </p:nvPr>
        </p:nvSpPr>
        <p:spPr>
          <a:xfrm>
            <a:off x="-2506662" y="1333500"/>
            <a:ext cx="10444162" cy="7232650"/>
          </a:xfrm>
          <a:solidFill>
            <a:srgbClr val="FFFFFF">
              <a:alpha val="100000"/>
            </a:srgbClr>
          </a:solidFill>
          <a:ln/>
        </p:spPr>
      </p:sp>
      <p:sp>
        <p:nvSpPr>
          <p:cNvPr id="271363" name="Rectangle 3"/>
          <p:cNvSpPr>
            <a:spLocks noGrp="1"/>
          </p:cNvSpPr>
          <p:nvPr>
            <p:ph type="body" idx="1"/>
          </p:nvPr>
        </p:nvSpPr>
        <p:spPr>
          <a:xfrm>
            <a:off x="887413" y="4764088"/>
            <a:ext cx="5008562" cy="4422775"/>
          </a:xfrm>
          <a:prstGeom prst="rect">
            <a:avLst/>
          </a:prstGeom>
          <a:noFill/>
          <a:ln w="9525">
            <a:noFill/>
          </a:ln>
        </p:spPr>
        <p:txBody>
          <a:bodyPr/>
          <a:p>
            <a:pPr lvl="0" eaLnBrk="1" hangingPunct="1"/>
            <a:r>
              <a:rPr lang="zh-CN" altLang="en-US" dirty="0">
                <a:ea typeface="宋体" panose="02010600030101010101" pitchFamily="2" charset="-122"/>
              </a:rPr>
              <a:t>目前图和将来图双向</a:t>
            </a:r>
            <a:r>
              <a:rPr lang="en-US" altLang="zh-CN" dirty="0">
                <a:ea typeface="宋体" panose="02010600030101010101" pitchFamily="2" charset="-122"/>
              </a:rPr>
              <a:t>----</a:t>
            </a:r>
            <a:r>
              <a:rPr lang="zh-CN" altLang="en-US" dirty="0">
                <a:ea typeface="宋体" panose="02010600030101010101" pitchFamily="2" charset="-122"/>
              </a:rPr>
              <a:t>相互作用、努力实现</a:t>
            </a:r>
            <a:endParaRPr lang="zh-CN" altLang="en-US" dirty="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82" name="Rectangle 2"/>
          <p:cNvSpPr>
            <a:spLocks noTextEdit="1"/>
          </p:cNvSpPr>
          <p:nvPr>
            <p:ph type="sldImg"/>
          </p:nvPr>
        </p:nvSpPr>
        <p:spPr>
          <a:xfrm>
            <a:off x="-2506662" y="1333500"/>
            <a:ext cx="10444162" cy="7232650"/>
          </a:xfrm>
          <a:solidFill>
            <a:srgbClr val="FFFFFF">
              <a:alpha val="100000"/>
            </a:srgbClr>
          </a:solidFill>
          <a:ln/>
        </p:spPr>
      </p:sp>
      <p:sp>
        <p:nvSpPr>
          <p:cNvPr id="276483" name="Rectangle 3"/>
          <p:cNvSpPr>
            <a:spLocks noGrp="1"/>
          </p:cNvSpPr>
          <p:nvPr>
            <p:ph type="body" idx="1"/>
          </p:nvPr>
        </p:nvSpPr>
        <p:spPr>
          <a:xfrm>
            <a:off x="887413" y="4764088"/>
            <a:ext cx="5008562" cy="4422775"/>
          </a:xfrm>
          <a:prstGeom prst="rect">
            <a:avLst/>
          </a:prstGeom>
          <a:noFill/>
          <a:ln w="9525">
            <a:noFill/>
          </a:ln>
        </p:spPr>
        <p:txBody>
          <a:bodyPr/>
          <a:p>
            <a:pPr lvl="0" eaLnBrk="1" hangingPunct="1"/>
            <a:r>
              <a:rPr lang="zh-CN" altLang="en-US" dirty="0">
                <a:ea typeface="宋体" panose="02010600030101010101" pitchFamily="2" charset="-122"/>
              </a:rPr>
              <a:t>产品系列</a:t>
            </a:r>
            <a:r>
              <a:rPr lang="en-US" altLang="zh-CN" dirty="0">
                <a:ea typeface="宋体" panose="02010600030101010101" pitchFamily="2" charset="-122"/>
              </a:rPr>
              <a:t>----</a:t>
            </a:r>
            <a:r>
              <a:rPr lang="zh-CN" altLang="en-US" dirty="0">
                <a:ea typeface="宋体" panose="02010600030101010101" pitchFamily="2" charset="-122"/>
              </a:rPr>
              <a:t>同样的生产步骤（工序同）、下道工序中使用相同的设备</a:t>
            </a:r>
            <a:endParaRPr lang="zh-CN" altLang="en-US" dirty="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7506" name="Rectangle 2"/>
          <p:cNvSpPr>
            <a:spLocks noRot="1" noTextEdit="1"/>
          </p:cNvSpPr>
          <p:nvPr>
            <p:ph type="sldImg"/>
          </p:nvPr>
        </p:nvSpPr>
        <p:spPr>
          <a:xfrm>
            <a:off x="-2587625" y="1333500"/>
            <a:ext cx="10445750" cy="7232650"/>
          </a:xfrm>
          <a:ln/>
        </p:spPr>
      </p:sp>
      <p:sp>
        <p:nvSpPr>
          <p:cNvPr id="277507" name="Rectangle 3"/>
          <p:cNvSpPr>
            <a:spLocks noGrp="1"/>
          </p:cNvSpPr>
          <p:nvPr>
            <p:ph type="body" idx="1"/>
          </p:nvPr>
        </p:nvSpPr>
        <p:spPr>
          <a:xfrm>
            <a:off x="679450" y="4714875"/>
            <a:ext cx="5438775" cy="4467225"/>
          </a:xfrm>
          <a:prstGeom prst="rect">
            <a:avLst/>
          </a:prstGeom>
          <a:noFill/>
          <a:ln w="9525">
            <a:noFill/>
          </a:ln>
        </p:spPr>
        <p:txBody>
          <a:bodyPr/>
          <a:p>
            <a:pPr lvl="0" eaLnBrk="1" hangingPunct="1"/>
            <a:r>
              <a:rPr lang="en-US" altLang="zh-CN" dirty="0">
                <a:ea typeface="宋体" panose="02010600030101010101" pitchFamily="2" charset="-122"/>
              </a:rPr>
              <a:t>1 </a:t>
            </a:r>
            <a:r>
              <a:rPr lang="zh-CN" altLang="en-US" dirty="0">
                <a:ea typeface="宋体" panose="02010600030101010101" pitchFamily="2" charset="-122"/>
              </a:rPr>
              <a:t>确定产品系列 </a:t>
            </a:r>
            <a:r>
              <a:rPr lang="en-US" altLang="zh-CN" dirty="0">
                <a:ea typeface="宋体" panose="02010600030101010101" pitchFamily="2" charset="-122"/>
              </a:rPr>
              <a:t>2  80/20</a:t>
            </a:r>
            <a:r>
              <a:rPr lang="zh-CN" altLang="en-US" dirty="0">
                <a:ea typeface="宋体" panose="02010600030101010101" pitchFamily="2" charset="-122"/>
              </a:rPr>
              <a:t>法则确定优先顺序</a:t>
            </a:r>
            <a:r>
              <a:rPr lang="en-US" altLang="zh-CN" dirty="0">
                <a:ea typeface="宋体" panose="02010600030101010101" pitchFamily="2" charset="-122"/>
              </a:rPr>
              <a:t>----</a:t>
            </a:r>
            <a:r>
              <a:rPr lang="zh-CN" altLang="en-US" dirty="0">
                <a:ea typeface="宋体" panose="02010600030101010101" pitchFamily="2" charset="-122"/>
              </a:rPr>
              <a:t>排列图      影响一件事有很多原因起决定性因素</a:t>
            </a:r>
            <a:endParaRPr lang="zh-CN" altLang="en-US" dirty="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8530" name="Rectangle 2"/>
          <p:cNvSpPr>
            <a:spLocks noTextEdit="1"/>
          </p:cNvSpPr>
          <p:nvPr>
            <p:ph type="sldImg"/>
          </p:nvPr>
        </p:nvSpPr>
        <p:spPr>
          <a:xfrm>
            <a:off x="-2506662" y="1333500"/>
            <a:ext cx="10444162" cy="7232650"/>
          </a:xfrm>
          <a:solidFill>
            <a:srgbClr val="FFFFFF">
              <a:alpha val="100000"/>
            </a:srgbClr>
          </a:solidFill>
          <a:ln/>
        </p:spPr>
      </p:sp>
      <p:sp>
        <p:nvSpPr>
          <p:cNvPr id="278531"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9554" name="Rectangle 2"/>
          <p:cNvSpPr>
            <a:spLocks noTextEdit="1"/>
          </p:cNvSpPr>
          <p:nvPr>
            <p:ph type="sldImg"/>
          </p:nvPr>
        </p:nvSpPr>
        <p:spPr>
          <a:xfrm>
            <a:off x="-2506662" y="1333500"/>
            <a:ext cx="10444162" cy="7232650"/>
          </a:xfrm>
          <a:solidFill>
            <a:srgbClr val="FFFFFF">
              <a:alpha val="100000"/>
            </a:srgbClr>
          </a:solidFill>
          <a:ln/>
        </p:spPr>
      </p:sp>
      <p:sp>
        <p:nvSpPr>
          <p:cNvPr id="279555" name="Rectangle 3"/>
          <p:cNvSpPr>
            <a:spLocks noGrp="1"/>
          </p:cNvSpPr>
          <p:nvPr>
            <p:ph type="body" idx="1"/>
          </p:nvPr>
        </p:nvSpPr>
        <p:spPr>
          <a:xfrm>
            <a:off x="887413" y="4764088"/>
            <a:ext cx="5008562" cy="4422775"/>
          </a:xfrm>
          <a:prstGeom prst="rect">
            <a:avLst/>
          </a:prstGeom>
          <a:noFill/>
          <a:ln w="9525">
            <a:noFill/>
          </a:ln>
        </p:spPr>
        <p:txBody>
          <a:bodyPr/>
          <a:p>
            <a:pPr lvl="0" eaLnBrk="1" hangingPunct="1"/>
            <a:r>
              <a:rPr lang="en-US" altLang="zh-CN" dirty="0">
                <a:ea typeface="宋体" panose="02010600030101010101" pitchFamily="2" charset="-122"/>
              </a:rPr>
              <a:t>ACME</a:t>
            </a:r>
            <a:r>
              <a:rPr lang="zh-CN" altLang="en-US" dirty="0">
                <a:ea typeface="宋体" panose="02010600030101010101" pitchFamily="2" charset="-122"/>
              </a:rPr>
              <a:t>为例</a:t>
            </a:r>
            <a:r>
              <a:rPr lang="en-US" altLang="zh-CN" dirty="0">
                <a:ea typeface="宋体" panose="02010600030101010101" pitchFamily="2" charset="-122"/>
              </a:rPr>
              <a:t>----1</a:t>
            </a:r>
            <a:r>
              <a:rPr lang="zh-CN" altLang="en-US" dirty="0">
                <a:ea typeface="宋体" panose="02010600030101010101" pitchFamily="2" charset="-122"/>
              </a:rPr>
              <a:t>门到门涉及到所有环节</a:t>
            </a:r>
            <a:endParaRPr lang="zh-CN" altLang="en-US" dirty="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0578" name="Rectangle 2"/>
          <p:cNvSpPr>
            <a:spLocks noTextEdit="1"/>
          </p:cNvSpPr>
          <p:nvPr>
            <p:ph type="sldImg"/>
          </p:nvPr>
        </p:nvSpPr>
        <p:spPr>
          <a:xfrm>
            <a:off x="-2506662" y="1333500"/>
            <a:ext cx="10444162" cy="7232650"/>
          </a:xfrm>
          <a:solidFill>
            <a:srgbClr val="FFFFFF">
              <a:alpha val="100000"/>
            </a:srgbClr>
          </a:solidFill>
          <a:ln/>
        </p:spPr>
      </p:sp>
      <p:sp>
        <p:nvSpPr>
          <p:cNvPr id="280579" name="Rectangle 3"/>
          <p:cNvSpPr>
            <a:spLocks noGrp="1"/>
          </p:cNvSpPr>
          <p:nvPr>
            <p:ph type="body" idx="1"/>
          </p:nvPr>
        </p:nvSpPr>
        <p:spPr>
          <a:xfrm>
            <a:off x="887413" y="4764088"/>
            <a:ext cx="5008562" cy="4422775"/>
          </a:xfrm>
          <a:prstGeom prst="rect">
            <a:avLst/>
          </a:prstGeom>
          <a:noFill/>
          <a:ln w="9525">
            <a:noFill/>
          </a:ln>
        </p:spPr>
        <p:txBody>
          <a:bodyPr/>
          <a:p>
            <a:pPr lvl="0" eaLnBrk="1" hangingPunct="1"/>
            <a:r>
              <a:rPr lang="en-US" altLang="zh-CN" dirty="0">
                <a:ea typeface="宋体" panose="02010600030101010101" pitchFamily="2" charset="-122"/>
              </a:rPr>
              <a:t>ACME</a:t>
            </a:r>
            <a:r>
              <a:rPr lang="zh-CN" altLang="en-US" dirty="0">
                <a:ea typeface="宋体" panose="02010600030101010101" pitchFamily="2" charset="-122"/>
              </a:rPr>
              <a:t>系列产品冲压的汽车转向柱支架</a:t>
            </a:r>
            <a:r>
              <a:rPr lang="en-US" altLang="zh-CN" dirty="0">
                <a:ea typeface="宋体" panose="02010600030101010101" pitchFamily="2" charset="-122"/>
              </a:rPr>
              <a:t>----</a:t>
            </a:r>
            <a:r>
              <a:rPr lang="zh-CN" altLang="en-US" dirty="0">
                <a:ea typeface="宋体" panose="02010600030101010101" pitchFamily="2" charset="-122"/>
              </a:rPr>
              <a:t>两种类型</a:t>
            </a:r>
            <a:r>
              <a:rPr lang="en-US" altLang="zh-CN" dirty="0">
                <a:ea typeface="宋体" panose="02010600030101010101" pitchFamily="2" charset="-122"/>
              </a:rPr>
              <a:t>----</a:t>
            </a:r>
            <a:r>
              <a:rPr lang="zh-CN" altLang="en-US" dirty="0">
                <a:ea typeface="宋体" panose="02010600030101010101" pitchFamily="2" charset="-122"/>
              </a:rPr>
              <a:t>左侧、右侧驾驶的汽车</a:t>
            </a:r>
            <a:r>
              <a:rPr lang="en-US" altLang="zh-CN" dirty="0">
                <a:ea typeface="宋体" panose="02010600030101010101" pitchFamily="2" charset="-122"/>
              </a:rPr>
              <a:t>----</a:t>
            </a:r>
            <a:r>
              <a:rPr lang="zh-CN" altLang="en-US" dirty="0">
                <a:ea typeface="宋体" panose="02010600030101010101" pitchFamily="2" charset="-122"/>
              </a:rPr>
              <a:t>从顾客要求开始</a:t>
            </a:r>
            <a:endParaRPr lang="zh-CN" altLang="en-US" dirty="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1602" name="Rectangle 2"/>
          <p:cNvSpPr>
            <a:spLocks noTextEdit="1"/>
          </p:cNvSpPr>
          <p:nvPr>
            <p:ph type="sldImg"/>
          </p:nvPr>
        </p:nvSpPr>
        <p:spPr>
          <a:xfrm>
            <a:off x="-2506662" y="1333500"/>
            <a:ext cx="10444162" cy="7232650"/>
          </a:xfrm>
          <a:solidFill>
            <a:srgbClr val="FFFFFF">
              <a:alpha val="100000"/>
            </a:srgbClr>
          </a:solidFill>
          <a:ln/>
        </p:spPr>
      </p:sp>
      <p:sp>
        <p:nvSpPr>
          <p:cNvPr id="281603" name="Rectangle 3"/>
          <p:cNvSpPr>
            <a:spLocks noGrp="1"/>
          </p:cNvSpPr>
          <p:nvPr>
            <p:ph type="body" idx="1"/>
          </p:nvPr>
        </p:nvSpPr>
        <p:spPr>
          <a:xfrm>
            <a:off x="887413" y="4764088"/>
            <a:ext cx="5008562" cy="4422775"/>
          </a:xfrm>
          <a:prstGeom prst="rect">
            <a:avLst/>
          </a:prstGeom>
          <a:noFill/>
          <a:ln w="9525">
            <a:noFill/>
          </a:ln>
        </p:spPr>
        <p:txBody>
          <a:bodyPr/>
          <a:p>
            <a:pPr lvl="0" eaLnBrk="1" hangingPunct="1"/>
            <a:r>
              <a:rPr lang="zh-CN" altLang="en-US" dirty="0">
                <a:ea typeface="宋体" panose="02010600030101010101" pitchFamily="2" charset="-122"/>
              </a:rPr>
              <a:t>门到门</a:t>
            </a:r>
            <a:r>
              <a:rPr lang="en-US" altLang="zh-CN" dirty="0">
                <a:ea typeface="宋体" panose="02010600030101010101" pitchFamily="2" charset="-122"/>
              </a:rPr>
              <a:t>----</a:t>
            </a:r>
            <a:r>
              <a:rPr lang="zh-CN" altLang="en-US" dirty="0">
                <a:ea typeface="宋体" panose="02010600030101010101" pitchFamily="2" charset="-122"/>
              </a:rPr>
              <a:t>两流一线</a:t>
            </a:r>
            <a:endParaRPr lang="en-US" altLang="zh-CN"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2994" name="Rectangle 2"/>
          <p:cNvSpPr>
            <a:spLocks noTextEdit="1"/>
          </p:cNvSpPr>
          <p:nvPr>
            <p:ph type="sldImg"/>
          </p:nvPr>
        </p:nvSpPr>
        <p:spPr>
          <a:xfrm>
            <a:off x="-2509837" y="1333500"/>
            <a:ext cx="10445750" cy="7232650"/>
          </a:xfrm>
          <a:solidFill>
            <a:srgbClr val="FFFFFF">
              <a:alpha val="100000"/>
            </a:srgbClr>
          </a:solidFill>
          <a:ln/>
        </p:spPr>
      </p:sp>
      <p:sp>
        <p:nvSpPr>
          <p:cNvPr id="212995" name="Rectangle 3"/>
          <p:cNvSpPr>
            <a:spLocks noGrp="1"/>
          </p:cNvSpPr>
          <p:nvPr>
            <p:ph type="body" idx="1"/>
          </p:nvPr>
        </p:nvSpPr>
        <p:spPr>
          <a:xfrm>
            <a:off x="887413" y="4673600"/>
            <a:ext cx="5008562" cy="4562475"/>
          </a:xfrm>
          <a:prstGeom prst="rect">
            <a:avLst/>
          </a:prstGeom>
          <a:noFill/>
          <a:ln w="9525">
            <a:noFill/>
          </a:ln>
        </p:spPr>
        <p:txBody>
          <a:bodyPr/>
          <a:p>
            <a:pPr lvl="0" eaLnBrk="1" hangingPunct="1"/>
            <a:r>
              <a:rPr lang="zh-CN" altLang="en-US" dirty="0">
                <a:ea typeface="宋体" panose="02010600030101010101" pitchFamily="2" charset="-122"/>
              </a:rPr>
              <a:t>内部可以改变的是成本</a:t>
            </a:r>
            <a:endParaRPr lang="zh-CN" altLang="en-US" dirty="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2626" name="Rectangle 2"/>
          <p:cNvSpPr>
            <a:spLocks noTextEdit="1"/>
          </p:cNvSpPr>
          <p:nvPr>
            <p:ph type="sldImg"/>
          </p:nvPr>
        </p:nvSpPr>
        <p:spPr>
          <a:xfrm>
            <a:off x="-2506662" y="1333500"/>
            <a:ext cx="10444162" cy="7232650"/>
          </a:xfrm>
          <a:solidFill>
            <a:srgbClr val="FFFFFF">
              <a:alpha val="100000"/>
            </a:srgbClr>
          </a:solidFill>
          <a:ln/>
        </p:spPr>
      </p:sp>
      <p:sp>
        <p:nvSpPr>
          <p:cNvPr id="282627" name="Rectangle 3"/>
          <p:cNvSpPr>
            <a:spLocks noGrp="1"/>
          </p:cNvSpPr>
          <p:nvPr>
            <p:ph type="body" idx="1"/>
          </p:nvPr>
        </p:nvSpPr>
        <p:spPr>
          <a:xfrm>
            <a:off x="887413" y="4764088"/>
            <a:ext cx="5008562" cy="4422775"/>
          </a:xfrm>
          <a:prstGeom prst="rect">
            <a:avLst/>
          </a:prstGeom>
          <a:noFill/>
          <a:ln w="9525">
            <a:noFill/>
          </a:ln>
        </p:spPr>
        <p:txBody>
          <a:bodyPr/>
          <a:p>
            <a:pPr lvl="0" eaLnBrk="1" hangingPunct="1"/>
            <a:r>
              <a:rPr lang="zh-CN" altLang="en-US" dirty="0">
                <a:ea typeface="宋体" panose="02010600030101010101" pitchFamily="2" charset="-122"/>
              </a:rPr>
              <a:t>目前状态图图表介绍</a:t>
            </a:r>
            <a:r>
              <a:rPr lang="en-US" altLang="zh-CN" dirty="0">
                <a:ea typeface="宋体" panose="02010600030101010101" pitchFamily="2" charset="-122"/>
              </a:rPr>
              <a:t>----</a:t>
            </a:r>
            <a:r>
              <a:rPr lang="zh-CN" altLang="en-US" dirty="0">
                <a:ea typeface="宋体" panose="02010600030101010101" pitchFamily="2" charset="-122"/>
              </a:rPr>
              <a:t>国家大道装配厂</a:t>
            </a:r>
            <a:endParaRPr lang="zh-CN" altLang="en-US" dirty="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3650" name="Rectangle 2"/>
          <p:cNvSpPr>
            <a:spLocks noTextEdit="1"/>
          </p:cNvSpPr>
          <p:nvPr>
            <p:ph type="sldImg"/>
          </p:nvPr>
        </p:nvSpPr>
        <p:spPr>
          <a:xfrm>
            <a:off x="-2506662" y="1333500"/>
            <a:ext cx="10444162" cy="7232650"/>
          </a:xfrm>
          <a:solidFill>
            <a:srgbClr val="FFFFFF">
              <a:alpha val="100000"/>
            </a:srgbClr>
          </a:solidFill>
          <a:ln/>
        </p:spPr>
      </p:sp>
      <p:sp>
        <p:nvSpPr>
          <p:cNvPr id="283651" name="Rectangle 3"/>
          <p:cNvSpPr>
            <a:spLocks noGrp="1"/>
          </p:cNvSpPr>
          <p:nvPr>
            <p:ph type="body" idx="1"/>
          </p:nvPr>
        </p:nvSpPr>
        <p:spPr>
          <a:xfrm>
            <a:off x="887413" y="4764088"/>
            <a:ext cx="5008562" cy="4422775"/>
          </a:xfrm>
          <a:prstGeom prst="rect">
            <a:avLst/>
          </a:prstGeom>
          <a:noFill/>
          <a:ln w="9525">
            <a:noFill/>
          </a:ln>
        </p:spPr>
        <p:txBody>
          <a:bodyPr/>
          <a:p>
            <a:pPr lvl="0" eaLnBrk="1" hangingPunct="1"/>
            <a:r>
              <a:rPr lang="zh-CN" altLang="en-US" dirty="0">
                <a:ea typeface="宋体" panose="02010600030101010101" pitchFamily="2" charset="-122"/>
              </a:rPr>
              <a:t>工厂图标、数据框</a:t>
            </a:r>
            <a:endParaRPr lang="zh-CN" altLang="en-US" dirty="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4674" name="Rectangle 2"/>
          <p:cNvSpPr>
            <a:spLocks noTextEdit="1"/>
          </p:cNvSpPr>
          <p:nvPr>
            <p:ph type="sldImg"/>
          </p:nvPr>
        </p:nvSpPr>
        <p:spPr>
          <a:xfrm>
            <a:off x="-2506662" y="1333500"/>
            <a:ext cx="10444162" cy="7232650"/>
          </a:xfrm>
          <a:solidFill>
            <a:srgbClr val="FFFFFF">
              <a:alpha val="100000"/>
            </a:srgbClr>
          </a:solidFill>
          <a:ln/>
        </p:spPr>
      </p:sp>
      <p:sp>
        <p:nvSpPr>
          <p:cNvPr id="284675" name="Rectangle 3"/>
          <p:cNvSpPr>
            <a:spLocks noGrp="1"/>
          </p:cNvSpPr>
          <p:nvPr>
            <p:ph type="body" idx="1"/>
          </p:nvPr>
        </p:nvSpPr>
        <p:spPr>
          <a:xfrm>
            <a:off x="887413" y="4764088"/>
            <a:ext cx="5008562" cy="4422775"/>
          </a:xfrm>
          <a:prstGeom prst="rect">
            <a:avLst/>
          </a:prstGeom>
          <a:noFill/>
          <a:ln w="9525">
            <a:noFill/>
          </a:ln>
        </p:spPr>
        <p:txBody>
          <a:bodyPr/>
          <a:p>
            <a:pPr lvl="0" eaLnBrk="1" hangingPunct="1"/>
            <a:r>
              <a:rPr lang="zh-CN" altLang="en-US" dirty="0">
                <a:ea typeface="宋体" panose="02010600030101010101" pitchFamily="2" charset="-122"/>
              </a:rPr>
              <a:t>发货信息</a:t>
            </a:r>
            <a:endParaRPr lang="zh-CN" altLang="en-US" dirty="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5698" name="Rectangle 2"/>
          <p:cNvSpPr>
            <a:spLocks noTextEdit="1"/>
          </p:cNvSpPr>
          <p:nvPr>
            <p:ph type="sldImg"/>
          </p:nvPr>
        </p:nvSpPr>
        <p:spPr>
          <a:xfrm>
            <a:off x="-2506662" y="1333500"/>
            <a:ext cx="10444162" cy="7232650"/>
          </a:xfrm>
          <a:solidFill>
            <a:srgbClr val="FFFFFF">
              <a:alpha val="100000"/>
            </a:srgbClr>
          </a:solidFill>
          <a:ln/>
        </p:spPr>
      </p:sp>
      <p:sp>
        <p:nvSpPr>
          <p:cNvPr id="285699"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22" name="Rectangle 2"/>
          <p:cNvSpPr>
            <a:spLocks noTextEdit="1"/>
          </p:cNvSpPr>
          <p:nvPr>
            <p:ph type="sldImg"/>
          </p:nvPr>
        </p:nvSpPr>
        <p:spPr>
          <a:xfrm>
            <a:off x="-2506662" y="1333500"/>
            <a:ext cx="10444162" cy="7232650"/>
          </a:xfrm>
          <a:solidFill>
            <a:srgbClr val="FFFFFF">
              <a:alpha val="100000"/>
            </a:srgbClr>
          </a:solidFill>
          <a:ln/>
        </p:spPr>
      </p:sp>
      <p:sp>
        <p:nvSpPr>
          <p:cNvPr id="286723" name="Rectangle 3"/>
          <p:cNvSpPr>
            <a:spLocks noGrp="1"/>
          </p:cNvSpPr>
          <p:nvPr>
            <p:ph type="body" idx="1"/>
          </p:nvPr>
        </p:nvSpPr>
        <p:spPr>
          <a:xfrm>
            <a:off x="887413" y="4764088"/>
            <a:ext cx="5008562" cy="4422775"/>
          </a:xfrm>
          <a:prstGeom prst="rect">
            <a:avLst/>
          </a:prstGeom>
          <a:noFill/>
          <a:ln w="9525">
            <a:noFill/>
          </a:ln>
        </p:spPr>
        <p:txBody>
          <a:bodyPr/>
          <a:p>
            <a:pPr lvl="0" eaLnBrk="1" hangingPunct="1"/>
            <a:r>
              <a:rPr lang="zh-CN" altLang="en-US" dirty="0">
                <a:ea typeface="宋体" panose="02010600030101010101" pitchFamily="2" charset="-122"/>
              </a:rPr>
              <a:t>产品次序周期？</a:t>
            </a:r>
            <a:r>
              <a:rPr lang="en-US" altLang="zh-CN" dirty="0">
                <a:ea typeface="宋体" panose="02010600030101010101" pitchFamily="2" charset="-122"/>
              </a:rPr>
              <a:t>----EPE----</a:t>
            </a:r>
            <a:r>
              <a:rPr lang="zh-CN" altLang="en-US" dirty="0">
                <a:ea typeface="宋体" panose="02010600030101010101" pitchFamily="2" charset="-122"/>
              </a:rPr>
              <a:t>生产批量大小</a:t>
            </a:r>
            <a:endParaRPr lang="zh-CN" altLang="en-US" dirty="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7746" name="Rectangle 2"/>
          <p:cNvSpPr>
            <a:spLocks noTextEdit="1"/>
          </p:cNvSpPr>
          <p:nvPr>
            <p:ph type="sldImg"/>
          </p:nvPr>
        </p:nvSpPr>
        <p:spPr>
          <a:xfrm>
            <a:off x="-2506662" y="1333500"/>
            <a:ext cx="10444162" cy="7232650"/>
          </a:xfrm>
          <a:solidFill>
            <a:srgbClr val="FFFFFF">
              <a:alpha val="100000"/>
            </a:srgbClr>
          </a:solidFill>
          <a:ln/>
        </p:spPr>
      </p:sp>
      <p:sp>
        <p:nvSpPr>
          <p:cNvPr id="287747" name="Rectangle 3"/>
          <p:cNvSpPr>
            <a:spLocks noGrp="1"/>
          </p:cNvSpPr>
          <p:nvPr>
            <p:ph type="body" idx="1"/>
          </p:nvPr>
        </p:nvSpPr>
        <p:spPr>
          <a:xfrm>
            <a:off x="887413" y="4764088"/>
            <a:ext cx="5008562" cy="4422775"/>
          </a:xfrm>
          <a:prstGeom prst="rect">
            <a:avLst/>
          </a:prstGeom>
          <a:noFill/>
          <a:ln w="9525">
            <a:noFill/>
          </a:ln>
        </p:spPr>
        <p:txBody>
          <a:bodyPr/>
          <a:p>
            <a:pPr lvl="0" eaLnBrk="1" hangingPunct="1"/>
            <a:r>
              <a:rPr lang="zh-CN" altLang="en-US" dirty="0">
                <a:ea typeface="宋体" panose="02010600030101010101" pitchFamily="2" charset="-122"/>
              </a:rPr>
              <a:t>过程框</a:t>
            </a:r>
            <a:r>
              <a:rPr lang="en-US" altLang="zh-CN" dirty="0">
                <a:ea typeface="宋体" panose="02010600030101010101" pitchFamily="2" charset="-122"/>
              </a:rPr>
              <a:t>----</a:t>
            </a:r>
            <a:r>
              <a:rPr lang="zh-CN" altLang="en-US" dirty="0">
                <a:ea typeface="宋体" panose="02010600030101010101" pitchFamily="2" charset="-122"/>
              </a:rPr>
              <a:t>生产过程</a:t>
            </a:r>
            <a:r>
              <a:rPr lang="en-US" altLang="zh-CN" dirty="0">
                <a:ea typeface="宋体" panose="02010600030101010101" pitchFamily="2" charset="-122"/>
              </a:rPr>
              <a:t>----</a:t>
            </a:r>
            <a:r>
              <a:rPr lang="zh-CN" altLang="en-US" dirty="0">
                <a:ea typeface="宋体" panose="02010600030101010101" pitchFamily="2" charset="-122"/>
              </a:rPr>
              <a:t>一个材料流的区域、连续流动</a:t>
            </a:r>
            <a:r>
              <a:rPr lang="en-US" altLang="zh-CN" dirty="0">
                <a:ea typeface="宋体" panose="02010600030101010101" pitchFamily="2" charset="-122"/>
              </a:rPr>
              <a:t>----</a:t>
            </a:r>
            <a:r>
              <a:rPr lang="zh-CN" altLang="en-US" dirty="0">
                <a:ea typeface="宋体" panose="02010600030101010101" pitchFamily="2" charset="-122"/>
              </a:rPr>
              <a:t>工序名、操作人数  </a:t>
            </a:r>
            <a:r>
              <a:rPr lang="en-US" altLang="zh-CN" dirty="0">
                <a:ea typeface="宋体" panose="02010600030101010101" pitchFamily="2" charset="-122"/>
              </a:rPr>
              <a:t>C/T----cycle time    c/o----changeover time</a:t>
            </a:r>
            <a:endParaRPr lang="zh-CN" altLang="en-US" dirty="0">
              <a:ea typeface="宋体" panose="02010600030101010101" pitchFamily="2" charset="-122"/>
            </a:endParaRPr>
          </a:p>
          <a:p>
            <a:pPr lvl="0" eaLnBrk="1" hangingPunct="1"/>
            <a:r>
              <a:rPr lang="zh-CN" altLang="en-US" dirty="0">
                <a:ea typeface="宋体" panose="02010600030101010101" pitchFamily="2" charset="-122"/>
              </a:rPr>
              <a:t>数据框</a:t>
            </a:r>
            <a:r>
              <a:rPr lang="en-US" altLang="zh-CN" dirty="0">
                <a:ea typeface="宋体" panose="02010600030101010101" pitchFamily="2" charset="-122"/>
              </a:rPr>
              <a:t>----</a:t>
            </a:r>
            <a:r>
              <a:rPr lang="zh-CN" altLang="en-US" dirty="0">
                <a:ea typeface="宋体" panose="02010600030101010101" pitchFamily="2" charset="-122"/>
              </a:rPr>
              <a:t>记录生产过程数据信息</a:t>
            </a:r>
            <a:endParaRPr lang="zh-CN" altLang="en-US" dirty="0">
              <a:ea typeface="宋体" panose="02010600030101010101" pitchFamily="2" charset="-122"/>
            </a:endParaRPr>
          </a:p>
          <a:p>
            <a:pPr lvl="0" eaLnBrk="1" hangingPunct="1"/>
            <a:r>
              <a:rPr lang="zh-CN" altLang="en-US" dirty="0">
                <a:ea typeface="宋体" panose="02010600030101010101" pitchFamily="2" charset="-122"/>
              </a:rPr>
              <a:t>警告三角</a:t>
            </a:r>
            <a:r>
              <a:rPr lang="en-US" altLang="zh-CN" dirty="0">
                <a:ea typeface="宋体" panose="02010600030101010101" pitchFamily="2" charset="-122"/>
              </a:rPr>
              <a:t>----</a:t>
            </a:r>
            <a:r>
              <a:rPr lang="zh-CN" altLang="en-US" dirty="0">
                <a:ea typeface="宋体" panose="02010600030101010101" pitchFamily="2" charset="-122"/>
              </a:rPr>
              <a:t>库存的位置和数量</a:t>
            </a:r>
            <a:r>
              <a:rPr lang="en-US" altLang="zh-CN" dirty="0">
                <a:ea typeface="宋体" panose="02010600030101010101" pitchFamily="2" charset="-122"/>
              </a:rPr>
              <a:t>----</a:t>
            </a:r>
            <a:r>
              <a:rPr lang="zh-CN" altLang="en-US" dirty="0">
                <a:ea typeface="宋体" panose="02010600030101010101" pitchFamily="2" charset="-122"/>
              </a:rPr>
              <a:t>原材料、半成品、成品     斑马线</a:t>
            </a:r>
            <a:r>
              <a:rPr lang="en-US" altLang="zh-CN" dirty="0">
                <a:ea typeface="宋体" panose="02010600030101010101" pitchFamily="2" charset="-122"/>
              </a:rPr>
              <a:t>----</a:t>
            </a:r>
            <a:r>
              <a:rPr lang="zh-CN" altLang="en-US" dirty="0">
                <a:ea typeface="宋体" panose="02010600030101010101" pitchFamily="2" charset="-122"/>
              </a:rPr>
              <a:t>推动方式、批量生产   计算</a:t>
            </a:r>
            <a:r>
              <a:rPr lang="en-US" altLang="zh-CN" dirty="0">
                <a:ea typeface="宋体" panose="02010600030101010101" pitchFamily="2" charset="-122"/>
              </a:rPr>
              <a:t>276000s</a:t>
            </a:r>
            <a:endParaRPr lang="zh-CN" altLang="en-US" dirty="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8770" name="Rectangle 2"/>
          <p:cNvSpPr>
            <a:spLocks noTextEdit="1"/>
          </p:cNvSpPr>
          <p:nvPr>
            <p:ph type="sldImg"/>
          </p:nvPr>
        </p:nvSpPr>
        <p:spPr>
          <a:xfrm>
            <a:off x="-2506662" y="1333500"/>
            <a:ext cx="10444162" cy="7232650"/>
          </a:xfrm>
          <a:solidFill>
            <a:srgbClr val="FFFFFF">
              <a:alpha val="100000"/>
            </a:srgbClr>
          </a:solidFill>
          <a:ln/>
        </p:spPr>
      </p:sp>
      <p:sp>
        <p:nvSpPr>
          <p:cNvPr id="288771"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9794" name="Rectangle 2"/>
          <p:cNvSpPr>
            <a:spLocks noTextEdit="1"/>
          </p:cNvSpPr>
          <p:nvPr>
            <p:ph type="sldImg"/>
          </p:nvPr>
        </p:nvSpPr>
        <p:spPr>
          <a:xfrm>
            <a:off x="-2506662" y="1333500"/>
            <a:ext cx="10444162" cy="7232650"/>
          </a:xfrm>
          <a:solidFill>
            <a:srgbClr val="FFFFFF">
              <a:alpha val="100000"/>
            </a:srgbClr>
          </a:solidFill>
          <a:ln/>
        </p:spPr>
      </p:sp>
      <p:sp>
        <p:nvSpPr>
          <p:cNvPr id="289795"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0818" name="Rectangle 2"/>
          <p:cNvSpPr>
            <a:spLocks noTextEdit="1"/>
          </p:cNvSpPr>
          <p:nvPr>
            <p:ph type="sldImg"/>
          </p:nvPr>
        </p:nvSpPr>
        <p:spPr>
          <a:xfrm>
            <a:off x="-2506662" y="1333500"/>
            <a:ext cx="10444162" cy="7232650"/>
          </a:xfrm>
          <a:solidFill>
            <a:srgbClr val="FFFFFF">
              <a:alpha val="100000"/>
            </a:srgbClr>
          </a:solidFill>
          <a:ln/>
        </p:spPr>
      </p:sp>
      <p:sp>
        <p:nvSpPr>
          <p:cNvPr id="290819"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1842" name="Rectangle 2"/>
          <p:cNvSpPr>
            <a:spLocks noTextEdit="1"/>
          </p:cNvSpPr>
          <p:nvPr>
            <p:ph type="sldImg"/>
          </p:nvPr>
        </p:nvSpPr>
        <p:spPr>
          <a:xfrm>
            <a:off x="-2506662" y="1333500"/>
            <a:ext cx="10444162" cy="7232650"/>
          </a:xfrm>
          <a:solidFill>
            <a:srgbClr val="FFFFFF">
              <a:alpha val="100000"/>
            </a:srgbClr>
          </a:solidFill>
          <a:ln/>
        </p:spPr>
      </p:sp>
      <p:sp>
        <p:nvSpPr>
          <p:cNvPr id="291843"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42" name="Rectangle 2"/>
          <p:cNvSpPr>
            <a:spLocks noRot="1" noTextEdit="1"/>
          </p:cNvSpPr>
          <p:nvPr>
            <p:ph type="sldImg"/>
          </p:nvPr>
        </p:nvSpPr>
        <p:spPr>
          <a:xfrm>
            <a:off x="-2587625" y="1333500"/>
            <a:ext cx="10445750" cy="7232650"/>
          </a:xfrm>
          <a:ln/>
        </p:spPr>
      </p:sp>
      <p:sp>
        <p:nvSpPr>
          <p:cNvPr id="215043" name="Rectangle 3"/>
          <p:cNvSpPr>
            <a:spLocks noGrp="1"/>
          </p:cNvSpPr>
          <p:nvPr>
            <p:ph type="body" idx="1"/>
          </p:nvPr>
        </p:nvSpPr>
        <p:spPr>
          <a:xfrm>
            <a:off x="887413" y="4673600"/>
            <a:ext cx="5008562" cy="4562475"/>
          </a:xfrm>
          <a:prstGeom prst="rect">
            <a:avLst/>
          </a:prstGeom>
          <a:noFill/>
          <a:ln w="9525">
            <a:noFill/>
          </a:ln>
        </p:spPr>
        <p:txBody>
          <a:bodyPr/>
          <a:p>
            <a:pPr lvl="0" eaLnBrk="1" hangingPunct="1"/>
            <a:r>
              <a:rPr lang="zh-CN" altLang="en-US" dirty="0">
                <a:ea typeface="宋体" panose="02010600030101010101" pitchFamily="2" charset="-122"/>
              </a:rPr>
              <a:t>库存资金</a:t>
            </a:r>
            <a:r>
              <a:rPr lang="en-US" altLang="zh-CN" dirty="0">
                <a:ea typeface="宋体" panose="02010600030101010101" pitchFamily="2" charset="-122"/>
              </a:rPr>
              <a:t>----</a:t>
            </a:r>
            <a:r>
              <a:rPr lang="zh-CN" altLang="en-US" dirty="0">
                <a:ea typeface="宋体" panose="02010600030101010101" pitchFamily="2" charset="-122"/>
              </a:rPr>
              <a:t>运费贵</a:t>
            </a:r>
            <a:endParaRPr lang="zh-CN" altLang="en-US" dirty="0">
              <a:ea typeface="宋体" panose="02010600030101010101" pitchFamily="2" charset="-122"/>
            </a:endParaRPr>
          </a:p>
          <a:p>
            <a:pPr lvl="0" eaLnBrk="1" hangingPunct="1"/>
            <a:r>
              <a:rPr lang="zh-CN" altLang="en-US" dirty="0">
                <a:ea typeface="宋体" panose="02010600030101010101" pitchFamily="2" charset="-122"/>
              </a:rPr>
              <a:t>关注</a:t>
            </a:r>
            <a:r>
              <a:rPr lang="en-US" altLang="zh-CN" dirty="0">
                <a:ea typeface="宋体" panose="02010600030101010101" pitchFamily="2" charset="-122"/>
              </a:rPr>
              <a:t>qdc</a:t>
            </a:r>
            <a:endParaRPr lang="en-US" altLang="zh-CN" dirty="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2866" name="Rectangle 2"/>
          <p:cNvSpPr>
            <a:spLocks noTextEdit="1"/>
          </p:cNvSpPr>
          <p:nvPr>
            <p:ph type="sldImg"/>
          </p:nvPr>
        </p:nvSpPr>
        <p:spPr>
          <a:xfrm>
            <a:off x="-2506662" y="1333500"/>
            <a:ext cx="10444162" cy="7232650"/>
          </a:xfrm>
          <a:solidFill>
            <a:srgbClr val="FFFFFF">
              <a:alpha val="100000"/>
            </a:srgbClr>
          </a:solidFill>
          <a:ln/>
        </p:spPr>
      </p:sp>
      <p:sp>
        <p:nvSpPr>
          <p:cNvPr id="292867"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3890" name="Rectangle 2"/>
          <p:cNvSpPr>
            <a:spLocks noTextEdit="1"/>
          </p:cNvSpPr>
          <p:nvPr>
            <p:ph type="sldImg"/>
          </p:nvPr>
        </p:nvSpPr>
        <p:spPr>
          <a:xfrm>
            <a:off x="-2506662" y="1333500"/>
            <a:ext cx="10444162" cy="7232650"/>
          </a:xfrm>
          <a:solidFill>
            <a:srgbClr val="FFFFFF">
              <a:alpha val="100000"/>
            </a:srgbClr>
          </a:solidFill>
          <a:ln/>
        </p:spPr>
      </p:sp>
      <p:sp>
        <p:nvSpPr>
          <p:cNvPr id="293891"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4914" name="Rectangle 2"/>
          <p:cNvSpPr>
            <a:spLocks noTextEdit="1"/>
          </p:cNvSpPr>
          <p:nvPr>
            <p:ph type="sldImg"/>
          </p:nvPr>
        </p:nvSpPr>
        <p:spPr>
          <a:xfrm>
            <a:off x="-2506662" y="1333500"/>
            <a:ext cx="10444162" cy="7232650"/>
          </a:xfrm>
          <a:solidFill>
            <a:srgbClr val="FFFFFF">
              <a:alpha val="100000"/>
            </a:srgbClr>
          </a:solidFill>
          <a:ln/>
        </p:spPr>
      </p:sp>
      <p:sp>
        <p:nvSpPr>
          <p:cNvPr id="294915"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5938" name="Rectangle 2"/>
          <p:cNvSpPr>
            <a:spLocks noTextEdit="1"/>
          </p:cNvSpPr>
          <p:nvPr>
            <p:ph type="sldImg"/>
          </p:nvPr>
        </p:nvSpPr>
        <p:spPr>
          <a:xfrm>
            <a:off x="-2506662" y="1333500"/>
            <a:ext cx="10444162" cy="7232650"/>
          </a:xfrm>
          <a:solidFill>
            <a:srgbClr val="FFFFFF">
              <a:alpha val="100000"/>
            </a:srgbClr>
          </a:solidFill>
          <a:ln/>
        </p:spPr>
      </p:sp>
      <p:sp>
        <p:nvSpPr>
          <p:cNvPr id="295939" name="Rectangle 3"/>
          <p:cNvSpPr>
            <a:spLocks noGrp="1"/>
          </p:cNvSpPr>
          <p:nvPr>
            <p:ph type="body" idx="1"/>
          </p:nvPr>
        </p:nvSpPr>
        <p:spPr>
          <a:xfrm>
            <a:off x="887413" y="4764088"/>
            <a:ext cx="5008562" cy="4422775"/>
          </a:xfrm>
          <a:prstGeom prst="rect">
            <a:avLst/>
          </a:prstGeom>
          <a:noFill/>
          <a:ln w="9525">
            <a:noFill/>
          </a:ln>
        </p:spPr>
        <p:txBody>
          <a:bodyPr/>
          <a:p>
            <a:pPr lvl="0" eaLnBrk="1" hangingPunct="1"/>
            <a:r>
              <a:rPr lang="en-US" altLang="zh-CN" dirty="0">
                <a:ea typeface="宋体" panose="02010600030101010101" pitchFamily="2" charset="-122"/>
              </a:rPr>
              <a:t>EPE----</a:t>
            </a:r>
            <a:r>
              <a:rPr lang="zh-CN" altLang="en-US" dirty="0">
                <a:ea typeface="宋体" panose="02010600030101010101" pitchFamily="2" charset="-122"/>
              </a:rPr>
              <a:t>准备量</a:t>
            </a:r>
            <a:r>
              <a:rPr lang="en-US" altLang="zh-CN" dirty="0">
                <a:ea typeface="宋体" panose="02010600030101010101" pitchFamily="2" charset="-122"/>
              </a:rPr>
              <a:t>----</a:t>
            </a:r>
            <a:r>
              <a:rPr lang="zh-CN" altLang="en-US" dirty="0">
                <a:ea typeface="宋体" panose="02010600030101010101" pitchFamily="2" charset="-122"/>
              </a:rPr>
              <a:t>生产批量大小</a:t>
            </a:r>
            <a:endParaRPr lang="zh-CN" altLang="en-US" dirty="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62" name="Rectangle 2"/>
          <p:cNvSpPr>
            <a:spLocks noTextEdit="1"/>
          </p:cNvSpPr>
          <p:nvPr>
            <p:ph type="sldImg"/>
          </p:nvPr>
        </p:nvSpPr>
        <p:spPr>
          <a:xfrm>
            <a:off x="-2506662" y="1333500"/>
            <a:ext cx="10444162" cy="7232650"/>
          </a:xfrm>
          <a:solidFill>
            <a:srgbClr val="FFFFFF">
              <a:alpha val="100000"/>
            </a:srgbClr>
          </a:solidFill>
          <a:ln/>
        </p:spPr>
      </p:sp>
      <p:sp>
        <p:nvSpPr>
          <p:cNvPr id="296963"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7986" name="Rectangle 2"/>
          <p:cNvSpPr>
            <a:spLocks noTextEdit="1"/>
          </p:cNvSpPr>
          <p:nvPr>
            <p:ph type="sldImg"/>
          </p:nvPr>
        </p:nvSpPr>
        <p:spPr>
          <a:xfrm>
            <a:off x="-2506662" y="1333500"/>
            <a:ext cx="10444162" cy="7232650"/>
          </a:xfrm>
          <a:solidFill>
            <a:srgbClr val="FFFFFF">
              <a:alpha val="100000"/>
            </a:srgbClr>
          </a:solidFill>
          <a:ln/>
        </p:spPr>
      </p:sp>
      <p:sp>
        <p:nvSpPr>
          <p:cNvPr id="297987" name="Rectangle 3"/>
          <p:cNvSpPr>
            <a:spLocks noGrp="1"/>
          </p:cNvSpPr>
          <p:nvPr>
            <p:ph type="body" idx="1"/>
          </p:nvPr>
        </p:nvSpPr>
        <p:spPr>
          <a:xfrm>
            <a:off x="887413" y="4764088"/>
            <a:ext cx="5008562" cy="4422775"/>
          </a:xfrm>
          <a:prstGeom prst="rect">
            <a:avLst/>
          </a:prstGeom>
          <a:noFill/>
          <a:ln w="9525">
            <a:noFill/>
          </a:ln>
        </p:spPr>
        <p:txBody>
          <a:bodyPr/>
          <a:p>
            <a:pPr lvl="0" eaLnBrk="1" hangingPunct="1"/>
            <a:r>
              <a:rPr lang="zh-CN" altLang="en-US" dirty="0">
                <a:ea typeface="宋体" panose="02010600030101010101" pitchFamily="2" charset="-122"/>
              </a:rPr>
              <a:t>密执安钢铁公司</a:t>
            </a:r>
            <a:endParaRPr lang="zh-CN" altLang="en-US" dirty="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9010" name="Rectangle 2"/>
          <p:cNvSpPr>
            <a:spLocks noTextEdit="1"/>
          </p:cNvSpPr>
          <p:nvPr>
            <p:ph type="sldImg"/>
          </p:nvPr>
        </p:nvSpPr>
        <p:spPr>
          <a:xfrm>
            <a:off x="-2506662" y="1333500"/>
            <a:ext cx="10444162" cy="7232650"/>
          </a:xfrm>
          <a:solidFill>
            <a:srgbClr val="FFFFFF">
              <a:alpha val="100000"/>
            </a:srgbClr>
          </a:solidFill>
          <a:ln/>
        </p:spPr>
      </p:sp>
      <p:sp>
        <p:nvSpPr>
          <p:cNvPr id="299011" name="Rectangle 3"/>
          <p:cNvSpPr>
            <a:spLocks noGrp="1"/>
          </p:cNvSpPr>
          <p:nvPr>
            <p:ph type="body" idx="1"/>
          </p:nvPr>
        </p:nvSpPr>
        <p:spPr>
          <a:xfrm>
            <a:off x="887413" y="4764088"/>
            <a:ext cx="5008562" cy="4422775"/>
          </a:xfrm>
          <a:prstGeom prst="rect">
            <a:avLst/>
          </a:prstGeom>
          <a:noFill/>
          <a:ln w="9525">
            <a:noFill/>
          </a:ln>
        </p:spPr>
        <p:txBody>
          <a:bodyPr/>
          <a:p>
            <a:pPr lvl="0" eaLnBrk="1" hangingPunct="1"/>
            <a:r>
              <a:rPr lang="zh-CN" altLang="en-US" dirty="0">
                <a:ea typeface="宋体" panose="02010600030101010101" pitchFamily="2" charset="-122"/>
              </a:rPr>
              <a:t>成品、原材料、半成品流动</a:t>
            </a:r>
            <a:endParaRPr lang="zh-CN" altLang="en-US" dirty="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0034" name="Rectangle 2"/>
          <p:cNvSpPr>
            <a:spLocks noTextEdit="1"/>
          </p:cNvSpPr>
          <p:nvPr>
            <p:ph type="sldImg"/>
          </p:nvPr>
        </p:nvSpPr>
        <p:spPr>
          <a:xfrm>
            <a:off x="-2506662" y="1333500"/>
            <a:ext cx="10444162" cy="7232650"/>
          </a:xfrm>
          <a:solidFill>
            <a:srgbClr val="FFFFFF">
              <a:alpha val="100000"/>
            </a:srgbClr>
          </a:solidFill>
          <a:ln/>
        </p:spPr>
      </p:sp>
      <p:sp>
        <p:nvSpPr>
          <p:cNvPr id="300035" name="Rectangle 3"/>
          <p:cNvSpPr>
            <a:spLocks noGrp="1"/>
          </p:cNvSpPr>
          <p:nvPr>
            <p:ph type="body" idx="1"/>
          </p:nvPr>
        </p:nvSpPr>
        <p:spPr>
          <a:xfrm>
            <a:off x="887413" y="4764088"/>
            <a:ext cx="5008562" cy="4422775"/>
          </a:xfrm>
          <a:prstGeom prst="rect">
            <a:avLst/>
          </a:prstGeom>
          <a:noFill/>
          <a:ln w="9525">
            <a:noFill/>
          </a:ln>
        </p:spPr>
        <p:txBody>
          <a:bodyPr/>
          <a:p>
            <a:pPr lvl="0" eaLnBrk="1" hangingPunct="1"/>
            <a:r>
              <a:rPr lang="zh-CN" altLang="en-US" dirty="0">
                <a:ea typeface="宋体" panose="02010600030101010101" pitchFamily="2" charset="-122"/>
              </a:rPr>
              <a:t>过程框</a:t>
            </a:r>
            <a:r>
              <a:rPr lang="en-US" altLang="zh-CN" dirty="0">
                <a:ea typeface="宋体" panose="02010600030101010101" pitchFamily="2" charset="-122"/>
              </a:rPr>
              <a:t>----</a:t>
            </a:r>
            <a:r>
              <a:rPr lang="zh-CN" altLang="en-US" dirty="0">
                <a:ea typeface="宋体" panose="02010600030101010101" pitchFamily="2" charset="-122"/>
              </a:rPr>
              <a:t>生产控制部门利用</a:t>
            </a:r>
            <a:r>
              <a:rPr lang="en-US" altLang="zh-CN" dirty="0">
                <a:ea typeface="宋体" panose="02010600030101010101" pitchFamily="2" charset="-122"/>
              </a:rPr>
              <a:t>mrp</a:t>
            </a:r>
            <a:r>
              <a:rPr lang="zh-CN" altLang="en-US" dirty="0">
                <a:ea typeface="宋体" panose="02010600030101010101" pitchFamily="2" charset="-122"/>
              </a:rPr>
              <a:t>向生产部门安排生产</a:t>
            </a:r>
            <a:endParaRPr lang="zh-CN" altLang="en-US" dirty="0">
              <a:ea typeface="宋体" panose="02010600030101010101" pitchFamily="2" charset="-122"/>
            </a:endParaRPr>
          </a:p>
          <a:p>
            <a:pPr lvl="0" eaLnBrk="1" hangingPunct="1"/>
            <a:r>
              <a:rPr lang="zh-CN" altLang="en-US" dirty="0">
                <a:ea typeface="宋体" panose="02010600030101010101" pitchFamily="2" charset="-122"/>
              </a:rPr>
              <a:t>信息流</a:t>
            </a:r>
            <a:r>
              <a:rPr lang="en-US" altLang="zh-CN" dirty="0">
                <a:ea typeface="宋体" panose="02010600030101010101" pitchFamily="2" charset="-122"/>
              </a:rPr>
              <a:t>----</a:t>
            </a:r>
            <a:r>
              <a:rPr lang="zh-CN" altLang="en-US" dirty="0">
                <a:ea typeface="宋体" panose="02010600030101010101" pitchFamily="2" charset="-122"/>
              </a:rPr>
              <a:t>细线</a:t>
            </a:r>
            <a:r>
              <a:rPr lang="en-US" altLang="zh-CN" dirty="0">
                <a:ea typeface="宋体" panose="02010600030101010101" pitchFamily="2" charset="-122"/>
              </a:rPr>
              <a:t>----</a:t>
            </a:r>
            <a:r>
              <a:rPr lang="zh-CN" altLang="en-US" dirty="0">
                <a:ea typeface="宋体" panose="02010600030101010101" pitchFamily="2" charset="-122"/>
              </a:rPr>
              <a:t>两种</a:t>
            </a:r>
            <a:r>
              <a:rPr lang="en-US" altLang="zh-CN" dirty="0">
                <a:ea typeface="宋体" panose="02010600030101010101" pitchFamily="2" charset="-122"/>
              </a:rPr>
              <a:t>----</a:t>
            </a:r>
            <a:r>
              <a:rPr lang="zh-CN" altLang="en-US" dirty="0">
                <a:ea typeface="宋体" panose="02010600030101010101" pitchFamily="2" charset="-122"/>
              </a:rPr>
              <a:t>电子（传真、电话、</a:t>
            </a:r>
            <a:r>
              <a:rPr lang="en-US" altLang="zh-CN" dirty="0">
                <a:ea typeface="宋体" panose="02010600030101010101" pitchFamily="2" charset="-122"/>
              </a:rPr>
              <a:t>email</a:t>
            </a:r>
            <a:r>
              <a:rPr lang="zh-CN" altLang="en-US" dirty="0">
                <a:ea typeface="宋体" panose="02010600030101010101" pitchFamily="2" charset="-122"/>
              </a:rPr>
              <a:t>）</a:t>
            </a:r>
            <a:r>
              <a:rPr lang="en-US" altLang="zh-CN" dirty="0">
                <a:ea typeface="宋体" panose="02010600030101010101" pitchFamily="2" charset="-122"/>
              </a:rPr>
              <a:t>----</a:t>
            </a:r>
            <a:r>
              <a:rPr lang="zh-CN" altLang="en-US" dirty="0">
                <a:ea typeface="宋体" panose="02010600030101010101" pitchFamily="2" charset="-122"/>
              </a:rPr>
              <a:t>人工信息流（纸张方式）</a:t>
            </a:r>
            <a:endParaRPr lang="zh-CN" altLang="en-US" dirty="0">
              <a:ea typeface="宋体" panose="02010600030101010101" pitchFamily="2" charset="-122"/>
            </a:endParaRPr>
          </a:p>
          <a:p>
            <a:pPr lvl="0" eaLnBrk="1" hangingPunct="1"/>
            <a:r>
              <a:rPr lang="zh-CN" altLang="en-US" dirty="0">
                <a:ea typeface="宋体" panose="02010600030101010101" pitchFamily="2" charset="-122"/>
              </a:rPr>
              <a:t>小方框</a:t>
            </a:r>
            <a:r>
              <a:rPr lang="en-US" altLang="zh-CN" dirty="0">
                <a:ea typeface="宋体" panose="02010600030101010101" pitchFamily="2" charset="-122"/>
              </a:rPr>
              <a:t>----</a:t>
            </a:r>
            <a:r>
              <a:rPr lang="zh-CN" altLang="en-US" dirty="0">
                <a:ea typeface="宋体" panose="02010600030101010101" pitchFamily="2" charset="-122"/>
              </a:rPr>
              <a:t>标注</a:t>
            </a:r>
            <a:r>
              <a:rPr lang="en-US" altLang="zh-CN" dirty="0">
                <a:ea typeface="宋体" panose="02010600030101010101" pitchFamily="2" charset="-122"/>
              </a:rPr>
              <a:t>/</a:t>
            </a:r>
            <a:r>
              <a:rPr lang="zh-CN" altLang="en-US" dirty="0">
                <a:ea typeface="宋体" panose="02010600030101010101" pitchFamily="2" charset="-122"/>
              </a:rPr>
              <a:t>说明信息流</a:t>
            </a:r>
            <a:endParaRPr lang="en-US" altLang="zh-CN" dirty="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1058" name="Rectangle 2"/>
          <p:cNvSpPr>
            <a:spLocks noTextEdit="1"/>
          </p:cNvSpPr>
          <p:nvPr>
            <p:ph type="sldImg"/>
          </p:nvPr>
        </p:nvSpPr>
        <p:spPr>
          <a:xfrm>
            <a:off x="-2506662" y="1333500"/>
            <a:ext cx="10444162" cy="7232650"/>
          </a:xfrm>
          <a:solidFill>
            <a:srgbClr val="FFFFFF">
              <a:alpha val="100000"/>
            </a:srgbClr>
          </a:solidFill>
          <a:ln/>
        </p:spPr>
      </p:sp>
      <p:sp>
        <p:nvSpPr>
          <p:cNvPr id="301059" name="Rectangle 3"/>
          <p:cNvSpPr>
            <a:spLocks noGrp="1"/>
          </p:cNvSpPr>
          <p:nvPr>
            <p:ph type="body" idx="1"/>
          </p:nvPr>
        </p:nvSpPr>
        <p:spPr>
          <a:xfrm>
            <a:off x="887413" y="4764088"/>
            <a:ext cx="5008562" cy="4422775"/>
          </a:xfrm>
          <a:prstGeom prst="rect">
            <a:avLst/>
          </a:prstGeom>
          <a:noFill/>
          <a:ln w="9525">
            <a:noFill/>
          </a:ln>
        </p:spPr>
        <p:txBody>
          <a:bodyPr/>
          <a:p>
            <a:pPr lvl="0" eaLnBrk="1" hangingPunct="1"/>
            <a:r>
              <a:rPr lang="zh-CN" altLang="en-US" dirty="0">
                <a:ea typeface="宋体" panose="02010600030101010101" pitchFamily="2" charset="-122"/>
              </a:rPr>
              <a:t>材料的生产通过生产者推动</a:t>
            </a:r>
            <a:r>
              <a:rPr lang="en-US" altLang="zh-CN" dirty="0">
                <a:ea typeface="宋体" panose="02010600030101010101" pitchFamily="2" charset="-122"/>
              </a:rPr>
              <a:t>----</a:t>
            </a:r>
            <a:r>
              <a:rPr lang="zh-CN" altLang="en-US" dirty="0">
                <a:ea typeface="宋体" panose="02010600030101010101" pitchFamily="2" charset="-122"/>
              </a:rPr>
              <a:t>不会考虑下道工序</a:t>
            </a:r>
            <a:r>
              <a:rPr lang="en-US" altLang="zh-CN" dirty="0">
                <a:ea typeface="宋体" panose="02010600030101010101" pitchFamily="2" charset="-122"/>
              </a:rPr>
              <a:t>/</a:t>
            </a:r>
            <a:r>
              <a:rPr lang="zh-CN" altLang="en-US" dirty="0">
                <a:ea typeface="宋体" panose="02010600030101010101" pitchFamily="2" charset="-122"/>
              </a:rPr>
              <a:t>顾客的需求</a:t>
            </a:r>
            <a:r>
              <a:rPr lang="en-US" altLang="zh-CN" dirty="0">
                <a:ea typeface="宋体" panose="02010600030101010101" pitchFamily="2" charset="-122"/>
              </a:rPr>
              <a:t>----</a:t>
            </a:r>
            <a:r>
              <a:rPr lang="zh-CN" altLang="en-US" dirty="0">
                <a:ea typeface="宋体" panose="02010600030101010101" pitchFamily="2" charset="-122"/>
              </a:rPr>
              <a:t>导致各生产过程之间孤岛</a:t>
            </a:r>
            <a:r>
              <a:rPr lang="en-US" altLang="zh-CN" dirty="0">
                <a:ea typeface="宋体" panose="02010600030101010101" pitchFamily="2" charset="-122"/>
              </a:rPr>
              <a:t>----</a:t>
            </a:r>
            <a:r>
              <a:rPr lang="zh-CN" altLang="en-US" dirty="0">
                <a:ea typeface="宋体" panose="02010600030101010101" pitchFamily="2" charset="-122"/>
              </a:rPr>
              <a:t>大量库存</a:t>
            </a:r>
            <a:r>
              <a:rPr lang="en-US" altLang="zh-CN" dirty="0">
                <a:ea typeface="宋体" panose="02010600030101010101" pitchFamily="2" charset="-122"/>
              </a:rPr>
              <a:t>----</a:t>
            </a:r>
            <a:r>
              <a:rPr lang="zh-CN" altLang="en-US" dirty="0">
                <a:ea typeface="宋体" panose="02010600030101010101" pitchFamily="2" charset="-122"/>
              </a:rPr>
              <a:t>材料流只是依靠生产计划推动</a:t>
            </a:r>
            <a:r>
              <a:rPr lang="en-US" altLang="zh-CN" dirty="0">
                <a:ea typeface="宋体" panose="02010600030101010101" pitchFamily="2" charset="-122"/>
              </a:rPr>
              <a:t>----</a:t>
            </a:r>
            <a:r>
              <a:rPr lang="zh-CN" altLang="en-US" dirty="0">
                <a:ea typeface="宋体" panose="02010600030101010101" pitchFamily="2" charset="-122"/>
              </a:rPr>
              <a:t>连续流动精益的标志</a:t>
            </a:r>
            <a:endParaRPr lang="zh-CN" altLang="en-US" dirty="0">
              <a:ea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2082" name="Rectangle 2"/>
          <p:cNvSpPr>
            <a:spLocks noTextEdit="1"/>
          </p:cNvSpPr>
          <p:nvPr>
            <p:ph type="sldImg"/>
          </p:nvPr>
        </p:nvSpPr>
        <p:spPr>
          <a:xfrm>
            <a:off x="-2506662" y="1333500"/>
            <a:ext cx="10444162" cy="7232650"/>
          </a:xfrm>
          <a:solidFill>
            <a:srgbClr val="FFFFFF">
              <a:alpha val="100000"/>
            </a:srgbClr>
          </a:solidFill>
          <a:ln/>
        </p:spPr>
      </p:sp>
      <p:sp>
        <p:nvSpPr>
          <p:cNvPr id="302083" name="Rectangle 3"/>
          <p:cNvSpPr>
            <a:spLocks noGrp="1"/>
          </p:cNvSpPr>
          <p:nvPr>
            <p:ph type="body" idx="1"/>
          </p:nvPr>
        </p:nvSpPr>
        <p:spPr>
          <a:xfrm>
            <a:off x="887413" y="4764088"/>
            <a:ext cx="5008562" cy="4422775"/>
          </a:xfrm>
          <a:prstGeom prst="rect">
            <a:avLst/>
          </a:prstGeom>
          <a:noFill/>
          <a:ln w="9525">
            <a:noFill/>
          </a:ln>
        </p:spPr>
        <p:txBody>
          <a:bodyPr/>
          <a:p>
            <a:pPr lvl="0" eaLnBrk="1" hangingPunct="1"/>
            <a:r>
              <a:rPr lang="zh-CN" altLang="en-US" dirty="0">
                <a:ea typeface="宋体" panose="02010600030101010101" pitchFamily="2" charset="-122"/>
              </a:rPr>
              <a:t>计算</a:t>
            </a:r>
            <a:r>
              <a:rPr lang="en-US" altLang="zh-CN" dirty="0">
                <a:ea typeface="宋体" panose="02010600030101010101" pitchFamily="2" charset="-122"/>
              </a:rPr>
              <a:t>920/</a:t>
            </a:r>
            <a:r>
              <a:rPr lang="zh-CN" altLang="en-US" dirty="0">
                <a:ea typeface="宋体" panose="02010600030101010101" pitchFamily="2" charset="-122"/>
              </a:rPr>
              <a:t>天</a:t>
            </a:r>
            <a:endParaRPr lang="zh-CN" altLang="en-US" dirty="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7090" name="Rectangle 2"/>
          <p:cNvSpPr>
            <a:spLocks noRot="1" noTextEdit="1"/>
          </p:cNvSpPr>
          <p:nvPr>
            <p:ph type="sldImg"/>
          </p:nvPr>
        </p:nvSpPr>
        <p:spPr>
          <a:xfrm>
            <a:off x="-2506662" y="1333500"/>
            <a:ext cx="10444162" cy="7232650"/>
          </a:xfrm>
          <a:ln/>
        </p:spPr>
      </p:sp>
      <p:sp>
        <p:nvSpPr>
          <p:cNvPr id="217091" name="Rectangle 3"/>
          <p:cNvSpPr>
            <a:spLocks noGrp="1"/>
          </p:cNvSpPr>
          <p:nvPr>
            <p:ph type="body" idx="1"/>
          </p:nvPr>
        </p:nvSpPr>
        <p:spPr>
          <a:xfrm>
            <a:off x="887413" y="4764088"/>
            <a:ext cx="5008562" cy="4422775"/>
          </a:xfrm>
          <a:prstGeom prst="rect">
            <a:avLst/>
          </a:prstGeom>
          <a:noFill/>
          <a:ln w="9525">
            <a:noFill/>
          </a:ln>
        </p:spPr>
        <p:txBody>
          <a:bodyPr/>
          <a:p>
            <a:pPr lvl="0" eaLnBrk="1" hangingPunct="1"/>
            <a:r>
              <a:rPr lang="zh-CN" altLang="en-US" dirty="0">
                <a:ea typeface="宋体" panose="02010600030101010101" pitchFamily="2" charset="-122"/>
              </a:rPr>
              <a:t>加工速度 </a:t>
            </a:r>
            <a:r>
              <a:rPr lang="en-US" altLang="zh-CN" dirty="0">
                <a:ea typeface="宋体" panose="02010600030101010101" pitchFamily="2" charset="-122"/>
              </a:rPr>
              <a:t>dtd</a:t>
            </a:r>
            <a:r>
              <a:rPr lang="zh-CN" altLang="en-US" dirty="0">
                <a:ea typeface="宋体" panose="02010600030101010101" pitchFamily="2" charset="-122"/>
              </a:rPr>
              <a:t>门到门</a:t>
            </a:r>
            <a:endParaRPr lang="zh-CN" altLang="en-US" dirty="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3106" name="Rectangle 2"/>
          <p:cNvSpPr>
            <a:spLocks noTextEdit="1"/>
          </p:cNvSpPr>
          <p:nvPr>
            <p:ph type="sldImg"/>
          </p:nvPr>
        </p:nvSpPr>
        <p:spPr>
          <a:xfrm>
            <a:off x="-2506662" y="1333500"/>
            <a:ext cx="10444162" cy="7232650"/>
          </a:xfrm>
          <a:solidFill>
            <a:srgbClr val="FFFFFF">
              <a:alpha val="100000"/>
            </a:srgbClr>
          </a:solidFill>
          <a:ln/>
        </p:spPr>
      </p:sp>
      <p:sp>
        <p:nvSpPr>
          <p:cNvPr id="303107"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4130" name="Rectangle 2"/>
          <p:cNvSpPr>
            <a:spLocks noTextEdit="1"/>
          </p:cNvSpPr>
          <p:nvPr>
            <p:ph type="sldImg"/>
          </p:nvPr>
        </p:nvSpPr>
        <p:spPr>
          <a:xfrm>
            <a:off x="-2506662" y="1333500"/>
            <a:ext cx="10444162" cy="7232650"/>
          </a:xfrm>
          <a:solidFill>
            <a:srgbClr val="FFFFFF">
              <a:alpha val="100000"/>
            </a:srgbClr>
          </a:solidFill>
          <a:ln/>
        </p:spPr>
      </p:sp>
      <p:sp>
        <p:nvSpPr>
          <p:cNvPr id="304131"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02" name="Rectangle 2"/>
          <p:cNvSpPr>
            <a:spLocks noRot="1" noTextEdit="1"/>
          </p:cNvSpPr>
          <p:nvPr>
            <p:ph type="sldImg"/>
          </p:nvPr>
        </p:nvSpPr>
        <p:spPr>
          <a:xfrm>
            <a:off x="-2506662" y="1333500"/>
            <a:ext cx="10444162" cy="7232650"/>
          </a:xfrm>
          <a:ln/>
        </p:spPr>
      </p:sp>
      <p:sp>
        <p:nvSpPr>
          <p:cNvPr id="307203" name="Rectangle 3"/>
          <p:cNvSpPr>
            <a:spLocks noGrp="1"/>
          </p:cNvSpPr>
          <p:nvPr>
            <p:ph type="body" idx="1"/>
          </p:nvPr>
        </p:nvSpPr>
        <p:spPr>
          <a:xfrm>
            <a:off x="887413" y="4673600"/>
            <a:ext cx="5008562" cy="45624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8226" name="Rectangle 2"/>
          <p:cNvSpPr>
            <a:spLocks noRot="1" noTextEdit="1"/>
          </p:cNvSpPr>
          <p:nvPr>
            <p:ph type="sldImg"/>
          </p:nvPr>
        </p:nvSpPr>
        <p:spPr>
          <a:xfrm>
            <a:off x="-2506662" y="1333500"/>
            <a:ext cx="10444162" cy="7232650"/>
          </a:xfrm>
          <a:ln/>
        </p:spPr>
      </p:sp>
      <p:sp>
        <p:nvSpPr>
          <p:cNvPr id="308227"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9250" name="Rectangle 2"/>
          <p:cNvSpPr>
            <a:spLocks noRot="1" noTextEdit="1"/>
          </p:cNvSpPr>
          <p:nvPr>
            <p:ph type="sldImg"/>
          </p:nvPr>
        </p:nvSpPr>
        <p:spPr>
          <a:xfrm>
            <a:off x="-2506662" y="1333500"/>
            <a:ext cx="10444162" cy="7232650"/>
          </a:xfrm>
          <a:ln/>
        </p:spPr>
      </p:sp>
      <p:sp>
        <p:nvSpPr>
          <p:cNvPr id="309251" name="Rectangle 3"/>
          <p:cNvSpPr>
            <a:spLocks noGrp="1"/>
          </p:cNvSpPr>
          <p:nvPr>
            <p:ph type="body" idx="1"/>
          </p:nvPr>
        </p:nvSpPr>
        <p:spPr>
          <a:xfrm>
            <a:off x="887413" y="4673600"/>
            <a:ext cx="5008562" cy="45624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0274" name="Rectangle 2"/>
          <p:cNvSpPr>
            <a:spLocks noRot="1" noTextEdit="1"/>
          </p:cNvSpPr>
          <p:nvPr>
            <p:ph type="sldImg"/>
          </p:nvPr>
        </p:nvSpPr>
        <p:spPr>
          <a:xfrm>
            <a:off x="-2506662" y="1333500"/>
            <a:ext cx="10444162" cy="7232650"/>
          </a:xfrm>
          <a:ln/>
        </p:spPr>
      </p:sp>
      <p:sp>
        <p:nvSpPr>
          <p:cNvPr id="310275" name="Rectangle 3"/>
          <p:cNvSpPr>
            <a:spLocks noGrp="1"/>
          </p:cNvSpPr>
          <p:nvPr>
            <p:ph type="body" idx="1"/>
          </p:nvPr>
        </p:nvSpPr>
        <p:spPr>
          <a:xfrm>
            <a:off x="887413" y="4673600"/>
            <a:ext cx="5008562" cy="45624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1298" name="Rectangle 2"/>
          <p:cNvSpPr>
            <a:spLocks noRot="1" noTextEdit="1"/>
          </p:cNvSpPr>
          <p:nvPr>
            <p:ph type="sldImg"/>
          </p:nvPr>
        </p:nvSpPr>
        <p:spPr>
          <a:xfrm>
            <a:off x="-2506662" y="1333500"/>
            <a:ext cx="10444162" cy="7232650"/>
          </a:xfrm>
          <a:ln/>
        </p:spPr>
      </p:sp>
      <p:sp>
        <p:nvSpPr>
          <p:cNvPr id="311299" name="Rectangle 3"/>
          <p:cNvSpPr>
            <a:spLocks noGrp="1"/>
          </p:cNvSpPr>
          <p:nvPr>
            <p:ph type="body" idx="1"/>
          </p:nvPr>
        </p:nvSpPr>
        <p:spPr>
          <a:xfrm>
            <a:off x="887413" y="4673600"/>
            <a:ext cx="5008562" cy="45624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2322" name="Rectangle 2"/>
          <p:cNvSpPr>
            <a:spLocks noRot="1" noTextEdit="1"/>
          </p:cNvSpPr>
          <p:nvPr>
            <p:ph type="sldImg"/>
          </p:nvPr>
        </p:nvSpPr>
        <p:spPr>
          <a:xfrm>
            <a:off x="-2506662" y="1333500"/>
            <a:ext cx="10444162" cy="7232650"/>
          </a:xfrm>
          <a:ln/>
        </p:spPr>
      </p:sp>
      <p:sp>
        <p:nvSpPr>
          <p:cNvPr id="312323" name="Rectangle 3"/>
          <p:cNvSpPr>
            <a:spLocks noGrp="1"/>
          </p:cNvSpPr>
          <p:nvPr>
            <p:ph type="body" idx="1"/>
          </p:nvPr>
        </p:nvSpPr>
        <p:spPr>
          <a:xfrm>
            <a:off x="887413" y="4673600"/>
            <a:ext cx="5008562" cy="45624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3346" name="Rectangle 2"/>
          <p:cNvSpPr>
            <a:spLocks noRot="1" noTextEdit="1"/>
          </p:cNvSpPr>
          <p:nvPr>
            <p:ph type="sldImg"/>
          </p:nvPr>
        </p:nvSpPr>
        <p:spPr>
          <a:xfrm>
            <a:off x="-2506662" y="1333500"/>
            <a:ext cx="10444162" cy="7232650"/>
          </a:xfrm>
          <a:ln/>
        </p:spPr>
      </p:sp>
      <p:sp>
        <p:nvSpPr>
          <p:cNvPr id="313347" name="Rectangle 3"/>
          <p:cNvSpPr>
            <a:spLocks noGrp="1"/>
          </p:cNvSpPr>
          <p:nvPr>
            <p:ph type="body" idx="1"/>
          </p:nvPr>
        </p:nvSpPr>
        <p:spPr>
          <a:xfrm>
            <a:off x="887413" y="4673600"/>
            <a:ext cx="5008562" cy="45624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4370" name="Rectangle 2"/>
          <p:cNvSpPr>
            <a:spLocks noRot="1" noTextEdit="1"/>
          </p:cNvSpPr>
          <p:nvPr>
            <p:ph type="sldImg"/>
          </p:nvPr>
        </p:nvSpPr>
        <p:spPr>
          <a:xfrm>
            <a:off x="-2506662" y="1333500"/>
            <a:ext cx="10444162" cy="7232650"/>
          </a:xfrm>
          <a:ln/>
        </p:spPr>
      </p:sp>
      <p:sp>
        <p:nvSpPr>
          <p:cNvPr id="314371" name="Rectangle 3"/>
          <p:cNvSpPr>
            <a:spLocks noGrp="1"/>
          </p:cNvSpPr>
          <p:nvPr>
            <p:ph type="body" idx="1"/>
          </p:nvPr>
        </p:nvSpPr>
        <p:spPr>
          <a:xfrm>
            <a:off x="887413" y="4673600"/>
            <a:ext cx="5008562" cy="45624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8114" name="Rectangle 2"/>
          <p:cNvSpPr>
            <a:spLocks noRot="1" noTextEdit="1"/>
          </p:cNvSpPr>
          <p:nvPr>
            <p:ph type="sldImg"/>
          </p:nvPr>
        </p:nvSpPr>
        <p:spPr>
          <a:xfrm>
            <a:off x="-2506662" y="1333500"/>
            <a:ext cx="10444162" cy="7232650"/>
          </a:xfrm>
          <a:ln/>
        </p:spPr>
      </p:sp>
      <p:sp>
        <p:nvSpPr>
          <p:cNvPr id="218115"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5394" name="Rectangle 2"/>
          <p:cNvSpPr>
            <a:spLocks noRot="1" noTextEdit="1"/>
          </p:cNvSpPr>
          <p:nvPr>
            <p:ph type="sldImg"/>
          </p:nvPr>
        </p:nvSpPr>
        <p:spPr>
          <a:xfrm>
            <a:off x="-2506662" y="1333500"/>
            <a:ext cx="10444162" cy="7232650"/>
          </a:xfrm>
          <a:ln/>
        </p:spPr>
      </p:sp>
      <p:sp>
        <p:nvSpPr>
          <p:cNvPr id="315395" name="Rectangle 3"/>
          <p:cNvSpPr>
            <a:spLocks noGrp="1"/>
          </p:cNvSpPr>
          <p:nvPr>
            <p:ph type="body" idx="1"/>
          </p:nvPr>
        </p:nvSpPr>
        <p:spPr>
          <a:xfrm>
            <a:off x="887413" y="4673600"/>
            <a:ext cx="5008562" cy="45624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6418" name="Rectangle 2"/>
          <p:cNvSpPr>
            <a:spLocks noRot="1" noTextEdit="1"/>
          </p:cNvSpPr>
          <p:nvPr>
            <p:ph type="sldImg"/>
          </p:nvPr>
        </p:nvSpPr>
        <p:spPr>
          <a:xfrm>
            <a:off x="-2506662" y="1333500"/>
            <a:ext cx="10444162" cy="7232650"/>
          </a:xfrm>
          <a:ln/>
        </p:spPr>
      </p:sp>
      <p:sp>
        <p:nvSpPr>
          <p:cNvPr id="316419" name="Rectangle 3"/>
          <p:cNvSpPr>
            <a:spLocks noGrp="1"/>
          </p:cNvSpPr>
          <p:nvPr>
            <p:ph type="body" idx="1"/>
          </p:nvPr>
        </p:nvSpPr>
        <p:spPr>
          <a:xfrm>
            <a:off x="887413" y="4673600"/>
            <a:ext cx="5008562" cy="45624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42" name="Rectangle 2"/>
          <p:cNvSpPr>
            <a:spLocks noRot="1" noTextEdit="1"/>
          </p:cNvSpPr>
          <p:nvPr>
            <p:ph type="sldImg"/>
          </p:nvPr>
        </p:nvSpPr>
        <p:spPr>
          <a:xfrm>
            <a:off x="-2506662" y="1333500"/>
            <a:ext cx="10444162" cy="7232650"/>
          </a:xfrm>
          <a:ln/>
        </p:spPr>
      </p:sp>
      <p:sp>
        <p:nvSpPr>
          <p:cNvPr id="317443" name="Rectangle 3"/>
          <p:cNvSpPr>
            <a:spLocks noGrp="1"/>
          </p:cNvSpPr>
          <p:nvPr>
            <p:ph type="body" idx="1"/>
          </p:nvPr>
        </p:nvSpPr>
        <p:spPr>
          <a:xfrm>
            <a:off x="887413" y="4673600"/>
            <a:ext cx="5008562" cy="45624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8466" name="Rectangle 2"/>
          <p:cNvSpPr>
            <a:spLocks noRot="1" noTextEdit="1"/>
          </p:cNvSpPr>
          <p:nvPr>
            <p:ph type="sldImg"/>
          </p:nvPr>
        </p:nvSpPr>
        <p:spPr>
          <a:xfrm>
            <a:off x="-2506662" y="1333500"/>
            <a:ext cx="10444162" cy="7232650"/>
          </a:xfrm>
          <a:ln/>
        </p:spPr>
      </p:sp>
      <p:sp>
        <p:nvSpPr>
          <p:cNvPr id="318467" name="Rectangle 3"/>
          <p:cNvSpPr>
            <a:spLocks noGrp="1"/>
          </p:cNvSpPr>
          <p:nvPr>
            <p:ph type="body" idx="1"/>
          </p:nvPr>
        </p:nvSpPr>
        <p:spPr>
          <a:xfrm>
            <a:off x="887413" y="4673600"/>
            <a:ext cx="5008562" cy="4562475"/>
          </a:xfrm>
          <a:prstGeom prst="rect">
            <a:avLst/>
          </a:prstGeom>
          <a:noFill/>
          <a:ln w="9525">
            <a:noFill/>
          </a:ln>
        </p:spPr>
        <p:txBody>
          <a:bodyPr/>
          <a:p>
            <a:pPr lvl="0" eaLnBrk="1" hangingPunct="1"/>
            <a:r>
              <a:rPr lang="zh-CN" altLang="en-US" dirty="0">
                <a:ea typeface="宋体" panose="02010600030101010101" pitchFamily="2" charset="-122"/>
              </a:rPr>
              <a:t>总生产周期</a:t>
            </a:r>
            <a:r>
              <a:rPr lang="en-US" altLang="zh-CN" dirty="0">
                <a:ea typeface="宋体" panose="02010600030101010101" pitchFamily="2" charset="-122"/>
              </a:rPr>
              <a:t>/TT</a:t>
            </a:r>
            <a:endParaRPr lang="en-US" altLang="zh-CN" dirty="0">
              <a:ea typeface="宋体" panose="02010600030101010101" pitchFamily="2" charset="-122"/>
            </a:endParaRPr>
          </a:p>
          <a:p>
            <a:pPr lvl="0" eaLnBrk="1" hangingPunct="1"/>
            <a:r>
              <a:rPr lang="zh-CN" altLang="en-US" dirty="0">
                <a:ea typeface="宋体" panose="02010600030101010101" pitchFamily="2" charset="-122"/>
              </a:rPr>
              <a:t>总生产周期</a:t>
            </a:r>
            <a:r>
              <a:rPr lang="en-US" altLang="zh-CN" dirty="0">
                <a:ea typeface="宋体" panose="02010600030101010101" pitchFamily="2" charset="-122"/>
              </a:rPr>
              <a:t>/TT</a:t>
            </a:r>
            <a:endParaRPr lang="en-US" altLang="zh-CN" dirty="0">
              <a:ea typeface="宋体" panose="02010600030101010101" pitchFamily="2" charset="-122"/>
            </a:endParaRPr>
          </a:p>
          <a:p>
            <a:pPr lvl="0" eaLnBrk="1" hangingPunct="1"/>
            <a:endParaRPr lang="en-US" altLang="zh-CN"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9490" name="Rectangle 2"/>
          <p:cNvSpPr>
            <a:spLocks noRot="1" noTextEdit="1"/>
          </p:cNvSpPr>
          <p:nvPr>
            <p:ph type="sldImg"/>
          </p:nvPr>
        </p:nvSpPr>
        <p:spPr>
          <a:xfrm>
            <a:off x="-2506662" y="1333500"/>
            <a:ext cx="10444162" cy="7232650"/>
          </a:xfrm>
          <a:ln/>
        </p:spPr>
      </p:sp>
      <p:sp>
        <p:nvSpPr>
          <p:cNvPr id="319491" name="Rectangle 3"/>
          <p:cNvSpPr>
            <a:spLocks noGrp="1"/>
          </p:cNvSpPr>
          <p:nvPr>
            <p:ph type="body" idx="1"/>
          </p:nvPr>
        </p:nvSpPr>
        <p:spPr>
          <a:xfrm>
            <a:off x="887413" y="4673600"/>
            <a:ext cx="5008562" cy="45624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0514" name="Rectangle 2"/>
          <p:cNvSpPr>
            <a:spLocks noRot="1" noTextEdit="1"/>
          </p:cNvSpPr>
          <p:nvPr>
            <p:ph type="sldImg"/>
          </p:nvPr>
        </p:nvSpPr>
        <p:spPr>
          <a:xfrm>
            <a:off x="-2506662" y="1333500"/>
            <a:ext cx="10444162" cy="7232650"/>
          </a:xfrm>
          <a:ln/>
        </p:spPr>
      </p:sp>
      <p:sp>
        <p:nvSpPr>
          <p:cNvPr id="320515" name="Rectangle 3"/>
          <p:cNvSpPr>
            <a:spLocks noGrp="1"/>
          </p:cNvSpPr>
          <p:nvPr>
            <p:ph type="body" idx="1"/>
          </p:nvPr>
        </p:nvSpPr>
        <p:spPr>
          <a:xfrm>
            <a:off x="887413" y="4673600"/>
            <a:ext cx="5008562" cy="45624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1538" name="Rectangle 2"/>
          <p:cNvSpPr>
            <a:spLocks noRot="1" noTextEdit="1"/>
          </p:cNvSpPr>
          <p:nvPr>
            <p:ph type="sldImg"/>
          </p:nvPr>
        </p:nvSpPr>
        <p:spPr>
          <a:xfrm>
            <a:off x="-2506662" y="1333500"/>
            <a:ext cx="10444162" cy="7232650"/>
          </a:xfrm>
          <a:ln/>
        </p:spPr>
      </p:sp>
      <p:sp>
        <p:nvSpPr>
          <p:cNvPr id="321539" name="Rectangle 3"/>
          <p:cNvSpPr>
            <a:spLocks noGrp="1"/>
          </p:cNvSpPr>
          <p:nvPr>
            <p:ph type="body" idx="1"/>
          </p:nvPr>
        </p:nvSpPr>
        <p:spPr>
          <a:xfrm>
            <a:off x="887413" y="4673600"/>
            <a:ext cx="5008562" cy="45624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2562" name="Rectangle 2"/>
          <p:cNvSpPr>
            <a:spLocks noRot="1" noTextEdit="1"/>
          </p:cNvSpPr>
          <p:nvPr>
            <p:ph type="sldImg"/>
          </p:nvPr>
        </p:nvSpPr>
        <p:spPr>
          <a:xfrm>
            <a:off x="-2506662" y="1333500"/>
            <a:ext cx="10444162" cy="7232650"/>
          </a:xfrm>
          <a:ln/>
        </p:spPr>
      </p:sp>
      <p:sp>
        <p:nvSpPr>
          <p:cNvPr id="322563" name="Rectangle 3"/>
          <p:cNvSpPr>
            <a:spLocks noGrp="1"/>
          </p:cNvSpPr>
          <p:nvPr>
            <p:ph type="body" idx="1"/>
          </p:nvPr>
        </p:nvSpPr>
        <p:spPr>
          <a:xfrm>
            <a:off x="887413" y="4673600"/>
            <a:ext cx="5008562" cy="45624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3586" name="Rectangle 2"/>
          <p:cNvSpPr>
            <a:spLocks noRot="1" noTextEdit="1"/>
          </p:cNvSpPr>
          <p:nvPr>
            <p:ph type="sldImg"/>
          </p:nvPr>
        </p:nvSpPr>
        <p:spPr>
          <a:xfrm>
            <a:off x="722313" y="746125"/>
            <a:ext cx="5365750" cy="3714750"/>
          </a:xfrm>
          <a:ln/>
        </p:spPr>
      </p:sp>
      <p:sp>
        <p:nvSpPr>
          <p:cNvPr id="323587" name="Rectangle 3"/>
          <p:cNvSpPr/>
          <p:nvPr>
            <p:ph type="body" idx="1"/>
          </p:nvPr>
        </p:nvSpPr>
        <p:spPr>
          <a:xfrm>
            <a:off x="903288" y="4718050"/>
            <a:ext cx="4991100" cy="4467225"/>
          </a:xfrm>
          <a:prstGeom prst="rect">
            <a:avLst/>
          </a:prstGeom>
          <a:solidFill>
            <a:srgbClr val="FFFFFF"/>
          </a:solidFill>
          <a:ln w="9525" cap="flat" cmpd="sng">
            <a:solidFill>
              <a:srgbClr val="000000"/>
            </a:solidFill>
            <a:prstDash val="solid"/>
            <a:headEnd type="none" w="med" len="med"/>
            <a:tailEnd type="none" w="med" len="med"/>
          </a:ln>
        </p:spPr>
        <p:txBody>
          <a:bodyPr lIns="91438" rIns="91438"/>
          <a:p>
            <a:pPr lvl="0" eaLnBrk="1" hangingPunct="1"/>
            <a:r>
              <a:rPr lang="zh-CN" altLang="es-ES" dirty="0">
                <a:ea typeface="宋体" panose="02010600030101010101" pitchFamily="2" charset="-122"/>
              </a:rPr>
              <a:t>举例</a:t>
            </a:r>
            <a:endParaRPr lang="zh-CN" altLang="es-ES" dirty="0">
              <a:ea typeface="宋体" panose="02010600030101010101" pitchFamily="2" charset="-12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4610" name="Rectangle 2"/>
          <p:cNvSpPr>
            <a:spLocks noRot="1" noTextEdit="1"/>
          </p:cNvSpPr>
          <p:nvPr>
            <p:ph type="sldImg"/>
          </p:nvPr>
        </p:nvSpPr>
        <p:spPr>
          <a:xfrm>
            <a:off x="-2506662" y="1333500"/>
            <a:ext cx="10444162" cy="7232650"/>
          </a:xfrm>
          <a:ln/>
        </p:spPr>
      </p:sp>
      <p:sp>
        <p:nvSpPr>
          <p:cNvPr id="324611" name="Rectangle 3"/>
          <p:cNvSpPr>
            <a:spLocks noGrp="1"/>
          </p:cNvSpPr>
          <p:nvPr>
            <p:ph type="body" idx="1"/>
          </p:nvPr>
        </p:nvSpPr>
        <p:spPr>
          <a:xfrm>
            <a:off x="887413" y="4673600"/>
            <a:ext cx="5008562" cy="45624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8" name="Rectangle 2"/>
          <p:cNvSpPr>
            <a:spLocks noRot="1" noTextEdit="1"/>
          </p:cNvSpPr>
          <p:nvPr>
            <p:ph type="sldImg"/>
          </p:nvPr>
        </p:nvSpPr>
        <p:spPr>
          <a:xfrm>
            <a:off x="-2546350" y="1223963"/>
            <a:ext cx="10444163" cy="7232650"/>
          </a:xfr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5634" name="Rectangle 2"/>
          <p:cNvSpPr>
            <a:spLocks noRot="1" noTextEdit="1"/>
          </p:cNvSpPr>
          <p:nvPr>
            <p:ph type="sldImg"/>
          </p:nvPr>
        </p:nvSpPr>
        <p:spPr>
          <a:xfrm>
            <a:off x="-2506662" y="1333500"/>
            <a:ext cx="10444162" cy="7232650"/>
          </a:xfrm>
          <a:ln/>
        </p:spPr>
      </p:sp>
      <p:sp>
        <p:nvSpPr>
          <p:cNvPr id="325635" name="Rectangle 3"/>
          <p:cNvSpPr>
            <a:spLocks noGrp="1"/>
          </p:cNvSpPr>
          <p:nvPr>
            <p:ph type="body" idx="1"/>
          </p:nvPr>
        </p:nvSpPr>
        <p:spPr>
          <a:xfrm>
            <a:off x="887413" y="4673600"/>
            <a:ext cx="5008562" cy="4562475"/>
          </a:xfrm>
          <a:prstGeom prst="rect">
            <a:avLst/>
          </a:prstGeom>
          <a:noFill/>
          <a:ln w="9525">
            <a:noFill/>
          </a:ln>
        </p:spPr>
        <p:txBody>
          <a:bodyPr/>
          <a:p>
            <a:pPr lvl="0" eaLnBrk="1" hangingPunct="1"/>
            <a:r>
              <a:rPr lang="zh-CN" altLang="en-US" dirty="0">
                <a:ea typeface="宋体" panose="02010600030101010101" pitchFamily="2" charset="-122"/>
              </a:rPr>
              <a:t>触发器</a:t>
            </a:r>
            <a:r>
              <a:rPr lang="en-US" altLang="zh-CN" dirty="0">
                <a:ea typeface="宋体" panose="02010600030101010101" pitchFamily="2" charset="-122"/>
              </a:rPr>
              <a:t>----</a:t>
            </a:r>
            <a:r>
              <a:rPr lang="zh-CN" altLang="en-US" dirty="0">
                <a:ea typeface="宋体" panose="02010600030101010101" pitchFamily="2" charset="-122"/>
              </a:rPr>
              <a:t>定拍</a:t>
            </a:r>
            <a:endParaRPr lang="zh-CN" altLang="en-US" dirty="0">
              <a:ea typeface="宋体" panose="02010600030101010101" pitchFamily="2"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6658" name="Rectangle 2"/>
          <p:cNvSpPr>
            <a:spLocks noRot="1" noTextEdit="1"/>
          </p:cNvSpPr>
          <p:nvPr>
            <p:ph type="sldImg"/>
          </p:nvPr>
        </p:nvSpPr>
        <p:spPr>
          <a:xfrm>
            <a:off x="-2506662" y="1333500"/>
            <a:ext cx="10444162" cy="7232650"/>
          </a:xfrm>
          <a:ln/>
        </p:spPr>
      </p:sp>
      <p:sp>
        <p:nvSpPr>
          <p:cNvPr id="326659" name="Rectangle 3"/>
          <p:cNvSpPr>
            <a:spLocks noGrp="1"/>
          </p:cNvSpPr>
          <p:nvPr>
            <p:ph type="body" idx="1"/>
          </p:nvPr>
        </p:nvSpPr>
        <p:spPr>
          <a:xfrm>
            <a:off x="887413" y="4673600"/>
            <a:ext cx="5008562" cy="4562475"/>
          </a:xfrm>
          <a:prstGeom prst="rect">
            <a:avLst/>
          </a:prstGeom>
          <a:noFill/>
          <a:ln w="9525">
            <a:noFill/>
          </a:ln>
        </p:spPr>
        <p:txBody>
          <a:bodyPr/>
          <a:p>
            <a:pPr lvl="0" eaLnBrk="1" hangingPunct="1"/>
            <a:endParaRPr lang="zh-CN" altLang="en-US" dirty="0">
              <a:ea typeface="宋体" panose="02010600030101010101" pitchFamily="2" charset="-12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82" name="Rectangle 2"/>
          <p:cNvSpPr>
            <a:spLocks noRot="1" noTextEdit="1"/>
          </p:cNvSpPr>
          <p:nvPr>
            <p:ph type="sldImg"/>
          </p:nvPr>
        </p:nvSpPr>
        <p:spPr>
          <a:xfrm>
            <a:off x="-2506662" y="1333500"/>
            <a:ext cx="10444162" cy="7232650"/>
          </a:xfrm>
          <a:ln/>
        </p:spPr>
      </p:sp>
      <p:sp>
        <p:nvSpPr>
          <p:cNvPr id="327683" name="Rectangle 3"/>
          <p:cNvSpPr>
            <a:spLocks noGrp="1"/>
          </p:cNvSpPr>
          <p:nvPr>
            <p:ph type="body" idx="1"/>
          </p:nvPr>
        </p:nvSpPr>
        <p:spPr>
          <a:xfrm>
            <a:off x="887413" y="4673600"/>
            <a:ext cx="5008562" cy="4562475"/>
          </a:xfrm>
          <a:prstGeom prst="rect">
            <a:avLst/>
          </a:prstGeom>
          <a:noFill/>
          <a:ln w="9525">
            <a:noFill/>
          </a:ln>
        </p:spPr>
        <p:txBody>
          <a:bodyPr/>
          <a:p>
            <a:pPr lvl="0" eaLnBrk="1" hangingPunct="1"/>
            <a:r>
              <a:rPr lang="en-US" altLang="zh-CN" dirty="0">
                <a:ea typeface="宋体" panose="02010600030101010101" pitchFamily="2" charset="-122"/>
              </a:rPr>
              <a:t>DTD</a:t>
            </a:r>
            <a:r>
              <a:rPr lang="zh-CN" altLang="en-US" dirty="0">
                <a:ea typeface="宋体" panose="02010600030101010101" pitchFamily="2" charset="-122"/>
              </a:rPr>
              <a:t>最后一个下游中的</a:t>
            </a:r>
            <a:r>
              <a:rPr lang="en-US" altLang="zh-CN" dirty="0">
                <a:ea typeface="宋体" panose="02010600030101010101" pitchFamily="2" charset="-122"/>
              </a:rPr>
              <a:t>FLOW</a:t>
            </a:r>
            <a:r>
              <a:rPr lang="zh-CN" altLang="en-US" dirty="0">
                <a:ea typeface="宋体" panose="02010600030101010101" pitchFamily="2" charset="-122"/>
              </a:rPr>
              <a:t>过程</a:t>
            </a:r>
            <a:endParaRPr lang="en-US" altLang="zh-CN" dirty="0">
              <a:ea typeface="宋体" panose="02010600030101010101" pitchFamily="2"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8706" name="Rectangle 2"/>
          <p:cNvSpPr>
            <a:spLocks noRot="1" noTextEdit="1"/>
          </p:cNvSpPr>
          <p:nvPr>
            <p:ph type="sldImg"/>
          </p:nvPr>
        </p:nvSpPr>
        <p:spPr>
          <a:xfrm>
            <a:off x="-2506662" y="1333500"/>
            <a:ext cx="10444162" cy="7232650"/>
          </a:xfrm>
          <a:ln/>
        </p:spPr>
      </p:sp>
      <p:sp>
        <p:nvSpPr>
          <p:cNvPr id="328707" name="Rectangle 3"/>
          <p:cNvSpPr>
            <a:spLocks noGrp="1"/>
          </p:cNvSpPr>
          <p:nvPr>
            <p:ph type="body" idx="1"/>
          </p:nvPr>
        </p:nvSpPr>
        <p:spPr>
          <a:xfrm>
            <a:off x="887413" y="4673600"/>
            <a:ext cx="5008562" cy="45624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9730" name="Rectangle 2"/>
          <p:cNvSpPr>
            <a:spLocks noRot="1" noTextEdit="1"/>
          </p:cNvSpPr>
          <p:nvPr>
            <p:ph type="sldImg"/>
          </p:nvPr>
        </p:nvSpPr>
        <p:spPr>
          <a:xfrm>
            <a:off x="-2506662" y="1333500"/>
            <a:ext cx="10444162" cy="7232650"/>
          </a:xfrm>
          <a:ln/>
        </p:spPr>
      </p:sp>
      <p:sp>
        <p:nvSpPr>
          <p:cNvPr id="329731" name="Rectangle 3"/>
          <p:cNvSpPr>
            <a:spLocks noGrp="1"/>
          </p:cNvSpPr>
          <p:nvPr>
            <p:ph type="body" idx="1"/>
          </p:nvPr>
        </p:nvSpPr>
        <p:spPr>
          <a:xfrm>
            <a:off x="887413" y="4673600"/>
            <a:ext cx="5008562" cy="4562475"/>
          </a:xfrm>
          <a:prstGeom prst="rect">
            <a:avLst/>
          </a:prstGeom>
          <a:noFill/>
          <a:ln w="9525">
            <a:noFill/>
          </a:ln>
        </p:spPr>
        <p:txBody>
          <a:bodyPr/>
          <a:p>
            <a:pPr lvl="0" eaLnBrk="1" hangingPunct="1"/>
            <a:r>
              <a:rPr lang="en-US" altLang="zh-CN" dirty="0">
                <a:ea typeface="宋体" panose="02010600030101010101" pitchFamily="2" charset="-122"/>
              </a:rPr>
              <a:t>OXOX----</a:t>
            </a:r>
            <a:r>
              <a:rPr lang="zh-CN" altLang="en-US" dirty="0">
                <a:ea typeface="宋体" panose="02010600030101010101" pitchFamily="2" charset="-122"/>
              </a:rPr>
              <a:t>重复着以小批量变换生产</a:t>
            </a:r>
            <a:r>
              <a:rPr lang="en-US" altLang="zh-CN" dirty="0">
                <a:ea typeface="宋体" panose="02010600030101010101" pitchFamily="2" charset="-122"/>
              </a:rPr>
              <a:t>----</a:t>
            </a:r>
            <a:r>
              <a:rPr lang="zh-CN" altLang="en-US" dirty="0">
                <a:ea typeface="宋体" panose="02010600030101010101" pitchFamily="2" charset="-122"/>
              </a:rPr>
              <a:t>优点：小的库存、短时间内、不同客户、快速反应</a:t>
            </a:r>
            <a:endParaRPr lang="zh-CN" altLang="en-US" dirty="0">
              <a:ea typeface="宋体" panose="02010600030101010101" pitchFamily="2" charset="-12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0754" name="Rectangle 2"/>
          <p:cNvSpPr>
            <a:spLocks noRot="1" noTextEdit="1"/>
          </p:cNvSpPr>
          <p:nvPr>
            <p:ph type="sldImg"/>
          </p:nvPr>
        </p:nvSpPr>
        <p:spPr>
          <a:xfrm>
            <a:off x="-2506662" y="1333500"/>
            <a:ext cx="10444162" cy="7232650"/>
          </a:xfrm>
          <a:ln/>
        </p:spPr>
      </p:sp>
      <p:sp>
        <p:nvSpPr>
          <p:cNvPr id="330755" name="Rectangle 3"/>
          <p:cNvSpPr>
            <a:spLocks noGrp="1"/>
          </p:cNvSpPr>
          <p:nvPr>
            <p:ph type="body" idx="1"/>
          </p:nvPr>
        </p:nvSpPr>
        <p:spPr>
          <a:xfrm>
            <a:off x="887413" y="4764088"/>
            <a:ext cx="5008562" cy="4422775"/>
          </a:xfrm>
          <a:prstGeom prst="rect">
            <a:avLst/>
          </a:prstGeom>
          <a:noFill/>
          <a:ln w="9525">
            <a:noFill/>
          </a:ln>
        </p:spPr>
        <p:txBody>
          <a:bodyPr/>
          <a:p>
            <a:pPr lvl="0" eaLnBrk="1" hangingPunct="1"/>
            <a:r>
              <a:rPr lang="zh-CN" altLang="en-US" dirty="0">
                <a:ea typeface="宋体" panose="02010600030101010101" pitchFamily="2" charset="-122"/>
              </a:rPr>
              <a:t>单位一个包装的两</a:t>
            </a:r>
            <a:endParaRPr lang="zh-CN" altLang="en-US" dirty="0">
              <a:ea typeface="宋体" panose="02010600030101010101" pitchFamily="2" charset="-12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1778" name="Rectangle 2"/>
          <p:cNvSpPr>
            <a:spLocks noRot="1" noTextEdit="1"/>
          </p:cNvSpPr>
          <p:nvPr>
            <p:ph type="sldImg"/>
          </p:nvPr>
        </p:nvSpPr>
        <p:spPr>
          <a:xfrm>
            <a:off x="-2506662" y="1333500"/>
            <a:ext cx="10444162" cy="7232650"/>
          </a:xfrm>
          <a:ln/>
        </p:spPr>
      </p:sp>
      <p:sp>
        <p:nvSpPr>
          <p:cNvPr id="331779"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2802" name="Rectangle 2"/>
          <p:cNvSpPr>
            <a:spLocks noRot="1" noTextEdit="1"/>
          </p:cNvSpPr>
          <p:nvPr>
            <p:ph type="sldImg"/>
          </p:nvPr>
        </p:nvSpPr>
        <p:spPr>
          <a:xfrm>
            <a:off x="-2506662" y="1333500"/>
            <a:ext cx="10444162" cy="7232650"/>
          </a:xfrm>
          <a:ln/>
        </p:spPr>
      </p:sp>
      <p:sp>
        <p:nvSpPr>
          <p:cNvPr id="332803" name="Rectangle 3"/>
          <p:cNvSpPr>
            <a:spLocks noGrp="1"/>
          </p:cNvSpPr>
          <p:nvPr>
            <p:ph type="body" idx="1"/>
          </p:nvPr>
        </p:nvSpPr>
        <p:spPr>
          <a:xfrm>
            <a:off x="887413" y="4764088"/>
            <a:ext cx="5008562" cy="4422775"/>
          </a:xfrm>
          <a:prstGeom prst="rect">
            <a:avLst/>
          </a:prstGeom>
          <a:noFill/>
          <a:ln w="9525">
            <a:noFill/>
          </a:ln>
        </p:spPr>
        <p:txBody>
          <a:bodyPr/>
          <a:p>
            <a:pPr lvl="0" eaLnBrk="1" hangingPunct="1"/>
            <a:r>
              <a:rPr lang="zh-CN" altLang="en-US" dirty="0">
                <a:ea typeface="宋体" panose="02010600030101010101" pitchFamily="2" charset="-122"/>
              </a:rPr>
              <a:t>释放</a:t>
            </a:r>
            <a:r>
              <a:rPr lang="en-US" altLang="zh-CN" dirty="0">
                <a:ea typeface="宋体" panose="02010600030101010101" pitchFamily="2" charset="-122"/>
              </a:rPr>
              <a:t>----</a:t>
            </a:r>
            <a:r>
              <a:rPr lang="zh-CN" altLang="en-US" dirty="0">
                <a:ea typeface="宋体" panose="02010600030101010101" pitchFamily="2" charset="-122"/>
              </a:rPr>
              <a:t>生产   收回</a:t>
            </a:r>
            <a:r>
              <a:rPr lang="en-US" altLang="zh-CN" dirty="0">
                <a:ea typeface="宋体" panose="02010600030101010101" pitchFamily="2" charset="-122"/>
              </a:rPr>
              <a:t>----</a:t>
            </a:r>
            <a:r>
              <a:rPr lang="zh-CN" altLang="en-US" dirty="0">
                <a:ea typeface="宋体" panose="02010600030101010101" pitchFamily="2" charset="-122"/>
              </a:rPr>
              <a:t>取货</a:t>
            </a:r>
            <a:endParaRPr lang="zh-CN" altLang="en-US" dirty="0">
              <a:ea typeface="宋体" panose="02010600030101010101" pitchFamily="2" charset="-12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3826" name="Rectangle 2"/>
          <p:cNvSpPr>
            <a:spLocks noRot="1" noTextEdit="1"/>
          </p:cNvSpPr>
          <p:nvPr>
            <p:ph type="sldImg"/>
          </p:nvPr>
        </p:nvSpPr>
        <p:spPr>
          <a:xfrm>
            <a:off x="-2506662" y="1333500"/>
            <a:ext cx="10444162" cy="7232650"/>
          </a:xfrm>
          <a:ln/>
        </p:spPr>
      </p:sp>
      <p:sp>
        <p:nvSpPr>
          <p:cNvPr id="333827" name="Rectangle 3"/>
          <p:cNvSpPr>
            <a:spLocks noGrp="1"/>
          </p:cNvSpPr>
          <p:nvPr>
            <p:ph type="body" idx="1"/>
          </p:nvPr>
        </p:nvSpPr>
        <p:spPr>
          <a:xfrm>
            <a:off x="887413" y="4673600"/>
            <a:ext cx="5008562" cy="4562475"/>
          </a:xfrm>
          <a:prstGeom prst="rect">
            <a:avLst/>
          </a:prstGeom>
          <a:noFill/>
          <a:ln w="9525">
            <a:noFill/>
          </a:ln>
        </p:spPr>
        <p:txBody>
          <a:bodyPr/>
          <a:p>
            <a:pPr lvl="0" eaLnBrk="1" hangingPunct="1"/>
            <a:r>
              <a:rPr lang="zh-CN" altLang="en-US" dirty="0">
                <a:ea typeface="宋体" panose="02010600030101010101" pitchFamily="2" charset="-122"/>
              </a:rPr>
              <a:t>以一个包装尺寸为单位</a:t>
            </a:r>
            <a:endParaRPr lang="zh-CN" altLang="en-US" dirty="0">
              <a:ea typeface="宋体" panose="02010600030101010101" pitchFamily="2" charset="-122"/>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4850" name="Rectangle 2"/>
          <p:cNvSpPr>
            <a:spLocks noRot="1" noTextEdit="1"/>
          </p:cNvSpPr>
          <p:nvPr>
            <p:ph type="sldImg"/>
          </p:nvPr>
        </p:nvSpPr>
        <p:spPr>
          <a:xfrm>
            <a:off x="-2506662" y="1333500"/>
            <a:ext cx="10444162" cy="7232650"/>
          </a:xfrm>
          <a:ln/>
        </p:spPr>
      </p:sp>
      <p:sp>
        <p:nvSpPr>
          <p:cNvPr id="334851"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0162" name="Rectangle 2"/>
          <p:cNvSpPr>
            <a:spLocks noRot="1" noTextEdit="1"/>
          </p:cNvSpPr>
          <p:nvPr>
            <p:ph type="sldImg"/>
          </p:nvPr>
        </p:nvSpPr>
        <p:spPr>
          <a:xfrm>
            <a:off x="-2587625" y="1333500"/>
            <a:ext cx="10445750" cy="7232650"/>
          </a:xfrm>
          <a:ln/>
        </p:spPr>
      </p:sp>
      <p:sp>
        <p:nvSpPr>
          <p:cNvPr id="220163" name="Rectangle 3"/>
          <p:cNvSpPr>
            <a:spLocks noGrp="1"/>
          </p:cNvSpPr>
          <p:nvPr>
            <p:ph type="body" idx="1"/>
          </p:nvPr>
        </p:nvSpPr>
        <p:spPr>
          <a:xfrm>
            <a:off x="887413" y="4673600"/>
            <a:ext cx="5008562" cy="4562475"/>
          </a:xfrm>
          <a:prstGeom prst="rect">
            <a:avLst/>
          </a:prstGeom>
          <a:noFill/>
          <a:ln w="9525">
            <a:noFill/>
          </a:ln>
        </p:spPr>
        <p:txBody>
          <a:bodyPr/>
          <a:p>
            <a:pPr lvl="0" eaLnBrk="1" hangingPunct="1"/>
            <a:r>
              <a:rPr lang="zh-CN" altLang="en-US" dirty="0">
                <a:ea typeface="宋体" panose="02010600030101010101" pitchFamily="2" charset="-122"/>
              </a:rPr>
              <a:t>将来状态动态</a:t>
            </a:r>
            <a:endParaRPr lang="zh-CN" altLang="en-US" dirty="0">
              <a:ea typeface="宋体" panose="02010600030101010101" pitchFamily="2" charset="-122"/>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5874" name="Rectangle 2"/>
          <p:cNvSpPr>
            <a:spLocks noRot="1" noTextEdit="1"/>
          </p:cNvSpPr>
          <p:nvPr>
            <p:ph type="sldImg"/>
          </p:nvPr>
        </p:nvSpPr>
        <p:spPr>
          <a:xfrm>
            <a:off x="-2506662" y="1333500"/>
            <a:ext cx="10444162" cy="7232650"/>
          </a:xfrm>
          <a:ln/>
        </p:spPr>
      </p:sp>
      <p:sp>
        <p:nvSpPr>
          <p:cNvPr id="335875" name="Rectangle 3"/>
          <p:cNvSpPr>
            <a:spLocks noGrp="1"/>
          </p:cNvSpPr>
          <p:nvPr>
            <p:ph type="body" idx="1"/>
          </p:nvPr>
        </p:nvSpPr>
        <p:spPr>
          <a:xfrm>
            <a:off x="887413" y="4673600"/>
            <a:ext cx="5008562" cy="45624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6898" name="Rectangle 2"/>
          <p:cNvSpPr>
            <a:spLocks noRot="1" noTextEdit="1"/>
          </p:cNvSpPr>
          <p:nvPr>
            <p:ph type="sldImg"/>
          </p:nvPr>
        </p:nvSpPr>
        <p:spPr>
          <a:xfrm>
            <a:off x="-2506662" y="1333500"/>
            <a:ext cx="10444162" cy="7232650"/>
          </a:xfrm>
          <a:ln/>
        </p:spPr>
      </p:sp>
      <p:sp>
        <p:nvSpPr>
          <p:cNvPr id="336899"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22" name="Rectangle 2"/>
          <p:cNvSpPr>
            <a:spLocks noRot="1" noTextEdit="1"/>
          </p:cNvSpPr>
          <p:nvPr>
            <p:ph type="sldImg"/>
          </p:nvPr>
        </p:nvSpPr>
        <p:spPr>
          <a:xfrm>
            <a:off x="-2506662" y="1333500"/>
            <a:ext cx="10444162" cy="7232650"/>
          </a:xfrm>
          <a:ln/>
        </p:spPr>
      </p:sp>
      <p:sp>
        <p:nvSpPr>
          <p:cNvPr id="337923"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8946" name="Rectangle 2"/>
          <p:cNvSpPr>
            <a:spLocks noRot="1" noTextEdit="1"/>
          </p:cNvSpPr>
          <p:nvPr>
            <p:ph type="sldImg"/>
          </p:nvPr>
        </p:nvSpPr>
        <p:spPr>
          <a:xfrm>
            <a:off x="-2506662" y="1333500"/>
            <a:ext cx="10444162" cy="7232650"/>
          </a:xfrm>
          <a:ln/>
        </p:spPr>
      </p:sp>
      <p:sp>
        <p:nvSpPr>
          <p:cNvPr id="338947"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9970" name="Rectangle 2"/>
          <p:cNvSpPr>
            <a:spLocks noRot="1" noTextEdit="1"/>
          </p:cNvSpPr>
          <p:nvPr>
            <p:ph type="sldImg"/>
          </p:nvPr>
        </p:nvSpPr>
        <p:spPr>
          <a:xfrm>
            <a:off x="-2506662" y="1333500"/>
            <a:ext cx="10444162" cy="7232650"/>
          </a:xfrm>
          <a:ln/>
        </p:spPr>
      </p:sp>
      <p:sp>
        <p:nvSpPr>
          <p:cNvPr id="339971"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0994" name="Rectangle 2"/>
          <p:cNvSpPr>
            <a:spLocks noRot="1" noTextEdit="1"/>
          </p:cNvSpPr>
          <p:nvPr>
            <p:ph type="sldImg"/>
          </p:nvPr>
        </p:nvSpPr>
        <p:spPr>
          <a:xfrm>
            <a:off x="-2506662" y="1333500"/>
            <a:ext cx="10444162" cy="7232650"/>
          </a:xfrm>
          <a:ln/>
        </p:spPr>
      </p:sp>
      <p:sp>
        <p:nvSpPr>
          <p:cNvPr id="340995"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2018" name="Rectangle 2"/>
          <p:cNvSpPr>
            <a:spLocks noRot="1" noTextEdit="1"/>
          </p:cNvSpPr>
          <p:nvPr>
            <p:ph type="sldImg"/>
          </p:nvPr>
        </p:nvSpPr>
        <p:spPr>
          <a:xfrm>
            <a:off x="-2506662" y="1333500"/>
            <a:ext cx="10444162" cy="7232650"/>
          </a:xfrm>
          <a:ln/>
        </p:spPr>
      </p:sp>
      <p:sp>
        <p:nvSpPr>
          <p:cNvPr id="342019"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3042" name="Rectangle 2"/>
          <p:cNvSpPr>
            <a:spLocks noRot="1" noTextEdit="1"/>
          </p:cNvSpPr>
          <p:nvPr>
            <p:ph type="sldImg"/>
          </p:nvPr>
        </p:nvSpPr>
        <p:spPr>
          <a:xfrm>
            <a:off x="-2506662" y="1333500"/>
            <a:ext cx="10444162" cy="7232650"/>
          </a:xfrm>
          <a:ln/>
        </p:spPr>
      </p:sp>
      <p:sp>
        <p:nvSpPr>
          <p:cNvPr id="343043" name="Rectangle 3"/>
          <p:cNvSpPr>
            <a:spLocks noGrp="1"/>
          </p:cNvSpPr>
          <p:nvPr>
            <p:ph type="body" idx="1"/>
          </p:nvPr>
        </p:nvSpPr>
        <p:spPr>
          <a:xfrm>
            <a:off x="887413" y="4764088"/>
            <a:ext cx="5008562" cy="44227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4066" name="Rectangle 2"/>
          <p:cNvSpPr>
            <a:spLocks noRot="1" noTextEdit="1"/>
          </p:cNvSpPr>
          <p:nvPr>
            <p:ph type="sldImg"/>
          </p:nvPr>
        </p:nvSpPr>
        <p:spPr>
          <a:xfrm>
            <a:off x="-2506662" y="1333500"/>
            <a:ext cx="10444162" cy="7232650"/>
          </a:xfrm>
          <a:ln/>
        </p:spPr>
      </p:sp>
      <p:sp>
        <p:nvSpPr>
          <p:cNvPr id="344067" name="Rectangle 3"/>
          <p:cNvSpPr>
            <a:spLocks noGrp="1"/>
          </p:cNvSpPr>
          <p:nvPr>
            <p:ph type="body" idx="1"/>
          </p:nvPr>
        </p:nvSpPr>
        <p:spPr>
          <a:xfrm>
            <a:off x="887413" y="4673600"/>
            <a:ext cx="5008562" cy="4562475"/>
          </a:xfrm>
          <a:prstGeom prst="rect">
            <a:avLst/>
          </a:prstGeom>
          <a:noFill/>
          <a:ln w="9525">
            <a:noFill/>
          </a:ln>
        </p:spPr>
        <p:txBody>
          <a:bodyPr/>
          <a:p>
            <a:pPr lvl="0" eaLnBrk="1" hangingPunct="1"/>
            <a:endParaRPr lang="en-US" altLang="zh-CN" dirty="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42" name="Rectangle 2"/>
          <p:cNvSpPr>
            <a:spLocks noTextEdit="1"/>
          </p:cNvSpPr>
          <p:nvPr>
            <p:ph type="sldImg"/>
          </p:nvPr>
        </p:nvSpPr>
        <p:spPr>
          <a:xfrm>
            <a:off x="-2506662" y="1333500"/>
            <a:ext cx="10444162" cy="7232650"/>
          </a:xfrm>
          <a:solidFill>
            <a:srgbClr val="FFFFFF">
              <a:alpha val="100000"/>
            </a:srgbClr>
          </a:solidFill>
          <a:ln/>
        </p:spPr>
      </p:sp>
      <p:sp>
        <p:nvSpPr>
          <p:cNvPr id="266243" name="Rectangle 3"/>
          <p:cNvSpPr>
            <a:spLocks noGrp="1"/>
          </p:cNvSpPr>
          <p:nvPr>
            <p:ph type="body" idx="1"/>
          </p:nvPr>
        </p:nvSpPr>
        <p:spPr>
          <a:xfrm>
            <a:off x="887413" y="4764088"/>
            <a:ext cx="5008562" cy="4422775"/>
          </a:xfrm>
          <a:prstGeom prst="rect">
            <a:avLst/>
          </a:prstGeom>
          <a:noFill/>
          <a:ln w="9525">
            <a:noFill/>
          </a:ln>
        </p:spPr>
        <p:txBody>
          <a:bodyPr/>
          <a:p>
            <a:pPr lvl="0" eaLnBrk="1" hangingPunct="1"/>
            <a:r>
              <a:rPr lang="zh-CN" altLang="en-US" dirty="0">
                <a:ea typeface="宋体" panose="02010600030101010101" pitchFamily="2" charset="-122"/>
              </a:rPr>
              <a:t>单个</a:t>
            </a:r>
            <a:r>
              <a:rPr lang="en-US" altLang="zh-CN" dirty="0">
                <a:ea typeface="宋体" panose="02010600030101010101" pitchFamily="2" charset="-122"/>
              </a:rPr>
              <a:t>----</a:t>
            </a:r>
            <a:r>
              <a:rPr lang="zh-CN" altLang="en-US" dirty="0">
                <a:ea typeface="宋体" panose="02010600030101010101" pitchFamily="2" charset="-122"/>
              </a:rPr>
              <a:t>产品族     改进</a:t>
            </a:r>
            <a:r>
              <a:rPr lang="en-US" altLang="zh-CN" dirty="0">
                <a:ea typeface="宋体" panose="02010600030101010101" pitchFamily="2" charset="-122"/>
              </a:rPr>
              <a:t>----</a:t>
            </a:r>
            <a:r>
              <a:rPr lang="zh-CN" altLang="en-US" dirty="0">
                <a:ea typeface="宋体" panose="02010600030101010101" pitchFamily="2" charset="-122"/>
              </a:rPr>
              <a:t>门到门的整体优化、不是局部</a:t>
            </a:r>
            <a:endParaRPr lang="zh-CN" altLang="en-US" dirty="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8290" name="Rectangle 2"/>
          <p:cNvSpPr>
            <a:spLocks noTextEdit="1"/>
          </p:cNvSpPr>
          <p:nvPr>
            <p:ph type="sldImg"/>
          </p:nvPr>
        </p:nvSpPr>
        <p:spPr>
          <a:xfrm>
            <a:off x="-2225675" y="1635125"/>
            <a:ext cx="9612313" cy="6656388"/>
          </a:xfrm>
          <a:ln w="12700">
            <a:solidFill>
              <a:schemeClr val="tx1">
                <a:alpha val="100000"/>
              </a:schemeClr>
            </a:solidFill>
          </a:ln>
        </p:spPr>
      </p:sp>
      <p:sp>
        <p:nvSpPr>
          <p:cNvPr id="268291" name="Rectangle 3"/>
          <p:cNvSpPr>
            <a:spLocks noGrp="1"/>
          </p:cNvSpPr>
          <p:nvPr>
            <p:ph type="body" idx="1"/>
          </p:nvPr>
        </p:nvSpPr>
        <p:spPr>
          <a:xfrm>
            <a:off x="679450" y="4714875"/>
            <a:ext cx="5438775" cy="4467225"/>
          </a:xfrm>
          <a:prstGeom prst="rect">
            <a:avLst/>
          </a:prstGeom>
          <a:noFill/>
          <a:ln w="9525">
            <a:noFill/>
          </a:ln>
        </p:spPr>
        <p:txBody>
          <a:bodyPr/>
          <a:p>
            <a:pPr lvl="0" eaLnBrk="1" hangingPunct="1"/>
            <a:r>
              <a:rPr lang="zh-CN" altLang="en-US" dirty="0">
                <a:ea typeface="宋体" panose="02010600030101010101" pitchFamily="2" charset="-122"/>
              </a:rPr>
              <a:t>关键字</a:t>
            </a:r>
            <a:endParaRPr lang="zh-CN" altLang="en-US"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1687" name="Rectangle 7"/>
          <p:cNvSpPr>
            <a:spLocks noGrp="1" noChangeArrowheads="1"/>
          </p:cNvSpPr>
          <p:nvPr>
            <p:ph type="ctrTitle"/>
          </p:nvPr>
        </p:nvSpPr>
        <p:spPr>
          <a:xfrm>
            <a:off x="762000" y="2286000"/>
            <a:ext cx="8382000" cy="1143000"/>
          </a:xfrm>
        </p:spPr>
        <p:txBody>
          <a:bodyPr/>
          <a:lstStyle>
            <a:lvl1pPr>
              <a:defRPr/>
            </a:lvl1pPr>
          </a:lstStyle>
          <a:p>
            <a:r>
              <a:rPr lang="en-US"/>
              <a:t>Click to edit Master title style</a:t>
            </a:r>
            <a:endParaRPr lang="en-US"/>
          </a:p>
        </p:txBody>
      </p:sp>
      <p:sp>
        <p:nvSpPr>
          <p:cNvPr id="71688" name="Rectangle 8"/>
          <p:cNvSpPr>
            <a:spLocks noGrp="1" noChangeArrowheads="1"/>
          </p:cNvSpPr>
          <p:nvPr>
            <p:ph type="subTitle" idx="1"/>
          </p:nvPr>
        </p:nvSpPr>
        <p:spPr>
          <a:xfrm>
            <a:off x="762000" y="3886200"/>
            <a:ext cx="8382000" cy="1752600"/>
          </a:xfrm>
        </p:spPr>
        <p:txBody>
          <a:bodyPr/>
          <a:lstStyle>
            <a:lvl1pPr marL="0" indent="0" algn="ctr">
              <a:buFontTx/>
              <a:buNone/>
              <a:defRPr/>
            </a:lvl1pPr>
          </a:lstStyle>
          <a:p>
            <a:r>
              <a:rPr lang="en-US"/>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39000" y="190500"/>
            <a:ext cx="2286000" cy="59817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190500"/>
            <a:ext cx="6705600" cy="59817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81000" y="190500"/>
            <a:ext cx="91440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524000"/>
            <a:ext cx="4495800" cy="4648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029200" y="1524000"/>
            <a:ext cx="4495800" cy="4648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标题和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381000" y="190500"/>
            <a:ext cx="91440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524000"/>
            <a:ext cx="9144000" cy="22479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381000" y="3924300"/>
            <a:ext cx="9144000" cy="22479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381000" y="190500"/>
            <a:ext cx="91440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524000"/>
            <a:ext cx="9144000" cy="22479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381000" y="3924300"/>
            <a:ext cx="9144000" cy="22479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81000" y="190500"/>
            <a:ext cx="91440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81000" y="1524000"/>
            <a:ext cx="9144000" cy="46482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rgbClr val="FF9900"/>
              </a:buClr>
              <a:buSzPct val="150000"/>
              <a:buFontTx/>
              <a:buChar char="•"/>
              <a:defRPr/>
            </a:pPr>
            <a:endParaRPr kumimoji="0" lang="zh-CN" altLang="en-US" sz="3200" b="1" i="0" u="none" strike="noStrike" kern="0" cap="none" spc="0" normalizeH="0" baseline="0" noProof="0" smtClean="0">
              <a:ln>
                <a:noFill/>
              </a:ln>
              <a:solidFill>
                <a:srgbClr val="0000CC"/>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381000" y="190500"/>
            <a:ext cx="91440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524000"/>
            <a:ext cx="4495800" cy="4648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剪贴画占位符 3"/>
          <p:cNvSpPr>
            <a:spLocks noGrp="1"/>
          </p:cNvSpPr>
          <p:nvPr>
            <p:ph type="clipArt" sz="half" idx="2"/>
          </p:nvPr>
        </p:nvSpPr>
        <p:spPr>
          <a:xfrm>
            <a:off x="5029200" y="1524000"/>
            <a:ext cx="4495800" cy="46482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rgbClr val="FF9900"/>
              </a:buClr>
              <a:buSzPct val="150000"/>
              <a:buFontTx/>
              <a:buChar char="•"/>
              <a:defRPr/>
            </a:pPr>
            <a:endParaRPr kumimoji="0" lang="zh-CN" altLang="en-US" sz="3200" b="1" i="0" u="none" strike="noStrike" kern="0" cap="none" spc="0" normalizeH="0" baseline="0" noProof="0" smtClean="0">
              <a:ln>
                <a:noFill/>
              </a:ln>
              <a:solidFill>
                <a:srgbClr val="0000CC"/>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reserve="1">
  <p:cSld name="标题，文本与图表">
    <p:spTree>
      <p:nvGrpSpPr>
        <p:cNvPr id="1" name=""/>
        <p:cNvGrpSpPr/>
        <p:nvPr/>
      </p:nvGrpSpPr>
      <p:grpSpPr>
        <a:xfrm>
          <a:off x="0" y="0"/>
          <a:ext cx="0" cy="0"/>
          <a:chOff x="0" y="0"/>
          <a:chExt cx="0" cy="0"/>
        </a:xfrm>
      </p:grpSpPr>
      <p:sp>
        <p:nvSpPr>
          <p:cNvPr id="2" name="标题 1"/>
          <p:cNvSpPr>
            <a:spLocks noGrp="1"/>
          </p:cNvSpPr>
          <p:nvPr>
            <p:ph type="title"/>
          </p:nvPr>
        </p:nvSpPr>
        <p:spPr>
          <a:xfrm>
            <a:off x="381000" y="190500"/>
            <a:ext cx="91440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524000"/>
            <a:ext cx="4495800" cy="4648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图表占位符 3"/>
          <p:cNvSpPr>
            <a:spLocks noGrp="1"/>
          </p:cNvSpPr>
          <p:nvPr>
            <p:ph type="chart" sz="half" idx="2"/>
          </p:nvPr>
        </p:nvSpPr>
        <p:spPr>
          <a:xfrm>
            <a:off x="5029200" y="1524000"/>
            <a:ext cx="4495800" cy="46482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rgbClr val="FF9900"/>
              </a:buClr>
              <a:buSzPct val="150000"/>
              <a:buFontTx/>
              <a:buChar char="•"/>
              <a:defRPr/>
            </a:pPr>
            <a:endParaRPr kumimoji="0" lang="zh-CN" altLang="en-US" sz="3200" b="1" i="0" u="none" strike="noStrike" kern="0" cap="none" spc="0" normalizeH="0" baseline="0" noProof="0" smtClean="0">
              <a:ln>
                <a:noFill/>
              </a:ln>
              <a:solidFill>
                <a:srgbClr val="0000CC"/>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00"/>
            <a:ext cx="84201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524000"/>
            <a:ext cx="4495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029200" y="1524000"/>
            <a:ext cx="4495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3050"/>
            <a:ext cx="3259138"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36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513" y="612775"/>
            <a:ext cx="59436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FF9900"/>
              </a:buClr>
              <a:buSzPct val="150000"/>
              <a:buFontTx/>
              <a:buNone/>
              <a:defRPr/>
            </a:pPr>
            <a:endParaRPr kumimoji="0" lang="zh-CN" altLang="en-US" sz="3200" b="1" i="0" u="none" strike="noStrike" kern="0" cap="none" spc="0" normalizeH="0" baseline="0" noProof="0" smtClean="0">
              <a:ln>
                <a:noFill/>
              </a:ln>
              <a:solidFill>
                <a:srgbClr val="0000CC"/>
              </a:solidFill>
              <a:effectLst/>
              <a:uLnTx/>
              <a:uFillTx/>
              <a:latin typeface="+mn-lt"/>
              <a:ea typeface="+mn-ea"/>
              <a:cs typeface="+mn-cs"/>
            </a:endParaRPr>
          </a:p>
        </p:txBody>
      </p:sp>
      <p:sp>
        <p:nvSpPr>
          <p:cNvPr id="4" name="文本占位符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tags" Target="../tags/tag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gradFill rotWithShape="0">
          <a:gsLst>
            <a:gs pos="0">
              <a:schemeClr val="bg1"/>
            </a:gs>
            <a:gs pos="50000">
              <a:srgbClr val="99CCFF"/>
            </a:gs>
            <a:gs pos="100000">
              <a:schemeClr val="bg1"/>
            </a:gs>
          </a:gsLst>
          <a:lin ang="2700000" scaled="1"/>
        </a:gradFill>
        <a:effectLst/>
      </p:bgPr>
    </p:bg>
    <p:spTree>
      <p:nvGrpSpPr>
        <p:cNvPr id="1" name=""/>
        <p:cNvGrpSpPr/>
        <p:nvPr/>
      </p:nvGrpSpPr>
      <p:grpSpPr/>
      <p:sp>
        <p:nvSpPr>
          <p:cNvPr id="26626" name="Rectangle 37"/>
          <p:cNvSpPr>
            <a:spLocks noGrp="1"/>
          </p:cNvSpPr>
          <p:nvPr>
            <p:ph type="title"/>
          </p:nvPr>
        </p:nvSpPr>
        <p:spPr>
          <a:xfrm>
            <a:off x="382588" y="190500"/>
            <a:ext cx="9142412"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26627" name="Rectangle 38"/>
          <p:cNvSpPr>
            <a:spLocks noGrp="1"/>
          </p:cNvSpPr>
          <p:nvPr>
            <p:ph type="body" idx="1"/>
          </p:nvPr>
        </p:nvSpPr>
        <p:spPr>
          <a:xfrm>
            <a:off x="200025" y="1484313"/>
            <a:ext cx="9142413" cy="46482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 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pic>
        <p:nvPicPr>
          <p:cNvPr id="2" name="图片 1" descr="商标（横）"/>
          <p:cNvPicPr>
            <a:picLocks noChangeAspect="1"/>
          </p:cNvPicPr>
          <p:nvPr userDrawn="1">
            <p:custDataLst>
              <p:tags r:id="rId18"/>
            </p:custDataLst>
          </p:nvPr>
        </p:nvPicPr>
        <p:blipFill>
          <a:blip r:embed="rId19"/>
          <a:stretch>
            <a:fillRect/>
          </a:stretch>
        </p:blipFill>
        <p:spPr>
          <a:xfrm>
            <a:off x="8102600" y="0"/>
            <a:ext cx="1626235" cy="6019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rtl="0" eaLnBrk="0" fontAlgn="base" hangingPunct="0">
        <a:spcBef>
          <a:spcPct val="0"/>
        </a:spcBef>
        <a:spcAft>
          <a:spcPct val="0"/>
        </a:spcAft>
        <a:defRPr sz="4000" b="1">
          <a:solidFill>
            <a:srgbClr val="6600FF"/>
          </a:solidFill>
          <a:latin typeface="+mj-lt"/>
          <a:ea typeface="文鼎CS中圆繁" pitchFamily="49" charset="-122"/>
          <a:cs typeface="+mj-cs"/>
        </a:defRPr>
      </a:lvl1pPr>
      <a:lvl2pPr algn="ctr" rtl="0" eaLnBrk="0" fontAlgn="base" hangingPunct="0">
        <a:spcBef>
          <a:spcPct val="0"/>
        </a:spcBef>
        <a:spcAft>
          <a:spcPct val="0"/>
        </a:spcAft>
        <a:defRPr sz="4000" b="1">
          <a:solidFill>
            <a:srgbClr val="6600FF"/>
          </a:solidFill>
          <a:latin typeface="Arial" panose="020B0604020202020204" pitchFamily="34" charset="0"/>
        </a:defRPr>
      </a:lvl2pPr>
      <a:lvl3pPr algn="ctr" rtl="0" eaLnBrk="0" fontAlgn="base" hangingPunct="0">
        <a:spcBef>
          <a:spcPct val="0"/>
        </a:spcBef>
        <a:spcAft>
          <a:spcPct val="0"/>
        </a:spcAft>
        <a:defRPr sz="4000" b="1">
          <a:solidFill>
            <a:srgbClr val="6600FF"/>
          </a:solidFill>
          <a:latin typeface="Arial" panose="020B0604020202020204" pitchFamily="34" charset="0"/>
        </a:defRPr>
      </a:lvl3pPr>
      <a:lvl4pPr algn="ctr" rtl="0" eaLnBrk="0" fontAlgn="base" hangingPunct="0">
        <a:spcBef>
          <a:spcPct val="0"/>
        </a:spcBef>
        <a:spcAft>
          <a:spcPct val="0"/>
        </a:spcAft>
        <a:defRPr sz="4000" b="1">
          <a:solidFill>
            <a:srgbClr val="6600FF"/>
          </a:solidFill>
          <a:latin typeface="Arial" panose="020B0604020202020204" pitchFamily="34" charset="0"/>
        </a:defRPr>
      </a:lvl4pPr>
      <a:lvl5pPr algn="ctr" rtl="0" eaLnBrk="0" fontAlgn="base" hangingPunct="0">
        <a:spcBef>
          <a:spcPct val="0"/>
        </a:spcBef>
        <a:spcAft>
          <a:spcPct val="0"/>
        </a:spcAft>
        <a:defRPr sz="4000" b="1">
          <a:solidFill>
            <a:srgbClr val="6600FF"/>
          </a:solidFill>
          <a:latin typeface="Arial" panose="020B0604020202020204" pitchFamily="34" charset="0"/>
        </a:defRPr>
      </a:lvl5pPr>
      <a:lvl6pPr marL="457200" algn="ctr" rtl="0" fontAlgn="base">
        <a:spcBef>
          <a:spcPct val="0"/>
        </a:spcBef>
        <a:spcAft>
          <a:spcPct val="0"/>
        </a:spcAft>
        <a:defRPr sz="4000" b="1">
          <a:solidFill>
            <a:srgbClr val="6600FF"/>
          </a:solidFill>
          <a:latin typeface="Arial" panose="020B0604020202020204" pitchFamily="34" charset="0"/>
        </a:defRPr>
      </a:lvl6pPr>
      <a:lvl7pPr marL="914400" algn="ctr" rtl="0" fontAlgn="base">
        <a:spcBef>
          <a:spcPct val="0"/>
        </a:spcBef>
        <a:spcAft>
          <a:spcPct val="0"/>
        </a:spcAft>
        <a:defRPr sz="4000" b="1">
          <a:solidFill>
            <a:srgbClr val="6600FF"/>
          </a:solidFill>
          <a:latin typeface="Arial" panose="020B0604020202020204" pitchFamily="34" charset="0"/>
        </a:defRPr>
      </a:lvl7pPr>
      <a:lvl8pPr marL="1371600" algn="ctr" rtl="0" fontAlgn="base">
        <a:spcBef>
          <a:spcPct val="0"/>
        </a:spcBef>
        <a:spcAft>
          <a:spcPct val="0"/>
        </a:spcAft>
        <a:defRPr sz="4000" b="1">
          <a:solidFill>
            <a:srgbClr val="6600FF"/>
          </a:solidFill>
          <a:latin typeface="Arial" panose="020B0604020202020204" pitchFamily="34" charset="0"/>
        </a:defRPr>
      </a:lvl8pPr>
      <a:lvl9pPr marL="1828800" algn="ctr" rtl="0" fontAlgn="base">
        <a:spcBef>
          <a:spcPct val="0"/>
        </a:spcBef>
        <a:spcAft>
          <a:spcPct val="0"/>
        </a:spcAft>
        <a:defRPr sz="4000" b="1">
          <a:solidFill>
            <a:srgbClr val="6600FF"/>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FF9900"/>
        </a:buClr>
        <a:buSzPct val="150000"/>
        <a:buChar char="•"/>
        <a:defRPr sz="3200" b="1">
          <a:solidFill>
            <a:srgbClr val="0000CC"/>
          </a:solidFill>
          <a:latin typeface="+mn-lt"/>
          <a:ea typeface="文鼎CS中圆繁" pitchFamily="49" charset="-122"/>
          <a:cs typeface="+mn-cs"/>
        </a:defRPr>
      </a:lvl1pPr>
      <a:lvl2pPr marL="742950" indent="-285750" algn="l" rtl="0" eaLnBrk="0" fontAlgn="base" hangingPunct="0">
        <a:spcBef>
          <a:spcPct val="20000"/>
        </a:spcBef>
        <a:spcAft>
          <a:spcPct val="0"/>
        </a:spcAft>
        <a:buClr>
          <a:srgbClr val="CC3300"/>
        </a:buClr>
        <a:buSzPct val="130000"/>
        <a:buFont typeface="Wingdings" panose="05000000000000000000" pitchFamily="2" charset="2"/>
        <a:buChar char="§"/>
        <a:defRPr sz="2800">
          <a:solidFill>
            <a:srgbClr val="0000CC"/>
          </a:solidFill>
          <a:latin typeface="+mn-lt"/>
        </a:defRPr>
      </a:lvl2pPr>
      <a:lvl3pPr marL="1143000" indent="-228600" algn="l" rtl="0" eaLnBrk="0" fontAlgn="base" hangingPunct="0">
        <a:spcBef>
          <a:spcPct val="20000"/>
        </a:spcBef>
        <a:spcAft>
          <a:spcPct val="0"/>
        </a:spcAft>
        <a:buClr>
          <a:srgbClr val="660033"/>
        </a:buClr>
        <a:buSzPct val="120000"/>
        <a:buChar char="•"/>
        <a:defRPr sz="2400">
          <a:solidFill>
            <a:srgbClr val="0000CC"/>
          </a:solidFill>
          <a:latin typeface="+mn-lt"/>
        </a:defRPr>
      </a:lvl3pPr>
      <a:lvl4pPr marL="1600200" indent="-228600" algn="l" rtl="0" eaLnBrk="0" fontAlgn="base" hangingPunct="0">
        <a:spcBef>
          <a:spcPct val="20000"/>
        </a:spcBef>
        <a:spcAft>
          <a:spcPct val="0"/>
        </a:spcAft>
        <a:buChar char="–"/>
        <a:defRPr sz="2000">
          <a:solidFill>
            <a:srgbClr val="0000CC"/>
          </a:solidFill>
          <a:latin typeface="+mn-lt"/>
        </a:defRPr>
      </a:lvl4pPr>
      <a:lvl5pPr marL="2057400" indent="-228600" algn="l" rtl="0" eaLnBrk="0" fontAlgn="base" hangingPunct="0">
        <a:spcBef>
          <a:spcPct val="20000"/>
        </a:spcBef>
        <a:spcAft>
          <a:spcPct val="0"/>
        </a:spcAft>
        <a:buChar char="»"/>
        <a:defRPr sz="2000">
          <a:solidFill>
            <a:srgbClr val="0000CC"/>
          </a:solidFill>
          <a:latin typeface="+mn-lt"/>
        </a:defRPr>
      </a:lvl5pPr>
      <a:lvl6pPr marL="2514600" indent="-228600" algn="l" rtl="0" fontAlgn="base">
        <a:spcBef>
          <a:spcPct val="20000"/>
        </a:spcBef>
        <a:spcAft>
          <a:spcPct val="0"/>
        </a:spcAft>
        <a:buChar char="»"/>
        <a:defRPr sz="2000">
          <a:solidFill>
            <a:srgbClr val="0000CC"/>
          </a:solidFill>
          <a:latin typeface="+mn-lt"/>
        </a:defRPr>
      </a:lvl6pPr>
      <a:lvl7pPr marL="2971800" indent="-228600" algn="l" rtl="0" fontAlgn="base">
        <a:spcBef>
          <a:spcPct val="20000"/>
        </a:spcBef>
        <a:spcAft>
          <a:spcPct val="0"/>
        </a:spcAft>
        <a:buChar char="»"/>
        <a:defRPr sz="2000">
          <a:solidFill>
            <a:srgbClr val="0000CC"/>
          </a:solidFill>
          <a:latin typeface="+mn-lt"/>
        </a:defRPr>
      </a:lvl7pPr>
      <a:lvl8pPr marL="3429000" indent="-228600" algn="l" rtl="0" fontAlgn="base">
        <a:spcBef>
          <a:spcPct val="20000"/>
        </a:spcBef>
        <a:spcAft>
          <a:spcPct val="0"/>
        </a:spcAft>
        <a:buChar char="»"/>
        <a:defRPr sz="2000">
          <a:solidFill>
            <a:srgbClr val="0000CC"/>
          </a:solidFill>
          <a:latin typeface="+mn-lt"/>
        </a:defRPr>
      </a:lvl8pPr>
      <a:lvl9pPr marL="3886200" indent="-228600" algn="l" rtl="0" fontAlgn="base">
        <a:spcBef>
          <a:spcPct val="20000"/>
        </a:spcBef>
        <a:spcAft>
          <a:spcPct val="0"/>
        </a:spcAft>
        <a:buChar char="»"/>
        <a:defRPr sz="2000">
          <a:solidFill>
            <a:srgbClr val="0000CC"/>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5.emf"/><Relationship Id="rId1" Type="http://schemas.openxmlformats.org/officeDocument/2006/relationships/hyperlink" Target="file:///E:\&#20845;&#35199;&#26684;&#29595;\VSM\&#25490;&#21015;&#22270;.pp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4.xml"/><Relationship Id="rId2" Type="http://schemas.openxmlformats.org/officeDocument/2006/relationships/themeOverride" Target="../theme/themeOverride2.xml"/><Relationship Id="rId1" Type="http://schemas.openxmlformats.org/officeDocument/2006/relationships/image" Target="../media/image12.GI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hemeOverride" Target="../theme/themeOverride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vmlDrawing" Target="../drawings/vmlDrawing1.vml"/><Relationship Id="rId4" Type="http://schemas.openxmlformats.org/officeDocument/2006/relationships/slideLayout" Target="../slideLayouts/slideLayout16.xml"/><Relationship Id="rId3" Type="http://schemas.openxmlformats.org/officeDocument/2006/relationships/themeOverride" Target="../theme/themeOverride6.xml"/><Relationship Id="rId2" Type="http://schemas.openxmlformats.org/officeDocument/2006/relationships/image" Target="../media/image13.wmf"/><Relationship Id="rId1"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vmlDrawing" Target="../drawings/vmlDrawing2.vml"/><Relationship Id="rId3" Type="http://schemas.openxmlformats.org/officeDocument/2006/relationships/slideLayout" Target="../slideLayouts/slideLayout6.xml"/><Relationship Id="rId2" Type="http://schemas.openxmlformats.org/officeDocument/2006/relationships/image" Target="../media/image13.wmf"/><Relationship Id="rId1"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vmlDrawing" Target="../drawings/vmlDrawing3.vml"/><Relationship Id="rId4" Type="http://schemas.openxmlformats.org/officeDocument/2006/relationships/slideLayout" Target="../slideLayouts/slideLayout16.xml"/><Relationship Id="rId3" Type="http://schemas.openxmlformats.org/officeDocument/2006/relationships/themeOverride" Target="../theme/themeOverride7.xml"/><Relationship Id="rId2" Type="http://schemas.openxmlformats.org/officeDocument/2006/relationships/image" Target="../media/image13.wmf"/><Relationship Id="rId1"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vmlDrawing" Target="../drawings/vmlDrawing4.vml"/><Relationship Id="rId4" Type="http://schemas.openxmlformats.org/officeDocument/2006/relationships/slideLayout" Target="../slideLayouts/slideLayout6.xml"/><Relationship Id="rId3" Type="http://schemas.openxmlformats.org/officeDocument/2006/relationships/oleObject" Target="../embeddings/oleObject5.bin"/><Relationship Id="rId2" Type="http://schemas.openxmlformats.org/officeDocument/2006/relationships/image" Target="../media/image13.wmf"/><Relationship Id="rId1"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vmlDrawing" Target="../drawings/vmlDrawing5.vml"/><Relationship Id="rId4" Type="http://schemas.openxmlformats.org/officeDocument/2006/relationships/slideLayout" Target="../slideLayouts/slideLayout16.xml"/><Relationship Id="rId3" Type="http://schemas.openxmlformats.org/officeDocument/2006/relationships/themeOverride" Target="../theme/themeOverride8.xml"/><Relationship Id="rId2" Type="http://schemas.openxmlformats.org/officeDocument/2006/relationships/image" Target="../media/image13.wmf"/><Relationship Id="rId1"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7" Type="http://schemas.openxmlformats.org/officeDocument/2006/relationships/notesSlide" Target="../notesSlides/notesSlide30.xml"/><Relationship Id="rId6" Type="http://schemas.openxmlformats.org/officeDocument/2006/relationships/vmlDrawing" Target="../drawings/vmlDrawing6.vml"/><Relationship Id="rId5" Type="http://schemas.openxmlformats.org/officeDocument/2006/relationships/slideLayout" Target="../slideLayouts/slideLayout6.xml"/><Relationship Id="rId4" Type="http://schemas.openxmlformats.org/officeDocument/2006/relationships/oleObject" Target="../embeddings/oleObject9.bin"/><Relationship Id="rId3" Type="http://schemas.openxmlformats.org/officeDocument/2006/relationships/oleObject" Target="../embeddings/oleObject8.bin"/><Relationship Id="rId2" Type="http://schemas.openxmlformats.org/officeDocument/2006/relationships/image" Target="../media/image13.wmf"/><Relationship Id="rId1" Type="http://schemas.openxmlformats.org/officeDocument/2006/relationships/oleObject" Target="../embeddings/oleObject7.bin"/></Relationships>
</file>

<file path=ppt/slides/_rels/slide45.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vmlDrawing" Target="../drawings/vmlDrawing7.vml"/><Relationship Id="rId4" Type="http://schemas.openxmlformats.org/officeDocument/2006/relationships/slideLayout" Target="../slideLayouts/slideLayout16.xml"/><Relationship Id="rId3" Type="http://schemas.openxmlformats.org/officeDocument/2006/relationships/themeOverride" Target="../theme/themeOverride9.xml"/><Relationship Id="rId2" Type="http://schemas.openxmlformats.org/officeDocument/2006/relationships/image" Target="../media/image13.wmf"/><Relationship Id="rId1" Type="http://schemas.openxmlformats.org/officeDocument/2006/relationships/oleObject" Target="../embeddings/oleObject10.bin"/></Relationships>
</file>

<file path=ppt/slides/_rels/slide46.xml.rels><?xml version="1.0" encoding="UTF-8" standalone="yes"?>
<Relationships xmlns="http://schemas.openxmlformats.org/package/2006/relationships"><Relationship Id="rId8" Type="http://schemas.openxmlformats.org/officeDocument/2006/relationships/notesSlide" Target="../notesSlides/notesSlide32.xml"/><Relationship Id="rId7" Type="http://schemas.openxmlformats.org/officeDocument/2006/relationships/vmlDrawing" Target="../drawings/vmlDrawing8.vml"/><Relationship Id="rId6" Type="http://schemas.openxmlformats.org/officeDocument/2006/relationships/slideLayout" Target="../slideLayouts/slideLayout6.xml"/><Relationship Id="rId5" Type="http://schemas.openxmlformats.org/officeDocument/2006/relationships/oleObject" Target="../embeddings/oleObject14.bin"/><Relationship Id="rId4" Type="http://schemas.openxmlformats.org/officeDocument/2006/relationships/oleObject" Target="../embeddings/oleObject13.bin"/><Relationship Id="rId3" Type="http://schemas.openxmlformats.org/officeDocument/2006/relationships/oleObject" Target="../embeddings/oleObject12.bin"/><Relationship Id="rId2" Type="http://schemas.openxmlformats.org/officeDocument/2006/relationships/image" Target="../media/image13.wmf"/><Relationship Id="rId1" Type="http://schemas.openxmlformats.org/officeDocument/2006/relationships/oleObject" Target="../embeddings/oleObject11.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6.xml"/><Relationship Id="rId1" Type="http://schemas.openxmlformats.org/officeDocument/2006/relationships/themeOverride" Target="../theme/themeOverride10.xml"/></Relationships>
</file>

<file path=ppt/slides/_rels/slide48.xml.rels><?xml version="1.0" encoding="UTF-8" standalone="yes"?>
<Relationships xmlns="http://schemas.openxmlformats.org/package/2006/relationships"><Relationship Id="rId8" Type="http://schemas.openxmlformats.org/officeDocument/2006/relationships/notesSlide" Target="../notesSlides/notesSlide34.xml"/><Relationship Id="rId7" Type="http://schemas.openxmlformats.org/officeDocument/2006/relationships/vmlDrawing" Target="../drawings/vmlDrawing9.vml"/><Relationship Id="rId6" Type="http://schemas.openxmlformats.org/officeDocument/2006/relationships/slideLayout" Target="../slideLayouts/slideLayout6.xml"/><Relationship Id="rId5" Type="http://schemas.openxmlformats.org/officeDocument/2006/relationships/oleObject" Target="../embeddings/oleObject18.bin"/><Relationship Id="rId4" Type="http://schemas.openxmlformats.org/officeDocument/2006/relationships/oleObject" Target="../embeddings/oleObject17.bin"/><Relationship Id="rId3" Type="http://schemas.openxmlformats.org/officeDocument/2006/relationships/oleObject" Target="../embeddings/oleObject16.bin"/><Relationship Id="rId2" Type="http://schemas.openxmlformats.org/officeDocument/2006/relationships/image" Target="../media/image13.wmf"/><Relationship Id="rId1" Type="http://schemas.openxmlformats.org/officeDocument/2006/relationships/oleObject" Target="../embeddings/oleObject15.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7.xml"/><Relationship Id="rId1" Type="http://schemas.openxmlformats.org/officeDocument/2006/relationships/themeOverride" Target="../theme/themeOverride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notesSlide" Target="../notesSlides/notesSlide36.xml"/><Relationship Id="rId7" Type="http://schemas.openxmlformats.org/officeDocument/2006/relationships/vmlDrawing" Target="../drawings/vmlDrawing10.vml"/><Relationship Id="rId6" Type="http://schemas.openxmlformats.org/officeDocument/2006/relationships/slideLayout" Target="../slideLayouts/slideLayout6.xml"/><Relationship Id="rId5" Type="http://schemas.openxmlformats.org/officeDocument/2006/relationships/oleObject" Target="../embeddings/oleObject22.bin"/><Relationship Id="rId4" Type="http://schemas.openxmlformats.org/officeDocument/2006/relationships/oleObject" Target="../embeddings/oleObject21.bin"/><Relationship Id="rId3" Type="http://schemas.openxmlformats.org/officeDocument/2006/relationships/oleObject" Target="../embeddings/oleObject20.bin"/><Relationship Id="rId2" Type="http://schemas.openxmlformats.org/officeDocument/2006/relationships/image" Target="../media/image13.wmf"/><Relationship Id="rId1" Type="http://schemas.openxmlformats.org/officeDocument/2006/relationships/oleObject" Target="../embeddings/oleObject19.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6.xml"/><Relationship Id="rId1" Type="http://schemas.openxmlformats.org/officeDocument/2006/relationships/themeOverride" Target="../theme/themeOverride12.xml"/></Relationships>
</file>

<file path=ppt/slides/_rels/slide52.xml.rels><?xml version="1.0" encoding="UTF-8" standalone="yes"?>
<Relationships xmlns="http://schemas.openxmlformats.org/package/2006/relationships"><Relationship Id="rId8" Type="http://schemas.openxmlformats.org/officeDocument/2006/relationships/notesSlide" Target="../notesSlides/notesSlide38.xml"/><Relationship Id="rId7" Type="http://schemas.openxmlformats.org/officeDocument/2006/relationships/vmlDrawing" Target="../drawings/vmlDrawing11.vml"/><Relationship Id="rId6" Type="http://schemas.openxmlformats.org/officeDocument/2006/relationships/slideLayout" Target="../slideLayouts/slideLayout6.xml"/><Relationship Id="rId5" Type="http://schemas.openxmlformats.org/officeDocument/2006/relationships/oleObject" Target="../embeddings/oleObject26.bin"/><Relationship Id="rId4" Type="http://schemas.openxmlformats.org/officeDocument/2006/relationships/oleObject" Target="../embeddings/oleObject25.bin"/><Relationship Id="rId3" Type="http://schemas.openxmlformats.org/officeDocument/2006/relationships/oleObject" Target="../embeddings/oleObject24.bin"/><Relationship Id="rId2" Type="http://schemas.openxmlformats.org/officeDocument/2006/relationships/image" Target="../media/image13.wmf"/><Relationship Id="rId1" Type="http://schemas.openxmlformats.org/officeDocument/2006/relationships/oleObject" Target="../embeddings/oleObject23.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4.xml"/><Relationship Id="rId1" Type="http://schemas.openxmlformats.org/officeDocument/2006/relationships/themeOverride" Target="../theme/themeOverride13.xml"/></Relationships>
</file>

<file path=ppt/slides/_rels/slide54.xml.rels><?xml version="1.0" encoding="UTF-8" standalone="yes"?>
<Relationships xmlns="http://schemas.openxmlformats.org/package/2006/relationships"><Relationship Id="rId8" Type="http://schemas.openxmlformats.org/officeDocument/2006/relationships/notesSlide" Target="../notesSlides/notesSlide40.xml"/><Relationship Id="rId7" Type="http://schemas.openxmlformats.org/officeDocument/2006/relationships/vmlDrawing" Target="../drawings/vmlDrawing12.vml"/><Relationship Id="rId6" Type="http://schemas.openxmlformats.org/officeDocument/2006/relationships/slideLayout" Target="../slideLayouts/slideLayout6.xml"/><Relationship Id="rId5" Type="http://schemas.openxmlformats.org/officeDocument/2006/relationships/oleObject" Target="../embeddings/oleObject30.bin"/><Relationship Id="rId4" Type="http://schemas.openxmlformats.org/officeDocument/2006/relationships/oleObject" Target="../embeddings/oleObject29.bin"/><Relationship Id="rId3" Type="http://schemas.openxmlformats.org/officeDocument/2006/relationships/oleObject" Target="../embeddings/oleObject28.bin"/><Relationship Id="rId2" Type="http://schemas.openxmlformats.org/officeDocument/2006/relationships/image" Target="../media/image13.wmf"/><Relationship Id="rId1" Type="http://schemas.openxmlformats.org/officeDocument/2006/relationships/oleObject" Target="../embeddings/oleObject27.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2.GI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3186" name="Rectangle 2"/>
          <p:cNvSpPr>
            <a:spLocks noGrp="1" noChangeArrowheads="1"/>
          </p:cNvSpPr>
          <p:nvPr>
            <p:ph type="ctrTitle"/>
          </p:nvPr>
        </p:nvSpPr>
        <p:spPr>
          <a:xfrm>
            <a:off x="631825" y="1557338"/>
            <a:ext cx="8420100" cy="1470025"/>
          </a:xfrm>
        </p:spPr>
        <p:txBody>
          <a:bodyPr vert="horz" wrap="square" lIns="91440" tIns="45720" rIns="91440" bIns="45720" numCol="1" anchor="ctr" anchorCtr="0" compatLnSpc="1"/>
          <a:p>
            <a:pPr eaLnBrk="1" hangingPunct="1">
              <a:buClrTx/>
              <a:buSzTx/>
              <a:buFontTx/>
            </a:pPr>
            <a:r>
              <a:rPr lang="en-US" altLang="zh-CN" sz="6600">
                <a:solidFill>
                  <a:srgbClr val="FF0000"/>
                </a:solidFill>
                <a:effectLst>
                  <a:outerShdw blurRad="38100" dist="38100" dir="2700000">
                    <a:srgbClr val="000000"/>
                  </a:outerShdw>
                </a:effectLst>
                <a:latin typeface="+mj-lt"/>
                <a:ea typeface="文鼎CS中圆繁" pitchFamily="49" charset="-122"/>
                <a:cs typeface="+mj-cs"/>
              </a:rPr>
              <a:t>VSM---</a:t>
            </a:r>
            <a:r>
              <a:rPr lang="zh-CN" altLang="en-US" sz="6600" dirty="0">
                <a:solidFill>
                  <a:srgbClr val="FF0000"/>
                </a:solidFill>
                <a:effectLst>
                  <a:outerShdw blurRad="38100" dist="38100" dir="2700000">
                    <a:srgbClr val="000000"/>
                  </a:outerShdw>
                </a:effectLst>
                <a:latin typeface="+mj-lt"/>
                <a:ea typeface="文鼎CS中圆繁" pitchFamily="49" charset="-122"/>
                <a:cs typeface="+mj-cs"/>
              </a:rPr>
              <a:t>价值流</a:t>
            </a:r>
            <a:endParaRPr lang="zh-CN" altLang="en-US" sz="6600" i="1" dirty="0">
              <a:solidFill>
                <a:srgbClr val="FF0000"/>
              </a:solidFill>
              <a:effectLst>
                <a:outerShdw blurRad="38100" dist="38100" dir="2700000">
                  <a:srgbClr val="000000"/>
                </a:outerShdw>
              </a:effectLst>
              <a:latin typeface="+mj-lt"/>
              <a:ea typeface="文鼎CS中圆繁" pitchFamily="49" charset="-122"/>
              <a:cs typeface="+mj-cs"/>
            </a:endParaRPr>
          </a:p>
        </p:txBody>
      </p:sp>
      <p:sp>
        <p:nvSpPr>
          <p:cNvPr id="27658" name="文本框 27657"/>
          <p:cNvSpPr txBox="1"/>
          <p:nvPr/>
        </p:nvSpPr>
        <p:spPr>
          <a:xfrm>
            <a:off x="2792413" y="3435350"/>
            <a:ext cx="6264275" cy="641350"/>
          </a:xfrm>
          <a:prstGeom prst="rect">
            <a:avLst/>
          </a:prstGeom>
          <a:noFill/>
          <a:ln w="9525">
            <a:noFill/>
          </a:ln>
        </p:spPr>
        <p:txBody>
          <a:bodyPr>
            <a:spAutoFit/>
          </a:bodyPr>
          <a:p>
            <a:pPr algn="r">
              <a:spcBef>
                <a:spcPct val="50000"/>
              </a:spcBef>
            </a:pPr>
            <a:r>
              <a:rPr lang="en-US" altLang="zh-CN" sz="3600">
                <a:solidFill>
                  <a:srgbClr val="FF0000"/>
                </a:solidFill>
                <a:effectLst>
                  <a:outerShdw blurRad="38100" dist="38100" dir="2700000">
                    <a:srgbClr val="000000"/>
                  </a:outerShdw>
                </a:effectLst>
                <a:latin typeface="文鼎CS中圆繁" pitchFamily="49" charset="-122"/>
                <a:ea typeface="文鼎CS中圆繁" pitchFamily="49" charset="-122"/>
              </a:rPr>
              <a:t>---</a:t>
            </a:r>
            <a:r>
              <a:rPr lang="zh-CN" altLang="en-US" sz="3600" dirty="0">
                <a:solidFill>
                  <a:srgbClr val="FF0000"/>
                </a:solidFill>
                <a:effectLst>
                  <a:outerShdw blurRad="38100" dist="38100" dir="2700000">
                    <a:srgbClr val="000000"/>
                  </a:outerShdw>
                </a:effectLst>
                <a:latin typeface="文鼎CS中圆繁" pitchFamily="49" charset="-122"/>
                <a:ea typeface="文鼎CS中圆繁" pitchFamily="49" charset="-122"/>
              </a:rPr>
              <a:t>最好的价值流教程</a:t>
            </a:r>
            <a:endParaRPr lang="zh-CN" altLang="en-US" sz="3600" dirty="0">
              <a:solidFill>
                <a:srgbClr val="FF0000"/>
              </a:solidFill>
              <a:effectLst>
                <a:outerShdw blurRad="38100" dist="38100" dir="2700000">
                  <a:srgbClr val="000000"/>
                </a:outerShdw>
              </a:effectLst>
              <a:latin typeface="文鼎CS中圆繁" pitchFamily="49" charset="-122"/>
              <a:ea typeface="文鼎CS中圆繁" pitchFamily="49"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Rectangle 2"/>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价值流图 </a:t>
            </a:r>
            <a:endParaRPr lang="zh-CN" altLang="en-US" dirty="0">
              <a:ea typeface="宋体" panose="02010600030101010101" pitchFamily="2" charset="-122"/>
            </a:endParaRPr>
          </a:p>
        </p:txBody>
      </p:sp>
      <p:sp>
        <p:nvSpPr>
          <p:cNvPr id="111619" name="Rectangle 3"/>
          <p:cNvSpPr>
            <a:spLocks noGrp="1"/>
          </p:cNvSpPr>
          <p:nvPr>
            <p:ph idx="1"/>
          </p:nvPr>
        </p:nvSpPr>
        <p:spPr>
          <a:xfrm>
            <a:off x="382588" y="1295400"/>
            <a:ext cx="9142412" cy="4648200"/>
          </a:xfrm>
          <a:ln/>
        </p:spPr>
        <p:txBody>
          <a:bodyPr vert="horz" wrap="square" lIns="91440" tIns="45720" rIns="91440" bIns="45720" anchor="t" anchorCtr="0"/>
          <a:p>
            <a:pPr algn="just" eaLnBrk="1" hangingPunct="1">
              <a:buNone/>
            </a:pPr>
            <a:r>
              <a:rPr lang="en-US" altLang="zh-CN">
                <a:ea typeface="宋体" panose="02010600030101010101" pitchFamily="2" charset="-122"/>
              </a:rPr>
              <a:t>   </a:t>
            </a:r>
            <a:r>
              <a:rPr lang="zh-CN" altLang="en-US" dirty="0">
                <a:ea typeface="宋体" panose="02010600030101010101" pitchFamily="2" charset="-122"/>
              </a:rPr>
              <a:t>一个特定的产品，工作单元或产品族</a:t>
            </a:r>
            <a:r>
              <a:rPr lang="en-US" altLang="zh-CN">
                <a:ea typeface="宋体" panose="02010600030101010101" pitchFamily="2" charset="-122"/>
              </a:rPr>
              <a:t>/</a:t>
            </a:r>
            <a:r>
              <a:rPr lang="zh-CN" altLang="en-US" dirty="0">
                <a:ea typeface="宋体" panose="02010600030101010101" pitchFamily="2" charset="-122"/>
              </a:rPr>
              <a:t>工作单元族，使用符号或图表用视觉表示其材料和信息的流动</a:t>
            </a:r>
            <a:endParaRPr lang="zh-CN" altLang="en-US" dirty="0">
              <a:ea typeface="宋体" panose="02010600030101010101" pitchFamily="2" charset="-122"/>
            </a:endParaRPr>
          </a:p>
        </p:txBody>
      </p:sp>
      <p:sp>
        <p:nvSpPr>
          <p:cNvPr id="835588" name="Freeform 4"/>
          <p:cNvSpPr/>
          <p:nvPr/>
        </p:nvSpPr>
        <p:spPr bwMode="auto">
          <a:xfrm>
            <a:off x="1981200" y="3657600"/>
            <a:ext cx="884238" cy="454025"/>
          </a:xfrm>
          <a:custGeom>
            <a:avLst/>
            <a:gdLst/>
            <a:ahLst/>
            <a:cxnLst>
              <a:cxn ang="0">
                <a:pos x="0" y="285"/>
              </a:cxn>
              <a:cxn ang="0">
                <a:pos x="0" y="83"/>
              </a:cxn>
              <a:cxn ang="0">
                <a:pos x="189" y="0"/>
              </a:cxn>
              <a:cxn ang="0">
                <a:pos x="189" y="67"/>
              </a:cxn>
              <a:cxn ang="0">
                <a:pos x="360" y="0"/>
              </a:cxn>
              <a:cxn ang="0">
                <a:pos x="360" y="67"/>
              </a:cxn>
              <a:cxn ang="0">
                <a:pos x="512" y="0"/>
              </a:cxn>
              <a:cxn ang="0">
                <a:pos x="512" y="285"/>
              </a:cxn>
              <a:cxn ang="0">
                <a:pos x="0" y="285"/>
              </a:cxn>
            </a:cxnLst>
            <a:rect l="0" t="0" r="r" b="b"/>
            <a:pathLst>
              <a:path w="513" h="286">
                <a:moveTo>
                  <a:pt x="0" y="285"/>
                </a:moveTo>
                <a:lnTo>
                  <a:pt x="0" y="83"/>
                </a:lnTo>
                <a:lnTo>
                  <a:pt x="189" y="0"/>
                </a:lnTo>
                <a:lnTo>
                  <a:pt x="189" y="67"/>
                </a:lnTo>
                <a:lnTo>
                  <a:pt x="360" y="0"/>
                </a:lnTo>
                <a:lnTo>
                  <a:pt x="360" y="67"/>
                </a:lnTo>
                <a:lnTo>
                  <a:pt x="512" y="0"/>
                </a:lnTo>
                <a:lnTo>
                  <a:pt x="512" y="285"/>
                </a:lnTo>
                <a:lnTo>
                  <a:pt x="0" y="285"/>
                </a:lnTo>
              </a:path>
            </a:pathLst>
          </a:custGeom>
          <a:solidFill>
            <a:schemeClr val="bg1"/>
          </a:solidFill>
          <a:ln w="25400" cap="rnd" cmpd="sng">
            <a:solidFill>
              <a:srgbClr val="000066"/>
            </a:solidFill>
            <a:prstDash val="solid"/>
            <a:round/>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1621" name="Freeform 5"/>
          <p:cNvSpPr/>
          <p:nvPr/>
        </p:nvSpPr>
        <p:spPr>
          <a:xfrm>
            <a:off x="2354263" y="4114800"/>
            <a:ext cx="693737" cy="584200"/>
          </a:xfrm>
          <a:custGeom>
            <a:avLst/>
            <a:gdLst>
              <a:gd name="txL" fmla="*/ 0 w 437"/>
              <a:gd name="txT" fmla="*/ 0 h 368"/>
              <a:gd name="txR" fmla="*/ 437 w 437"/>
              <a:gd name="txB" fmla="*/ 368 h 368"/>
            </a:gdLst>
            <a:ahLst/>
            <a:cxnLst>
              <a:cxn ang="0">
                <a:pos x="93244919" y="0"/>
              </a:cxn>
              <a:cxn ang="0">
                <a:pos x="73083689" y="524192525"/>
              </a:cxn>
              <a:cxn ang="0">
                <a:pos x="536792149" y="866933859"/>
              </a:cxn>
              <a:cxn ang="0">
                <a:pos x="1101306783" y="887095103"/>
              </a:cxn>
            </a:cxnLst>
            <a:rect l="txL" t="txT" r="txR" b="txB"/>
            <a:pathLst>
              <a:path w="437" h="368">
                <a:moveTo>
                  <a:pt x="37" y="0"/>
                </a:moveTo>
                <a:cubicBezTo>
                  <a:pt x="18" y="75"/>
                  <a:pt x="0" y="151"/>
                  <a:pt x="29" y="208"/>
                </a:cubicBezTo>
                <a:cubicBezTo>
                  <a:pt x="58" y="265"/>
                  <a:pt x="145" y="320"/>
                  <a:pt x="213" y="344"/>
                </a:cubicBezTo>
                <a:cubicBezTo>
                  <a:pt x="281" y="368"/>
                  <a:pt x="359" y="360"/>
                  <a:pt x="437" y="352"/>
                </a:cubicBezTo>
              </a:path>
            </a:pathLst>
          </a:custGeom>
          <a:noFill/>
          <a:ln w="38100" cap="flat" cmpd="sng">
            <a:solidFill>
              <a:srgbClr val="333399"/>
            </a:solidFill>
            <a:prstDash val="solid"/>
            <a:round/>
            <a:headEnd type="none" w="med" len="med"/>
            <a:tailEnd type="triangl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11622" name="Rectangle 6"/>
          <p:cNvSpPr/>
          <p:nvPr/>
        </p:nvSpPr>
        <p:spPr>
          <a:xfrm>
            <a:off x="3035300" y="4419600"/>
            <a:ext cx="952500" cy="635000"/>
          </a:xfrm>
          <a:prstGeom prst="rect">
            <a:avLst/>
          </a:prstGeom>
          <a:noFill/>
          <a:ln w="12700" cap="flat" cmpd="sng">
            <a:solidFill>
              <a:srgbClr val="000066"/>
            </a:solidFill>
            <a:prstDash val="solid"/>
            <a:miter/>
            <a:headEnd type="none" w="med" len="med"/>
            <a:tailEnd type="none" w="med" len="med"/>
          </a:ln>
        </p:spPr>
        <p:txBody>
          <a:bodyPr wrap="none" anchor="ctr" anchorCtr="0"/>
          <a:p>
            <a:pPr algn="ctr" eaLnBrk="0" hangingPunct="0"/>
            <a:r>
              <a:rPr lang="en-GB" altLang="zh-CN" sz="1400" b="0">
                <a:solidFill>
                  <a:srgbClr val="000066"/>
                </a:solidFill>
                <a:latin typeface="Arial" panose="020B0604020202020204" pitchFamily="34" charset="0"/>
                <a:ea typeface="宋体" panose="02010600030101010101" pitchFamily="2" charset="-122"/>
              </a:rPr>
              <a:t> </a:t>
            </a:r>
            <a:r>
              <a:rPr lang="zh-CN" altLang="en-GB" sz="1400" b="0" dirty="0">
                <a:solidFill>
                  <a:srgbClr val="000066"/>
                </a:solidFill>
                <a:latin typeface="Arial" panose="020B0604020202020204" pitchFamily="34" charset="0"/>
                <a:ea typeface="宋体" panose="02010600030101010101" pitchFamily="2" charset="-122"/>
              </a:rPr>
              <a:t>过程</a:t>
            </a:r>
            <a:r>
              <a:rPr lang="en-GB" altLang="zh-CN" sz="1400" b="0">
                <a:solidFill>
                  <a:srgbClr val="000066"/>
                </a:solidFill>
                <a:latin typeface="Arial" panose="020B0604020202020204" pitchFamily="34" charset="0"/>
                <a:ea typeface="宋体" panose="02010600030101010101" pitchFamily="2" charset="-122"/>
              </a:rPr>
              <a:t>1</a:t>
            </a:r>
            <a:endParaRPr lang="en-GB" altLang="zh-CN" sz="1400" b="0">
              <a:solidFill>
                <a:srgbClr val="000066"/>
              </a:solidFill>
              <a:latin typeface="Arial" panose="020B0604020202020204" pitchFamily="34" charset="0"/>
              <a:ea typeface="宋体" panose="02010600030101010101" pitchFamily="2" charset="-122"/>
            </a:endParaRPr>
          </a:p>
        </p:txBody>
      </p:sp>
      <p:sp>
        <p:nvSpPr>
          <p:cNvPr id="111623" name="Rectangle 7"/>
          <p:cNvSpPr/>
          <p:nvPr/>
        </p:nvSpPr>
        <p:spPr>
          <a:xfrm>
            <a:off x="4419600" y="4419600"/>
            <a:ext cx="952500" cy="635000"/>
          </a:xfrm>
          <a:prstGeom prst="rect">
            <a:avLst/>
          </a:prstGeom>
          <a:noFill/>
          <a:ln w="12700" cap="flat" cmpd="sng">
            <a:solidFill>
              <a:srgbClr val="000066"/>
            </a:solidFill>
            <a:prstDash val="solid"/>
            <a:miter/>
            <a:headEnd type="none" w="med" len="med"/>
            <a:tailEnd type="none" w="med" len="med"/>
          </a:ln>
        </p:spPr>
        <p:txBody>
          <a:bodyPr wrap="none" anchor="ctr" anchorCtr="0"/>
          <a:p>
            <a:pPr algn="ctr" eaLnBrk="0" hangingPunct="0"/>
            <a:r>
              <a:rPr lang="en-GB" altLang="zh-CN" sz="1400" b="0">
                <a:solidFill>
                  <a:srgbClr val="000066"/>
                </a:solidFill>
                <a:latin typeface="Arial" panose="020B0604020202020204" pitchFamily="34" charset="0"/>
                <a:ea typeface="宋体" panose="02010600030101010101" pitchFamily="2" charset="-122"/>
              </a:rPr>
              <a:t> </a:t>
            </a:r>
            <a:r>
              <a:rPr lang="zh-CN" altLang="en-GB" sz="1400" b="0" dirty="0">
                <a:solidFill>
                  <a:srgbClr val="000066"/>
                </a:solidFill>
                <a:latin typeface="Arial" panose="020B0604020202020204" pitchFamily="34" charset="0"/>
                <a:ea typeface="宋体" panose="02010600030101010101" pitchFamily="2" charset="-122"/>
              </a:rPr>
              <a:t>过程 </a:t>
            </a:r>
            <a:r>
              <a:rPr lang="en-GB" altLang="zh-CN" sz="1400" b="0">
                <a:solidFill>
                  <a:srgbClr val="000066"/>
                </a:solidFill>
                <a:latin typeface="Arial" panose="020B0604020202020204" pitchFamily="34" charset="0"/>
                <a:ea typeface="宋体" panose="02010600030101010101" pitchFamily="2" charset="-122"/>
              </a:rPr>
              <a:t>2</a:t>
            </a:r>
            <a:endParaRPr lang="en-GB" altLang="zh-CN" sz="1400" b="0">
              <a:solidFill>
                <a:srgbClr val="000066"/>
              </a:solidFill>
              <a:latin typeface="Arial" panose="020B0604020202020204" pitchFamily="34" charset="0"/>
              <a:ea typeface="宋体" panose="02010600030101010101" pitchFamily="2" charset="-122"/>
            </a:endParaRPr>
          </a:p>
        </p:txBody>
      </p:sp>
      <p:sp>
        <p:nvSpPr>
          <p:cNvPr id="111624" name="Rectangle 8"/>
          <p:cNvSpPr/>
          <p:nvPr/>
        </p:nvSpPr>
        <p:spPr>
          <a:xfrm>
            <a:off x="5803900" y="4419600"/>
            <a:ext cx="952500" cy="635000"/>
          </a:xfrm>
          <a:prstGeom prst="rect">
            <a:avLst/>
          </a:prstGeom>
          <a:noFill/>
          <a:ln w="12700" cap="flat" cmpd="sng">
            <a:solidFill>
              <a:srgbClr val="000066"/>
            </a:solidFill>
            <a:prstDash val="solid"/>
            <a:miter/>
            <a:headEnd type="none" w="med" len="med"/>
            <a:tailEnd type="none" w="med" len="med"/>
          </a:ln>
        </p:spPr>
        <p:txBody>
          <a:bodyPr wrap="none" anchor="ctr" anchorCtr="0"/>
          <a:p>
            <a:pPr algn="ctr" eaLnBrk="0" hangingPunct="0"/>
            <a:r>
              <a:rPr lang="en-GB" altLang="zh-CN" sz="1400" b="0">
                <a:solidFill>
                  <a:srgbClr val="000066"/>
                </a:solidFill>
                <a:latin typeface="Arial" panose="020B0604020202020204" pitchFamily="34" charset="0"/>
                <a:ea typeface="宋体" panose="02010600030101010101" pitchFamily="2" charset="-122"/>
              </a:rPr>
              <a:t>  </a:t>
            </a:r>
            <a:r>
              <a:rPr lang="zh-CN" altLang="en-GB" sz="1400" b="0" dirty="0">
                <a:solidFill>
                  <a:srgbClr val="000066"/>
                </a:solidFill>
                <a:latin typeface="Arial" panose="020B0604020202020204" pitchFamily="34" charset="0"/>
                <a:ea typeface="宋体" panose="02010600030101010101" pitchFamily="2" charset="-122"/>
              </a:rPr>
              <a:t>过程</a:t>
            </a:r>
            <a:r>
              <a:rPr lang="en-GB" altLang="zh-CN" sz="1400" b="0">
                <a:solidFill>
                  <a:srgbClr val="000066"/>
                </a:solidFill>
                <a:latin typeface="Arial" panose="020B0604020202020204" pitchFamily="34" charset="0"/>
                <a:ea typeface="宋体" panose="02010600030101010101" pitchFamily="2" charset="-122"/>
              </a:rPr>
              <a:t>3</a:t>
            </a:r>
            <a:endParaRPr lang="en-GB" altLang="zh-CN" sz="1400" b="0">
              <a:solidFill>
                <a:srgbClr val="000066"/>
              </a:solidFill>
              <a:latin typeface="Arial" panose="020B0604020202020204" pitchFamily="34" charset="0"/>
              <a:ea typeface="宋体" panose="02010600030101010101" pitchFamily="2" charset="-122"/>
            </a:endParaRPr>
          </a:p>
        </p:txBody>
      </p:sp>
      <p:sp>
        <p:nvSpPr>
          <p:cNvPr id="835593" name="Freeform 9"/>
          <p:cNvSpPr/>
          <p:nvPr/>
        </p:nvSpPr>
        <p:spPr bwMode="auto">
          <a:xfrm>
            <a:off x="7188200" y="3683000"/>
            <a:ext cx="884238" cy="454025"/>
          </a:xfrm>
          <a:custGeom>
            <a:avLst/>
            <a:gdLst/>
            <a:ahLst/>
            <a:cxnLst>
              <a:cxn ang="0">
                <a:pos x="0" y="285"/>
              </a:cxn>
              <a:cxn ang="0">
                <a:pos x="0" y="83"/>
              </a:cxn>
              <a:cxn ang="0">
                <a:pos x="189" y="0"/>
              </a:cxn>
              <a:cxn ang="0">
                <a:pos x="189" y="67"/>
              </a:cxn>
              <a:cxn ang="0">
                <a:pos x="360" y="0"/>
              </a:cxn>
              <a:cxn ang="0">
                <a:pos x="360" y="67"/>
              </a:cxn>
              <a:cxn ang="0">
                <a:pos x="512" y="0"/>
              </a:cxn>
              <a:cxn ang="0">
                <a:pos x="512" y="285"/>
              </a:cxn>
              <a:cxn ang="0">
                <a:pos x="0" y="285"/>
              </a:cxn>
            </a:cxnLst>
            <a:rect l="0" t="0" r="r" b="b"/>
            <a:pathLst>
              <a:path w="513" h="286">
                <a:moveTo>
                  <a:pt x="0" y="285"/>
                </a:moveTo>
                <a:lnTo>
                  <a:pt x="0" y="83"/>
                </a:lnTo>
                <a:lnTo>
                  <a:pt x="189" y="0"/>
                </a:lnTo>
                <a:lnTo>
                  <a:pt x="189" y="67"/>
                </a:lnTo>
                <a:lnTo>
                  <a:pt x="360" y="0"/>
                </a:lnTo>
                <a:lnTo>
                  <a:pt x="360" y="67"/>
                </a:lnTo>
                <a:lnTo>
                  <a:pt x="512" y="0"/>
                </a:lnTo>
                <a:lnTo>
                  <a:pt x="512" y="285"/>
                </a:lnTo>
                <a:lnTo>
                  <a:pt x="0" y="285"/>
                </a:lnTo>
              </a:path>
            </a:pathLst>
          </a:custGeom>
          <a:solidFill>
            <a:schemeClr val="bg1"/>
          </a:solidFill>
          <a:ln w="25400" cap="rnd" cmpd="sng">
            <a:solidFill>
              <a:srgbClr val="000066"/>
            </a:solidFill>
            <a:prstDash val="solid"/>
            <a:round/>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1626" name="Freeform 10"/>
          <p:cNvSpPr/>
          <p:nvPr/>
        </p:nvSpPr>
        <p:spPr>
          <a:xfrm flipH="1">
            <a:off x="6761163" y="4127500"/>
            <a:ext cx="693737" cy="584200"/>
          </a:xfrm>
          <a:custGeom>
            <a:avLst/>
            <a:gdLst>
              <a:gd name="txL" fmla="*/ 0 w 437"/>
              <a:gd name="txT" fmla="*/ 0 h 368"/>
              <a:gd name="txR" fmla="*/ 437 w 437"/>
              <a:gd name="txB" fmla="*/ 368 h 368"/>
            </a:gdLst>
            <a:ahLst/>
            <a:cxnLst>
              <a:cxn ang="0">
                <a:pos x="93244919" y="0"/>
              </a:cxn>
              <a:cxn ang="0">
                <a:pos x="73083689" y="524192525"/>
              </a:cxn>
              <a:cxn ang="0">
                <a:pos x="536792149" y="866933859"/>
              </a:cxn>
              <a:cxn ang="0">
                <a:pos x="1101306783" y="887095103"/>
              </a:cxn>
            </a:cxnLst>
            <a:rect l="txL" t="txT" r="txR" b="txB"/>
            <a:pathLst>
              <a:path w="437" h="368">
                <a:moveTo>
                  <a:pt x="37" y="0"/>
                </a:moveTo>
                <a:cubicBezTo>
                  <a:pt x="18" y="75"/>
                  <a:pt x="0" y="151"/>
                  <a:pt x="29" y="208"/>
                </a:cubicBezTo>
                <a:cubicBezTo>
                  <a:pt x="58" y="265"/>
                  <a:pt x="145" y="320"/>
                  <a:pt x="213" y="344"/>
                </a:cubicBezTo>
                <a:cubicBezTo>
                  <a:pt x="281" y="368"/>
                  <a:pt x="359" y="360"/>
                  <a:pt x="437" y="352"/>
                </a:cubicBezTo>
              </a:path>
            </a:pathLst>
          </a:custGeom>
          <a:noFill/>
          <a:ln w="38100" cap="flat" cmpd="sng">
            <a:solidFill>
              <a:srgbClr val="333399"/>
            </a:solidFill>
            <a:prstDash val="solid"/>
            <a:round/>
            <a:headEnd type="triangl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11627" name="Rectangle 11"/>
          <p:cNvSpPr/>
          <p:nvPr/>
        </p:nvSpPr>
        <p:spPr>
          <a:xfrm>
            <a:off x="2130425" y="3792538"/>
            <a:ext cx="588963" cy="304800"/>
          </a:xfrm>
          <a:prstGeom prst="rect">
            <a:avLst/>
          </a:prstGeom>
          <a:noFill/>
          <a:ln w="12700">
            <a:noFill/>
          </a:ln>
        </p:spPr>
        <p:txBody>
          <a:bodyPr wrap="none">
            <a:spAutoFit/>
          </a:bodyPr>
          <a:p>
            <a:pPr algn="ctr" eaLnBrk="0" hangingPunct="0"/>
            <a:r>
              <a:rPr lang="en-GB" altLang="zh-CN" sz="1400" b="0">
                <a:solidFill>
                  <a:srgbClr val="000066"/>
                </a:solidFill>
                <a:latin typeface="Arial" panose="020B0604020202020204" pitchFamily="34" charset="0"/>
                <a:ea typeface="宋体" panose="02010600030101010101" pitchFamily="2" charset="-122"/>
              </a:rPr>
              <a:t> </a:t>
            </a:r>
            <a:r>
              <a:rPr lang="zh-CN" altLang="en-GB" sz="1400" b="0" dirty="0">
                <a:solidFill>
                  <a:srgbClr val="000066"/>
                </a:solidFill>
                <a:latin typeface="Arial" panose="020B0604020202020204" pitchFamily="34" charset="0"/>
                <a:ea typeface="宋体" panose="02010600030101010101" pitchFamily="2" charset="-122"/>
              </a:rPr>
              <a:t>供方</a:t>
            </a:r>
            <a:endParaRPr lang="zh-CN" altLang="en-GB" sz="1400" b="0" dirty="0">
              <a:solidFill>
                <a:srgbClr val="000066"/>
              </a:solidFill>
              <a:latin typeface="Arial" panose="020B0604020202020204" pitchFamily="34" charset="0"/>
              <a:ea typeface="宋体" panose="02010600030101010101" pitchFamily="2" charset="-122"/>
            </a:endParaRPr>
          </a:p>
        </p:txBody>
      </p:sp>
      <p:sp>
        <p:nvSpPr>
          <p:cNvPr id="111628" name="Rectangle 12"/>
          <p:cNvSpPr/>
          <p:nvPr/>
        </p:nvSpPr>
        <p:spPr>
          <a:xfrm>
            <a:off x="7359650" y="3705225"/>
            <a:ext cx="588963" cy="304800"/>
          </a:xfrm>
          <a:prstGeom prst="rect">
            <a:avLst/>
          </a:prstGeom>
          <a:noFill/>
          <a:ln w="12700">
            <a:noFill/>
          </a:ln>
        </p:spPr>
        <p:txBody>
          <a:bodyPr>
            <a:spAutoFit/>
          </a:bodyPr>
          <a:p>
            <a:pPr algn="ctr" eaLnBrk="0" hangingPunct="0"/>
            <a:r>
              <a:rPr lang="en-GB" altLang="zh-CN" sz="1400" b="0">
                <a:solidFill>
                  <a:srgbClr val="000066"/>
                </a:solidFill>
                <a:latin typeface="Arial" panose="020B0604020202020204" pitchFamily="34" charset="0"/>
                <a:ea typeface="宋体" panose="02010600030101010101" pitchFamily="2" charset="-122"/>
              </a:rPr>
              <a:t> </a:t>
            </a:r>
            <a:r>
              <a:rPr lang="zh-CN" altLang="en-GB" sz="1400" b="0" dirty="0">
                <a:solidFill>
                  <a:srgbClr val="000066"/>
                </a:solidFill>
                <a:latin typeface="Arial" panose="020B0604020202020204" pitchFamily="34" charset="0"/>
                <a:ea typeface="宋体" panose="02010600030101010101" pitchFamily="2" charset="-122"/>
              </a:rPr>
              <a:t>顾客</a:t>
            </a:r>
            <a:endParaRPr lang="zh-CN" altLang="en-GB" sz="1400" b="0" dirty="0">
              <a:solidFill>
                <a:srgbClr val="000066"/>
              </a:solidFill>
              <a:latin typeface="Arial" panose="020B0604020202020204" pitchFamily="34" charset="0"/>
              <a:ea typeface="宋体" panose="02010600030101010101" pitchFamily="2" charset="-122"/>
            </a:endParaRPr>
          </a:p>
        </p:txBody>
      </p:sp>
      <p:sp>
        <p:nvSpPr>
          <p:cNvPr id="111629" name="AutoShape 13"/>
          <p:cNvSpPr/>
          <p:nvPr/>
        </p:nvSpPr>
        <p:spPr>
          <a:xfrm>
            <a:off x="4000500" y="4559300"/>
            <a:ext cx="406400" cy="254000"/>
          </a:xfrm>
          <a:prstGeom prst="rightArrow">
            <a:avLst>
              <a:gd name="adj1" fmla="val 50000"/>
              <a:gd name="adj2" fmla="val 40000"/>
            </a:avLst>
          </a:prstGeom>
          <a:solidFill>
            <a:srgbClr val="000066"/>
          </a:solidFill>
          <a:ln w="12700" cap="flat" cmpd="sng">
            <a:solidFill>
              <a:srgbClr val="333399"/>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11630" name="AutoShape 14"/>
          <p:cNvSpPr/>
          <p:nvPr/>
        </p:nvSpPr>
        <p:spPr>
          <a:xfrm>
            <a:off x="5384800" y="4559300"/>
            <a:ext cx="406400" cy="254000"/>
          </a:xfrm>
          <a:prstGeom prst="rightArrow">
            <a:avLst>
              <a:gd name="adj1" fmla="val 50000"/>
              <a:gd name="adj2" fmla="val 40000"/>
            </a:avLst>
          </a:prstGeom>
          <a:solidFill>
            <a:srgbClr val="000066"/>
          </a:solidFill>
          <a:ln w="12700" cap="flat" cmpd="sng">
            <a:solidFill>
              <a:srgbClr val="333399"/>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11631" name="Text Box 15"/>
          <p:cNvSpPr txBox="1"/>
          <p:nvPr/>
        </p:nvSpPr>
        <p:spPr>
          <a:xfrm>
            <a:off x="2549525" y="5091113"/>
            <a:ext cx="1176338" cy="366712"/>
          </a:xfrm>
          <a:prstGeom prst="rect">
            <a:avLst/>
          </a:prstGeom>
          <a:noFill/>
          <a:ln w="12700">
            <a:noFill/>
          </a:ln>
        </p:spPr>
        <p:txBody>
          <a:bodyPr wrap="none" anchor="ctr" anchorCtr="0"/>
          <a:p>
            <a:pPr algn="ctr" eaLnBrk="0" hangingPunct="0"/>
            <a:r>
              <a:rPr lang="en-GB" altLang="zh-CN" sz="1400" b="0">
                <a:solidFill>
                  <a:srgbClr val="000066"/>
                </a:solidFill>
                <a:latin typeface="Arial" panose="020B0604020202020204" pitchFamily="34" charset="0"/>
                <a:ea typeface="宋体" panose="02010600030101010101" pitchFamily="2" charset="-122"/>
              </a:rPr>
              <a:t> </a:t>
            </a:r>
            <a:r>
              <a:rPr lang="zh-CN" altLang="en-GB" sz="1400" b="0" dirty="0">
                <a:solidFill>
                  <a:srgbClr val="000066"/>
                </a:solidFill>
                <a:latin typeface="Arial" panose="020B0604020202020204" pitchFamily="34" charset="0"/>
                <a:ea typeface="宋体" panose="02010600030101010101" pitchFamily="2" charset="-122"/>
              </a:rPr>
              <a:t>上游</a:t>
            </a:r>
            <a:endParaRPr lang="zh-CN" altLang="en-GB" sz="1400" b="0" dirty="0">
              <a:solidFill>
                <a:srgbClr val="000066"/>
              </a:solidFill>
              <a:latin typeface="Arial" panose="020B0604020202020204" pitchFamily="34" charset="0"/>
              <a:ea typeface="宋体" panose="02010600030101010101" pitchFamily="2" charset="-122"/>
            </a:endParaRPr>
          </a:p>
        </p:txBody>
      </p:sp>
      <p:sp>
        <p:nvSpPr>
          <p:cNvPr id="111632" name="Text Box 16"/>
          <p:cNvSpPr txBox="1"/>
          <p:nvPr/>
        </p:nvSpPr>
        <p:spPr>
          <a:xfrm>
            <a:off x="6078538" y="5103813"/>
            <a:ext cx="1173162" cy="366712"/>
          </a:xfrm>
          <a:prstGeom prst="rect">
            <a:avLst/>
          </a:prstGeom>
          <a:noFill/>
          <a:ln w="12700">
            <a:noFill/>
          </a:ln>
        </p:spPr>
        <p:txBody>
          <a:bodyPr wrap="none" anchor="ctr" anchorCtr="0"/>
          <a:p>
            <a:pPr algn="ctr" eaLnBrk="0" hangingPunct="0"/>
            <a:r>
              <a:rPr lang="en-GB" altLang="zh-CN" sz="1400" b="0">
                <a:solidFill>
                  <a:srgbClr val="000066"/>
                </a:solidFill>
                <a:latin typeface="Arial" panose="020B0604020202020204" pitchFamily="34" charset="0"/>
                <a:ea typeface="宋体" panose="02010600030101010101" pitchFamily="2" charset="-122"/>
              </a:rPr>
              <a:t> </a:t>
            </a:r>
            <a:r>
              <a:rPr lang="zh-CN" altLang="en-GB" sz="1400" b="0" dirty="0">
                <a:solidFill>
                  <a:srgbClr val="000066"/>
                </a:solidFill>
                <a:latin typeface="Arial" panose="020B0604020202020204" pitchFamily="34" charset="0"/>
                <a:ea typeface="宋体" panose="02010600030101010101" pitchFamily="2" charset="-122"/>
              </a:rPr>
              <a:t>下游</a:t>
            </a:r>
            <a:endParaRPr lang="zh-CN" altLang="en-GB" sz="1400" b="0" dirty="0">
              <a:solidFill>
                <a:srgbClr val="000066"/>
              </a:solidFill>
              <a:latin typeface="Arial" panose="020B0604020202020204" pitchFamily="34" charset="0"/>
              <a:ea typeface="宋体" panose="02010600030101010101" pitchFamily="2" charset="-122"/>
            </a:endParaRPr>
          </a:p>
        </p:txBody>
      </p:sp>
      <p:sp>
        <p:nvSpPr>
          <p:cNvPr id="111633" name="Line 17"/>
          <p:cNvSpPr/>
          <p:nvPr/>
        </p:nvSpPr>
        <p:spPr>
          <a:xfrm>
            <a:off x="3644900" y="5283200"/>
            <a:ext cx="2324100" cy="0"/>
          </a:xfrm>
          <a:prstGeom prst="line">
            <a:avLst/>
          </a:prstGeom>
          <a:ln w="12700" cap="flat" cmpd="sng">
            <a:solidFill>
              <a:srgbClr val="333399"/>
            </a:solidFill>
            <a:prstDash val="solid"/>
            <a:headEnd type="arrow" w="med" len="med"/>
            <a:tailEnd type="arrow" w="med" len="med"/>
          </a:ln>
        </p:spPr>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Rectangle 2"/>
          <p:cNvSpPr>
            <a:spLocks noGrp="1"/>
          </p:cNvSpPr>
          <p:nvPr>
            <p:ph type="title"/>
          </p:nvPr>
        </p:nvSpPr>
        <p:spPr>
          <a:ln/>
        </p:spPr>
        <p:txBody>
          <a:bodyPr vert="horz" wrap="square" lIns="91440" tIns="45720" rIns="91440" bIns="45720" anchor="ctr" anchorCtr="0"/>
          <a:p>
            <a:pPr eaLnBrk="1" hangingPunct="1"/>
            <a:r>
              <a:rPr lang="zh-CN" altLang="en-US" dirty="0">
                <a:ea typeface="宋体" panose="02010600030101010101" pitchFamily="2" charset="-122"/>
              </a:rPr>
              <a:t>价值流图－要点 </a:t>
            </a:r>
            <a:br>
              <a:rPr lang="en-US" altLang="zh-CN"/>
            </a:br>
            <a:r>
              <a:rPr lang="zh-CN" altLang="en-US" dirty="0">
                <a:ea typeface="宋体" panose="02010600030101010101" pitchFamily="2" charset="-122"/>
              </a:rPr>
              <a:t> </a:t>
            </a:r>
            <a:endParaRPr lang="zh-CN" altLang="en-US" dirty="0">
              <a:ea typeface="宋体" panose="02010600030101010101" pitchFamily="2" charset="-122"/>
            </a:endParaRPr>
          </a:p>
        </p:txBody>
      </p:sp>
      <p:sp>
        <p:nvSpPr>
          <p:cNvPr id="113667" name="Rectangle 3"/>
          <p:cNvSpPr>
            <a:spLocks noGrp="1"/>
          </p:cNvSpPr>
          <p:nvPr>
            <p:ph idx="1"/>
          </p:nvPr>
        </p:nvSpPr>
        <p:spPr>
          <a:xfrm>
            <a:off x="742950" y="1349375"/>
            <a:ext cx="8705850" cy="4608513"/>
          </a:xfrm>
          <a:ln/>
        </p:spPr>
        <p:txBody>
          <a:bodyPr vert="horz" wrap="square" lIns="91440" tIns="45720" rIns="91440" bIns="45720" anchor="t" anchorCtr="0"/>
          <a:p>
            <a:pPr eaLnBrk="1" hangingPunct="1"/>
            <a:r>
              <a:rPr lang="en-US" altLang="zh-CN">
                <a:ea typeface="宋体" panose="02010600030101010101" pitchFamily="2" charset="-122"/>
              </a:rPr>
              <a:t> </a:t>
            </a:r>
            <a:r>
              <a:rPr lang="zh-CN" altLang="en-US" dirty="0">
                <a:ea typeface="宋体" panose="02010600030101010101" pitchFamily="2" charset="-122"/>
              </a:rPr>
              <a:t>通常在巡视时收集信息</a:t>
            </a:r>
            <a:endParaRPr lang="zh-CN" altLang="en-US" dirty="0">
              <a:ea typeface="宋体" panose="02010600030101010101" pitchFamily="2" charset="-122"/>
            </a:endParaRPr>
          </a:p>
          <a:p>
            <a:pPr eaLnBrk="1" hangingPunct="1"/>
            <a:r>
              <a:rPr lang="en-US" altLang="zh-CN">
                <a:ea typeface="宋体" panose="02010600030101010101" pitchFamily="2" charset="-122"/>
              </a:rPr>
              <a:t> </a:t>
            </a:r>
            <a:r>
              <a:rPr lang="zh-CN" altLang="en-US" dirty="0">
                <a:ea typeface="宋体" panose="02010600030101010101" pitchFamily="2" charset="-122"/>
              </a:rPr>
              <a:t>先快速浏览门对门情况 </a:t>
            </a:r>
            <a:endParaRPr lang="zh-CN" altLang="en-US" dirty="0">
              <a:ea typeface="宋体" panose="02010600030101010101" pitchFamily="2" charset="-122"/>
            </a:endParaRPr>
          </a:p>
          <a:p>
            <a:pPr eaLnBrk="1" hangingPunct="1"/>
            <a:r>
              <a:rPr lang="en-US" altLang="zh-CN">
                <a:ea typeface="宋体" panose="02010600030101010101" pitchFamily="2" charset="-122"/>
              </a:rPr>
              <a:t> </a:t>
            </a:r>
            <a:r>
              <a:rPr lang="zh-CN" altLang="en-US" dirty="0">
                <a:ea typeface="宋体" panose="02010600030101010101" pitchFamily="2" charset="-122"/>
              </a:rPr>
              <a:t>从发货点和工作上游开始</a:t>
            </a:r>
            <a:endParaRPr lang="zh-CN" altLang="en-US" dirty="0">
              <a:ea typeface="宋体" panose="02010600030101010101" pitchFamily="2" charset="-122"/>
            </a:endParaRPr>
          </a:p>
          <a:p>
            <a:pPr eaLnBrk="1" hangingPunct="1"/>
            <a:r>
              <a:rPr lang="en-US" altLang="zh-CN">
                <a:ea typeface="宋体" panose="02010600030101010101" pitchFamily="2" charset="-122"/>
              </a:rPr>
              <a:t> </a:t>
            </a:r>
            <a:r>
              <a:rPr lang="zh-CN" altLang="en-US" dirty="0">
                <a:ea typeface="宋体" panose="02010600030101010101" pitchFamily="2" charset="-122"/>
              </a:rPr>
              <a:t>自己计算 （回避系统里的数字）</a:t>
            </a:r>
            <a:endParaRPr lang="zh-CN" altLang="en-US" dirty="0">
              <a:ea typeface="宋体" panose="02010600030101010101" pitchFamily="2" charset="-122"/>
            </a:endParaRPr>
          </a:p>
          <a:p>
            <a:pPr eaLnBrk="1" hangingPunct="1"/>
            <a:r>
              <a:rPr lang="en-US" altLang="zh-CN">
                <a:ea typeface="宋体" panose="02010600030101010101" pitchFamily="2" charset="-122"/>
              </a:rPr>
              <a:t> </a:t>
            </a:r>
            <a:r>
              <a:rPr lang="zh-CN" altLang="en-US" dirty="0">
                <a:ea typeface="宋体" panose="02010600030101010101" pitchFamily="2" charset="-122"/>
              </a:rPr>
              <a:t>自己做整个流程</a:t>
            </a:r>
            <a:endParaRPr lang="zh-CN" altLang="en-US" dirty="0">
              <a:ea typeface="宋体" panose="02010600030101010101" pitchFamily="2" charset="-122"/>
            </a:endParaRPr>
          </a:p>
          <a:p>
            <a:pPr eaLnBrk="1" hangingPunct="1"/>
            <a:r>
              <a:rPr lang="en-US" altLang="zh-CN">
                <a:ea typeface="宋体" panose="02010600030101010101" pitchFamily="2" charset="-122"/>
              </a:rPr>
              <a:t> </a:t>
            </a:r>
            <a:r>
              <a:rPr lang="zh-CN" altLang="en-US" dirty="0">
                <a:ea typeface="宋体" panose="02010600030101010101" pitchFamily="2" charset="-122"/>
              </a:rPr>
              <a:t>用笔纸</a:t>
            </a:r>
            <a:r>
              <a:rPr lang="en-US" altLang="zh-CN">
                <a:ea typeface="宋体" panose="02010600030101010101" pitchFamily="2" charset="-122"/>
              </a:rPr>
              <a:t>-</a:t>
            </a:r>
            <a:r>
              <a:rPr lang="zh-CN" altLang="en-US" dirty="0">
                <a:ea typeface="宋体" panose="02010600030101010101" pitchFamily="2" charset="-122"/>
              </a:rPr>
              <a:t>整个路线</a:t>
            </a:r>
            <a:endParaRPr lang="zh-CN" altLang="en-US" dirty="0">
              <a:ea typeface="宋体" panose="02010600030101010101" pitchFamily="2" charset="-122"/>
            </a:endParaRPr>
          </a:p>
          <a:p>
            <a:pPr eaLnBrk="1" hangingPunct="1"/>
            <a:r>
              <a:rPr lang="en-US" altLang="zh-CN">
                <a:ea typeface="宋体" panose="02010600030101010101" pitchFamily="2" charset="-122"/>
              </a:rPr>
              <a:t> </a:t>
            </a:r>
            <a:r>
              <a:rPr lang="zh-CN" altLang="en-US" dirty="0">
                <a:ea typeface="宋体" panose="02010600030101010101" pitchFamily="2" charset="-122"/>
              </a:rPr>
              <a:t>拒绝电脑</a:t>
            </a:r>
            <a:endParaRPr lang="zh-CN" altLang="en-US" dirty="0">
              <a:ea typeface="宋体" panose="02010600030101010101" pitchFamily="2" charset="-122"/>
            </a:endParaRPr>
          </a:p>
        </p:txBody>
      </p:sp>
      <p:sp>
        <p:nvSpPr>
          <p:cNvPr id="839684" name="Rectangle 4"/>
          <p:cNvSpPr>
            <a:spLocks noChangeArrowheads="1"/>
          </p:cNvSpPr>
          <p:nvPr/>
        </p:nvSpPr>
        <p:spPr bwMode="auto">
          <a:xfrm>
            <a:off x="5029200" y="3733800"/>
            <a:ext cx="4660900" cy="2819400"/>
          </a:xfrm>
          <a:prstGeom prst="rect">
            <a:avLst/>
          </a:prstGeom>
          <a:gradFill rotWithShape="0">
            <a:gsLst>
              <a:gs pos="0">
                <a:srgbClr val="FFFF99"/>
              </a:gs>
              <a:gs pos="100000">
                <a:schemeClr val="bg1"/>
              </a:gs>
            </a:gsLst>
            <a:path path="rect">
              <a:fillToRect r="100000" b="100000"/>
            </a:path>
          </a:gradFill>
          <a:ln w="9525">
            <a:solidFill>
              <a:schemeClr val="folHlink"/>
            </a:solidFill>
            <a:miter lim="800000"/>
          </a:ln>
          <a:effectLst>
            <a:outerShdw dist="35921" dir="2700000" algn="ctr" rotWithShape="0">
              <a:schemeClr val="bg2"/>
            </a:outerShdw>
          </a:effectLst>
        </p:spPr>
        <p:txBody>
          <a:bodyPr wrap="none" anchor="ctr"/>
          <a:lstStyle/>
          <a:p>
            <a:pPr marL="228600" marR="0" lvl="0" indent="-228600" algn="l" defTabSz="914400" rtl="0" eaLnBrk="0" fontAlgn="base" latinLnBrk="0" hangingPunct="0">
              <a:lnSpc>
                <a:spcPct val="120000"/>
              </a:lnSpc>
              <a:spcBef>
                <a:spcPct val="50000"/>
              </a:spcBef>
              <a:spcAft>
                <a:spcPct val="0"/>
              </a:spcAft>
              <a:buClr>
                <a:schemeClr val="hlink"/>
              </a:buClr>
              <a:buSzPct val="100000"/>
              <a:buFont typeface="Symbol" panose="05050102010706020507" pitchFamily="18" charset="2"/>
              <a:buNone/>
              <a:defRPr/>
            </a:pPr>
            <a:endParaRPr kumimoji="0" lang="zh-CN" altLang="en-GB" sz="1600" b="1" i="0" u="none" strike="noStrike" kern="1200" cap="none" spc="0" normalizeH="0" baseline="0" noProof="0">
              <a:ln>
                <a:noFill/>
              </a:ln>
              <a:solidFill>
                <a:srgbClr val="333399"/>
              </a:solidFill>
              <a:effectLst/>
              <a:uLnTx/>
              <a:uFillTx/>
              <a:latin typeface="Arial" panose="020B0604020202020204" pitchFamily="34" charset="0"/>
              <a:ea typeface="宋体" panose="02010600030101010101" pitchFamily="2" charset="-122"/>
              <a:cs typeface="+mn-cs"/>
            </a:endParaRPr>
          </a:p>
          <a:p>
            <a:pPr marL="228600" marR="0" lvl="0" indent="-228600" algn="l" defTabSz="914400" rtl="0" eaLnBrk="0" fontAlgn="base" latinLnBrk="0" hangingPunct="0">
              <a:lnSpc>
                <a:spcPct val="120000"/>
              </a:lnSpc>
              <a:spcBef>
                <a:spcPct val="50000"/>
              </a:spcBef>
              <a:spcAft>
                <a:spcPct val="0"/>
              </a:spcAft>
              <a:buClr>
                <a:schemeClr val="hlink"/>
              </a:buClr>
              <a:buSzPct val="100000"/>
              <a:buFont typeface="Symbol" panose="05050102010706020507" pitchFamily="18" charset="2"/>
              <a:buChar char="·"/>
              <a:defRPr/>
            </a:pPr>
            <a:r>
              <a:rPr kumimoji="0" lang="zh-CN" altLang="en-GB" sz="3200" b="1" i="1" u="none" strike="noStrike" kern="1200" cap="none" spc="0" normalizeH="0" baseline="0" noProof="0">
                <a:ln>
                  <a:noFill/>
                </a:ln>
                <a:solidFill>
                  <a:schemeClr val="hlink"/>
                </a:solidFill>
                <a:effectLst/>
                <a:uLnTx/>
                <a:uFillTx/>
                <a:latin typeface="Arial" panose="020B0604020202020204" pitchFamily="34" charset="0"/>
                <a:ea typeface="宋体" panose="02010600030101010101" pitchFamily="2" charset="-122"/>
                <a:cs typeface="+mn-cs"/>
              </a:rPr>
              <a:t>为什么自己动手</a:t>
            </a:r>
            <a:r>
              <a:rPr kumimoji="0" lang="en-GB" altLang="zh-CN" sz="3200" b="1" i="1" u="none" strike="noStrike" kern="1200" cap="none" spc="0" normalizeH="0" baseline="0" noProof="0">
                <a:ln>
                  <a:noFill/>
                </a:ln>
                <a:solidFill>
                  <a:schemeClr val="hlink"/>
                </a:solidFill>
                <a:effectLst/>
                <a:uLnTx/>
                <a:uFillTx/>
                <a:latin typeface="Arial" panose="020B0604020202020204" pitchFamily="34" charset="0"/>
                <a:ea typeface="宋体" panose="02010600030101010101" pitchFamily="2" charset="-122"/>
                <a:cs typeface="+mn-cs"/>
              </a:rPr>
              <a:t> ?</a:t>
            </a:r>
            <a:endParaRPr kumimoji="0" lang="zh-CN" altLang="en-GB" sz="1600" b="1" i="0" u="none" strike="noStrike" kern="1200" cap="none" spc="0" normalizeH="0" baseline="0" noProof="0">
              <a:ln>
                <a:noFill/>
              </a:ln>
              <a:solidFill>
                <a:srgbClr val="333399"/>
              </a:solidFill>
              <a:effectLst/>
              <a:uLnTx/>
              <a:uFillTx/>
              <a:latin typeface="Arial" panose="020B0604020202020204" pitchFamily="34" charset="0"/>
              <a:ea typeface="宋体" panose="02010600030101010101" pitchFamily="2" charset="-122"/>
              <a:cs typeface="+mn-cs"/>
            </a:endParaRPr>
          </a:p>
          <a:p>
            <a:pPr marL="228600" marR="0" lvl="0" indent="-228600" algn="l" defTabSz="914400" rtl="0" eaLnBrk="0" fontAlgn="base" latinLnBrk="0" hangingPunct="0">
              <a:lnSpc>
                <a:spcPct val="120000"/>
              </a:lnSpc>
              <a:spcBef>
                <a:spcPct val="50000"/>
              </a:spcBef>
              <a:spcAft>
                <a:spcPct val="0"/>
              </a:spcAft>
              <a:buClr>
                <a:schemeClr val="hlink"/>
              </a:buClr>
              <a:buSzPct val="100000"/>
              <a:buFont typeface="Symbol" panose="05050102010706020507" pitchFamily="18" charset="2"/>
              <a:buChar char="·"/>
              <a:defRPr/>
            </a:pPr>
            <a:r>
              <a:rPr kumimoji="0" lang="zh-CN" altLang="en-GB" sz="1600" b="1" i="0" u="none" strike="noStrike" kern="1200" cap="none" spc="0" normalizeH="0" baseline="0" noProof="0">
                <a:ln>
                  <a:noFill/>
                </a:ln>
                <a:solidFill>
                  <a:srgbClr val="333399"/>
                </a:solidFill>
                <a:effectLst/>
                <a:uLnTx/>
                <a:uFillTx/>
                <a:latin typeface="Arial" panose="020B0604020202020204" pitchFamily="34" charset="0"/>
                <a:ea typeface="宋体" panose="02010600030101010101" pitchFamily="2" charset="-122"/>
                <a:cs typeface="+mn-cs"/>
              </a:rPr>
              <a:t>没有延迟</a:t>
            </a:r>
            <a:r>
              <a:rPr kumimoji="0" lang="en-GB" altLang="zh-CN" sz="1600" b="1" i="0" u="none" strike="noStrike" kern="1200" cap="none" spc="0" normalizeH="0" baseline="0" noProof="0">
                <a:ln>
                  <a:noFill/>
                </a:ln>
                <a:solidFill>
                  <a:srgbClr val="333399"/>
                </a:solidFill>
                <a:effectLst/>
                <a:uLnTx/>
                <a:uFillTx/>
                <a:latin typeface="Arial" panose="020B0604020202020204" pitchFamily="34" charset="0"/>
                <a:ea typeface="宋体" panose="02010600030101010101" pitchFamily="2" charset="-122"/>
                <a:cs typeface="+mn-cs"/>
              </a:rPr>
              <a:t> </a:t>
            </a:r>
            <a:endParaRPr kumimoji="0" lang="en-GB" altLang="zh-CN" sz="1600" b="1" i="0" u="none" strike="noStrike" kern="1200" cap="none" spc="0" normalizeH="0" baseline="0" noProof="0">
              <a:ln>
                <a:noFill/>
              </a:ln>
              <a:solidFill>
                <a:srgbClr val="333399"/>
              </a:solidFill>
              <a:effectLst/>
              <a:uLnTx/>
              <a:uFillTx/>
              <a:latin typeface="Arial" panose="020B0604020202020204" pitchFamily="34" charset="0"/>
              <a:ea typeface="宋体" panose="02010600030101010101" pitchFamily="2" charset="-122"/>
              <a:cs typeface="+mn-cs"/>
            </a:endParaRPr>
          </a:p>
          <a:p>
            <a:pPr marL="228600" marR="0" lvl="0" indent="-228600" algn="l" defTabSz="914400" rtl="0" eaLnBrk="0" fontAlgn="base" latinLnBrk="0" hangingPunct="0">
              <a:lnSpc>
                <a:spcPct val="120000"/>
              </a:lnSpc>
              <a:spcBef>
                <a:spcPct val="50000"/>
              </a:spcBef>
              <a:spcAft>
                <a:spcPct val="0"/>
              </a:spcAft>
              <a:buClr>
                <a:schemeClr val="hlink"/>
              </a:buClr>
              <a:buSzPct val="100000"/>
              <a:buFont typeface="Symbol" panose="05050102010706020507" pitchFamily="18" charset="2"/>
              <a:buChar char="·"/>
              <a:defRPr/>
            </a:pPr>
            <a:r>
              <a:rPr kumimoji="0" lang="zh-CN" altLang="en-GB" sz="1600" b="1" i="0" u="none" strike="noStrike" kern="1200" cap="none" spc="0" normalizeH="0" baseline="0" noProof="0">
                <a:ln>
                  <a:noFill/>
                </a:ln>
                <a:solidFill>
                  <a:srgbClr val="333399"/>
                </a:solidFill>
                <a:effectLst/>
                <a:uLnTx/>
                <a:uFillTx/>
                <a:latin typeface="Arial" panose="020B0604020202020204" pitchFamily="34" charset="0"/>
                <a:ea typeface="宋体" panose="02010600030101010101" pitchFamily="2" charset="-122"/>
                <a:cs typeface="+mn-cs"/>
              </a:rPr>
              <a:t>你作，你理解</a:t>
            </a:r>
            <a:endParaRPr kumimoji="0" lang="zh-CN" altLang="en-GB" sz="1600" b="1" i="0" u="none" strike="noStrike" kern="1200" cap="none" spc="0" normalizeH="0" baseline="0" noProof="0">
              <a:ln>
                <a:noFill/>
              </a:ln>
              <a:solidFill>
                <a:srgbClr val="333399"/>
              </a:solidFill>
              <a:effectLst/>
              <a:uLnTx/>
              <a:uFillTx/>
              <a:latin typeface="Arial" panose="020B0604020202020204" pitchFamily="34" charset="0"/>
              <a:ea typeface="宋体" panose="02010600030101010101" pitchFamily="2" charset="-122"/>
              <a:cs typeface="+mn-cs"/>
            </a:endParaRPr>
          </a:p>
          <a:p>
            <a:pPr marL="228600" marR="0" lvl="0" indent="-228600" algn="l" defTabSz="914400" rtl="0" eaLnBrk="0" fontAlgn="base" latinLnBrk="0" hangingPunct="0">
              <a:lnSpc>
                <a:spcPct val="120000"/>
              </a:lnSpc>
              <a:spcBef>
                <a:spcPct val="50000"/>
              </a:spcBef>
              <a:spcAft>
                <a:spcPct val="0"/>
              </a:spcAft>
              <a:buClr>
                <a:schemeClr val="hlink"/>
              </a:buClr>
              <a:buSzPct val="100000"/>
              <a:buFont typeface="Symbol" panose="05050102010706020507" pitchFamily="18" charset="2"/>
              <a:buChar char="·"/>
              <a:defRPr/>
            </a:pPr>
            <a:r>
              <a:rPr kumimoji="0" lang="zh-CN" altLang="en-GB" sz="1600" b="1" i="0" u="none" strike="noStrike" kern="1200" cap="none" spc="0" normalizeH="0" baseline="0" noProof="0">
                <a:ln>
                  <a:noFill/>
                </a:ln>
                <a:solidFill>
                  <a:srgbClr val="333399"/>
                </a:solidFill>
                <a:effectLst/>
                <a:uLnTx/>
                <a:uFillTx/>
                <a:latin typeface="Arial" panose="020B0604020202020204" pitchFamily="34" charset="0"/>
                <a:ea typeface="宋体" panose="02010600030101010101" pitchFamily="2" charset="-122"/>
                <a:cs typeface="+mn-cs"/>
              </a:rPr>
              <a:t>重点是流动，而不是电脑</a:t>
            </a:r>
            <a:r>
              <a:rPr kumimoji="0" lang="en-GB" altLang="zh-CN" sz="1600" b="1" i="0" u="none" strike="noStrike" kern="1200" cap="none" spc="0" normalizeH="0" baseline="0" noProof="0">
                <a:ln>
                  <a:noFill/>
                </a:ln>
                <a:solidFill>
                  <a:srgbClr val="333399"/>
                </a:solidFill>
                <a:effectLst/>
                <a:uLnTx/>
                <a:uFillTx/>
                <a:latin typeface="Arial" panose="020B0604020202020204" pitchFamily="34" charset="0"/>
                <a:ea typeface="宋体" panose="02010600030101010101" pitchFamily="2" charset="-122"/>
                <a:cs typeface="+mn-cs"/>
              </a:rPr>
              <a:t> </a:t>
            </a:r>
            <a:endParaRPr kumimoji="0" lang="en-GB" altLang="zh-CN" sz="1600" b="1" i="0" u="none" strike="noStrike" kern="1200" cap="none" spc="0" normalizeH="0" baseline="0" noProof="0">
              <a:ln>
                <a:noFill/>
              </a:ln>
              <a:solidFill>
                <a:srgbClr val="333399"/>
              </a:solidFill>
              <a:effectLst/>
              <a:uLnTx/>
              <a:uFillTx/>
              <a:latin typeface="Arial" panose="020B0604020202020204" pitchFamily="34" charset="0"/>
              <a:ea typeface="宋体" panose="02010600030101010101" pitchFamily="2" charset="-122"/>
              <a:cs typeface="+mn-cs"/>
            </a:endParaRPr>
          </a:p>
          <a:p>
            <a:pPr marL="228600" marR="0" lvl="0" indent="-228600" algn="l" defTabSz="914400" rtl="0" eaLnBrk="0" fontAlgn="base" latinLnBrk="0" hangingPunct="0">
              <a:lnSpc>
                <a:spcPct val="120000"/>
              </a:lnSpc>
              <a:spcBef>
                <a:spcPct val="50000"/>
              </a:spcBef>
              <a:spcAft>
                <a:spcPct val="0"/>
              </a:spcAft>
              <a:buClr>
                <a:schemeClr val="hlink"/>
              </a:buClr>
              <a:buSzPct val="100000"/>
              <a:buFont typeface="Symbol" panose="05050102010706020507" pitchFamily="18" charset="2"/>
              <a:buChar char="·"/>
              <a:defRPr/>
            </a:pPr>
            <a:r>
              <a:rPr kumimoji="0" lang="zh-CN" altLang="en-GB" sz="1600" b="1" i="0" u="none" strike="noStrike" kern="1200" cap="none" spc="0" normalizeH="0" baseline="0" noProof="0">
                <a:ln>
                  <a:noFill/>
                </a:ln>
                <a:solidFill>
                  <a:srgbClr val="333399"/>
                </a:solidFill>
                <a:effectLst/>
                <a:uLnTx/>
                <a:uFillTx/>
                <a:latin typeface="Arial" panose="020B0604020202020204" pitchFamily="34" charset="0"/>
                <a:ea typeface="宋体" panose="02010600030101010101" pitchFamily="2" charset="-122"/>
                <a:cs typeface="+mn-cs"/>
              </a:rPr>
              <a:t>修正自己的错误微调的技能</a:t>
            </a:r>
            <a:r>
              <a:rPr kumimoji="0" lang="en-GB" altLang="zh-CN" sz="1600" b="1" i="0" u="none" strike="noStrike" kern="1200" cap="none" spc="0" normalizeH="0" baseline="0" noProof="0">
                <a:ln>
                  <a:noFill/>
                </a:ln>
                <a:solidFill>
                  <a:srgbClr val="333399"/>
                </a:solidFill>
                <a:effectLst/>
                <a:uLnTx/>
                <a:uFillTx/>
                <a:latin typeface="Arial" panose="020B0604020202020204" pitchFamily="34" charset="0"/>
                <a:ea typeface="宋体" panose="02010600030101010101" pitchFamily="2" charset="-122"/>
                <a:cs typeface="+mn-cs"/>
              </a:rPr>
              <a:t> </a:t>
            </a:r>
            <a:endParaRPr kumimoji="0" lang="en-GB" altLang="zh-CN" sz="1600" b="1" i="0" u="none" strike="noStrike" kern="1200" cap="none" spc="0" normalizeH="0" baseline="0" noProof="0">
              <a:ln>
                <a:noFill/>
              </a:ln>
              <a:solidFill>
                <a:srgbClr val="333399"/>
              </a:solidFill>
              <a:effectLst/>
              <a:uLnTx/>
              <a:uFillTx/>
              <a:latin typeface="Arial" panose="020B0604020202020204" pitchFamily="34" charset="0"/>
              <a:ea typeface="宋体" panose="02010600030101010101" pitchFamily="2" charset="-122"/>
              <a:cs typeface="+mn-cs"/>
            </a:endParaRPr>
          </a:p>
        </p:txBody>
      </p:sp>
      <p:grpSp>
        <p:nvGrpSpPr>
          <p:cNvPr id="113669" name="Group 5"/>
          <p:cNvGrpSpPr/>
          <p:nvPr/>
        </p:nvGrpSpPr>
        <p:grpSpPr>
          <a:xfrm>
            <a:off x="3276600" y="4643438"/>
            <a:ext cx="2103438" cy="2214562"/>
            <a:chOff x="534" y="1325"/>
            <a:chExt cx="2357" cy="2704"/>
          </a:xfrm>
        </p:grpSpPr>
        <p:sp>
          <p:nvSpPr>
            <p:cNvPr id="113670" name="Freeform 6"/>
            <p:cNvSpPr/>
            <p:nvPr/>
          </p:nvSpPr>
          <p:spPr>
            <a:xfrm>
              <a:off x="776" y="3648"/>
              <a:ext cx="183" cy="137"/>
            </a:xfrm>
            <a:custGeom>
              <a:avLst/>
              <a:gdLst>
                <a:gd name="txL" fmla="*/ 0 w 183"/>
                <a:gd name="txT" fmla="*/ 0 h 137"/>
                <a:gd name="txR" fmla="*/ 183 w 183"/>
                <a:gd name="txB" fmla="*/ 137 h 137"/>
              </a:gdLst>
              <a:ahLst/>
              <a:cxnLst>
                <a:cxn ang="0">
                  <a:pos x="182" y="136"/>
                </a:cxn>
                <a:cxn ang="0">
                  <a:pos x="182" y="0"/>
                </a:cxn>
                <a:cxn ang="0">
                  <a:pos x="0" y="0"/>
                </a:cxn>
                <a:cxn ang="0">
                  <a:pos x="0" y="136"/>
                </a:cxn>
                <a:cxn ang="0">
                  <a:pos x="182" y="136"/>
                </a:cxn>
              </a:cxnLst>
              <a:rect l="txL" t="txT" r="txR" b="txB"/>
              <a:pathLst>
                <a:path w="183" h="137">
                  <a:moveTo>
                    <a:pt x="182" y="136"/>
                  </a:moveTo>
                  <a:lnTo>
                    <a:pt x="182" y="0"/>
                  </a:lnTo>
                  <a:lnTo>
                    <a:pt x="0" y="0"/>
                  </a:lnTo>
                  <a:lnTo>
                    <a:pt x="0" y="136"/>
                  </a:lnTo>
                  <a:lnTo>
                    <a:pt x="182" y="136"/>
                  </a:lnTo>
                </a:path>
              </a:pathLst>
            </a:custGeom>
            <a:solidFill>
              <a:srgbClr val="FF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71" name="Freeform 7"/>
            <p:cNvSpPr/>
            <p:nvPr/>
          </p:nvSpPr>
          <p:spPr>
            <a:xfrm>
              <a:off x="955" y="3646"/>
              <a:ext cx="17" cy="139"/>
            </a:xfrm>
            <a:custGeom>
              <a:avLst/>
              <a:gdLst>
                <a:gd name="txL" fmla="*/ 0 w 17"/>
                <a:gd name="txT" fmla="*/ 0 h 139"/>
                <a:gd name="txR" fmla="*/ 17 w 17"/>
                <a:gd name="txB" fmla="*/ 139 h 139"/>
              </a:gdLst>
              <a:ahLst/>
              <a:cxnLst>
                <a:cxn ang="0">
                  <a:pos x="6" y="4"/>
                </a:cxn>
                <a:cxn ang="0">
                  <a:pos x="0" y="1"/>
                </a:cxn>
                <a:cxn ang="0">
                  <a:pos x="0" y="138"/>
                </a:cxn>
                <a:cxn ang="0">
                  <a:pos x="16" y="138"/>
                </a:cxn>
                <a:cxn ang="0">
                  <a:pos x="16" y="1"/>
                </a:cxn>
                <a:cxn ang="0">
                  <a:pos x="6" y="0"/>
                </a:cxn>
                <a:cxn ang="0">
                  <a:pos x="16" y="1"/>
                </a:cxn>
                <a:cxn ang="0">
                  <a:pos x="16" y="0"/>
                </a:cxn>
                <a:cxn ang="0">
                  <a:pos x="6" y="0"/>
                </a:cxn>
                <a:cxn ang="0">
                  <a:pos x="6" y="4"/>
                </a:cxn>
              </a:cxnLst>
              <a:rect l="txL" t="txT" r="txR" b="txB"/>
              <a:pathLst>
                <a:path w="17" h="139">
                  <a:moveTo>
                    <a:pt x="6" y="4"/>
                  </a:moveTo>
                  <a:lnTo>
                    <a:pt x="0" y="1"/>
                  </a:lnTo>
                  <a:lnTo>
                    <a:pt x="0" y="138"/>
                  </a:lnTo>
                  <a:lnTo>
                    <a:pt x="16" y="138"/>
                  </a:lnTo>
                  <a:lnTo>
                    <a:pt x="16" y="1"/>
                  </a:lnTo>
                  <a:lnTo>
                    <a:pt x="6" y="0"/>
                  </a:lnTo>
                  <a:lnTo>
                    <a:pt x="16" y="1"/>
                  </a:lnTo>
                  <a:lnTo>
                    <a:pt x="16" y="0"/>
                  </a:lnTo>
                  <a:lnTo>
                    <a:pt x="6" y="0"/>
                  </a:lnTo>
                  <a:lnTo>
                    <a:pt x="6" y="4"/>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72" name="Freeform 8"/>
            <p:cNvSpPr/>
            <p:nvPr/>
          </p:nvSpPr>
          <p:spPr>
            <a:xfrm>
              <a:off x="774" y="3646"/>
              <a:ext cx="185" cy="17"/>
            </a:xfrm>
            <a:custGeom>
              <a:avLst/>
              <a:gdLst>
                <a:gd name="txL" fmla="*/ 0 w 185"/>
                <a:gd name="txT" fmla="*/ 0 h 17"/>
                <a:gd name="txR" fmla="*/ 185 w 185"/>
                <a:gd name="txB" fmla="*/ 17 h 17"/>
              </a:gdLst>
              <a:ahLst/>
              <a:cxnLst>
                <a:cxn ang="0">
                  <a:pos x="4" y="6"/>
                </a:cxn>
                <a:cxn ang="0">
                  <a:pos x="1" y="16"/>
                </a:cxn>
                <a:cxn ang="0">
                  <a:pos x="184" y="16"/>
                </a:cxn>
                <a:cxn ang="0">
                  <a:pos x="184" y="0"/>
                </a:cxn>
                <a:cxn ang="0">
                  <a:pos x="1" y="0"/>
                </a:cxn>
                <a:cxn ang="0">
                  <a:pos x="0" y="6"/>
                </a:cxn>
                <a:cxn ang="0">
                  <a:pos x="1" y="0"/>
                </a:cxn>
                <a:cxn ang="0">
                  <a:pos x="0" y="0"/>
                </a:cxn>
                <a:cxn ang="0">
                  <a:pos x="0" y="6"/>
                </a:cxn>
                <a:cxn ang="0">
                  <a:pos x="4" y="6"/>
                </a:cxn>
              </a:cxnLst>
              <a:rect l="txL" t="txT" r="txR" b="txB"/>
              <a:pathLst>
                <a:path w="185" h="17">
                  <a:moveTo>
                    <a:pt x="4" y="6"/>
                  </a:moveTo>
                  <a:lnTo>
                    <a:pt x="1" y="16"/>
                  </a:lnTo>
                  <a:lnTo>
                    <a:pt x="184" y="16"/>
                  </a:lnTo>
                  <a:lnTo>
                    <a:pt x="184" y="0"/>
                  </a:lnTo>
                  <a:lnTo>
                    <a:pt x="1" y="0"/>
                  </a:lnTo>
                  <a:lnTo>
                    <a:pt x="0" y="6"/>
                  </a:lnTo>
                  <a:lnTo>
                    <a:pt x="1" y="0"/>
                  </a:lnTo>
                  <a:lnTo>
                    <a:pt x="0" y="0"/>
                  </a:lnTo>
                  <a:lnTo>
                    <a:pt x="0" y="6"/>
                  </a:lnTo>
                  <a:lnTo>
                    <a:pt x="4" y="6"/>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73" name="Freeform 9"/>
            <p:cNvSpPr/>
            <p:nvPr/>
          </p:nvSpPr>
          <p:spPr>
            <a:xfrm>
              <a:off x="773" y="3648"/>
              <a:ext cx="17" cy="139"/>
            </a:xfrm>
            <a:custGeom>
              <a:avLst/>
              <a:gdLst>
                <a:gd name="txL" fmla="*/ 0 w 17"/>
                <a:gd name="txT" fmla="*/ 0 h 139"/>
                <a:gd name="txR" fmla="*/ 17 w 17"/>
                <a:gd name="txB" fmla="*/ 139 h 139"/>
              </a:gdLst>
              <a:ahLst/>
              <a:cxnLst>
                <a:cxn ang="0">
                  <a:pos x="6" y="133"/>
                </a:cxn>
                <a:cxn ang="0">
                  <a:pos x="16" y="136"/>
                </a:cxn>
                <a:cxn ang="0">
                  <a:pos x="16" y="0"/>
                </a:cxn>
                <a:cxn ang="0">
                  <a:pos x="0" y="0"/>
                </a:cxn>
                <a:cxn ang="0">
                  <a:pos x="0" y="136"/>
                </a:cxn>
                <a:cxn ang="0">
                  <a:pos x="6" y="138"/>
                </a:cxn>
                <a:cxn ang="0">
                  <a:pos x="0" y="136"/>
                </a:cxn>
                <a:cxn ang="0">
                  <a:pos x="0" y="138"/>
                </a:cxn>
                <a:cxn ang="0">
                  <a:pos x="6" y="138"/>
                </a:cxn>
                <a:cxn ang="0">
                  <a:pos x="6" y="133"/>
                </a:cxn>
              </a:cxnLst>
              <a:rect l="txL" t="txT" r="txR" b="txB"/>
              <a:pathLst>
                <a:path w="17" h="139">
                  <a:moveTo>
                    <a:pt x="6" y="133"/>
                  </a:moveTo>
                  <a:lnTo>
                    <a:pt x="16" y="136"/>
                  </a:lnTo>
                  <a:lnTo>
                    <a:pt x="16" y="0"/>
                  </a:lnTo>
                  <a:lnTo>
                    <a:pt x="0" y="0"/>
                  </a:lnTo>
                  <a:lnTo>
                    <a:pt x="0" y="136"/>
                  </a:lnTo>
                  <a:lnTo>
                    <a:pt x="6" y="138"/>
                  </a:lnTo>
                  <a:lnTo>
                    <a:pt x="0" y="136"/>
                  </a:lnTo>
                  <a:lnTo>
                    <a:pt x="0" y="138"/>
                  </a:lnTo>
                  <a:lnTo>
                    <a:pt x="6" y="138"/>
                  </a:lnTo>
                  <a:lnTo>
                    <a:pt x="6" y="133"/>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74" name="Freeform 10"/>
            <p:cNvSpPr/>
            <p:nvPr/>
          </p:nvSpPr>
          <p:spPr>
            <a:xfrm>
              <a:off x="776" y="3782"/>
              <a:ext cx="185" cy="17"/>
            </a:xfrm>
            <a:custGeom>
              <a:avLst/>
              <a:gdLst>
                <a:gd name="txL" fmla="*/ 0 w 185"/>
                <a:gd name="txT" fmla="*/ 0 h 17"/>
                <a:gd name="txR" fmla="*/ 185 w 185"/>
                <a:gd name="txB" fmla="*/ 17 h 17"/>
              </a:gdLst>
              <a:ahLst/>
              <a:cxnLst>
                <a:cxn ang="0">
                  <a:pos x="180" y="9"/>
                </a:cxn>
                <a:cxn ang="0">
                  <a:pos x="181" y="0"/>
                </a:cxn>
                <a:cxn ang="0">
                  <a:pos x="0" y="0"/>
                </a:cxn>
                <a:cxn ang="0">
                  <a:pos x="0" y="16"/>
                </a:cxn>
                <a:cxn ang="0">
                  <a:pos x="181" y="16"/>
                </a:cxn>
                <a:cxn ang="0">
                  <a:pos x="184" y="9"/>
                </a:cxn>
                <a:cxn ang="0">
                  <a:pos x="181" y="16"/>
                </a:cxn>
                <a:cxn ang="0">
                  <a:pos x="184" y="16"/>
                </a:cxn>
                <a:cxn ang="0">
                  <a:pos x="184" y="9"/>
                </a:cxn>
                <a:cxn ang="0">
                  <a:pos x="180" y="9"/>
                </a:cxn>
              </a:cxnLst>
              <a:rect l="txL" t="txT" r="txR" b="txB"/>
              <a:pathLst>
                <a:path w="185" h="17">
                  <a:moveTo>
                    <a:pt x="180" y="9"/>
                  </a:moveTo>
                  <a:lnTo>
                    <a:pt x="181" y="0"/>
                  </a:lnTo>
                  <a:lnTo>
                    <a:pt x="0" y="0"/>
                  </a:lnTo>
                  <a:lnTo>
                    <a:pt x="0" y="16"/>
                  </a:lnTo>
                  <a:lnTo>
                    <a:pt x="181" y="16"/>
                  </a:lnTo>
                  <a:lnTo>
                    <a:pt x="184" y="9"/>
                  </a:lnTo>
                  <a:lnTo>
                    <a:pt x="181" y="16"/>
                  </a:lnTo>
                  <a:lnTo>
                    <a:pt x="184" y="16"/>
                  </a:lnTo>
                  <a:lnTo>
                    <a:pt x="184" y="9"/>
                  </a:lnTo>
                  <a:lnTo>
                    <a:pt x="180" y="9"/>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75" name="Freeform 11"/>
            <p:cNvSpPr/>
            <p:nvPr/>
          </p:nvSpPr>
          <p:spPr>
            <a:xfrm>
              <a:off x="1089" y="2281"/>
              <a:ext cx="231" cy="208"/>
            </a:xfrm>
            <a:custGeom>
              <a:avLst/>
              <a:gdLst>
                <a:gd name="txL" fmla="*/ 0 w 231"/>
                <a:gd name="txT" fmla="*/ 0 h 208"/>
                <a:gd name="txR" fmla="*/ 231 w 231"/>
                <a:gd name="txB" fmla="*/ 208 h 208"/>
              </a:gdLst>
              <a:ahLst/>
              <a:cxnLst>
                <a:cxn ang="0">
                  <a:pos x="0" y="117"/>
                </a:cxn>
                <a:cxn ang="0">
                  <a:pos x="22" y="7"/>
                </a:cxn>
                <a:cxn ang="0">
                  <a:pos x="217" y="0"/>
                </a:cxn>
                <a:cxn ang="0">
                  <a:pos x="230" y="178"/>
                </a:cxn>
                <a:cxn ang="0">
                  <a:pos x="229" y="179"/>
                </a:cxn>
                <a:cxn ang="0">
                  <a:pos x="228" y="179"/>
                </a:cxn>
                <a:cxn ang="0">
                  <a:pos x="226" y="180"/>
                </a:cxn>
                <a:cxn ang="0">
                  <a:pos x="224" y="182"/>
                </a:cxn>
                <a:cxn ang="0">
                  <a:pos x="220" y="184"/>
                </a:cxn>
                <a:cxn ang="0">
                  <a:pos x="215" y="186"/>
                </a:cxn>
                <a:cxn ang="0">
                  <a:pos x="210" y="188"/>
                </a:cxn>
                <a:cxn ang="0">
                  <a:pos x="205" y="191"/>
                </a:cxn>
                <a:cxn ang="0">
                  <a:pos x="200" y="192"/>
                </a:cxn>
                <a:cxn ang="0">
                  <a:pos x="193" y="195"/>
                </a:cxn>
                <a:cxn ang="0">
                  <a:pos x="185" y="197"/>
                </a:cxn>
                <a:cxn ang="0">
                  <a:pos x="178" y="199"/>
                </a:cxn>
                <a:cxn ang="0">
                  <a:pos x="170" y="202"/>
                </a:cxn>
                <a:cxn ang="0">
                  <a:pos x="162" y="203"/>
                </a:cxn>
                <a:cxn ang="0">
                  <a:pos x="154" y="205"/>
                </a:cxn>
                <a:cxn ang="0">
                  <a:pos x="145" y="206"/>
                </a:cxn>
                <a:cxn ang="0">
                  <a:pos x="136" y="207"/>
                </a:cxn>
                <a:cxn ang="0">
                  <a:pos x="127" y="207"/>
                </a:cxn>
                <a:cxn ang="0">
                  <a:pos x="117" y="206"/>
                </a:cxn>
                <a:cxn ang="0">
                  <a:pos x="108" y="204"/>
                </a:cxn>
                <a:cxn ang="0">
                  <a:pos x="99" y="203"/>
                </a:cxn>
                <a:cxn ang="0">
                  <a:pos x="88" y="199"/>
                </a:cxn>
                <a:cxn ang="0">
                  <a:pos x="80" y="196"/>
                </a:cxn>
                <a:cxn ang="0">
                  <a:pos x="70" y="192"/>
                </a:cxn>
                <a:cxn ang="0">
                  <a:pos x="60" y="187"/>
                </a:cxn>
                <a:cxn ang="0">
                  <a:pos x="51" y="180"/>
                </a:cxn>
                <a:cxn ang="0">
                  <a:pos x="42" y="172"/>
                </a:cxn>
                <a:cxn ang="0">
                  <a:pos x="33" y="164"/>
                </a:cxn>
                <a:cxn ang="0">
                  <a:pos x="24" y="154"/>
                </a:cxn>
                <a:cxn ang="0">
                  <a:pos x="16" y="143"/>
                </a:cxn>
                <a:cxn ang="0">
                  <a:pos x="8" y="131"/>
                </a:cxn>
                <a:cxn ang="0">
                  <a:pos x="0" y="117"/>
                </a:cxn>
              </a:cxnLst>
              <a:rect l="txL" t="txT" r="txR" b="txB"/>
              <a:pathLst>
                <a:path w="231" h="208">
                  <a:moveTo>
                    <a:pt x="0" y="117"/>
                  </a:moveTo>
                  <a:lnTo>
                    <a:pt x="22" y="7"/>
                  </a:lnTo>
                  <a:lnTo>
                    <a:pt x="217" y="0"/>
                  </a:lnTo>
                  <a:lnTo>
                    <a:pt x="230" y="178"/>
                  </a:lnTo>
                  <a:lnTo>
                    <a:pt x="229" y="179"/>
                  </a:lnTo>
                  <a:lnTo>
                    <a:pt x="228" y="179"/>
                  </a:lnTo>
                  <a:lnTo>
                    <a:pt x="226" y="180"/>
                  </a:lnTo>
                  <a:lnTo>
                    <a:pt x="224" y="182"/>
                  </a:lnTo>
                  <a:lnTo>
                    <a:pt x="220" y="184"/>
                  </a:lnTo>
                  <a:lnTo>
                    <a:pt x="215" y="186"/>
                  </a:lnTo>
                  <a:lnTo>
                    <a:pt x="210" y="188"/>
                  </a:lnTo>
                  <a:lnTo>
                    <a:pt x="205" y="191"/>
                  </a:lnTo>
                  <a:lnTo>
                    <a:pt x="200" y="192"/>
                  </a:lnTo>
                  <a:lnTo>
                    <a:pt x="193" y="195"/>
                  </a:lnTo>
                  <a:lnTo>
                    <a:pt x="185" y="197"/>
                  </a:lnTo>
                  <a:lnTo>
                    <a:pt x="178" y="199"/>
                  </a:lnTo>
                  <a:lnTo>
                    <a:pt x="170" y="202"/>
                  </a:lnTo>
                  <a:lnTo>
                    <a:pt x="162" y="203"/>
                  </a:lnTo>
                  <a:lnTo>
                    <a:pt x="154" y="205"/>
                  </a:lnTo>
                  <a:lnTo>
                    <a:pt x="145" y="206"/>
                  </a:lnTo>
                  <a:lnTo>
                    <a:pt x="136" y="207"/>
                  </a:lnTo>
                  <a:lnTo>
                    <a:pt x="127" y="207"/>
                  </a:lnTo>
                  <a:lnTo>
                    <a:pt x="117" y="206"/>
                  </a:lnTo>
                  <a:lnTo>
                    <a:pt x="108" y="204"/>
                  </a:lnTo>
                  <a:lnTo>
                    <a:pt x="99" y="203"/>
                  </a:lnTo>
                  <a:lnTo>
                    <a:pt x="88" y="199"/>
                  </a:lnTo>
                  <a:lnTo>
                    <a:pt x="80" y="196"/>
                  </a:lnTo>
                  <a:lnTo>
                    <a:pt x="70" y="192"/>
                  </a:lnTo>
                  <a:lnTo>
                    <a:pt x="60" y="187"/>
                  </a:lnTo>
                  <a:lnTo>
                    <a:pt x="51" y="180"/>
                  </a:lnTo>
                  <a:lnTo>
                    <a:pt x="42" y="172"/>
                  </a:lnTo>
                  <a:lnTo>
                    <a:pt x="33" y="164"/>
                  </a:lnTo>
                  <a:lnTo>
                    <a:pt x="24" y="154"/>
                  </a:lnTo>
                  <a:lnTo>
                    <a:pt x="16" y="143"/>
                  </a:lnTo>
                  <a:lnTo>
                    <a:pt x="8" y="131"/>
                  </a:lnTo>
                  <a:lnTo>
                    <a:pt x="0" y="117"/>
                  </a:lnTo>
                </a:path>
              </a:pathLst>
            </a:custGeom>
            <a:solidFill>
              <a:srgbClr val="FFBFA6"/>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76" name="Freeform 12"/>
            <p:cNvSpPr/>
            <p:nvPr/>
          </p:nvSpPr>
          <p:spPr>
            <a:xfrm>
              <a:off x="1088" y="2286"/>
              <a:ext cx="27" cy="114"/>
            </a:xfrm>
            <a:custGeom>
              <a:avLst/>
              <a:gdLst>
                <a:gd name="txL" fmla="*/ 0 w 27"/>
                <a:gd name="txT" fmla="*/ 0 h 114"/>
                <a:gd name="txR" fmla="*/ 27 w 27"/>
                <a:gd name="txB" fmla="*/ 114 h 114"/>
              </a:gdLst>
              <a:ahLst/>
              <a:cxnLst>
                <a:cxn ang="0">
                  <a:pos x="23" y="0"/>
                </a:cxn>
                <a:cxn ang="0">
                  <a:pos x="22" y="1"/>
                </a:cxn>
                <a:cxn ang="0">
                  <a:pos x="0" y="113"/>
                </a:cxn>
                <a:cxn ang="0">
                  <a:pos x="3" y="113"/>
                </a:cxn>
                <a:cxn ang="0">
                  <a:pos x="26" y="2"/>
                </a:cxn>
                <a:cxn ang="0">
                  <a:pos x="23" y="4"/>
                </a:cxn>
                <a:cxn ang="0">
                  <a:pos x="23" y="0"/>
                </a:cxn>
                <a:cxn ang="0">
                  <a:pos x="22" y="0"/>
                </a:cxn>
                <a:cxn ang="0">
                  <a:pos x="22" y="1"/>
                </a:cxn>
                <a:cxn ang="0">
                  <a:pos x="23" y="0"/>
                </a:cxn>
              </a:cxnLst>
              <a:rect l="txL" t="txT" r="txR" b="txB"/>
              <a:pathLst>
                <a:path w="27" h="114">
                  <a:moveTo>
                    <a:pt x="23" y="0"/>
                  </a:moveTo>
                  <a:lnTo>
                    <a:pt x="22" y="1"/>
                  </a:lnTo>
                  <a:lnTo>
                    <a:pt x="0" y="113"/>
                  </a:lnTo>
                  <a:lnTo>
                    <a:pt x="3" y="113"/>
                  </a:lnTo>
                  <a:lnTo>
                    <a:pt x="26" y="2"/>
                  </a:lnTo>
                  <a:lnTo>
                    <a:pt x="23" y="4"/>
                  </a:lnTo>
                  <a:lnTo>
                    <a:pt x="23" y="0"/>
                  </a:lnTo>
                  <a:lnTo>
                    <a:pt x="22" y="0"/>
                  </a:lnTo>
                  <a:lnTo>
                    <a:pt x="22" y="1"/>
                  </a:lnTo>
                  <a:lnTo>
                    <a:pt x="23"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77" name="Freeform 13"/>
            <p:cNvSpPr/>
            <p:nvPr/>
          </p:nvSpPr>
          <p:spPr>
            <a:xfrm>
              <a:off x="1112" y="2279"/>
              <a:ext cx="197" cy="17"/>
            </a:xfrm>
            <a:custGeom>
              <a:avLst/>
              <a:gdLst>
                <a:gd name="txL" fmla="*/ 0 w 197"/>
                <a:gd name="txT" fmla="*/ 0 h 17"/>
                <a:gd name="txR" fmla="*/ 197 w 197"/>
                <a:gd name="txB" fmla="*/ 17 h 17"/>
              </a:gdLst>
              <a:ahLst/>
              <a:cxnLst>
                <a:cxn ang="0">
                  <a:pos x="196" y="1"/>
                </a:cxn>
                <a:cxn ang="0">
                  <a:pos x="193" y="0"/>
                </a:cxn>
                <a:cxn ang="0">
                  <a:pos x="0" y="9"/>
                </a:cxn>
                <a:cxn ang="0">
                  <a:pos x="0" y="16"/>
                </a:cxn>
                <a:cxn ang="0">
                  <a:pos x="193" y="5"/>
                </a:cxn>
                <a:cxn ang="0">
                  <a:pos x="192" y="1"/>
                </a:cxn>
                <a:cxn ang="0">
                  <a:pos x="196" y="1"/>
                </a:cxn>
                <a:cxn ang="0">
                  <a:pos x="195" y="0"/>
                </a:cxn>
                <a:cxn ang="0">
                  <a:pos x="193" y="0"/>
                </a:cxn>
                <a:cxn ang="0">
                  <a:pos x="196" y="1"/>
                </a:cxn>
              </a:cxnLst>
              <a:rect l="txL" t="txT" r="txR" b="txB"/>
              <a:pathLst>
                <a:path w="197" h="17">
                  <a:moveTo>
                    <a:pt x="196" y="1"/>
                  </a:moveTo>
                  <a:lnTo>
                    <a:pt x="193" y="0"/>
                  </a:lnTo>
                  <a:lnTo>
                    <a:pt x="0" y="9"/>
                  </a:lnTo>
                  <a:lnTo>
                    <a:pt x="0" y="16"/>
                  </a:lnTo>
                  <a:lnTo>
                    <a:pt x="193" y="5"/>
                  </a:lnTo>
                  <a:lnTo>
                    <a:pt x="192" y="1"/>
                  </a:lnTo>
                  <a:lnTo>
                    <a:pt x="196" y="1"/>
                  </a:lnTo>
                  <a:lnTo>
                    <a:pt x="195" y="0"/>
                  </a:lnTo>
                  <a:lnTo>
                    <a:pt x="193" y="0"/>
                  </a:lnTo>
                  <a:lnTo>
                    <a:pt x="196" y="1"/>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78" name="Freeform 14"/>
            <p:cNvSpPr/>
            <p:nvPr/>
          </p:nvSpPr>
          <p:spPr>
            <a:xfrm>
              <a:off x="1304" y="2280"/>
              <a:ext cx="17" cy="182"/>
            </a:xfrm>
            <a:custGeom>
              <a:avLst/>
              <a:gdLst>
                <a:gd name="txL" fmla="*/ 0 w 17"/>
                <a:gd name="txT" fmla="*/ 0 h 182"/>
                <a:gd name="txR" fmla="*/ 17 w 17"/>
                <a:gd name="txB" fmla="*/ 182 h 182"/>
              </a:gdLst>
              <a:ahLst/>
              <a:cxnLst>
                <a:cxn ang="0">
                  <a:pos x="15" y="181"/>
                </a:cxn>
                <a:cxn ang="0">
                  <a:pos x="16" y="178"/>
                </a:cxn>
                <a:cxn ang="0">
                  <a:pos x="4" y="0"/>
                </a:cxn>
                <a:cxn ang="0">
                  <a:pos x="0" y="0"/>
                </a:cxn>
                <a:cxn ang="0">
                  <a:pos x="12" y="178"/>
                </a:cxn>
                <a:cxn ang="0">
                  <a:pos x="12" y="176"/>
                </a:cxn>
                <a:cxn ang="0">
                  <a:pos x="15" y="181"/>
                </a:cxn>
                <a:cxn ang="0">
                  <a:pos x="16" y="180"/>
                </a:cxn>
                <a:cxn ang="0">
                  <a:pos x="16" y="178"/>
                </a:cxn>
                <a:cxn ang="0">
                  <a:pos x="15" y="181"/>
                </a:cxn>
              </a:cxnLst>
              <a:rect l="txL" t="txT" r="txR" b="txB"/>
              <a:pathLst>
                <a:path w="17" h="182">
                  <a:moveTo>
                    <a:pt x="15" y="181"/>
                  </a:moveTo>
                  <a:lnTo>
                    <a:pt x="16" y="178"/>
                  </a:lnTo>
                  <a:lnTo>
                    <a:pt x="4" y="0"/>
                  </a:lnTo>
                  <a:lnTo>
                    <a:pt x="0" y="0"/>
                  </a:lnTo>
                  <a:lnTo>
                    <a:pt x="12" y="178"/>
                  </a:lnTo>
                  <a:lnTo>
                    <a:pt x="12" y="176"/>
                  </a:lnTo>
                  <a:lnTo>
                    <a:pt x="15" y="181"/>
                  </a:lnTo>
                  <a:lnTo>
                    <a:pt x="16" y="180"/>
                  </a:lnTo>
                  <a:lnTo>
                    <a:pt x="16" y="178"/>
                  </a:lnTo>
                  <a:lnTo>
                    <a:pt x="15" y="181"/>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79" name="Freeform 15"/>
            <p:cNvSpPr/>
            <p:nvPr/>
          </p:nvSpPr>
          <p:spPr>
            <a:xfrm>
              <a:off x="1088" y="2398"/>
              <a:ext cx="233" cy="93"/>
            </a:xfrm>
            <a:custGeom>
              <a:avLst/>
              <a:gdLst>
                <a:gd name="txL" fmla="*/ 0 w 233"/>
                <a:gd name="txT" fmla="*/ 0 h 93"/>
                <a:gd name="txR" fmla="*/ 233 w 233"/>
                <a:gd name="txB" fmla="*/ 93 h 93"/>
              </a:gdLst>
              <a:ahLst/>
              <a:cxnLst>
                <a:cxn ang="0">
                  <a:pos x="0" y="1"/>
                </a:cxn>
                <a:cxn ang="0">
                  <a:pos x="16" y="28"/>
                </a:cxn>
                <a:cxn ang="0">
                  <a:pos x="33" y="49"/>
                </a:cxn>
                <a:cxn ang="0">
                  <a:pos x="52" y="65"/>
                </a:cxn>
                <a:cxn ang="0">
                  <a:pos x="71" y="76"/>
                </a:cxn>
                <a:cxn ang="0">
                  <a:pos x="89" y="85"/>
                </a:cxn>
                <a:cxn ang="0">
                  <a:pos x="109" y="90"/>
                </a:cxn>
                <a:cxn ang="0">
                  <a:pos x="128" y="92"/>
                </a:cxn>
                <a:cxn ang="0">
                  <a:pos x="147" y="92"/>
                </a:cxn>
                <a:cxn ang="0">
                  <a:pos x="164" y="88"/>
                </a:cxn>
                <a:cxn ang="0">
                  <a:pos x="180" y="85"/>
                </a:cxn>
                <a:cxn ang="0">
                  <a:pos x="195" y="80"/>
                </a:cxn>
                <a:cxn ang="0">
                  <a:pos x="207" y="76"/>
                </a:cxn>
                <a:cxn ang="0">
                  <a:pos x="218" y="71"/>
                </a:cxn>
                <a:cxn ang="0">
                  <a:pos x="226" y="67"/>
                </a:cxn>
                <a:cxn ang="0">
                  <a:pos x="230" y="64"/>
                </a:cxn>
                <a:cxn ang="0">
                  <a:pos x="232" y="64"/>
                </a:cxn>
                <a:cxn ang="0">
                  <a:pos x="229" y="60"/>
                </a:cxn>
                <a:cxn ang="0">
                  <a:pos x="227" y="62"/>
                </a:cxn>
                <a:cxn ang="0">
                  <a:pos x="220" y="65"/>
                </a:cxn>
                <a:cxn ang="0">
                  <a:pos x="211" y="70"/>
                </a:cxn>
                <a:cxn ang="0">
                  <a:pos x="200" y="75"/>
                </a:cxn>
                <a:cxn ang="0">
                  <a:pos x="187" y="79"/>
                </a:cxn>
                <a:cxn ang="0">
                  <a:pos x="172" y="83"/>
                </a:cxn>
                <a:cxn ang="0">
                  <a:pos x="156" y="86"/>
                </a:cxn>
                <a:cxn ang="0">
                  <a:pos x="137" y="88"/>
                </a:cxn>
                <a:cxn ang="0">
                  <a:pos x="120" y="88"/>
                </a:cxn>
                <a:cxn ang="0">
                  <a:pos x="100" y="84"/>
                </a:cxn>
                <a:cxn ang="0">
                  <a:pos x="82" y="78"/>
                </a:cxn>
                <a:cxn ang="0">
                  <a:pos x="63" y="68"/>
                </a:cxn>
                <a:cxn ang="0">
                  <a:pos x="44" y="54"/>
                </a:cxn>
                <a:cxn ang="0">
                  <a:pos x="27" y="36"/>
                </a:cxn>
                <a:cxn ang="0">
                  <a:pos x="11" y="13"/>
                </a:cxn>
                <a:cxn ang="0">
                  <a:pos x="4" y="0"/>
                </a:cxn>
              </a:cxnLst>
              <a:rect l="txL" t="txT" r="txR" b="txB"/>
              <a:pathLst>
                <a:path w="233" h="93">
                  <a:moveTo>
                    <a:pt x="0" y="0"/>
                  </a:moveTo>
                  <a:lnTo>
                    <a:pt x="0" y="1"/>
                  </a:lnTo>
                  <a:lnTo>
                    <a:pt x="8" y="16"/>
                  </a:lnTo>
                  <a:lnTo>
                    <a:pt x="16" y="28"/>
                  </a:lnTo>
                  <a:lnTo>
                    <a:pt x="24" y="39"/>
                  </a:lnTo>
                  <a:lnTo>
                    <a:pt x="33" y="49"/>
                  </a:lnTo>
                  <a:lnTo>
                    <a:pt x="42" y="57"/>
                  </a:lnTo>
                  <a:lnTo>
                    <a:pt x="52" y="65"/>
                  </a:lnTo>
                  <a:lnTo>
                    <a:pt x="60" y="72"/>
                  </a:lnTo>
                  <a:lnTo>
                    <a:pt x="71" y="76"/>
                  </a:lnTo>
                  <a:lnTo>
                    <a:pt x="80" y="81"/>
                  </a:lnTo>
                  <a:lnTo>
                    <a:pt x="89" y="85"/>
                  </a:lnTo>
                  <a:lnTo>
                    <a:pt x="100" y="88"/>
                  </a:lnTo>
                  <a:lnTo>
                    <a:pt x="109" y="90"/>
                  </a:lnTo>
                  <a:lnTo>
                    <a:pt x="119" y="92"/>
                  </a:lnTo>
                  <a:lnTo>
                    <a:pt x="128" y="92"/>
                  </a:lnTo>
                  <a:lnTo>
                    <a:pt x="137" y="92"/>
                  </a:lnTo>
                  <a:lnTo>
                    <a:pt x="147" y="92"/>
                  </a:lnTo>
                  <a:lnTo>
                    <a:pt x="156" y="90"/>
                  </a:lnTo>
                  <a:lnTo>
                    <a:pt x="164" y="88"/>
                  </a:lnTo>
                  <a:lnTo>
                    <a:pt x="172" y="87"/>
                  </a:lnTo>
                  <a:lnTo>
                    <a:pt x="180" y="85"/>
                  </a:lnTo>
                  <a:lnTo>
                    <a:pt x="188" y="83"/>
                  </a:lnTo>
                  <a:lnTo>
                    <a:pt x="195" y="80"/>
                  </a:lnTo>
                  <a:lnTo>
                    <a:pt x="202" y="78"/>
                  </a:lnTo>
                  <a:lnTo>
                    <a:pt x="207" y="76"/>
                  </a:lnTo>
                  <a:lnTo>
                    <a:pt x="212" y="73"/>
                  </a:lnTo>
                  <a:lnTo>
                    <a:pt x="218" y="71"/>
                  </a:lnTo>
                  <a:lnTo>
                    <a:pt x="222" y="69"/>
                  </a:lnTo>
                  <a:lnTo>
                    <a:pt x="226" y="67"/>
                  </a:lnTo>
                  <a:lnTo>
                    <a:pt x="228" y="65"/>
                  </a:lnTo>
                  <a:lnTo>
                    <a:pt x="230" y="64"/>
                  </a:lnTo>
                  <a:lnTo>
                    <a:pt x="232" y="64"/>
                  </a:lnTo>
                  <a:lnTo>
                    <a:pt x="229" y="60"/>
                  </a:lnTo>
                  <a:lnTo>
                    <a:pt x="228" y="61"/>
                  </a:lnTo>
                  <a:lnTo>
                    <a:pt x="227" y="62"/>
                  </a:lnTo>
                  <a:lnTo>
                    <a:pt x="224" y="64"/>
                  </a:lnTo>
                  <a:lnTo>
                    <a:pt x="220" y="65"/>
                  </a:lnTo>
                  <a:lnTo>
                    <a:pt x="216" y="68"/>
                  </a:lnTo>
                  <a:lnTo>
                    <a:pt x="211" y="70"/>
                  </a:lnTo>
                  <a:lnTo>
                    <a:pt x="205" y="72"/>
                  </a:lnTo>
                  <a:lnTo>
                    <a:pt x="200" y="75"/>
                  </a:lnTo>
                  <a:lnTo>
                    <a:pt x="194" y="76"/>
                  </a:lnTo>
                  <a:lnTo>
                    <a:pt x="187" y="79"/>
                  </a:lnTo>
                  <a:lnTo>
                    <a:pt x="180" y="81"/>
                  </a:lnTo>
                  <a:lnTo>
                    <a:pt x="172" y="83"/>
                  </a:lnTo>
                  <a:lnTo>
                    <a:pt x="164" y="84"/>
                  </a:lnTo>
                  <a:lnTo>
                    <a:pt x="156" y="86"/>
                  </a:lnTo>
                  <a:lnTo>
                    <a:pt x="146" y="88"/>
                  </a:lnTo>
                  <a:lnTo>
                    <a:pt x="137" y="88"/>
                  </a:lnTo>
                  <a:lnTo>
                    <a:pt x="128" y="88"/>
                  </a:lnTo>
                  <a:lnTo>
                    <a:pt x="120" y="88"/>
                  </a:lnTo>
                  <a:lnTo>
                    <a:pt x="109" y="86"/>
                  </a:lnTo>
                  <a:lnTo>
                    <a:pt x="100" y="84"/>
                  </a:lnTo>
                  <a:lnTo>
                    <a:pt x="91" y="81"/>
                  </a:lnTo>
                  <a:lnTo>
                    <a:pt x="82" y="78"/>
                  </a:lnTo>
                  <a:lnTo>
                    <a:pt x="72" y="74"/>
                  </a:lnTo>
                  <a:lnTo>
                    <a:pt x="63" y="68"/>
                  </a:lnTo>
                  <a:lnTo>
                    <a:pt x="54" y="62"/>
                  </a:lnTo>
                  <a:lnTo>
                    <a:pt x="44" y="54"/>
                  </a:lnTo>
                  <a:lnTo>
                    <a:pt x="36" y="46"/>
                  </a:lnTo>
                  <a:lnTo>
                    <a:pt x="27" y="36"/>
                  </a:lnTo>
                  <a:lnTo>
                    <a:pt x="19" y="26"/>
                  </a:lnTo>
                  <a:lnTo>
                    <a:pt x="11" y="13"/>
                  </a:lnTo>
                  <a:lnTo>
                    <a:pt x="3" y="0"/>
                  </a:lnTo>
                  <a:lnTo>
                    <a:pt x="4" y="0"/>
                  </a:lnTo>
                  <a:lnTo>
                    <a:pt x="0"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80" name="Freeform 16"/>
            <p:cNvSpPr/>
            <p:nvPr/>
          </p:nvSpPr>
          <p:spPr>
            <a:xfrm>
              <a:off x="1392" y="2667"/>
              <a:ext cx="309" cy="264"/>
            </a:xfrm>
            <a:custGeom>
              <a:avLst/>
              <a:gdLst>
                <a:gd name="txL" fmla="*/ 0 w 309"/>
                <a:gd name="txT" fmla="*/ 0 h 264"/>
                <a:gd name="txR" fmla="*/ 309 w 309"/>
                <a:gd name="txB" fmla="*/ 264 h 264"/>
              </a:gdLst>
              <a:ahLst/>
              <a:cxnLst>
                <a:cxn ang="0">
                  <a:pos x="301" y="7"/>
                </a:cxn>
                <a:cxn ang="0">
                  <a:pos x="290" y="22"/>
                </a:cxn>
                <a:cxn ang="0">
                  <a:pos x="281" y="37"/>
                </a:cxn>
                <a:cxn ang="0">
                  <a:pos x="273" y="54"/>
                </a:cxn>
                <a:cxn ang="0">
                  <a:pos x="268" y="71"/>
                </a:cxn>
                <a:cxn ang="0">
                  <a:pos x="262" y="90"/>
                </a:cxn>
                <a:cxn ang="0">
                  <a:pos x="258" y="108"/>
                </a:cxn>
                <a:cxn ang="0">
                  <a:pos x="254" y="126"/>
                </a:cxn>
                <a:cxn ang="0">
                  <a:pos x="249" y="144"/>
                </a:cxn>
                <a:cxn ang="0">
                  <a:pos x="244" y="163"/>
                </a:cxn>
                <a:cxn ang="0">
                  <a:pos x="238" y="179"/>
                </a:cxn>
                <a:cxn ang="0">
                  <a:pos x="232" y="195"/>
                </a:cxn>
                <a:cxn ang="0">
                  <a:pos x="223" y="211"/>
                </a:cxn>
                <a:cxn ang="0">
                  <a:pos x="212" y="225"/>
                </a:cxn>
                <a:cxn ang="0">
                  <a:pos x="200" y="238"/>
                </a:cxn>
                <a:cxn ang="0">
                  <a:pos x="184" y="248"/>
                </a:cxn>
                <a:cxn ang="0">
                  <a:pos x="161" y="259"/>
                </a:cxn>
                <a:cxn ang="0">
                  <a:pos x="133" y="263"/>
                </a:cxn>
                <a:cxn ang="0">
                  <a:pos x="106" y="256"/>
                </a:cxn>
                <a:cxn ang="0">
                  <a:pos x="81" y="243"/>
                </a:cxn>
                <a:cxn ang="0">
                  <a:pos x="58" y="223"/>
                </a:cxn>
                <a:cxn ang="0">
                  <a:pos x="38" y="199"/>
                </a:cxn>
                <a:cxn ang="0">
                  <a:pos x="20" y="172"/>
                </a:cxn>
                <a:cxn ang="0">
                  <a:pos x="6" y="143"/>
                </a:cxn>
                <a:cxn ang="0">
                  <a:pos x="10" y="126"/>
                </a:cxn>
                <a:cxn ang="0">
                  <a:pos x="29" y="118"/>
                </a:cxn>
                <a:cxn ang="0">
                  <a:pos x="48" y="109"/>
                </a:cxn>
                <a:cxn ang="0">
                  <a:pos x="67" y="99"/>
                </a:cxn>
                <a:cxn ang="0">
                  <a:pos x="84" y="88"/>
                </a:cxn>
                <a:cxn ang="0">
                  <a:pos x="101" y="77"/>
                </a:cxn>
                <a:cxn ang="0">
                  <a:pos x="119" y="66"/>
                </a:cxn>
                <a:cxn ang="0">
                  <a:pos x="136" y="55"/>
                </a:cxn>
                <a:cxn ang="0">
                  <a:pos x="154" y="44"/>
                </a:cxn>
                <a:cxn ang="0">
                  <a:pos x="172" y="34"/>
                </a:cxn>
                <a:cxn ang="0">
                  <a:pos x="191" y="24"/>
                </a:cxn>
                <a:cxn ang="0">
                  <a:pos x="210" y="16"/>
                </a:cxn>
                <a:cxn ang="0">
                  <a:pos x="230" y="9"/>
                </a:cxn>
                <a:cxn ang="0">
                  <a:pos x="251" y="4"/>
                </a:cxn>
                <a:cxn ang="0">
                  <a:pos x="272" y="0"/>
                </a:cxn>
                <a:cxn ang="0">
                  <a:pos x="296" y="0"/>
                </a:cxn>
              </a:cxnLst>
              <a:rect l="txL" t="txT" r="txR" b="txB"/>
              <a:pathLst>
                <a:path w="309" h="264">
                  <a:moveTo>
                    <a:pt x="308" y="0"/>
                  </a:moveTo>
                  <a:lnTo>
                    <a:pt x="301" y="7"/>
                  </a:lnTo>
                  <a:lnTo>
                    <a:pt x="296" y="15"/>
                  </a:lnTo>
                  <a:lnTo>
                    <a:pt x="290" y="22"/>
                  </a:lnTo>
                  <a:lnTo>
                    <a:pt x="285" y="29"/>
                  </a:lnTo>
                  <a:lnTo>
                    <a:pt x="281" y="37"/>
                  </a:lnTo>
                  <a:lnTo>
                    <a:pt x="277" y="46"/>
                  </a:lnTo>
                  <a:lnTo>
                    <a:pt x="273" y="54"/>
                  </a:lnTo>
                  <a:lnTo>
                    <a:pt x="270" y="63"/>
                  </a:lnTo>
                  <a:lnTo>
                    <a:pt x="268" y="71"/>
                  </a:lnTo>
                  <a:lnTo>
                    <a:pt x="264" y="81"/>
                  </a:lnTo>
                  <a:lnTo>
                    <a:pt x="262" y="90"/>
                  </a:lnTo>
                  <a:lnTo>
                    <a:pt x="260" y="99"/>
                  </a:lnTo>
                  <a:lnTo>
                    <a:pt x="258" y="108"/>
                  </a:lnTo>
                  <a:lnTo>
                    <a:pt x="256" y="118"/>
                  </a:lnTo>
                  <a:lnTo>
                    <a:pt x="254" y="126"/>
                  </a:lnTo>
                  <a:lnTo>
                    <a:pt x="252" y="135"/>
                  </a:lnTo>
                  <a:lnTo>
                    <a:pt x="249" y="144"/>
                  </a:lnTo>
                  <a:lnTo>
                    <a:pt x="247" y="154"/>
                  </a:lnTo>
                  <a:lnTo>
                    <a:pt x="244" y="163"/>
                  </a:lnTo>
                  <a:lnTo>
                    <a:pt x="241" y="171"/>
                  </a:lnTo>
                  <a:lnTo>
                    <a:pt x="238" y="179"/>
                  </a:lnTo>
                  <a:lnTo>
                    <a:pt x="235" y="188"/>
                  </a:lnTo>
                  <a:lnTo>
                    <a:pt x="232" y="195"/>
                  </a:lnTo>
                  <a:lnTo>
                    <a:pt x="228" y="203"/>
                  </a:lnTo>
                  <a:lnTo>
                    <a:pt x="223" y="211"/>
                  </a:lnTo>
                  <a:lnTo>
                    <a:pt x="218" y="218"/>
                  </a:lnTo>
                  <a:lnTo>
                    <a:pt x="212" y="225"/>
                  </a:lnTo>
                  <a:lnTo>
                    <a:pt x="207" y="231"/>
                  </a:lnTo>
                  <a:lnTo>
                    <a:pt x="200" y="238"/>
                  </a:lnTo>
                  <a:lnTo>
                    <a:pt x="192" y="243"/>
                  </a:lnTo>
                  <a:lnTo>
                    <a:pt x="184" y="248"/>
                  </a:lnTo>
                  <a:lnTo>
                    <a:pt x="176" y="253"/>
                  </a:lnTo>
                  <a:lnTo>
                    <a:pt x="161" y="259"/>
                  </a:lnTo>
                  <a:lnTo>
                    <a:pt x="147" y="262"/>
                  </a:lnTo>
                  <a:lnTo>
                    <a:pt x="133" y="263"/>
                  </a:lnTo>
                  <a:lnTo>
                    <a:pt x="119" y="260"/>
                  </a:lnTo>
                  <a:lnTo>
                    <a:pt x="106" y="256"/>
                  </a:lnTo>
                  <a:lnTo>
                    <a:pt x="92" y="251"/>
                  </a:lnTo>
                  <a:lnTo>
                    <a:pt x="81" y="243"/>
                  </a:lnTo>
                  <a:lnTo>
                    <a:pt x="68" y="235"/>
                  </a:lnTo>
                  <a:lnTo>
                    <a:pt x="58" y="223"/>
                  </a:lnTo>
                  <a:lnTo>
                    <a:pt x="47" y="212"/>
                  </a:lnTo>
                  <a:lnTo>
                    <a:pt x="38" y="199"/>
                  </a:lnTo>
                  <a:lnTo>
                    <a:pt x="28" y="187"/>
                  </a:lnTo>
                  <a:lnTo>
                    <a:pt x="20" y="172"/>
                  </a:lnTo>
                  <a:lnTo>
                    <a:pt x="12" y="159"/>
                  </a:lnTo>
                  <a:lnTo>
                    <a:pt x="6" y="143"/>
                  </a:lnTo>
                  <a:lnTo>
                    <a:pt x="0" y="129"/>
                  </a:lnTo>
                  <a:lnTo>
                    <a:pt x="10" y="126"/>
                  </a:lnTo>
                  <a:lnTo>
                    <a:pt x="20" y="122"/>
                  </a:lnTo>
                  <a:lnTo>
                    <a:pt x="29" y="118"/>
                  </a:lnTo>
                  <a:lnTo>
                    <a:pt x="39" y="114"/>
                  </a:lnTo>
                  <a:lnTo>
                    <a:pt x="48" y="109"/>
                  </a:lnTo>
                  <a:lnTo>
                    <a:pt x="57" y="103"/>
                  </a:lnTo>
                  <a:lnTo>
                    <a:pt x="67" y="99"/>
                  </a:lnTo>
                  <a:lnTo>
                    <a:pt x="75" y="94"/>
                  </a:lnTo>
                  <a:lnTo>
                    <a:pt x="84" y="88"/>
                  </a:lnTo>
                  <a:lnTo>
                    <a:pt x="92" y="83"/>
                  </a:lnTo>
                  <a:lnTo>
                    <a:pt x="101" y="77"/>
                  </a:lnTo>
                  <a:lnTo>
                    <a:pt x="110" y="71"/>
                  </a:lnTo>
                  <a:lnTo>
                    <a:pt x="119" y="66"/>
                  </a:lnTo>
                  <a:lnTo>
                    <a:pt x="128" y="60"/>
                  </a:lnTo>
                  <a:lnTo>
                    <a:pt x="136" y="55"/>
                  </a:lnTo>
                  <a:lnTo>
                    <a:pt x="145" y="49"/>
                  </a:lnTo>
                  <a:lnTo>
                    <a:pt x="154" y="44"/>
                  </a:lnTo>
                  <a:lnTo>
                    <a:pt x="163" y="39"/>
                  </a:lnTo>
                  <a:lnTo>
                    <a:pt x="172" y="34"/>
                  </a:lnTo>
                  <a:lnTo>
                    <a:pt x="181" y="29"/>
                  </a:lnTo>
                  <a:lnTo>
                    <a:pt x="191" y="24"/>
                  </a:lnTo>
                  <a:lnTo>
                    <a:pt x="200" y="20"/>
                  </a:lnTo>
                  <a:lnTo>
                    <a:pt x="210" y="16"/>
                  </a:lnTo>
                  <a:lnTo>
                    <a:pt x="220" y="13"/>
                  </a:lnTo>
                  <a:lnTo>
                    <a:pt x="230" y="9"/>
                  </a:lnTo>
                  <a:lnTo>
                    <a:pt x="240" y="7"/>
                  </a:lnTo>
                  <a:lnTo>
                    <a:pt x="251" y="4"/>
                  </a:lnTo>
                  <a:lnTo>
                    <a:pt x="261" y="2"/>
                  </a:lnTo>
                  <a:lnTo>
                    <a:pt x="272" y="0"/>
                  </a:lnTo>
                  <a:lnTo>
                    <a:pt x="284" y="0"/>
                  </a:lnTo>
                  <a:lnTo>
                    <a:pt x="296" y="0"/>
                  </a:lnTo>
                  <a:lnTo>
                    <a:pt x="308" y="0"/>
                  </a:lnTo>
                </a:path>
              </a:pathLst>
            </a:custGeom>
            <a:solidFill>
              <a:srgbClr val="FFBFA6"/>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81" name="Freeform 17"/>
            <p:cNvSpPr/>
            <p:nvPr/>
          </p:nvSpPr>
          <p:spPr>
            <a:xfrm>
              <a:off x="1568" y="2666"/>
              <a:ext cx="135" cy="257"/>
            </a:xfrm>
            <a:custGeom>
              <a:avLst/>
              <a:gdLst>
                <a:gd name="txL" fmla="*/ 0 w 135"/>
                <a:gd name="txT" fmla="*/ 0 h 257"/>
                <a:gd name="txR" fmla="*/ 135 w 135"/>
                <a:gd name="txB" fmla="*/ 257 h 257"/>
              </a:gdLst>
              <a:ahLst/>
              <a:cxnLst>
                <a:cxn ang="0">
                  <a:pos x="1" y="256"/>
                </a:cxn>
                <a:cxn ang="0">
                  <a:pos x="18" y="246"/>
                </a:cxn>
                <a:cxn ang="0">
                  <a:pos x="33" y="234"/>
                </a:cxn>
                <a:cxn ang="0">
                  <a:pos x="44" y="220"/>
                </a:cxn>
                <a:cxn ang="0">
                  <a:pos x="54" y="205"/>
                </a:cxn>
                <a:cxn ang="0">
                  <a:pos x="61" y="190"/>
                </a:cxn>
                <a:cxn ang="0">
                  <a:pos x="68" y="172"/>
                </a:cxn>
                <a:cxn ang="0">
                  <a:pos x="74" y="155"/>
                </a:cxn>
                <a:cxn ang="0">
                  <a:pos x="78" y="137"/>
                </a:cxn>
                <a:cxn ang="0">
                  <a:pos x="82" y="120"/>
                </a:cxn>
                <a:cxn ang="0">
                  <a:pos x="86" y="100"/>
                </a:cxn>
                <a:cxn ang="0">
                  <a:pos x="91" y="82"/>
                </a:cxn>
                <a:cxn ang="0">
                  <a:pos x="97" y="64"/>
                </a:cxn>
                <a:cxn ang="0">
                  <a:pos x="103" y="48"/>
                </a:cxn>
                <a:cxn ang="0">
                  <a:pos x="111" y="32"/>
                </a:cxn>
                <a:cxn ang="0">
                  <a:pos x="122" y="16"/>
                </a:cxn>
                <a:cxn ang="0">
                  <a:pos x="134" y="2"/>
                </a:cxn>
                <a:cxn ang="0">
                  <a:pos x="125" y="6"/>
                </a:cxn>
                <a:cxn ang="0">
                  <a:pos x="113" y="22"/>
                </a:cxn>
                <a:cxn ang="0">
                  <a:pos x="104" y="37"/>
                </a:cxn>
                <a:cxn ang="0">
                  <a:pos x="96" y="54"/>
                </a:cxn>
                <a:cxn ang="0">
                  <a:pos x="90" y="72"/>
                </a:cxn>
                <a:cxn ang="0">
                  <a:pos x="84" y="90"/>
                </a:cxn>
                <a:cxn ang="0">
                  <a:pos x="81" y="108"/>
                </a:cxn>
                <a:cxn ang="0">
                  <a:pos x="76" y="127"/>
                </a:cxn>
                <a:cxn ang="0">
                  <a:pos x="71" y="144"/>
                </a:cxn>
                <a:cxn ang="0">
                  <a:pos x="67" y="163"/>
                </a:cxn>
                <a:cxn ang="0">
                  <a:pos x="61" y="180"/>
                </a:cxn>
                <a:cxn ang="0">
                  <a:pos x="55" y="196"/>
                </a:cxn>
                <a:cxn ang="0">
                  <a:pos x="46" y="212"/>
                </a:cxn>
                <a:cxn ang="0">
                  <a:pos x="35" y="224"/>
                </a:cxn>
                <a:cxn ang="0">
                  <a:pos x="23" y="237"/>
                </a:cxn>
                <a:cxn ang="0">
                  <a:pos x="8" y="248"/>
                </a:cxn>
                <a:cxn ang="0">
                  <a:pos x="0" y="252"/>
                </a:cxn>
              </a:cxnLst>
              <a:rect l="txL" t="txT" r="txR" b="txB"/>
              <a:pathLst>
                <a:path w="135" h="257">
                  <a:moveTo>
                    <a:pt x="1" y="256"/>
                  </a:moveTo>
                  <a:lnTo>
                    <a:pt x="1" y="256"/>
                  </a:lnTo>
                  <a:lnTo>
                    <a:pt x="10" y="251"/>
                  </a:lnTo>
                  <a:lnTo>
                    <a:pt x="18" y="246"/>
                  </a:lnTo>
                  <a:lnTo>
                    <a:pt x="26" y="240"/>
                  </a:lnTo>
                  <a:lnTo>
                    <a:pt x="33" y="234"/>
                  </a:lnTo>
                  <a:lnTo>
                    <a:pt x="39" y="228"/>
                  </a:lnTo>
                  <a:lnTo>
                    <a:pt x="44" y="220"/>
                  </a:lnTo>
                  <a:lnTo>
                    <a:pt x="50" y="213"/>
                  </a:lnTo>
                  <a:lnTo>
                    <a:pt x="54" y="205"/>
                  </a:lnTo>
                  <a:lnTo>
                    <a:pt x="58" y="197"/>
                  </a:lnTo>
                  <a:lnTo>
                    <a:pt x="61" y="190"/>
                  </a:lnTo>
                  <a:lnTo>
                    <a:pt x="65" y="181"/>
                  </a:lnTo>
                  <a:lnTo>
                    <a:pt x="68" y="172"/>
                  </a:lnTo>
                  <a:lnTo>
                    <a:pt x="70" y="164"/>
                  </a:lnTo>
                  <a:lnTo>
                    <a:pt x="74" y="155"/>
                  </a:lnTo>
                  <a:lnTo>
                    <a:pt x="76" y="146"/>
                  </a:lnTo>
                  <a:lnTo>
                    <a:pt x="78" y="137"/>
                  </a:lnTo>
                  <a:lnTo>
                    <a:pt x="80" y="128"/>
                  </a:lnTo>
                  <a:lnTo>
                    <a:pt x="82" y="120"/>
                  </a:lnTo>
                  <a:lnTo>
                    <a:pt x="84" y="110"/>
                  </a:lnTo>
                  <a:lnTo>
                    <a:pt x="86" y="100"/>
                  </a:lnTo>
                  <a:lnTo>
                    <a:pt x="88" y="92"/>
                  </a:lnTo>
                  <a:lnTo>
                    <a:pt x="91" y="82"/>
                  </a:lnTo>
                  <a:lnTo>
                    <a:pt x="94" y="73"/>
                  </a:lnTo>
                  <a:lnTo>
                    <a:pt x="97" y="64"/>
                  </a:lnTo>
                  <a:lnTo>
                    <a:pt x="100" y="56"/>
                  </a:lnTo>
                  <a:lnTo>
                    <a:pt x="103" y="48"/>
                  </a:lnTo>
                  <a:lnTo>
                    <a:pt x="107" y="40"/>
                  </a:lnTo>
                  <a:lnTo>
                    <a:pt x="111" y="32"/>
                  </a:lnTo>
                  <a:lnTo>
                    <a:pt x="116" y="24"/>
                  </a:lnTo>
                  <a:lnTo>
                    <a:pt x="122" y="16"/>
                  </a:lnTo>
                  <a:lnTo>
                    <a:pt x="127" y="9"/>
                  </a:lnTo>
                  <a:lnTo>
                    <a:pt x="134" y="2"/>
                  </a:lnTo>
                  <a:lnTo>
                    <a:pt x="131" y="0"/>
                  </a:lnTo>
                  <a:lnTo>
                    <a:pt x="125" y="6"/>
                  </a:lnTo>
                  <a:lnTo>
                    <a:pt x="118" y="14"/>
                  </a:lnTo>
                  <a:lnTo>
                    <a:pt x="113" y="22"/>
                  </a:lnTo>
                  <a:lnTo>
                    <a:pt x="108" y="29"/>
                  </a:lnTo>
                  <a:lnTo>
                    <a:pt x="104" y="37"/>
                  </a:lnTo>
                  <a:lnTo>
                    <a:pt x="100" y="46"/>
                  </a:lnTo>
                  <a:lnTo>
                    <a:pt x="96" y="54"/>
                  </a:lnTo>
                  <a:lnTo>
                    <a:pt x="93" y="64"/>
                  </a:lnTo>
                  <a:lnTo>
                    <a:pt x="90" y="72"/>
                  </a:lnTo>
                  <a:lnTo>
                    <a:pt x="87" y="81"/>
                  </a:lnTo>
                  <a:lnTo>
                    <a:pt x="84" y="90"/>
                  </a:lnTo>
                  <a:lnTo>
                    <a:pt x="83" y="99"/>
                  </a:lnTo>
                  <a:lnTo>
                    <a:pt x="81" y="108"/>
                  </a:lnTo>
                  <a:lnTo>
                    <a:pt x="78" y="118"/>
                  </a:lnTo>
                  <a:lnTo>
                    <a:pt x="76" y="127"/>
                  </a:lnTo>
                  <a:lnTo>
                    <a:pt x="74" y="136"/>
                  </a:lnTo>
                  <a:lnTo>
                    <a:pt x="71" y="144"/>
                  </a:lnTo>
                  <a:lnTo>
                    <a:pt x="70" y="154"/>
                  </a:lnTo>
                  <a:lnTo>
                    <a:pt x="67" y="163"/>
                  </a:lnTo>
                  <a:lnTo>
                    <a:pt x="64" y="171"/>
                  </a:lnTo>
                  <a:lnTo>
                    <a:pt x="61" y="180"/>
                  </a:lnTo>
                  <a:lnTo>
                    <a:pt x="59" y="188"/>
                  </a:lnTo>
                  <a:lnTo>
                    <a:pt x="55" y="196"/>
                  </a:lnTo>
                  <a:lnTo>
                    <a:pt x="51" y="204"/>
                  </a:lnTo>
                  <a:lnTo>
                    <a:pt x="46" y="212"/>
                  </a:lnTo>
                  <a:lnTo>
                    <a:pt x="41" y="218"/>
                  </a:lnTo>
                  <a:lnTo>
                    <a:pt x="35" y="224"/>
                  </a:lnTo>
                  <a:lnTo>
                    <a:pt x="30" y="232"/>
                  </a:lnTo>
                  <a:lnTo>
                    <a:pt x="23" y="237"/>
                  </a:lnTo>
                  <a:lnTo>
                    <a:pt x="15" y="242"/>
                  </a:lnTo>
                  <a:lnTo>
                    <a:pt x="8" y="248"/>
                  </a:lnTo>
                  <a:lnTo>
                    <a:pt x="0" y="252"/>
                  </a:lnTo>
                  <a:lnTo>
                    <a:pt x="1" y="256"/>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82" name="Freeform 18"/>
            <p:cNvSpPr/>
            <p:nvPr/>
          </p:nvSpPr>
          <p:spPr>
            <a:xfrm>
              <a:off x="1389" y="2794"/>
              <a:ext cx="180" cy="137"/>
            </a:xfrm>
            <a:custGeom>
              <a:avLst/>
              <a:gdLst>
                <a:gd name="txL" fmla="*/ 0 w 180"/>
                <a:gd name="txT" fmla="*/ 0 h 137"/>
                <a:gd name="txR" fmla="*/ 180 w 180"/>
                <a:gd name="txB" fmla="*/ 137 h 137"/>
              </a:gdLst>
              <a:ahLst/>
              <a:cxnLst>
                <a:cxn ang="0">
                  <a:pos x="2" y="0"/>
                </a:cxn>
                <a:cxn ang="0">
                  <a:pos x="0" y="2"/>
                </a:cxn>
                <a:cxn ang="0">
                  <a:pos x="6" y="16"/>
                </a:cxn>
                <a:cxn ang="0">
                  <a:pos x="13" y="32"/>
                </a:cxn>
                <a:cxn ang="0">
                  <a:pos x="21" y="45"/>
                </a:cxn>
                <a:cxn ang="0">
                  <a:pos x="29" y="60"/>
                </a:cxn>
                <a:cxn ang="0">
                  <a:pos x="39" y="73"/>
                </a:cxn>
                <a:cxn ang="0">
                  <a:pos x="48" y="86"/>
                </a:cxn>
                <a:cxn ang="0">
                  <a:pos x="59" y="97"/>
                </a:cxn>
                <a:cxn ang="0">
                  <a:pos x="70" y="108"/>
                </a:cxn>
                <a:cxn ang="0">
                  <a:pos x="82" y="117"/>
                </a:cxn>
                <a:cxn ang="0">
                  <a:pos x="94" y="124"/>
                </a:cxn>
                <a:cxn ang="0">
                  <a:pos x="107" y="131"/>
                </a:cxn>
                <a:cxn ang="0">
                  <a:pos x="121" y="135"/>
                </a:cxn>
                <a:cxn ang="0">
                  <a:pos x="135" y="136"/>
                </a:cxn>
                <a:cxn ang="0">
                  <a:pos x="149" y="136"/>
                </a:cxn>
                <a:cxn ang="0">
                  <a:pos x="164" y="133"/>
                </a:cxn>
                <a:cxn ang="0">
                  <a:pos x="179" y="127"/>
                </a:cxn>
                <a:cxn ang="0">
                  <a:pos x="177" y="124"/>
                </a:cxn>
                <a:cxn ang="0">
                  <a:pos x="163" y="129"/>
                </a:cxn>
                <a:cxn ang="0">
                  <a:pos x="148" y="132"/>
                </a:cxn>
                <a:cxn ang="0">
                  <a:pos x="135" y="132"/>
                </a:cxn>
                <a:cxn ang="0">
                  <a:pos x="121" y="131"/>
                </a:cxn>
                <a:cxn ang="0">
                  <a:pos x="108" y="127"/>
                </a:cxn>
                <a:cxn ang="0">
                  <a:pos x="96" y="121"/>
                </a:cxn>
                <a:cxn ang="0">
                  <a:pos x="84" y="113"/>
                </a:cxn>
                <a:cxn ang="0">
                  <a:pos x="72" y="105"/>
                </a:cxn>
                <a:cxn ang="0">
                  <a:pos x="62" y="94"/>
                </a:cxn>
                <a:cxn ang="0">
                  <a:pos x="51" y="84"/>
                </a:cxn>
                <a:cxn ang="0">
                  <a:pos x="42" y="71"/>
                </a:cxn>
                <a:cxn ang="0">
                  <a:pos x="32" y="57"/>
                </a:cxn>
                <a:cxn ang="0">
                  <a:pos x="23" y="44"/>
                </a:cxn>
                <a:cxn ang="0">
                  <a:pos x="16" y="29"/>
                </a:cxn>
                <a:cxn ang="0">
                  <a:pos x="10" y="16"/>
                </a:cxn>
                <a:cxn ang="0">
                  <a:pos x="4" y="0"/>
                </a:cxn>
                <a:cxn ang="0">
                  <a:pos x="3" y="4"/>
                </a:cxn>
                <a:cxn ang="0">
                  <a:pos x="2" y="0"/>
                </a:cxn>
                <a:cxn ang="0">
                  <a:pos x="0" y="0"/>
                </a:cxn>
                <a:cxn ang="0">
                  <a:pos x="0" y="2"/>
                </a:cxn>
                <a:cxn ang="0">
                  <a:pos x="2" y="0"/>
                </a:cxn>
              </a:cxnLst>
              <a:rect l="txL" t="txT" r="txR" b="txB"/>
              <a:pathLst>
                <a:path w="180" h="137">
                  <a:moveTo>
                    <a:pt x="2" y="0"/>
                  </a:moveTo>
                  <a:lnTo>
                    <a:pt x="0" y="2"/>
                  </a:lnTo>
                  <a:lnTo>
                    <a:pt x="6" y="16"/>
                  </a:lnTo>
                  <a:lnTo>
                    <a:pt x="13" y="32"/>
                  </a:lnTo>
                  <a:lnTo>
                    <a:pt x="21" y="45"/>
                  </a:lnTo>
                  <a:lnTo>
                    <a:pt x="29" y="60"/>
                  </a:lnTo>
                  <a:lnTo>
                    <a:pt x="39" y="73"/>
                  </a:lnTo>
                  <a:lnTo>
                    <a:pt x="48" y="86"/>
                  </a:lnTo>
                  <a:lnTo>
                    <a:pt x="59" y="97"/>
                  </a:lnTo>
                  <a:lnTo>
                    <a:pt x="70" y="108"/>
                  </a:lnTo>
                  <a:lnTo>
                    <a:pt x="82" y="117"/>
                  </a:lnTo>
                  <a:lnTo>
                    <a:pt x="94" y="124"/>
                  </a:lnTo>
                  <a:lnTo>
                    <a:pt x="107" y="131"/>
                  </a:lnTo>
                  <a:lnTo>
                    <a:pt x="121" y="135"/>
                  </a:lnTo>
                  <a:lnTo>
                    <a:pt x="135" y="136"/>
                  </a:lnTo>
                  <a:lnTo>
                    <a:pt x="149" y="136"/>
                  </a:lnTo>
                  <a:lnTo>
                    <a:pt x="164" y="133"/>
                  </a:lnTo>
                  <a:lnTo>
                    <a:pt x="179" y="127"/>
                  </a:lnTo>
                  <a:lnTo>
                    <a:pt x="177" y="124"/>
                  </a:lnTo>
                  <a:lnTo>
                    <a:pt x="163" y="129"/>
                  </a:lnTo>
                  <a:lnTo>
                    <a:pt x="148" y="132"/>
                  </a:lnTo>
                  <a:lnTo>
                    <a:pt x="135" y="132"/>
                  </a:lnTo>
                  <a:lnTo>
                    <a:pt x="121" y="131"/>
                  </a:lnTo>
                  <a:lnTo>
                    <a:pt x="108" y="127"/>
                  </a:lnTo>
                  <a:lnTo>
                    <a:pt x="96" y="121"/>
                  </a:lnTo>
                  <a:lnTo>
                    <a:pt x="84" y="113"/>
                  </a:lnTo>
                  <a:lnTo>
                    <a:pt x="72" y="105"/>
                  </a:lnTo>
                  <a:lnTo>
                    <a:pt x="62" y="94"/>
                  </a:lnTo>
                  <a:lnTo>
                    <a:pt x="51" y="84"/>
                  </a:lnTo>
                  <a:lnTo>
                    <a:pt x="42" y="71"/>
                  </a:lnTo>
                  <a:lnTo>
                    <a:pt x="32" y="57"/>
                  </a:lnTo>
                  <a:lnTo>
                    <a:pt x="23" y="44"/>
                  </a:lnTo>
                  <a:lnTo>
                    <a:pt x="16" y="29"/>
                  </a:lnTo>
                  <a:lnTo>
                    <a:pt x="10" y="16"/>
                  </a:lnTo>
                  <a:lnTo>
                    <a:pt x="4" y="0"/>
                  </a:lnTo>
                  <a:lnTo>
                    <a:pt x="3" y="4"/>
                  </a:lnTo>
                  <a:lnTo>
                    <a:pt x="2" y="0"/>
                  </a:lnTo>
                  <a:lnTo>
                    <a:pt x="0" y="0"/>
                  </a:lnTo>
                  <a:lnTo>
                    <a:pt x="0" y="2"/>
                  </a:lnTo>
                  <a:lnTo>
                    <a:pt x="2"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83" name="Freeform 19"/>
            <p:cNvSpPr/>
            <p:nvPr/>
          </p:nvSpPr>
          <p:spPr>
            <a:xfrm>
              <a:off x="1392" y="2665"/>
              <a:ext cx="313" cy="134"/>
            </a:xfrm>
            <a:custGeom>
              <a:avLst/>
              <a:gdLst>
                <a:gd name="txL" fmla="*/ 0 w 313"/>
                <a:gd name="txT" fmla="*/ 0 h 134"/>
                <a:gd name="txR" fmla="*/ 313 w 313"/>
                <a:gd name="txB" fmla="*/ 134 h 134"/>
              </a:gdLst>
              <a:ahLst/>
              <a:cxnLst>
                <a:cxn ang="0">
                  <a:pos x="308" y="0"/>
                </a:cxn>
                <a:cxn ang="0">
                  <a:pos x="284" y="0"/>
                </a:cxn>
                <a:cxn ang="0">
                  <a:pos x="261" y="2"/>
                </a:cxn>
                <a:cxn ang="0">
                  <a:pos x="240" y="6"/>
                </a:cxn>
                <a:cxn ang="0">
                  <a:pos x="219" y="12"/>
                </a:cxn>
                <a:cxn ang="0">
                  <a:pos x="200" y="20"/>
                </a:cxn>
                <a:cxn ang="0">
                  <a:pos x="180" y="28"/>
                </a:cxn>
                <a:cxn ang="0">
                  <a:pos x="163" y="39"/>
                </a:cxn>
                <a:cxn ang="0">
                  <a:pos x="144" y="49"/>
                </a:cxn>
                <a:cxn ang="0">
                  <a:pos x="127" y="60"/>
                </a:cxn>
                <a:cxn ang="0">
                  <a:pos x="109" y="71"/>
                </a:cxn>
                <a:cxn ang="0">
                  <a:pos x="92" y="82"/>
                </a:cxn>
                <a:cxn ang="0">
                  <a:pos x="74" y="93"/>
                </a:cxn>
                <a:cxn ang="0">
                  <a:pos x="56" y="103"/>
                </a:cxn>
                <a:cxn ang="0">
                  <a:pos x="38" y="113"/>
                </a:cxn>
                <a:cxn ang="0">
                  <a:pos x="19" y="121"/>
                </a:cxn>
                <a:cxn ang="0">
                  <a:pos x="0" y="129"/>
                </a:cxn>
                <a:cxn ang="0">
                  <a:pos x="11" y="129"/>
                </a:cxn>
                <a:cxn ang="0">
                  <a:pos x="30" y="121"/>
                </a:cxn>
                <a:cxn ang="0">
                  <a:pos x="49" y="112"/>
                </a:cxn>
                <a:cxn ang="0">
                  <a:pos x="67" y="101"/>
                </a:cxn>
                <a:cxn ang="0">
                  <a:pos x="85" y="91"/>
                </a:cxn>
                <a:cxn ang="0">
                  <a:pos x="103" y="80"/>
                </a:cxn>
                <a:cxn ang="0">
                  <a:pos x="120" y="69"/>
                </a:cxn>
                <a:cxn ang="0">
                  <a:pos x="138" y="58"/>
                </a:cxn>
                <a:cxn ang="0">
                  <a:pos x="156" y="47"/>
                </a:cxn>
                <a:cxn ang="0">
                  <a:pos x="173" y="37"/>
                </a:cxn>
                <a:cxn ang="0">
                  <a:pos x="192" y="27"/>
                </a:cxn>
                <a:cxn ang="0">
                  <a:pos x="211" y="20"/>
                </a:cxn>
                <a:cxn ang="0">
                  <a:pos x="231" y="13"/>
                </a:cxn>
                <a:cxn ang="0">
                  <a:pos x="252" y="7"/>
                </a:cxn>
                <a:cxn ang="0">
                  <a:pos x="273" y="4"/>
                </a:cxn>
                <a:cxn ang="0">
                  <a:pos x="296" y="3"/>
                </a:cxn>
                <a:cxn ang="0">
                  <a:pos x="307" y="0"/>
                </a:cxn>
                <a:cxn ang="0">
                  <a:pos x="312" y="0"/>
                </a:cxn>
                <a:cxn ang="0">
                  <a:pos x="309" y="3"/>
                </a:cxn>
              </a:cxnLst>
              <a:rect l="txL" t="txT" r="txR" b="txB"/>
              <a:pathLst>
                <a:path w="313" h="134">
                  <a:moveTo>
                    <a:pt x="309" y="3"/>
                  </a:moveTo>
                  <a:lnTo>
                    <a:pt x="308" y="0"/>
                  </a:lnTo>
                  <a:lnTo>
                    <a:pt x="296" y="0"/>
                  </a:lnTo>
                  <a:lnTo>
                    <a:pt x="284" y="0"/>
                  </a:lnTo>
                  <a:lnTo>
                    <a:pt x="272" y="0"/>
                  </a:lnTo>
                  <a:lnTo>
                    <a:pt x="261" y="2"/>
                  </a:lnTo>
                  <a:lnTo>
                    <a:pt x="251" y="3"/>
                  </a:lnTo>
                  <a:lnTo>
                    <a:pt x="240" y="6"/>
                  </a:lnTo>
                  <a:lnTo>
                    <a:pt x="229" y="9"/>
                  </a:lnTo>
                  <a:lnTo>
                    <a:pt x="219" y="12"/>
                  </a:lnTo>
                  <a:lnTo>
                    <a:pt x="209" y="16"/>
                  </a:lnTo>
                  <a:lnTo>
                    <a:pt x="200" y="20"/>
                  </a:lnTo>
                  <a:lnTo>
                    <a:pt x="190" y="25"/>
                  </a:lnTo>
                  <a:lnTo>
                    <a:pt x="180" y="28"/>
                  </a:lnTo>
                  <a:lnTo>
                    <a:pt x="171" y="34"/>
                  </a:lnTo>
                  <a:lnTo>
                    <a:pt x="163" y="39"/>
                  </a:lnTo>
                  <a:lnTo>
                    <a:pt x="153" y="44"/>
                  </a:lnTo>
                  <a:lnTo>
                    <a:pt x="144" y="49"/>
                  </a:lnTo>
                  <a:lnTo>
                    <a:pt x="136" y="54"/>
                  </a:lnTo>
                  <a:lnTo>
                    <a:pt x="127" y="60"/>
                  </a:lnTo>
                  <a:lnTo>
                    <a:pt x="118" y="66"/>
                  </a:lnTo>
                  <a:lnTo>
                    <a:pt x="109" y="71"/>
                  </a:lnTo>
                  <a:lnTo>
                    <a:pt x="100" y="76"/>
                  </a:lnTo>
                  <a:lnTo>
                    <a:pt x="92" y="82"/>
                  </a:lnTo>
                  <a:lnTo>
                    <a:pt x="83" y="88"/>
                  </a:lnTo>
                  <a:lnTo>
                    <a:pt x="74" y="93"/>
                  </a:lnTo>
                  <a:lnTo>
                    <a:pt x="66" y="98"/>
                  </a:lnTo>
                  <a:lnTo>
                    <a:pt x="56" y="103"/>
                  </a:lnTo>
                  <a:lnTo>
                    <a:pt x="47" y="109"/>
                  </a:lnTo>
                  <a:lnTo>
                    <a:pt x="38" y="113"/>
                  </a:lnTo>
                  <a:lnTo>
                    <a:pt x="28" y="117"/>
                  </a:lnTo>
                  <a:lnTo>
                    <a:pt x="19" y="121"/>
                  </a:lnTo>
                  <a:lnTo>
                    <a:pt x="10" y="125"/>
                  </a:lnTo>
                  <a:lnTo>
                    <a:pt x="0" y="129"/>
                  </a:lnTo>
                  <a:lnTo>
                    <a:pt x="0" y="133"/>
                  </a:lnTo>
                  <a:lnTo>
                    <a:pt x="11" y="129"/>
                  </a:lnTo>
                  <a:lnTo>
                    <a:pt x="20" y="125"/>
                  </a:lnTo>
                  <a:lnTo>
                    <a:pt x="30" y="121"/>
                  </a:lnTo>
                  <a:lnTo>
                    <a:pt x="40" y="117"/>
                  </a:lnTo>
                  <a:lnTo>
                    <a:pt x="49" y="112"/>
                  </a:lnTo>
                  <a:lnTo>
                    <a:pt x="58" y="106"/>
                  </a:lnTo>
                  <a:lnTo>
                    <a:pt x="67" y="101"/>
                  </a:lnTo>
                  <a:lnTo>
                    <a:pt x="76" y="97"/>
                  </a:lnTo>
                  <a:lnTo>
                    <a:pt x="85" y="91"/>
                  </a:lnTo>
                  <a:lnTo>
                    <a:pt x="94" y="86"/>
                  </a:lnTo>
                  <a:lnTo>
                    <a:pt x="103" y="80"/>
                  </a:lnTo>
                  <a:lnTo>
                    <a:pt x="112" y="74"/>
                  </a:lnTo>
                  <a:lnTo>
                    <a:pt x="120" y="69"/>
                  </a:lnTo>
                  <a:lnTo>
                    <a:pt x="129" y="63"/>
                  </a:lnTo>
                  <a:lnTo>
                    <a:pt x="138" y="58"/>
                  </a:lnTo>
                  <a:lnTo>
                    <a:pt x="146" y="52"/>
                  </a:lnTo>
                  <a:lnTo>
                    <a:pt x="156" y="47"/>
                  </a:lnTo>
                  <a:lnTo>
                    <a:pt x="164" y="42"/>
                  </a:lnTo>
                  <a:lnTo>
                    <a:pt x="173" y="37"/>
                  </a:lnTo>
                  <a:lnTo>
                    <a:pt x="182" y="32"/>
                  </a:lnTo>
                  <a:lnTo>
                    <a:pt x="192" y="27"/>
                  </a:lnTo>
                  <a:lnTo>
                    <a:pt x="201" y="24"/>
                  </a:lnTo>
                  <a:lnTo>
                    <a:pt x="211" y="20"/>
                  </a:lnTo>
                  <a:lnTo>
                    <a:pt x="220" y="16"/>
                  </a:lnTo>
                  <a:lnTo>
                    <a:pt x="231" y="13"/>
                  </a:lnTo>
                  <a:lnTo>
                    <a:pt x="240" y="10"/>
                  </a:lnTo>
                  <a:lnTo>
                    <a:pt x="252" y="7"/>
                  </a:lnTo>
                  <a:lnTo>
                    <a:pt x="261" y="6"/>
                  </a:lnTo>
                  <a:lnTo>
                    <a:pt x="273" y="4"/>
                  </a:lnTo>
                  <a:lnTo>
                    <a:pt x="284" y="3"/>
                  </a:lnTo>
                  <a:lnTo>
                    <a:pt x="296" y="3"/>
                  </a:lnTo>
                  <a:lnTo>
                    <a:pt x="308" y="3"/>
                  </a:lnTo>
                  <a:lnTo>
                    <a:pt x="307" y="0"/>
                  </a:lnTo>
                  <a:lnTo>
                    <a:pt x="309" y="3"/>
                  </a:lnTo>
                  <a:lnTo>
                    <a:pt x="312" y="0"/>
                  </a:lnTo>
                  <a:lnTo>
                    <a:pt x="308" y="0"/>
                  </a:lnTo>
                  <a:lnTo>
                    <a:pt x="309" y="3"/>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84" name="Freeform 20"/>
            <p:cNvSpPr/>
            <p:nvPr/>
          </p:nvSpPr>
          <p:spPr>
            <a:xfrm>
              <a:off x="1192" y="3670"/>
              <a:ext cx="555" cy="357"/>
            </a:xfrm>
            <a:custGeom>
              <a:avLst/>
              <a:gdLst>
                <a:gd name="txL" fmla="*/ 0 w 555"/>
                <a:gd name="txT" fmla="*/ 0 h 357"/>
                <a:gd name="txR" fmla="*/ 555 w 555"/>
                <a:gd name="txB" fmla="*/ 357 h 357"/>
              </a:gdLst>
              <a:ahLst/>
              <a:cxnLst>
                <a:cxn ang="0">
                  <a:pos x="35" y="19"/>
                </a:cxn>
                <a:cxn ang="0">
                  <a:pos x="23" y="47"/>
                </a:cxn>
                <a:cxn ang="0">
                  <a:pos x="10" y="74"/>
                </a:cxn>
                <a:cxn ang="0">
                  <a:pos x="1" y="100"/>
                </a:cxn>
                <a:cxn ang="0">
                  <a:pos x="1" y="125"/>
                </a:cxn>
                <a:cxn ang="0">
                  <a:pos x="17" y="149"/>
                </a:cxn>
                <a:cxn ang="0">
                  <a:pos x="42" y="166"/>
                </a:cxn>
                <a:cxn ang="0">
                  <a:pos x="69" y="178"/>
                </a:cxn>
                <a:cxn ang="0">
                  <a:pos x="95" y="188"/>
                </a:cxn>
                <a:cxn ang="0">
                  <a:pos x="119" y="197"/>
                </a:cxn>
                <a:cxn ang="0">
                  <a:pos x="137" y="208"/>
                </a:cxn>
                <a:cxn ang="0">
                  <a:pos x="164" y="233"/>
                </a:cxn>
                <a:cxn ang="0">
                  <a:pos x="193" y="258"/>
                </a:cxn>
                <a:cxn ang="0">
                  <a:pos x="221" y="280"/>
                </a:cxn>
                <a:cxn ang="0">
                  <a:pos x="251" y="301"/>
                </a:cxn>
                <a:cxn ang="0">
                  <a:pos x="282" y="320"/>
                </a:cxn>
                <a:cxn ang="0">
                  <a:pos x="314" y="336"/>
                </a:cxn>
                <a:cxn ang="0">
                  <a:pos x="346" y="347"/>
                </a:cxn>
                <a:cxn ang="0">
                  <a:pos x="379" y="354"/>
                </a:cxn>
                <a:cxn ang="0">
                  <a:pos x="413" y="356"/>
                </a:cxn>
                <a:cxn ang="0">
                  <a:pos x="447" y="352"/>
                </a:cxn>
                <a:cxn ang="0">
                  <a:pos x="481" y="343"/>
                </a:cxn>
                <a:cxn ang="0">
                  <a:pos x="507" y="328"/>
                </a:cxn>
                <a:cxn ang="0">
                  <a:pos x="527" y="308"/>
                </a:cxn>
                <a:cxn ang="0">
                  <a:pos x="541" y="284"/>
                </a:cxn>
                <a:cxn ang="0">
                  <a:pos x="550" y="258"/>
                </a:cxn>
                <a:cxn ang="0">
                  <a:pos x="554" y="229"/>
                </a:cxn>
                <a:cxn ang="0">
                  <a:pos x="552" y="200"/>
                </a:cxn>
                <a:cxn ang="0">
                  <a:pos x="546" y="170"/>
                </a:cxn>
                <a:cxn ang="0">
                  <a:pos x="534" y="141"/>
                </a:cxn>
                <a:cxn ang="0">
                  <a:pos x="517" y="115"/>
                </a:cxn>
                <a:cxn ang="0">
                  <a:pos x="496" y="91"/>
                </a:cxn>
                <a:cxn ang="0">
                  <a:pos x="477" y="75"/>
                </a:cxn>
                <a:cxn ang="0">
                  <a:pos x="459" y="64"/>
                </a:cxn>
                <a:cxn ang="0">
                  <a:pos x="440" y="56"/>
                </a:cxn>
                <a:cxn ang="0">
                  <a:pos x="422" y="52"/>
                </a:cxn>
                <a:cxn ang="0">
                  <a:pos x="402" y="48"/>
                </a:cxn>
                <a:cxn ang="0">
                  <a:pos x="382" y="47"/>
                </a:cxn>
                <a:cxn ang="0">
                  <a:pos x="362" y="46"/>
                </a:cxn>
                <a:cxn ang="0">
                  <a:pos x="341" y="47"/>
                </a:cxn>
                <a:cxn ang="0">
                  <a:pos x="321" y="47"/>
                </a:cxn>
                <a:cxn ang="0">
                  <a:pos x="300" y="48"/>
                </a:cxn>
                <a:cxn ang="0">
                  <a:pos x="279" y="49"/>
                </a:cxn>
                <a:cxn ang="0">
                  <a:pos x="259" y="52"/>
                </a:cxn>
                <a:cxn ang="0">
                  <a:pos x="243" y="60"/>
                </a:cxn>
                <a:cxn ang="0">
                  <a:pos x="228" y="69"/>
                </a:cxn>
                <a:cxn ang="0">
                  <a:pos x="216" y="77"/>
                </a:cxn>
                <a:cxn ang="0">
                  <a:pos x="203" y="80"/>
                </a:cxn>
                <a:cxn ang="0">
                  <a:pos x="199" y="78"/>
                </a:cxn>
                <a:cxn ang="0">
                  <a:pos x="199" y="64"/>
                </a:cxn>
                <a:cxn ang="0">
                  <a:pos x="194" y="44"/>
                </a:cxn>
                <a:cxn ang="0">
                  <a:pos x="177" y="24"/>
                </a:cxn>
                <a:cxn ang="0">
                  <a:pos x="144" y="8"/>
                </a:cxn>
                <a:cxn ang="0">
                  <a:pos x="93" y="2"/>
                </a:cxn>
                <a:cxn ang="0">
                  <a:pos x="55" y="0"/>
                </a:cxn>
                <a:cxn ang="0">
                  <a:pos x="38" y="0"/>
                </a:cxn>
                <a:cxn ang="0">
                  <a:pos x="33" y="0"/>
                </a:cxn>
                <a:cxn ang="0">
                  <a:pos x="35" y="0"/>
                </a:cxn>
                <a:cxn ang="0">
                  <a:pos x="37" y="0"/>
                </a:cxn>
              </a:cxnLst>
              <a:rect l="txL" t="txT" r="txR" b="txB"/>
              <a:pathLst>
                <a:path w="555" h="357">
                  <a:moveTo>
                    <a:pt x="37" y="0"/>
                  </a:moveTo>
                  <a:lnTo>
                    <a:pt x="36" y="9"/>
                  </a:lnTo>
                  <a:lnTo>
                    <a:pt x="35" y="19"/>
                  </a:lnTo>
                  <a:lnTo>
                    <a:pt x="31" y="29"/>
                  </a:lnTo>
                  <a:lnTo>
                    <a:pt x="27" y="38"/>
                  </a:lnTo>
                  <a:lnTo>
                    <a:pt x="23" y="47"/>
                  </a:lnTo>
                  <a:lnTo>
                    <a:pt x="19" y="56"/>
                  </a:lnTo>
                  <a:lnTo>
                    <a:pt x="15" y="64"/>
                  </a:lnTo>
                  <a:lnTo>
                    <a:pt x="10" y="74"/>
                  </a:lnTo>
                  <a:lnTo>
                    <a:pt x="6" y="83"/>
                  </a:lnTo>
                  <a:lnTo>
                    <a:pt x="3" y="92"/>
                  </a:lnTo>
                  <a:lnTo>
                    <a:pt x="1" y="100"/>
                  </a:lnTo>
                  <a:lnTo>
                    <a:pt x="0" y="108"/>
                  </a:lnTo>
                  <a:lnTo>
                    <a:pt x="0" y="117"/>
                  </a:lnTo>
                  <a:lnTo>
                    <a:pt x="1" y="125"/>
                  </a:lnTo>
                  <a:lnTo>
                    <a:pt x="4" y="132"/>
                  </a:lnTo>
                  <a:lnTo>
                    <a:pt x="10" y="141"/>
                  </a:lnTo>
                  <a:lnTo>
                    <a:pt x="17" y="149"/>
                  </a:lnTo>
                  <a:lnTo>
                    <a:pt x="25" y="155"/>
                  </a:lnTo>
                  <a:lnTo>
                    <a:pt x="32" y="160"/>
                  </a:lnTo>
                  <a:lnTo>
                    <a:pt x="42" y="166"/>
                  </a:lnTo>
                  <a:lnTo>
                    <a:pt x="51" y="171"/>
                  </a:lnTo>
                  <a:lnTo>
                    <a:pt x="59" y="175"/>
                  </a:lnTo>
                  <a:lnTo>
                    <a:pt x="69" y="178"/>
                  </a:lnTo>
                  <a:lnTo>
                    <a:pt x="77" y="181"/>
                  </a:lnTo>
                  <a:lnTo>
                    <a:pt x="87" y="184"/>
                  </a:lnTo>
                  <a:lnTo>
                    <a:pt x="95" y="188"/>
                  </a:lnTo>
                  <a:lnTo>
                    <a:pt x="103" y="191"/>
                  </a:lnTo>
                  <a:lnTo>
                    <a:pt x="111" y="194"/>
                  </a:lnTo>
                  <a:lnTo>
                    <a:pt x="119" y="197"/>
                  </a:lnTo>
                  <a:lnTo>
                    <a:pt x="126" y="200"/>
                  </a:lnTo>
                  <a:lnTo>
                    <a:pt x="131" y="204"/>
                  </a:lnTo>
                  <a:lnTo>
                    <a:pt x="137" y="208"/>
                  </a:lnTo>
                  <a:lnTo>
                    <a:pt x="147" y="216"/>
                  </a:lnTo>
                  <a:lnTo>
                    <a:pt x="155" y="224"/>
                  </a:lnTo>
                  <a:lnTo>
                    <a:pt x="164" y="233"/>
                  </a:lnTo>
                  <a:lnTo>
                    <a:pt x="173" y="242"/>
                  </a:lnTo>
                  <a:lnTo>
                    <a:pt x="183" y="249"/>
                  </a:lnTo>
                  <a:lnTo>
                    <a:pt x="193" y="258"/>
                  </a:lnTo>
                  <a:lnTo>
                    <a:pt x="202" y="266"/>
                  </a:lnTo>
                  <a:lnTo>
                    <a:pt x="211" y="273"/>
                  </a:lnTo>
                  <a:lnTo>
                    <a:pt x="221" y="280"/>
                  </a:lnTo>
                  <a:lnTo>
                    <a:pt x="231" y="288"/>
                  </a:lnTo>
                  <a:lnTo>
                    <a:pt x="242" y="296"/>
                  </a:lnTo>
                  <a:lnTo>
                    <a:pt x="251" y="301"/>
                  </a:lnTo>
                  <a:lnTo>
                    <a:pt x="262" y="308"/>
                  </a:lnTo>
                  <a:lnTo>
                    <a:pt x="271" y="315"/>
                  </a:lnTo>
                  <a:lnTo>
                    <a:pt x="282" y="320"/>
                  </a:lnTo>
                  <a:lnTo>
                    <a:pt x="292" y="325"/>
                  </a:lnTo>
                  <a:lnTo>
                    <a:pt x="303" y="331"/>
                  </a:lnTo>
                  <a:lnTo>
                    <a:pt x="314" y="336"/>
                  </a:lnTo>
                  <a:lnTo>
                    <a:pt x="324" y="340"/>
                  </a:lnTo>
                  <a:lnTo>
                    <a:pt x="336" y="344"/>
                  </a:lnTo>
                  <a:lnTo>
                    <a:pt x="346" y="347"/>
                  </a:lnTo>
                  <a:lnTo>
                    <a:pt x="358" y="349"/>
                  </a:lnTo>
                  <a:lnTo>
                    <a:pt x="368" y="352"/>
                  </a:lnTo>
                  <a:lnTo>
                    <a:pt x="379" y="354"/>
                  </a:lnTo>
                  <a:lnTo>
                    <a:pt x="390" y="355"/>
                  </a:lnTo>
                  <a:lnTo>
                    <a:pt x="402" y="356"/>
                  </a:lnTo>
                  <a:lnTo>
                    <a:pt x="413" y="356"/>
                  </a:lnTo>
                  <a:lnTo>
                    <a:pt x="425" y="355"/>
                  </a:lnTo>
                  <a:lnTo>
                    <a:pt x="435" y="354"/>
                  </a:lnTo>
                  <a:lnTo>
                    <a:pt x="447" y="352"/>
                  </a:lnTo>
                  <a:lnTo>
                    <a:pt x="459" y="349"/>
                  </a:lnTo>
                  <a:lnTo>
                    <a:pt x="470" y="345"/>
                  </a:lnTo>
                  <a:lnTo>
                    <a:pt x="481" y="343"/>
                  </a:lnTo>
                  <a:lnTo>
                    <a:pt x="490" y="338"/>
                  </a:lnTo>
                  <a:lnTo>
                    <a:pt x="498" y="333"/>
                  </a:lnTo>
                  <a:lnTo>
                    <a:pt x="507" y="328"/>
                  </a:lnTo>
                  <a:lnTo>
                    <a:pt x="514" y="321"/>
                  </a:lnTo>
                  <a:lnTo>
                    <a:pt x="521" y="315"/>
                  </a:lnTo>
                  <a:lnTo>
                    <a:pt x="527" y="308"/>
                  </a:lnTo>
                  <a:lnTo>
                    <a:pt x="532" y="300"/>
                  </a:lnTo>
                  <a:lnTo>
                    <a:pt x="537" y="293"/>
                  </a:lnTo>
                  <a:lnTo>
                    <a:pt x="541" y="284"/>
                  </a:lnTo>
                  <a:lnTo>
                    <a:pt x="545" y="276"/>
                  </a:lnTo>
                  <a:lnTo>
                    <a:pt x="548" y="267"/>
                  </a:lnTo>
                  <a:lnTo>
                    <a:pt x="550" y="258"/>
                  </a:lnTo>
                  <a:lnTo>
                    <a:pt x="552" y="248"/>
                  </a:lnTo>
                  <a:lnTo>
                    <a:pt x="554" y="239"/>
                  </a:lnTo>
                  <a:lnTo>
                    <a:pt x="554" y="229"/>
                  </a:lnTo>
                  <a:lnTo>
                    <a:pt x="554" y="220"/>
                  </a:lnTo>
                  <a:lnTo>
                    <a:pt x="554" y="209"/>
                  </a:lnTo>
                  <a:lnTo>
                    <a:pt x="552" y="200"/>
                  </a:lnTo>
                  <a:lnTo>
                    <a:pt x="550" y="190"/>
                  </a:lnTo>
                  <a:lnTo>
                    <a:pt x="548" y="180"/>
                  </a:lnTo>
                  <a:lnTo>
                    <a:pt x="546" y="170"/>
                  </a:lnTo>
                  <a:lnTo>
                    <a:pt x="542" y="160"/>
                  </a:lnTo>
                  <a:lnTo>
                    <a:pt x="538" y="151"/>
                  </a:lnTo>
                  <a:lnTo>
                    <a:pt x="534" y="141"/>
                  </a:lnTo>
                  <a:lnTo>
                    <a:pt x="529" y="132"/>
                  </a:lnTo>
                  <a:lnTo>
                    <a:pt x="523" y="124"/>
                  </a:lnTo>
                  <a:lnTo>
                    <a:pt x="517" y="115"/>
                  </a:lnTo>
                  <a:lnTo>
                    <a:pt x="510" y="106"/>
                  </a:lnTo>
                  <a:lnTo>
                    <a:pt x="504" y="99"/>
                  </a:lnTo>
                  <a:lnTo>
                    <a:pt x="496" y="91"/>
                  </a:lnTo>
                  <a:lnTo>
                    <a:pt x="487" y="84"/>
                  </a:lnTo>
                  <a:lnTo>
                    <a:pt x="482" y="79"/>
                  </a:lnTo>
                  <a:lnTo>
                    <a:pt x="477" y="75"/>
                  </a:lnTo>
                  <a:lnTo>
                    <a:pt x="470" y="72"/>
                  </a:lnTo>
                  <a:lnTo>
                    <a:pt x="464" y="68"/>
                  </a:lnTo>
                  <a:lnTo>
                    <a:pt x="459" y="64"/>
                  </a:lnTo>
                  <a:lnTo>
                    <a:pt x="453" y="61"/>
                  </a:lnTo>
                  <a:lnTo>
                    <a:pt x="446" y="59"/>
                  </a:lnTo>
                  <a:lnTo>
                    <a:pt x="440" y="56"/>
                  </a:lnTo>
                  <a:lnTo>
                    <a:pt x="434" y="55"/>
                  </a:lnTo>
                  <a:lnTo>
                    <a:pt x="428" y="53"/>
                  </a:lnTo>
                  <a:lnTo>
                    <a:pt x="422" y="52"/>
                  </a:lnTo>
                  <a:lnTo>
                    <a:pt x="415" y="51"/>
                  </a:lnTo>
                  <a:lnTo>
                    <a:pt x="409" y="49"/>
                  </a:lnTo>
                  <a:lnTo>
                    <a:pt x="402" y="48"/>
                  </a:lnTo>
                  <a:lnTo>
                    <a:pt x="395" y="48"/>
                  </a:lnTo>
                  <a:lnTo>
                    <a:pt x="389" y="47"/>
                  </a:lnTo>
                  <a:lnTo>
                    <a:pt x="382" y="47"/>
                  </a:lnTo>
                  <a:lnTo>
                    <a:pt x="375" y="46"/>
                  </a:lnTo>
                  <a:lnTo>
                    <a:pt x="369" y="46"/>
                  </a:lnTo>
                  <a:lnTo>
                    <a:pt x="362" y="46"/>
                  </a:lnTo>
                  <a:lnTo>
                    <a:pt x="355" y="46"/>
                  </a:lnTo>
                  <a:lnTo>
                    <a:pt x="348" y="46"/>
                  </a:lnTo>
                  <a:lnTo>
                    <a:pt x="341" y="47"/>
                  </a:lnTo>
                  <a:lnTo>
                    <a:pt x="335" y="47"/>
                  </a:lnTo>
                  <a:lnTo>
                    <a:pt x="328" y="47"/>
                  </a:lnTo>
                  <a:lnTo>
                    <a:pt x="321" y="47"/>
                  </a:lnTo>
                  <a:lnTo>
                    <a:pt x="314" y="48"/>
                  </a:lnTo>
                  <a:lnTo>
                    <a:pt x="307" y="48"/>
                  </a:lnTo>
                  <a:lnTo>
                    <a:pt x="300" y="48"/>
                  </a:lnTo>
                  <a:lnTo>
                    <a:pt x="293" y="48"/>
                  </a:lnTo>
                  <a:lnTo>
                    <a:pt x="286" y="48"/>
                  </a:lnTo>
                  <a:lnTo>
                    <a:pt x="279" y="49"/>
                  </a:lnTo>
                  <a:lnTo>
                    <a:pt x="272" y="49"/>
                  </a:lnTo>
                  <a:lnTo>
                    <a:pt x="266" y="51"/>
                  </a:lnTo>
                  <a:lnTo>
                    <a:pt x="259" y="52"/>
                  </a:lnTo>
                  <a:lnTo>
                    <a:pt x="253" y="55"/>
                  </a:lnTo>
                  <a:lnTo>
                    <a:pt x="247" y="56"/>
                  </a:lnTo>
                  <a:lnTo>
                    <a:pt x="243" y="60"/>
                  </a:lnTo>
                  <a:lnTo>
                    <a:pt x="238" y="63"/>
                  </a:lnTo>
                  <a:lnTo>
                    <a:pt x="233" y="66"/>
                  </a:lnTo>
                  <a:lnTo>
                    <a:pt x="228" y="69"/>
                  </a:lnTo>
                  <a:lnTo>
                    <a:pt x="223" y="72"/>
                  </a:lnTo>
                  <a:lnTo>
                    <a:pt x="219" y="75"/>
                  </a:lnTo>
                  <a:lnTo>
                    <a:pt x="216" y="77"/>
                  </a:lnTo>
                  <a:lnTo>
                    <a:pt x="211" y="79"/>
                  </a:lnTo>
                  <a:lnTo>
                    <a:pt x="207" y="80"/>
                  </a:lnTo>
                  <a:lnTo>
                    <a:pt x="203" y="80"/>
                  </a:lnTo>
                  <a:lnTo>
                    <a:pt x="199" y="80"/>
                  </a:lnTo>
                  <a:lnTo>
                    <a:pt x="199" y="78"/>
                  </a:lnTo>
                  <a:lnTo>
                    <a:pt x="199" y="75"/>
                  </a:lnTo>
                  <a:lnTo>
                    <a:pt x="199" y="70"/>
                  </a:lnTo>
                  <a:lnTo>
                    <a:pt x="199" y="64"/>
                  </a:lnTo>
                  <a:lnTo>
                    <a:pt x="198" y="58"/>
                  </a:lnTo>
                  <a:lnTo>
                    <a:pt x="196" y="52"/>
                  </a:lnTo>
                  <a:lnTo>
                    <a:pt x="194" y="44"/>
                  </a:lnTo>
                  <a:lnTo>
                    <a:pt x="190" y="37"/>
                  </a:lnTo>
                  <a:lnTo>
                    <a:pt x="184" y="31"/>
                  </a:lnTo>
                  <a:lnTo>
                    <a:pt x="177" y="24"/>
                  </a:lnTo>
                  <a:lnTo>
                    <a:pt x="168" y="18"/>
                  </a:lnTo>
                  <a:lnTo>
                    <a:pt x="157" y="12"/>
                  </a:lnTo>
                  <a:lnTo>
                    <a:pt x="144" y="8"/>
                  </a:lnTo>
                  <a:lnTo>
                    <a:pt x="128" y="5"/>
                  </a:lnTo>
                  <a:lnTo>
                    <a:pt x="111" y="4"/>
                  </a:lnTo>
                  <a:lnTo>
                    <a:pt x="93" y="2"/>
                  </a:lnTo>
                  <a:lnTo>
                    <a:pt x="77" y="1"/>
                  </a:lnTo>
                  <a:lnTo>
                    <a:pt x="66" y="0"/>
                  </a:lnTo>
                  <a:lnTo>
                    <a:pt x="55" y="0"/>
                  </a:lnTo>
                  <a:lnTo>
                    <a:pt x="47" y="0"/>
                  </a:lnTo>
                  <a:lnTo>
                    <a:pt x="42" y="0"/>
                  </a:lnTo>
                  <a:lnTo>
                    <a:pt x="38" y="0"/>
                  </a:lnTo>
                  <a:lnTo>
                    <a:pt x="35" y="0"/>
                  </a:lnTo>
                  <a:lnTo>
                    <a:pt x="33" y="0"/>
                  </a:lnTo>
                  <a:lnTo>
                    <a:pt x="34" y="0"/>
                  </a:lnTo>
                  <a:lnTo>
                    <a:pt x="35" y="0"/>
                  </a:lnTo>
                  <a:lnTo>
                    <a:pt x="36" y="0"/>
                  </a:lnTo>
                  <a:lnTo>
                    <a:pt x="37" y="0"/>
                  </a:lnTo>
                </a:path>
              </a:pathLst>
            </a:custGeom>
            <a:solidFill>
              <a:srgbClr val="B26619"/>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85" name="Freeform 21"/>
            <p:cNvSpPr/>
            <p:nvPr/>
          </p:nvSpPr>
          <p:spPr>
            <a:xfrm>
              <a:off x="1190" y="3670"/>
              <a:ext cx="42" cy="144"/>
            </a:xfrm>
            <a:custGeom>
              <a:avLst/>
              <a:gdLst>
                <a:gd name="txL" fmla="*/ 0 w 42"/>
                <a:gd name="txT" fmla="*/ 0 h 144"/>
                <a:gd name="txR" fmla="*/ 42 w 42"/>
                <a:gd name="txB" fmla="*/ 144 h 144"/>
              </a:gdLst>
              <a:ahLst/>
              <a:cxnLst>
                <a:cxn ang="0">
                  <a:pos x="13" y="139"/>
                </a:cxn>
                <a:cxn ang="0">
                  <a:pos x="13" y="139"/>
                </a:cxn>
                <a:cxn ang="0">
                  <a:pos x="8" y="131"/>
                </a:cxn>
                <a:cxn ang="0">
                  <a:pos x="5" y="124"/>
                </a:cxn>
                <a:cxn ang="0">
                  <a:pos x="4" y="116"/>
                </a:cxn>
                <a:cxn ang="0">
                  <a:pos x="4" y="108"/>
                </a:cxn>
                <a:cxn ang="0">
                  <a:pos x="4" y="100"/>
                </a:cxn>
                <a:cxn ang="0">
                  <a:pos x="6" y="91"/>
                </a:cxn>
                <a:cxn ang="0">
                  <a:pos x="9" y="83"/>
                </a:cxn>
                <a:cxn ang="0">
                  <a:pos x="13" y="74"/>
                </a:cxn>
                <a:cxn ang="0">
                  <a:pos x="18" y="65"/>
                </a:cxn>
                <a:cxn ang="0">
                  <a:pos x="23" y="56"/>
                </a:cxn>
                <a:cxn ang="0">
                  <a:pos x="28" y="47"/>
                </a:cxn>
                <a:cxn ang="0">
                  <a:pos x="31" y="38"/>
                </a:cxn>
                <a:cxn ang="0">
                  <a:pos x="35" y="28"/>
                </a:cxn>
                <a:cxn ang="0">
                  <a:pos x="38" y="19"/>
                </a:cxn>
                <a:cxn ang="0">
                  <a:pos x="41" y="8"/>
                </a:cxn>
                <a:cxn ang="0">
                  <a:pos x="41" y="0"/>
                </a:cxn>
                <a:cxn ang="0">
                  <a:pos x="36" y="0"/>
                </a:cxn>
                <a:cxn ang="0">
                  <a:pos x="36" y="8"/>
                </a:cxn>
                <a:cxn ang="0">
                  <a:pos x="34" y="18"/>
                </a:cxn>
                <a:cxn ang="0">
                  <a:pos x="31" y="28"/>
                </a:cxn>
                <a:cxn ang="0">
                  <a:pos x="28" y="36"/>
                </a:cxn>
                <a:cxn ang="0">
                  <a:pos x="24" y="45"/>
                </a:cxn>
                <a:cxn ang="0">
                  <a:pos x="20" y="54"/>
                </a:cxn>
                <a:cxn ang="0">
                  <a:pos x="15" y="63"/>
                </a:cxn>
                <a:cxn ang="0">
                  <a:pos x="10" y="73"/>
                </a:cxn>
                <a:cxn ang="0">
                  <a:pos x="6" y="81"/>
                </a:cxn>
                <a:cxn ang="0">
                  <a:pos x="3" y="90"/>
                </a:cxn>
                <a:cxn ang="0">
                  <a:pos x="0" y="99"/>
                </a:cxn>
                <a:cxn ang="0">
                  <a:pos x="0" y="108"/>
                </a:cxn>
                <a:cxn ang="0">
                  <a:pos x="0" y="117"/>
                </a:cxn>
                <a:cxn ang="0">
                  <a:pos x="1" y="126"/>
                </a:cxn>
                <a:cxn ang="0">
                  <a:pos x="5" y="133"/>
                </a:cxn>
                <a:cxn ang="0">
                  <a:pos x="10" y="143"/>
                </a:cxn>
                <a:cxn ang="0">
                  <a:pos x="10" y="142"/>
                </a:cxn>
                <a:cxn ang="0">
                  <a:pos x="13" y="139"/>
                </a:cxn>
              </a:cxnLst>
              <a:rect l="txL" t="txT" r="txR" b="txB"/>
              <a:pathLst>
                <a:path w="42" h="144">
                  <a:moveTo>
                    <a:pt x="13" y="139"/>
                  </a:moveTo>
                  <a:lnTo>
                    <a:pt x="13" y="139"/>
                  </a:lnTo>
                  <a:lnTo>
                    <a:pt x="8" y="131"/>
                  </a:lnTo>
                  <a:lnTo>
                    <a:pt x="5" y="124"/>
                  </a:lnTo>
                  <a:lnTo>
                    <a:pt x="4" y="116"/>
                  </a:lnTo>
                  <a:lnTo>
                    <a:pt x="4" y="108"/>
                  </a:lnTo>
                  <a:lnTo>
                    <a:pt x="4" y="100"/>
                  </a:lnTo>
                  <a:lnTo>
                    <a:pt x="6" y="91"/>
                  </a:lnTo>
                  <a:lnTo>
                    <a:pt x="9" y="83"/>
                  </a:lnTo>
                  <a:lnTo>
                    <a:pt x="13" y="74"/>
                  </a:lnTo>
                  <a:lnTo>
                    <a:pt x="18" y="65"/>
                  </a:lnTo>
                  <a:lnTo>
                    <a:pt x="23" y="56"/>
                  </a:lnTo>
                  <a:lnTo>
                    <a:pt x="28" y="47"/>
                  </a:lnTo>
                  <a:lnTo>
                    <a:pt x="31" y="38"/>
                  </a:lnTo>
                  <a:lnTo>
                    <a:pt x="35" y="28"/>
                  </a:lnTo>
                  <a:lnTo>
                    <a:pt x="38" y="19"/>
                  </a:lnTo>
                  <a:lnTo>
                    <a:pt x="41" y="8"/>
                  </a:lnTo>
                  <a:lnTo>
                    <a:pt x="41" y="0"/>
                  </a:lnTo>
                  <a:lnTo>
                    <a:pt x="36" y="0"/>
                  </a:lnTo>
                  <a:lnTo>
                    <a:pt x="36" y="8"/>
                  </a:lnTo>
                  <a:lnTo>
                    <a:pt x="34" y="18"/>
                  </a:lnTo>
                  <a:lnTo>
                    <a:pt x="31" y="28"/>
                  </a:lnTo>
                  <a:lnTo>
                    <a:pt x="28" y="36"/>
                  </a:lnTo>
                  <a:lnTo>
                    <a:pt x="24" y="45"/>
                  </a:lnTo>
                  <a:lnTo>
                    <a:pt x="20" y="54"/>
                  </a:lnTo>
                  <a:lnTo>
                    <a:pt x="15" y="63"/>
                  </a:lnTo>
                  <a:lnTo>
                    <a:pt x="10" y="73"/>
                  </a:lnTo>
                  <a:lnTo>
                    <a:pt x="6" y="81"/>
                  </a:lnTo>
                  <a:lnTo>
                    <a:pt x="3" y="90"/>
                  </a:lnTo>
                  <a:lnTo>
                    <a:pt x="0" y="99"/>
                  </a:lnTo>
                  <a:lnTo>
                    <a:pt x="0" y="108"/>
                  </a:lnTo>
                  <a:lnTo>
                    <a:pt x="0" y="117"/>
                  </a:lnTo>
                  <a:lnTo>
                    <a:pt x="1" y="126"/>
                  </a:lnTo>
                  <a:lnTo>
                    <a:pt x="5" y="133"/>
                  </a:lnTo>
                  <a:lnTo>
                    <a:pt x="10" y="143"/>
                  </a:lnTo>
                  <a:lnTo>
                    <a:pt x="10" y="142"/>
                  </a:lnTo>
                  <a:lnTo>
                    <a:pt x="13" y="139"/>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86" name="Freeform 22"/>
            <p:cNvSpPr/>
            <p:nvPr/>
          </p:nvSpPr>
          <p:spPr>
            <a:xfrm>
              <a:off x="1200" y="3810"/>
              <a:ext cx="132" cy="70"/>
            </a:xfrm>
            <a:custGeom>
              <a:avLst/>
              <a:gdLst>
                <a:gd name="txL" fmla="*/ 0 w 132"/>
                <a:gd name="txT" fmla="*/ 0 h 70"/>
                <a:gd name="txR" fmla="*/ 132 w 132"/>
                <a:gd name="txB" fmla="*/ 70 h 70"/>
              </a:gdLst>
              <a:ahLst/>
              <a:cxnLst>
                <a:cxn ang="0">
                  <a:pos x="131" y="66"/>
                </a:cxn>
                <a:cxn ang="0">
                  <a:pos x="131" y="66"/>
                </a:cxn>
                <a:cxn ang="0">
                  <a:pos x="125" y="61"/>
                </a:cxn>
                <a:cxn ang="0">
                  <a:pos x="118" y="58"/>
                </a:cxn>
                <a:cxn ang="0">
                  <a:pos x="112" y="54"/>
                </a:cxn>
                <a:cxn ang="0">
                  <a:pos x="104" y="51"/>
                </a:cxn>
                <a:cxn ang="0">
                  <a:pos x="96" y="48"/>
                </a:cxn>
                <a:cxn ang="0">
                  <a:pos x="88" y="46"/>
                </a:cxn>
                <a:cxn ang="0">
                  <a:pos x="79" y="42"/>
                </a:cxn>
                <a:cxn ang="0">
                  <a:pos x="69" y="39"/>
                </a:cxn>
                <a:cxn ang="0">
                  <a:pos x="61" y="35"/>
                </a:cxn>
                <a:cxn ang="0">
                  <a:pos x="52" y="33"/>
                </a:cxn>
                <a:cxn ang="0">
                  <a:pos x="43" y="29"/>
                </a:cxn>
                <a:cxn ang="0">
                  <a:pos x="34" y="24"/>
                </a:cxn>
                <a:cxn ang="0">
                  <a:pos x="25" y="19"/>
                </a:cxn>
                <a:cxn ang="0">
                  <a:pos x="17" y="13"/>
                </a:cxn>
                <a:cxn ang="0">
                  <a:pos x="10" y="7"/>
                </a:cxn>
                <a:cxn ang="0">
                  <a:pos x="3" y="0"/>
                </a:cxn>
                <a:cxn ang="0">
                  <a:pos x="0" y="2"/>
                </a:cxn>
                <a:cxn ang="0">
                  <a:pos x="7" y="10"/>
                </a:cxn>
                <a:cxn ang="0">
                  <a:pos x="15" y="16"/>
                </a:cxn>
                <a:cxn ang="0">
                  <a:pos x="23" y="23"/>
                </a:cxn>
                <a:cxn ang="0">
                  <a:pos x="32" y="27"/>
                </a:cxn>
                <a:cxn ang="0">
                  <a:pos x="41" y="32"/>
                </a:cxn>
                <a:cxn ang="0">
                  <a:pos x="50" y="35"/>
                </a:cxn>
                <a:cxn ang="0">
                  <a:pos x="60" y="39"/>
                </a:cxn>
                <a:cxn ang="0">
                  <a:pos x="68" y="43"/>
                </a:cxn>
                <a:cxn ang="0">
                  <a:pos x="77" y="46"/>
                </a:cxn>
                <a:cxn ang="0">
                  <a:pos x="86" y="49"/>
                </a:cxn>
                <a:cxn ang="0">
                  <a:pos x="94" y="52"/>
                </a:cxn>
                <a:cxn ang="0">
                  <a:pos x="102" y="55"/>
                </a:cxn>
                <a:cxn ang="0">
                  <a:pos x="110" y="58"/>
                </a:cxn>
                <a:cxn ang="0">
                  <a:pos x="117" y="61"/>
                </a:cxn>
                <a:cxn ang="0">
                  <a:pos x="122" y="65"/>
                </a:cxn>
                <a:cxn ang="0">
                  <a:pos x="127" y="69"/>
                </a:cxn>
                <a:cxn ang="0">
                  <a:pos x="127" y="69"/>
                </a:cxn>
                <a:cxn ang="0">
                  <a:pos x="131" y="66"/>
                </a:cxn>
              </a:cxnLst>
              <a:rect l="txL" t="txT" r="txR" b="txB"/>
              <a:pathLst>
                <a:path w="132" h="70">
                  <a:moveTo>
                    <a:pt x="131" y="66"/>
                  </a:moveTo>
                  <a:lnTo>
                    <a:pt x="131" y="66"/>
                  </a:lnTo>
                  <a:lnTo>
                    <a:pt x="125" y="61"/>
                  </a:lnTo>
                  <a:lnTo>
                    <a:pt x="118" y="58"/>
                  </a:lnTo>
                  <a:lnTo>
                    <a:pt x="112" y="54"/>
                  </a:lnTo>
                  <a:lnTo>
                    <a:pt x="104" y="51"/>
                  </a:lnTo>
                  <a:lnTo>
                    <a:pt x="96" y="48"/>
                  </a:lnTo>
                  <a:lnTo>
                    <a:pt x="88" y="46"/>
                  </a:lnTo>
                  <a:lnTo>
                    <a:pt x="79" y="42"/>
                  </a:lnTo>
                  <a:lnTo>
                    <a:pt x="69" y="39"/>
                  </a:lnTo>
                  <a:lnTo>
                    <a:pt x="61" y="35"/>
                  </a:lnTo>
                  <a:lnTo>
                    <a:pt x="52" y="33"/>
                  </a:lnTo>
                  <a:lnTo>
                    <a:pt x="43" y="29"/>
                  </a:lnTo>
                  <a:lnTo>
                    <a:pt x="34" y="24"/>
                  </a:lnTo>
                  <a:lnTo>
                    <a:pt x="25" y="19"/>
                  </a:lnTo>
                  <a:lnTo>
                    <a:pt x="17" y="13"/>
                  </a:lnTo>
                  <a:lnTo>
                    <a:pt x="10" y="7"/>
                  </a:lnTo>
                  <a:lnTo>
                    <a:pt x="3" y="0"/>
                  </a:lnTo>
                  <a:lnTo>
                    <a:pt x="0" y="2"/>
                  </a:lnTo>
                  <a:lnTo>
                    <a:pt x="7" y="10"/>
                  </a:lnTo>
                  <a:lnTo>
                    <a:pt x="15" y="16"/>
                  </a:lnTo>
                  <a:lnTo>
                    <a:pt x="23" y="23"/>
                  </a:lnTo>
                  <a:lnTo>
                    <a:pt x="32" y="27"/>
                  </a:lnTo>
                  <a:lnTo>
                    <a:pt x="41" y="32"/>
                  </a:lnTo>
                  <a:lnTo>
                    <a:pt x="50" y="35"/>
                  </a:lnTo>
                  <a:lnTo>
                    <a:pt x="60" y="39"/>
                  </a:lnTo>
                  <a:lnTo>
                    <a:pt x="68" y="43"/>
                  </a:lnTo>
                  <a:lnTo>
                    <a:pt x="77" y="46"/>
                  </a:lnTo>
                  <a:lnTo>
                    <a:pt x="86" y="49"/>
                  </a:lnTo>
                  <a:lnTo>
                    <a:pt x="94" y="52"/>
                  </a:lnTo>
                  <a:lnTo>
                    <a:pt x="102" y="55"/>
                  </a:lnTo>
                  <a:lnTo>
                    <a:pt x="110" y="58"/>
                  </a:lnTo>
                  <a:lnTo>
                    <a:pt x="117" y="61"/>
                  </a:lnTo>
                  <a:lnTo>
                    <a:pt x="122" y="65"/>
                  </a:lnTo>
                  <a:lnTo>
                    <a:pt x="127" y="69"/>
                  </a:lnTo>
                  <a:lnTo>
                    <a:pt x="131" y="66"/>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87" name="Freeform 23"/>
            <p:cNvSpPr/>
            <p:nvPr/>
          </p:nvSpPr>
          <p:spPr>
            <a:xfrm>
              <a:off x="1328" y="3877"/>
              <a:ext cx="337" cy="152"/>
            </a:xfrm>
            <a:custGeom>
              <a:avLst/>
              <a:gdLst>
                <a:gd name="txL" fmla="*/ 0 w 337"/>
                <a:gd name="txT" fmla="*/ 0 h 152"/>
                <a:gd name="txR" fmla="*/ 337 w 337"/>
                <a:gd name="txB" fmla="*/ 152 h 152"/>
              </a:gdLst>
              <a:ahLst/>
              <a:cxnLst>
                <a:cxn ang="0">
                  <a:pos x="334" y="136"/>
                </a:cxn>
                <a:cxn ang="0">
                  <a:pos x="312" y="143"/>
                </a:cxn>
                <a:cxn ang="0">
                  <a:pos x="289" y="146"/>
                </a:cxn>
                <a:cxn ang="0">
                  <a:pos x="266" y="146"/>
                </a:cxn>
                <a:cxn ang="0">
                  <a:pos x="244" y="144"/>
                </a:cxn>
                <a:cxn ang="0">
                  <a:pos x="222" y="140"/>
                </a:cxn>
                <a:cxn ang="0">
                  <a:pos x="200" y="135"/>
                </a:cxn>
                <a:cxn ang="0">
                  <a:pos x="180" y="127"/>
                </a:cxn>
                <a:cxn ang="0">
                  <a:pos x="157" y="116"/>
                </a:cxn>
                <a:cxn ang="0">
                  <a:pos x="137" y="106"/>
                </a:cxn>
                <a:cxn ang="0">
                  <a:pos x="116" y="92"/>
                </a:cxn>
                <a:cxn ang="0">
                  <a:pos x="97" y="79"/>
                </a:cxn>
                <a:cxn ang="0">
                  <a:pos x="77" y="64"/>
                </a:cxn>
                <a:cxn ang="0">
                  <a:pos x="58" y="49"/>
                </a:cxn>
                <a:cxn ang="0">
                  <a:pos x="39" y="33"/>
                </a:cxn>
                <a:cxn ang="0">
                  <a:pos x="20" y="16"/>
                </a:cxn>
                <a:cxn ang="0">
                  <a:pos x="3" y="0"/>
                </a:cxn>
                <a:cxn ang="0">
                  <a:pos x="9" y="11"/>
                </a:cxn>
                <a:cxn ang="0">
                  <a:pos x="27" y="27"/>
                </a:cxn>
                <a:cxn ang="0">
                  <a:pos x="46" y="43"/>
                </a:cxn>
                <a:cxn ang="0">
                  <a:pos x="64" y="59"/>
                </a:cxn>
                <a:cxn ang="0">
                  <a:pos x="84" y="75"/>
                </a:cxn>
                <a:cxn ang="0">
                  <a:pos x="105" y="89"/>
                </a:cxn>
                <a:cxn ang="0">
                  <a:pos x="125" y="103"/>
                </a:cxn>
                <a:cxn ang="0">
                  <a:pos x="146" y="114"/>
                </a:cxn>
                <a:cxn ang="0">
                  <a:pos x="167" y="125"/>
                </a:cxn>
                <a:cxn ang="0">
                  <a:pos x="188" y="135"/>
                </a:cxn>
                <a:cxn ang="0">
                  <a:pos x="210" y="141"/>
                </a:cxn>
                <a:cxn ang="0">
                  <a:pos x="232" y="147"/>
                </a:cxn>
                <a:cxn ang="0">
                  <a:pos x="255" y="150"/>
                </a:cxn>
                <a:cxn ang="0">
                  <a:pos x="277" y="151"/>
                </a:cxn>
                <a:cxn ang="0">
                  <a:pos x="300" y="148"/>
                </a:cxn>
                <a:cxn ang="0">
                  <a:pos x="324" y="143"/>
                </a:cxn>
                <a:cxn ang="0">
                  <a:pos x="336" y="140"/>
                </a:cxn>
              </a:cxnLst>
              <a:rect l="txL" t="txT" r="txR" b="txB"/>
              <a:pathLst>
                <a:path w="337" h="152">
                  <a:moveTo>
                    <a:pt x="334" y="136"/>
                  </a:moveTo>
                  <a:lnTo>
                    <a:pt x="334" y="136"/>
                  </a:lnTo>
                  <a:lnTo>
                    <a:pt x="323" y="139"/>
                  </a:lnTo>
                  <a:lnTo>
                    <a:pt x="312" y="143"/>
                  </a:lnTo>
                  <a:lnTo>
                    <a:pt x="300" y="144"/>
                  </a:lnTo>
                  <a:lnTo>
                    <a:pt x="289" y="146"/>
                  </a:lnTo>
                  <a:lnTo>
                    <a:pt x="277" y="146"/>
                  </a:lnTo>
                  <a:lnTo>
                    <a:pt x="266" y="146"/>
                  </a:lnTo>
                  <a:lnTo>
                    <a:pt x="255" y="146"/>
                  </a:lnTo>
                  <a:lnTo>
                    <a:pt x="244" y="144"/>
                  </a:lnTo>
                  <a:lnTo>
                    <a:pt x="232" y="143"/>
                  </a:lnTo>
                  <a:lnTo>
                    <a:pt x="222" y="140"/>
                  </a:lnTo>
                  <a:lnTo>
                    <a:pt x="211" y="137"/>
                  </a:lnTo>
                  <a:lnTo>
                    <a:pt x="200" y="135"/>
                  </a:lnTo>
                  <a:lnTo>
                    <a:pt x="189" y="131"/>
                  </a:lnTo>
                  <a:lnTo>
                    <a:pt x="180" y="127"/>
                  </a:lnTo>
                  <a:lnTo>
                    <a:pt x="168" y="122"/>
                  </a:lnTo>
                  <a:lnTo>
                    <a:pt x="157" y="116"/>
                  </a:lnTo>
                  <a:lnTo>
                    <a:pt x="148" y="111"/>
                  </a:lnTo>
                  <a:lnTo>
                    <a:pt x="137" y="106"/>
                  </a:lnTo>
                  <a:lnTo>
                    <a:pt x="127" y="99"/>
                  </a:lnTo>
                  <a:lnTo>
                    <a:pt x="116" y="92"/>
                  </a:lnTo>
                  <a:lnTo>
                    <a:pt x="107" y="87"/>
                  </a:lnTo>
                  <a:lnTo>
                    <a:pt x="97" y="79"/>
                  </a:lnTo>
                  <a:lnTo>
                    <a:pt x="87" y="71"/>
                  </a:lnTo>
                  <a:lnTo>
                    <a:pt x="77" y="64"/>
                  </a:lnTo>
                  <a:lnTo>
                    <a:pt x="67" y="57"/>
                  </a:lnTo>
                  <a:lnTo>
                    <a:pt x="58" y="49"/>
                  </a:lnTo>
                  <a:lnTo>
                    <a:pt x="48" y="40"/>
                  </a:lnTo>
                  <a:lnTo>
                    <a:pt x="39" y="33"/>
                  </a:lnTo>
                  <a:lnTo>
                    <a:pt x="30" y="24"/>
                  </a:lnTo>
                  <a:lnTo>
                    <a:pt x="20" y="16"/>
                  </a:lnTo>
                  <a:lnTo>
                    <a:pt x="12" y="7"/>
                  </a:lnTo>
                  <a:lnTo>
                    <a:pt x="3" y="0"/>
                  </a:lnTo>
                  <a:lnTo>
                    <a:pt x="0" y="2"/>
                  </a:lnTo>
                  <a:lnTo>
                    <a:pt x="9" y="11"/>
                  </a:lnTo>
                  <a:lnTo>
                    <a:pt x="17" y="19"/>
                  </a:lnTo>
                  <a:lnTo>
                    <a:pt x="27" y="27"/>
                  </a:lnTo>
                  <a:lnTo>
                    <a:pt x="36" y="35"/>
                  </a:lnTo>
                  <a:lnTo>
                    <a:pt x="46" y="43"/>
                  </a:lnTo>
                  <a:lnTo>
                    <a:pt x="56" y="51"/>
                  </a:lnTo>
                  <a:lnTo>
                    <a:pt x="64" y="59"/>
                  </a:lnTo>
                  <a:lnTo>
                    <a:pt x="75" y="67"/>
                  </a:lnTo>
                  <a:lnTo>
                    <a:pt x="84" y="75"/>
                  </a:lnTo>
                  <a:lnTo>
                    <a:pt x="95" y="83"/>
                  </a:lnTo>
                  <a:lnTo>
                    <a:pt x="105" y="89"/>
                  </a:lnTo>
                  <a:lnTo>
                    <a:pt x="115" y="96"/>
                  </a:lnTo>
                  <a:lnTo>
                    <a:pt x="125" y="103"/>
                  </a:lnTo>
                  <a:lnTo>
                    <a:pt x="135" y="109"/>
                  </a:lnTo>
                  <a:lnTo>
                    <a:pt x="146" y="114"/>
                  </a:lnTo>
                  <a:lnTo>
                    <a:pt x="156" y="120"/>
                  </a:lnTo>
                  <a:lnTo>
                    <a:pt x="167" y="125"/>
                  </a:lnTo>
                  <a:lnTo>
                    <a:pt x="178" y="130"/>
                  </a:lnTo>
                  <a:lnTo>
                    <a:pt x="188" y="135"/>
                  </a:lnTo>
                  <a:lnTo>
                    <a:pt x="200" y="138"/>
                  </a:lnTo>
                  <a:lnTo>
                    <a:pt x="210" y="141"/>
                  </a:lnTo>
                  <a:lnTo>
                    <a:pt x="221" y="144"/>
                  </a:lnTo>
                  <a:lnTo>
                    <a:pt x="232" y="147"/>
                  </a:lnTo>
                  <a:lnTo>
                    <a:pt x="244" y="148"/>
                  </a:lnTo>
                  <a:lnTo>
                    <a:pt x="255" y="150"/>
                  </a:lnTo>
                  <a:lnTo>
                    <a:pt x="266" y="151"/>
                  </a:lnTo>
                  <a:lnTo>
                    <a:pt x="277" y="151"/>
                  </a:lnTo>
                  <a:lnTo>
                    <a:pt x="289" y="150"/>
                  </a:lnTo>
                  <a:lnTo>
                    <a:pt x="300" y="148"/>
                  </a:lnTo>
                  <a:lnTo>
                    <a:pt x="312" y="147"/>
                  </a:lnTo>
                  <a:lnTo>
                    <a:pt x="324" y="143"/>
                  </a:lnTo>
                  <a:lnTo>
                    <a:pt x="336" y="140"/>
                  </a:lnTo>
                  <a:lnTo>
                    <a:pt x="334" y="136"/>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88" name="Freeform 24"/>
            <p:cNvSpPr/>
            <p:nvPr/>
          </p:nvSpPr>
          <p:spPr>
            <a:xfrm>
              <a:off x="1662" y="3752"/>
              <a:ext cx="87" cy="267"/>
            </a:xfrm>
            <a:custGeom>
              <a:avLst/>
              <a:gdLst>
                <a:gd name="txL" fmla="*/ 0 w 87"/>
                <a:gd name="txT" fmla="*/ 0 h 267"/>
                <a:gd name="txR" fmla="*/ 87 w 87"/>
                <a:gd name="txB" fmla="*/ 267 h 267"/>
              </a:gdLst>
              <a:ahLst/>
              <a:cxnLst>
                <a:cxn ang="0">
                  <a:pos x="16" y="2"/>
                </a:cxn>
                <a:cxn ang="0">
                  <a:pos x="32" y="18"/>
                </a:cxn>
                <a:cxn ang="0">
                  <a:pos x="45" y="33"/>
                </a:cxn>
                <a:cxn ang="0">
                  <a:pos x="57" y="51"/>
                </a:cxn>
                <a:cxn ang="0">
                  <a:pos x="66" y="69"/>
                </a:cxn>
                <a:cxn ang="0">
                  <a:pos x="73" y="88"/>
                </a:cxn>
                <a:cxn ang="0">
                  <a:pos x="79" y="108"/>
                </a:cxn>
                <a:cxn ang="0">
                  <a:pos x="81" y="128"/>
                </a:cxn>
                <a:cxn ang="0">
                  <a:pos x="82" y="147"/>
                </a:cxn>
                <a:cxn ang="0">
                  <a:pos x="81" y="165"/>
                </a:cxn>
                <a:cxn ang="0">
                  <a:pos x="76" y="185"/>
                </a:cxn>
                <a:cxn ang="0">
                  <a:pos x="69" y="201"/>
                </a:cxn>
                <a:cxn ang="0">
                  <a:pos x="61" y="217"/>
                </a:cxn>
                <a:cxn ang="0">
                  <a:pos x="49" y="232"/>
                </a:cxn>
                <a:cxn ang="0">
                  <a:pos x="36" y="243"/>
                </a:cxn>
                <a:cxn ang="0">
                  <a:pos x="19" y="254"/>
                </a:cxn>
                <a:cxn ang="0">
                  <a:pos x="0" y="261"/>
                </a:cxn>
                <a:cxn ang="0">
                  <a:pos x="12" y="261"/>
                </a:cxn>
                <a:cxn ang="0">
                  <a:pos x="30" y="253"/>
                </a:cxn>
                <a:cxn ang="0">
                  <a:pos x="45" y="240"/>
                </a:cxn>
                <a:cxn ang="0">
                  <a:pos x="58" y="227"/>
                </a:cxn>
                <a:cxn ang="0">
                  <a:pos x="69" y="212"/>
                </a:cxn>
                <a:cxn ang="0">
                  <a:pos x="77" y="194"/>
                </a:cxn>
                <a:cxn ang="0">
                  <a:pos x="82" y="176"/>
                </a:cxn>
                <a:cxn ang="0">
                  <a:pos x="85" y="157"/>
                </a:cxn>
                <a:cxn ang="0">
                  <a:pos x="86" y="137"/>
                </a:cxn>
                <a:cxn ang="0">
                  <a:pos x="85" y="116"/>
                </a:cxn>
                <a:cxn ang="0">
                  <a:pos x="81" y="96"/>
                </a:cxn>
                <a:cxn ang="0">
                  <a:pos x="74" y="77"/>
                </a:cxn>
                <a:cxn ang="0">
                  <a:pos x="65" y="58"/>
                </a:cxn>
                <a:cxn ang="0">
                  <a:pos x="55" y="40"/>
                </a:cxn>
                <a:cxn ang="0">
                  <a:pos x="41" y="22"/>
                </a:cxn>
                <a:cxn ang="0">
                  <a:pos x="28" y="7"/>
                </a:cxn>
                <a:cxn ang="0">
                  <a:pos x="19" y="0"/>
                </a:cxn>
              </a:cxnLst>
              <a:rect l="txL" t="txT" r="txR" b="txB"/>
              <a:pathLst>
                <a:path w="87" h="267">
                  <a:moveTo>
                    <a:pt x="16" y="2"/>
                  </a:moveTo>
                  <a:lnTo>
                    <a:pt x="16" y="2"/>
                  </a:lnTo>
                  <a:lnTo>
                    <a:pt x="24" y="10"/>
                  </a:lnTo>
                  <a:lnTo>
                    <a:pt x="32" y="18"/>
                  </a:lnTo>
                  <a:lnTo>
                    <a:pt x="39" y="25"/>
                  </a:lnTo>
                  <a:lnTo>
                    <a:pt x="45" y="33"/>
                  </a:lnTo>
                  <a:lnTo>
                    <a:pt x="52" y="42"/>
                  </a:lnTo>
                  <a:lnTo>
                    <a:pt x="57" y="51"/>
                  </a:lnTo>
                  <a:lnTo>
                    <a:pt x="61" y="60"/>
                  </a:lnTo>
                  <a:lnTo>
                    <a:pt x="66" y="69"/>
                  </a:lnTo>
                  <a:lnTo>
                    <a:pt x="70" y="78"/>
                  </a:lnTo>
                  <a:lnTo>
                    <a:pt x="73" y="88"/>
                  </a:lnTo>
                  <a:lnTo>
                    <a:pt x="77" y="98"/>
                  </a:lnTo>
                  <a:lnTo>
                    <a:pt x="79" y="108"/>
                  </a:lnTo>
                  <a:lnTo>
                    <a:pt x="81" y="117"/>
                  </a:lnTo>
                  <a:lnTo>
                    <a:pt x="81" y="128"/>
                  </a:lnTo>
                  <a:lnTo>
                    <a:pt x="82" y="137"/>
                  </a:lnTo>
                  <a:lnTo>
                    <a:pt x="82" y="147"/>
                  </a:lnTo>
                  <a:lnTo>
                    <a:pt x="81" y="157"/>
                  </a:lnTo>
                  <a:lnTo>
                    <a:pt x="81" y="165"/>
                  </a:lnTo>
                  <a:lnTo>
                    <a:pt x="78" y="175"/>
                  </a:lnTo>
                  <a:lnTo>
                    <a:pt x="76" y="185"/>
                  </a:lnTo>
                  <a:lnTo>
                    <a:pt x="73" y="192"/>
                  </a:lnTo>
                  <a:lnTo>
                    <a:pt x="69" y="201"/>
                  </a:lnTo>
                  <a:lnTo>
                    <a:pt x="65" y="209"/>
                  </a:lnTo>
                  <a:lnTo>
                    <a:pt x="61" y="217"/>
                  </a:lnTo>
                  <a:lnTo>
                    <a:pt x="56" y="225"/>
                  </a:lnTo>
                  <a:lnTo>
                    <a:pt x="49" y="232"/>
                  </a:lnTo>
                  <a:lnTo>
                    <a:pt x="42" y="237"/>
                  </a:lnTo>
                  <a:lnTo>
                    <a:pt x="36" y="243"/>
                  </a:lnTo>
                  <a:lnTo>
                    <a:pt x="28" y="249"/>
                  </a:lnTo>
                  <a:lnTo>
                    <a:pt x="19" y="254"/>
                  </a:lnTo>
                  <a:lnTo>
                    <a:pt x="10" y="259"/>
                  </a:lnTo>
                  <a:lnTo>
                    <a:pt x="0" y="261"/>
                  </a:lnTo>
                  <a:lnTo>
                    <a:pt x="1" y="266"/>
                  </a:lnTo>
                  <a:lnTo>
                    <a:pt x="12" y="261"/>
                  </a:lnTo>
                  <a:lnTo>
                    <a:pt x="20" y="257"/>
                  </a:lnTo>
                  <a:lnTo>
                    <a:pt x="30" y="253"/>
                  </a:lnTo>
                  <a:lnTo>
                    <a:pt x="37" y="247"/>
                  </a:lnTo>
                  <a:lnTo>
                    <a:pt x="45" y="240"/>
                  </a:lnTo>
                  <a:lnTo>
                    <a:pt x="52" y="234"/>
                  </a:lnTo>
                  <a:lnTo>
                    <a:pt x="58" y="227"/>
                  </a:lnTo>
                  <a:lnTo>
                    <a:pt x="64" y="219"/>
                  </a:lnTo>
                  <a:lnTo>
                    <a:pt x="69" y="212"/>
                  </a:lnTo>
                  <a:lnTo>
                    <a:pt x="73" y="203"/>
                  </a:lnTo>
                  <a:lnTo>
                    <a:pt x="77" y="194"/>
                  </a:lnTo>
                  <a:lnTo>
                    <a:pt x="80" y="185"/>
                  </a:lnTo>
                  <a:lnTo>
                    <a:pt x="82" y="176"/>
                  </a:lnTo>
                  <a:lnTo>
                    <a:pt x="85" y="166"/>
                  </a:lnTo>
                  <a:lnTo>
                    <a:pt x="85" y="157"/>
                  </a:lnTo>
                  <a:lnTo>
                    <a:pt x="86" y="147"/>
                  </a:lnTo>
                  <a:lnTo>
                    <a:pt x="86" y="137"/>
                  </a:lnTo>
                  <a:lnTo>
                    <a:pt x="85" y="127"/>
                  </a:lnTo>
                  <a:lnTo>
                    <a:pt x="85" y="116"/>
                  </a:lnTo>
                  <a:lnTo>
                    <a:pt x="83" y="107"/>
                  </a:lnTo>
                  <a:lnTo>
                    <a:pt x="81" y="96"/>
                  </a:lnTo>
                  <a:lnTo>
                    <a:pt x="77" y="88"/>
                  </a:lnTo>
                  <a:lnTo>
                    <a:pt x="74" y="77"/>
                  </a:lnTo>
                  <a:lnTo>
                    <a:pt x="69" y="68"/>
                  </a:lnTo>
                  <a:lnTo>
                    <a:pt x="65" y="58"/>
                  </a:lnTo>
                  <a:lnTo>
                    <a:pt x="61" y="48"/>
                  </a:lnTo>
                  <a:lnTo>
                    <a:pt x="55" y="40"/>
                  </a:lnTo>
                  <a:lnTo>
                    <a:pt x="49" y="31"/>
                  </a:lnTo>
                  <a:lnTo>
                    <a:pt x="41" y="22"/>
                  </a:lnTo>
                  <a:lnTo>
                    <a:pt x="35" y="15"/>
                  </a:lnTo>
                  <a:lnTo>
                    <a:pt x="28" y="7"/>
                  </a:lnTo>
                  <a:lnTo>
                    <a:pt x="19" y="0"/>
                  </a:lnTo>
                  <a:lnTo>
                    <a:pt x="16" y="2"/>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89" name="Freeform 25"/>
            <p:cNvSpPr/>
            <p:nvPr/>
          </p:nvSpPr>
          <p:spPr>
            <a:xfrm>
              <a:off x="1471" y="3714"/>
              <a:ext cx="211" cy="41"/>
            </a:xfrm>
            <a:custGeom>
              <a:avLst/>
              <a:gdLst>
                <a:gd name="txL" fmla="*/ 0 w 211"/>
                <a:gd name="txT" fmla="*/ 0 h 41"/>
                <a:gd name="txR" fmla="*/ 211 w 211"/>
                <a:gd name="txB" fmla="*/ 41 h 41"/>
              </a:gdLst>
              <a:ahLst/>
              <a:cxnLst>
                <a:cxn ang="0">
                  <a:pos x="0" y="7"/>
                </a:cxn>
                <a:cxn ang="0">
                  <a:pos x="13" y="7"/>
                </a:cxn>
                <a:cxn ang="0">
                  <a:pos x="28" y="6"/>
                </a:cxn>
                <a:cxn ang="0">
                  <a:pos x="41" y="5"/>
                </a:cxn>
                <a:cxn ang="0">
                  <a:pos x="56" y="4"/>
                </a:cxn>
                <a:cxn ang="0">
                  <a:pos x="68" y="4"/>
                </a:cxn>
                <a:cxn ang="0">
                  <a:pos x="83" y="3"/>
                </a:cxn>
                <a:cxn ang="0">
                  <a:pos x="96" y="4"/>
                </a:cxn>
                <a:cxn ang="0">
                  <a:pos x="109" y="5"/>
                </a:cxn>
                <a:cxn ang="0">
                  <a:pos x="122" y="7"/>
                </a:cxn>
                <a:cxn ang="0">
                  <a:pos x="135" y="8"/>
                </a:cxn>
                <a:cxn ang="0">
                  <a:pos x="148" y="10"/>
                </a:cxn>
                <a:cxn ang="0">
                  <a:pos x="160" y="14"/>
                </a:cxn>
                <a:cxn ang="0">
                  <a:pos x="173" y="19"/>
                </a:cxn>
                <a:cxn ang="0">
                  <a:pos x="184" y="25"/>
                </a:cxn>
                <a:cxn ang="0">
                  <a:pos x="196" y="32"/>
                </a:cxn>
                <a:cxn ang="0">
                  <a:pos x="207" y="40"/>
                </a:cxn>
                <a:cxn ang="0">
                  <a:pos x="204" y="33"/>
                </a:cxn>
                <a:cxn ang="0">
                  <a:pos x="192" y="25"/>
                </a:cxn>
                <a:cxn ang="0">
                  <a:pos x="180" y="18"/>
                </a:cxn>
                <a:cxn ang="0">
                  <a:pos x="168" y="13"/>
                </a:cxn>
                <a:cxn ang="0">
                  <a:pos x="156" y="9"/>
                </a:cxn>
                <a:cxn ang="0">
                  <a:pos x="143" y="6"/>
                </a:cxn>
                <a:cxn ang="0">
                  <a:pos x="129" y="3"/>
                </a:cxn>
                <a:cxn ang="0">
                  <a:pos x="116" y="2"/>
                </a:cxn>
                <a:cxn ang="0">
                  <a:pos x="103" y="0"/>
                </a:cxn>
                <a:cxn ang="0">
                  <a:pos x="89" y="0"/>
                </a:cxn>
                <a:cxn ang="0">
                  <a:pos x="76" y="0"/>
                </a:cxn>
                <a:cxn ang="0">
                  <a:pos x="61" y="0"/>
                </a:cxn>
                <a:cxn ang="0">
                  <a:pos x="48" y="1"/>
                </a:cxn>
                <a:cxn ang="0">
                  <a:pos x="35" y="2"/>
                </a:cxn>
                <a:cxn ang="0">
                  <a:pos x="20" y="2"/>
                </a:cxn>
                <a:cxn ang="0">
                  <a:pos x="7" y="3"/>
                </a:cxn>
                <a:cxn ang="0">
                  <a:pos x="0" y="3"/>
                </a:cxn>
              </a:cxnLst>
              <a:rect l="txL" t="txT" r="txR" b="txB"/>
              <a:pathLst>
                <a:path w="211" h="41">
                  <a:moveTo>
                    <a:pt x="0" y="7"/>
                  </a:moveTo>
                  <a:lnTo>
                    <a:pt x="0" y="7"/>
                  </a:lnTo>
                  <a:lnTo>
                    <a:pt x="7" y="7"/>
                  </a:lnTo>
                  <a:lnTo>
                    <a:pt x="13" y="7"/>
                  </a:lnTo>
                  <a:lnTo>
                    <a:pt x="20" y="6"/>
                  </a:lnTo>
                  <a:lnTo>
                    <a:pt x="28" y="6"/>
                  </a:lnTo>
                  <a:lnTo>
                    <a:pt x="35" y="6"/>
                  </a:lnTo>
                  <a:lnTo>
                    <a:pt x="41" y="5"/>
                  </a:lnTo>
                  <a:lnTo>
                    <a:pt x="48" y="5"/>
                  </a:lnTo>
                  <a:lnTo>
                    <a:pt x="56" y="4"/>
                  </a:lnTo>
                  <a:lnTo>
                    <a:pt x="61" y="4"/>
                  </a:lnTo>
                  <a:lnTo>
                    <a:pt x="68" y="4"/>
                  </a:lnTo>
                  <a:lnTo>
                    <a:pt x="76" y="4"/>
                  </a:lnTo>
                  <a:lnTo>
                    <a:pt x="83" y="3"/>
                  </a:lnTo>
                  <a:lnTo>
                    <a:pt x="89" y="4"/>
                  </a:lnTo>
                  <a:lnTo>
                    <a:pt x="96" y="4"/>
                  </a:lnTo>
                  <a:lnTo>
                    <a:pt x="103" y="4"/>
                  </a:lnTo>
                  <a:lnTo>
                    <a:pt x="109" y="5"/>
                  </a:lnTo>
                  <a:lnTo>
                    <a:pt x="116" y="6"/>
                  </a:lnTo>
                  <a:lnTo>
                    <a:pt x="122" y="7"/>
                  </a:lnTo>
                  <a:lnTo>
                    <a:pt x="129" y="7"/>
                  </a:lnTo>
                  <a:lnTo>
                    <a:pt x="135" y="8"/>
                  </a:lnTo>
                  <a:lnTo>
                    <a:pt x="141" y="10"/>
                  </a:lnTo>
                  <a:lnTo>
                    <a:pt x="148" y="10"/>
                  </a:lnTo>
                  <a:lnTo>
                    <a:pt x="154" y="12"/>
                  </a:lnTo>
                  <a:lnTo>
                    <a:pt x="160" y="14"/>
                  </a:lnTo>
                  <a:lnTo>
                    <a:pt x="166" y="17"/>
                  </a:lnTo>
                  <a:lnTo>
                    <a:pt x="173" y="19"/>
                  </a:lnTo>
                  <a:lnTo>
                    <a:pt x="179" y="21"/>
                  </a:lnTo>
                  <a:lnTo>
                    <a:pt x="184" y="25"/>
                  </a:lnTo>
                  <a:lnTo>
                    <a:pt x="190" y="29"/>
                  </a:lnTo>
                  <a:lnTo>
                    <a:pt x="196" y="32"/>
                  </a:lnTo>
                  <a:lnTo>
                    <a:pt x="202" y="36"/>
                  </a:lnTo>
                  <a:lnTo>
                    <a:pt x="207" y="40"/>
                  </a:lnTo>
                  <a:lnTo>
                    <a:pt x="210" y="37"/>
                  </a:lnTo>
                  <a:lnTo>
                    <a:pt x="204" y="33"/>
                  </a:lnTo>
                  <a:lnTo>
                    <a:pt x="198" y="29"/>
                  </a:lnTo>
                  <a:lnTo>
                    <a:pt x="192" y="25"/>
                  </a:lnTo>
                  <a:lnTo>
                    <a:pt x="186" y="21"/>
                  </a:lnTo>
                  <a:lnTo>
                    <a:pt x="180" y="18"/>
                  </a:lnTo>
                  <a:lnTo>
                    <a:pt x="174" y="15"/>
                  </a:lnTo>
                  <a:lnTo>
                    <a:pt x="168" y="13"/>
                  </a:lnTo>
                  <a:lnTo>
                    <a:pt x="161" y="10"/>
                  </a:lnTo>
                  <a:lnTo>
                    <a:pt x="156" y="9"/>
                  </a:lnTo>
                  <a:lnTo>
                    <a:pt x="149" y="7"/>
                  </a:lnTo>
                  <a:lnTo>
                    <a:pt x="143" y="6"/>
                  </a:lnTo>
                  <a:lnTo>
                    <a:pt x="136" y="4"/>
                  </a:lnTo>
                  <a:lnTo>
                    <a:pt x="129" y="3"/>
                  </a:lnTo>
                  <a:lnTo>
                    <a:pt x="123" y="3"/>
                  </a:lnTo>
                  <a:lnTo>
                    <a:pt x="116" y="2"/>
                  </a:lnTo>
                  <a:lnTo>
                    <a:pt x="109" y="1"/>
                  </a:lnTo>
                  <a:lnTo>
                    <a:pt x="103" y="0"/>
                  </a:lnTo>
                  <a:lnTo>
                    <a:pt x="96" y="0"/>
                  </a:lnTo>
                  <a:lnTo>
                    <a:pt x="89" y="0"/>
                  </a:lnTo>
                  <a:lnTo>
                    <a:pt x="83" y="0"/>
                  </a:lnTo>
                  <a:lnTo>
                    <a:pt x="76" y="0"/>
                  </a:lnTo>
                  <a:lnTo>
                    <a:pt x="68" y="0"/>
                  </a:lnTo>
                  <a:lnTo>
                    <a:pt x="61" y="0"/>
                  </a:lnTo>
                  <a:lnTo>
                    <a:pt x="56" y="0"/>
                  </a:lnTo>
                  <a:lnTo>
                    <a:pt x="48" y="1"/>
                  </a:lnTo>
                  <a:lnTo>
                    <a:pt x="41" y="1"/>
                  </a:lnTo>
                  <a:lnTo>
                    <a:pt x="35" y="2"/>
                  </a:lnTo>
                  <a:lnTo>
                    <a:pt x="28" y="2"/>
                  </a:lnTo>
                  <a:lnTo>
                    <a:pt x="20" y="2"/>
                  </a:lnTo>
                  <a:lnTo>
                    <a:pt x="13" y="3"/>
                  </a:lnTo>
                  <a:lnTo>
                    <a:pt x="7" y="3"/>
                  </a:lnTo>
                  <a:lnTo>
                    <a:pt x="0" y="3"/>
                  </a:lnTo>
                  <a:lnTo>
                    <a:pt x="0" y="7"/>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90" name="Freeform 26"/>
            <p:cNvSpPr/>
            <p:nvPr/>
          </p:nvSpPr>
          <p:spPr>
            <a:xfrm>
              <a:off x="1388" y="3717"/>
              <a:ext cx="85" cy="37"/>
            </a:xfrm>
            <a:custGeom>
              <a:avLst/>
              <a:gdLst>
                <a:gd name="txL" fmla="*/ 0 w 85"/>
                <a:gd name="txT" fmla="*/ 0 h 37"/>
                <a:gd name="txR" fmla="*/ 85 w 85"/>
                <a:gd name="txB" fmla="*/ 37 h 37"/>
              </a:gdLst>
              <a:ahLst/>
              <a:cxnLst>
                <a:cxn ang="0">
                  <a:pos x="0" y="33"/>
                </a:cxn>
                <a:cxn ang="0">
                  <a:pos x="2" y="36"/>
                </a:cxn>
                <a:cxn ang="0">
                  <a:pos x="6" y="36"/>
                </a:cxn>
                <a:cxn ang="0">
                  <a:pos x="12" y="35"/>
                </a:cxn>
                <a:cxn ang="0">
                  <a:pos x="16" y="33"/>
                </a:cxn>
                <a:cxn ang="0">
                  <a:pos x="21" y="32"/>
                </a:cxn>
                <a:cxn ang="0">
                  <a:pos x="24" y="30"/>
                </a:cxn>
                <a:cxn ang="0">
                  <a:pos x="29" y="27"/>
                </a:cxn>
                <a:cxn ang="0">
                  <a:pos x="33" y="24"/>
                </a:cxn>
                <a:cxn ang="0">
                  <a:pos x="37" y="20"/>
                </a:cxn>
                <a:cxn ang="0">
                  <a:pos x="42" y="17"/>
                </a:cxn>
                <a:cxn ang="0">
                  <a:pos x="47" y="14"/>
                </a:cxn>
                <a:cxn ang="0">
                  <a:pos x="52" y="12"/>
                </a:cxn>
                <a:cxn ang="0">
                  <a:pos x="58" y="8"/>
                </a:cxn>
                <a:cxn ang="0">
                  <a:pos x="63" y="8"/>
                </a:cxn>
                <a:cxn ang="0">
                  <a:pos x="71" y="5"/>
                </a:cxn>
                <a:cxn ang="0">
                  <a:pos x="76" y="4"/>
                </a:cxn>
                <a:cxn ang="0">
                  <a:pos x="84" y="4"/>
                </a:cxn>
                <a:cxn ang="0">
                  <a:pos x="84" y="0"/>
                </a:cxn>
                <a:cxn ang="0">
                  <a:pos x="75" y="0"/>
                </a:cxn>
                <a:cxn ang="0">
                  <a:pos x="69" y="1"/>
                </a:cxn>
                <a:cxn ang="0">
                  <a:pos x="63" y="4"/>
                </a:cxn>
                <a:cxn ang="0">
                  <a:pos x="56" y="6"/>
                </a:cxn>
                <a:cxn ang="0">
                  <a:pos x="50" y="8"/>
                </a:cxn>
                <a:cxn ang="0">
                  <a:pos x="46" y="11"/>
                </a:cxn>
                <a:cxn ang="0">
                  <a:pos x="40" y="14"/>
                </a:cxn>
                <a:cxn ang="0">
                  <a:pos x="35" y="17"/>
                </a:cxn>
                <a:cxn ang="0">
                  <a:pos x="30" y="20"/>
                </a:cxn>
                <a:cxn ang="0">
                  <a:pos x="26" y="24"/>
                </a:cxn>
                <a:cxn ang="0">
                  <a:pos x="22" y="26"/>
                </a:cxn>
                <a:cxn ang="0">
                  <a:pos x="18" y="28"/>
                </a:cxn>
                <a:cxn ang="0">
                  <a:pos x="14" y="31"/>
                </a:cxn>
                <a:cxn ang="0">
                  <a:pos x="10" y="32"/>
                </a:cxn>
                <a:cxn ang="0">
                  <a:pos x="6" y="32"/>
                </a:cxn>
                <a:cxn ang="0">
                  <a:pos x="2" y="32"/>
                </a:cxn>
                <a:cxn ang="0">
                  <a:pos x="4" y="34"/>
                </a:cxn>
                <a:cxn ang="0">
                  <a:pos x="0" y="33"/>
                </a:cxn>
              </a:cxnLst>
              <a:rect l="txL" t="txT" r="txR" b="txB"/>
              <a:pathLst>
                <a:path w="85" h="37">
                  <a:moveTo>
                    <a:pt x="0" y="33"/>
                  </a:moveTo>
                  <a:lnTo>
                    <a:pt x="2" y="36"/>
                  </a:lnTo>
                  <a:lnTo>
                    <a:pt x="6" y="36"/>
                  </a:lnTo>
                  <a:lnTo>
                    <a:pt x="12" y="35"/>
                  </a:lnTo>
                  <a:lnTo>
                    <a:pt x="16" y="33"/>
                  </a:lnTo>
                  <a:lnTo>
                    <a:pt x="21" y="32"/>
                  </a:lnTo>
                  <a:lnTo>
                    <a:pt x="24" y="30"/>
                  </a:lnTo>
                  <a:lnTo>
                    <a:pt x="29" y="27"/>
                  </a:lnTo>
                  <a:lnTo>
                    <a:pt x="33" y="24"/>
                  </a:lnTo>
                  <a:lnTo>
                    <a:pt x="37" y="20"/>
                  </a:lnTo>
                  <a:lnTo>
                    <a:pt x="42" y="17"/>
                  </a:lnTo>
                  <a:lnTo>
                    <a:pt x="47" y="14"/>
                  </a:lnTo>
                  <a:lnTo>
                    <a:pt x="52" y="12"/>
                  </a:lnTo>
                  <a:lnTo>
                    <a:pt x="58" y="8"/>
                  </a:lnTo>
                  <a:lnTo>
                    <a:pt x="63" y="8"/>
                  </a:lnTo>
                  <a:lnTo>
                    <a:pt x="71" y="5"/>
                  </a:lnTo>
                  <a:lnTo>
                    <a:pt x="76" y="4"/>
                  </a:lnTo>
                  <a:lnTo>
                    <a:pt x="84" y="4"/>
                  </a:lnTo>
                  <a:lnTo>
                    <a:pt x="84" y="0"/>
                  </a:lnTo>
                  <a:lnTo>
                    <a:pt x="75" y="0"/>
                  </a:lnTo>
                  <a:lnTo>
                    <a:pt x="69" y="1"/>
                  </a:lnTo>
                  <a:lnTo>
                    <a:pt x="63" y="4"/>
                  </a:lnTo>
                  <a:lnTo>
                    <a:pt x="56" y="6"/>
                  </a:lnTo>
                  <a:lnTo>
                    <a:pt x="50" y="8"/>
                  </a:lnTo>
                  <a:lnTo>
                    <a:pt x="46" y="11"/>
                  </a:lnTo>
                  <a:lnTo>
                    <a:pt x="40" y="14"/>
                  </a:lnTo>
                  <a:lnTo>
                    <a:pt x="35" y="17"/>
                  </a:lnTo>
                  <a:lnTo>
                    <a:pt x="30" y="20"/>
                  </a:lnTo>
                  <a:lnTo>
                    <a:pt x="26" y="24"/>
                  </a:lnTo>
                  <a:lnTo>
                    <a:pt x="22" y="26"/>
                  </a:lnTo>
                  <a:lnTo>
                    <a:pt x="18" y="28"/>
                  </a:lnTo>
                  <a:lnTo>
                    <a:pt x="14" y="31"/>
                  </a:lnTo>
                  <a:lnTo>
                    <a:pt x="10" y="32"/>
                  </a:lnTo>
                  <a:lnTo>
                    <a:pt x="6" y="32"/>
                  </a:lnTo>
                  <a:lnTo>
                    <a:pt x="2" y="32"/>
                  </a:lnTo>
                  <a:lnTo>
                    <a:pt x="4" y="34"/>
                  </a:lnTo>
                  <a:lnTo>
                    <a:pt x="0" y="33"/>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91" name="Freeform 27"/>
            <p:cNvSpPr/>
            <p:nvPr/>
          </p:nvSpPr>
          <p:spPr>
            <a:xfrm>
              <a:off x="1303" y="3671"/>
              <a:ext cx="91" cy="81"/>
            </a:xfrm>
            <a:custGeom>
              <a:avLst/>
              <a:gdLst>
                <a:gd name="txL" fmla="*/ 0 w 91"/>
                <a:gd name="txT" fmla="*/ 0 h 81"/>
                <a:gd name="txR" fmla="*/ 91 w 91"/>
                <a:gd name="txB" fmla="*/ 81 h 81"/>
              </a:gdLst>
              <a:ahLst/>
              <a:cxnLst>
                <a:cxn ang="0">
                  <a:pos x="0" y="4"/>
                </a:cxn>
                <a:cxn ang="0">
                  <a:pos x="0" y="4"/>
                </a:cxn>
                <a:cxn ang="0">
                  <a:pos x="17" y="5"/>
                </a:cxn>
                <a:cxn ang="0">
                  <a:pos x="32" y="8"/>
                </a:cxn>
                <a:cxn ang="0">
                  <a:pos x="45" y="13"/>
                </a:cxn>
                <a:cxn ang="0">
                  <a:pos x="56" y="18"/>
                </a:cxn>
                <a:cxn ang="0">
                  <a:pos x="64" y="24"/>
                </a:cxn>
                <a:cxn ang="0">
                  <a:pos x="71" y="30"/>
                </a:cxn>
                <a:cxn ang="0">
                  <a:pos x="77" y="37"/>
                </a:cxn>
                <a:cxn ang="0">
                  <a:pos x="81" y="44"/>
                </a:cxn>
                <a:cxn ang="0">
                  <a:pos x="83" y="51"/>
                </a:cxn>
                <a:cxn ang="0">
                  <a:pos x="85" y="56"/>
                </a:cxn>
                <a:cxn ang="0">
                  <a:pos x="86" y="63"/>
                </a:cxn>
                <a:cxn ang="0">
                  <a:pos x="86" y="68"/>
                </a:cxn>
                <a:cxn ang="0">
                  <a:pos x="86" y="73"/>
                </a:cxn>
                <a:cxn ang="0">
                  <a:pos x="86" y="76"/>
                </a:cxn>
                <a:cxn ang="0">
                  <a:pos x="86" y="78"/>
                </a:cxn>
                <a:cxn ang="0">
                  <a:pos x="85" y="79"/>
                </a:cxn>
                <a:cxn ang="0">
                  <a:pos x="89" y="80"/>
                </a:cxn>
                <a:cxn ang="0">
                  <a:pos x="90" y="79"/>
                </a:cxn>
                <a:cxn ang="0">
                  <a:pos x="90" y="77"/>
                </a:cxn>
                <a:cxn ang="0">
                  <a:pos x="90" y="73"/>
                </a:cxn>
                <a:cxn ang="0">
                  <a:pos x="90" y="68"/>
                </a:cxn>
                <a:cxn ang="0">
                  <a:pos x="90" y="62"/>
                </a:cxn>
                <a:cxn ang="0">
                  <a:pos x="89" y="56"/>
                </a:cxn>
                <a:cxn ang="0">
                  <a:pos x="86" y="49"/>
                </a:cxn>
                <a:cxn ang="0">
                  <a:pos x="84" y="42"/>
                </a:cxn>
                <a:cxn ang="0">
                  <a:pos x="80" y="35"/>
                </a:cxn>
                <a:cxn ang="0">
                  <a:pos x="74" y="28"/>
                </a:cxn>
                <a:cxn ang="0">
                  <a:pos x="66" y="21"/>
                </a:cxn>
                <a:cxn ang="0">
                  <a:pos x="58" y="15"/>
                </a:cxn>
                <a:cxn ang="0">
                  <a:pos x="46" y="9"/>
                </a:cxn>
                <a:cxn ang="0">
                  <a:pos x="34" y="5"/>
                </a:cxn>
                <a:cxn ang="0">
                  <a:pos x="18" y="2"/>
                </a:cxn>
                <a:cxn ang="0">
                  <a:pos x="0" y="0"/>
                </a:cxn>
                <a:cxn ang="0">
                  <a:pos x="0" y="0"/>
                </a:cxn>
                <a:cxn ang="0">
                  <a:pos x="0" y="4"/>
                </a:cxn>
              </a:cxnLst>
              <a:rect l="txL" t="txT" r="txR" b="txB"/>
              <a:pathLst>
                <a:path w="91" h="81">
                  <a:moveTo>
                    <a:pt x="0" y="4"/>
                  </a:moveTo>
                  <a:lnTo>
                    <a:pt x="0" y="4"/>
                  </a:lnTo>
                  <a:lnTo>
                    <a:pt x="17" y="5"/>
                  </a:lnTo>
                  <a:lnTo>
                    <a:pt x="32" y="8"/>
                  </a:lnTo>
                  <a:lnTo>
                    <a:pt x="45" y="13"/>
                  </a:lnTo>
                  <a:lnTo>
                    <a:pt x="56" y="18"/>
                  </a:lnTo>
                  <a:lnTo>
                    <a:pt x="64" y="24"/>
                  </a:lnTo>
                  <a:lnTo>
                    <a:pt x="71" y="30"/>
                  </a:lnTo>
                  <a:lnTo>
                    <a:pt x="77" y="37"/>
                  </a:lnTo>
                  <a:lnTo>
                    <a:pt x="81" y="44"/>
                  </a:lnTo>
                  <a:lnTo>
                    <a:pt x="83" y="51"/>
                  </a:lnTo>
                  <a:lnTo>
                    <a:pt x="85" y="56"/>
                  </a:lnTo>
                  <a:lnTo>
                    <a:pt x="86" y="63"/>
                  </a:lnTo>
                  <a:lnTo>
                    <a:pt x="86" y="68"/>
                  </a:lnTo>
                  <a:lnTo>
                    <a:pt x="86" y="73"/>
                  </a:lnTo>
                  <a:lnTo>
                    <a:pt x="86" y="76"/>
                  </a:lnTo>
                  <a:lnTo>
                    <a:pt x="86" y="78"/>
                  </a:lnTo>
                  <a:lnTo>
                    <a:pt x="85" y="79"/>
                  </a:lnTo>
                  <a:lnTo>
                    <a:pt x="89" y="80"/>
                  </a:lnTo>
                  <a:lnTo>
                    <a:pt x="90" y="79"/>
                  </a:lnTo>
                  <a:lnTo>
                    <a:pt x="90" y="77"/>
                  </a:lnTo>
                  <a:lnTo>
                    <a:pt x="90" y="73"/>
                  </a:lnTo>
                  <a:lnTo>
                    <a:pt x="90" y="68"/>
                  </a:lnTo>
                  <a:lnTo>
                    <a:pt x="90" y="62"/>
                  </a:lnTo>
                  <a:lnTo>
                    <a:pt x="89" y="56"/>
                  </a:lnTo>
                  <a:lnTo>
                    <a:pt x="86" y="49"/>
                  </a:lnTo>
                  <a:lnTo>
                    <a:pt x="84" y="42"/>
                  </a:lnTo>
                  <a:lnTo>
                    <a:pt x="80" y="35"/>
                  </a:lnTo>
                  <a:lnTo>
                    <a:pt x="74" y="28"/>
                  </a:lnTo>
                  <a:lnTo>
                    <a:pt x="66" y="21"/>
                  </a:lnTo>
                  <a:lnTo>
                    <a:pt x="58" y="15"/>
                  </a:lnTo>
                  <a:lnTo>
                    <a:pt x="46" y="9"/>
                  </a:lnTo>
                  <a:lnTo>
                    <a:pt x="34" y="5"/>
                  </a:lnTo>
                  <a:lnTo>
                    <a:pt x="18" y="2"/>
                  </a:lnTo>
                  <a:lnTo>
                    <a:pt x="0" y="0"/>
                  </a:lnTo>
                  <a:lnTo>
                    <a:pt x="0" y="4"/>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92" name="Freeform 28"/>
            <p:cNvSpPr/>
            <p:nvPr/>
          </p:nvSpPr>
          <p:spPr>
            <a:xfrm>
              <a:off x="1224" y="3667"/>
              <a:ext cx="80" cy="17"/>
            </a:xfrm>
            <a:custGeom>
              <a:avLst/>
              <a:gdLst>
                <a:gd name="txL" fmla="*/ 0 w 80"/>
                <a:gd name="txT" fmla="*/ 0 h 17"/>
                <a:gd name="txR" fmla="*/ 80 w 80"/>
                <a:gd name="txB" fmla="*/ 17 h 17"/>
              </a:gdLst>
              <a:ahLst/>
              <a:cxnLst>
                <a:cxn ang="0">
                  <a:pos x="7" y="6"/>
                </a:cxn>
                <a:cxn ang="0">
                  <a:pos x="5" y="1"/>
                </a:cxn>
                <a:cxn ang="0">
                  <a:pos x="4" y="1"/>
                </a:cxn>
                <a:cxn ang="0">
                  <a:pos x="4" y="1"/>
                </a:cxn>
                <a:cxn ang="0">
                  <a:pos x="3" y="1"/>
                </a:cxn>
                <a:cxn ang="0">
                  <a:pos x="2" y="1"/>
                </a:cxn>
                <a:cxn ang="0">
                  <a:pos x="2" y="1"/>
                </a:cxn>
                <a:cxn ang="0">
                  <a:pos x="3" y="8"/>
                </a:cxn>
                <a:cxn ang="0">
                  <a:pos x="1" y="8"/>
                </a:cxn>
                <a:cxn ang="0">
                  <a:pos x="3" y="8"/>
                </a:cxn>
                <a:cxn ang="0">
                  <a:pos x="6" y="8"/>
                </a:cxn>
                <a:cxn ang="0">
                  <a:pos x="10" y="8"/>
                </a:cxn>
                <a:cxn ang="0">
                  <a:pos x="15" y="9"/>
                </a:cxn>
                <a:cxn ang="0">
                  <a:pos x="23" y="9"/>
                </a:cxn>
                <a:cxn ang="0">
                  <a:pos x="34" y="11"/>
                </a:cxn>
                <a:cxn ang="0">
                  <a:pos x="45" y="12"/>
                </a:cxn>
                <a:cxn ang="0">
                  <a:pos x="61" y="14"/>
                </a:cxn>
                <a:cxn ang="0">
                  <a:pos x="79" y="16"/>
                </a:cxn>
                <a:cxn ang="0">
                  <a:pos x="79" y="8"/>
                </a:cxn>
                <a:cxn ang="0">
                  <a:pos x="61" y="6"/>
                </a:cxn>
                <a:cxn ang="0">
                  <a:pos x="45" y="4"/>
                </a:cxn>
                <a:cxn ang="0">
                  <a:pos x="34" y="3"/>
                </a:cxn>
                <a:cxn ang="0">
                  <a:pos x="23" y="1"/>
                </a:cxn>
                <a:cxn ang="0">
                  <a:pos x="15" y="1"/>
                </a:cxn>
                <a:cxn ang="0">
                  <a:pos x="10" y="0"/>
                </a:cxn>
                <a:cxn ang="0">
                  <a:pos x="6" y="0"/>
                </a:cxn>
                <a:cxn ang="0">
                  <a:pos x="3" y="0"/>
                </a:cxn>
                <a:cxn ang="0">
                  <a:pos x="1" y="0"/>
                </a:cxn>
                <a:cxn ang="0">
                  <a:pos x="0" y="1"/>
                </a:cxn>
                <a:cxn ang="0">
                  <a:pos x="0" y="9"/>
                </a:cxn>
                <a:cxn ang="0">
                  <a:pos x="1" y="9"/>
                </a:cxn>
                <a:cxn ang="0">
                  <a:pos x="3" y="9"/>
                </a:cxn>
                <a:cxn ang="0">
                  <a:pos x="3" y="9"/>
                </a:cxn>
                <a:cxn ang="0">
                  <a:pos x="4" y="9"/>
                </a:cxn>
                <a:cxn ang="0">
                  <a:pos x="4" y="9"/>
                </a:cxn>
                <a:cxn ang="0">
                  <a:pos x="3" y="6"/>
                </a:cxn>
                <a:cxn ang="0">
                  <a:pos x="7" y="6"/>
                </a:cxn>
                <a:cxn ang="0">
                  <a:pos x="7" y="3"/>
                </a:cxn>
                <a:cxn ang="0">
                  <a:pos x="5" y="1"/>
                </a:cxn>
                <a:cxn ang="0">
                  <a:pos x="7" y="6"/>
                </a:cxn>
              </a:cxnLst>
              <a:rect l="txL" t="txT" r="txR" b="txB"/>
              <a:pathLst>
                <a:path w="80" h="17">
                  <a:moveTo>
                    <a:pt x="7" y="6"/>
                  </a:moveTo>
                  <a:lnTo>
                    <a:pt x="5" y="1"/>
                  </a:lnTo>
                  <a:lnTo>
                    <a:pt x="4" y="1"/>
                  </a:lnTo>
                  <a:lnTo>
                    <a:pt x="3" y="1"/>
                  </a:lnTo>
                  <a:lnTo>
                    <a:pt x="2" y="1"/>
                  </a:lnTo>
                  <a:lnTo>
                    <a:pt x="3" y="8"/>
                  </a:lnTo>
                  <a:lnTo>
                    <a:pt x="1" y="8"/>
                  </a:lnTo>
                  <a:lnTo>
                    <a:pt x="3" y="8"/>
                  </a:lnTo>
                  <a:lnTo>
                    <a:pt x="6" y="8"/>
                  </a:lnTo>
                  <a:lnTo>
                    <a:pt x="10" y="8"/>
                  </a:lnTo>
                  <a:lnTo>
                    <a:pt x="15" y="9"/>
                  </a:lnTo>
                  <a:lnTo>
                    <a:pt x="23" y="9"/>
                  </a:lnTo>
                  <a:lnTo>
                    <a:pt x="34" y="11"/>
                  </a:lnTo>
                  <a:lnTo>
                    <a:pt x="45" y="12"/>
                  </a:lnTo>
                  <a:lnTo>
                    <a:pt x="61" y="14"/>
                  </a:lnTo>
                  <a:lnTo>
                    <a:pt x="79" y="16"/>
                  </a:lnTo>
                  <a:lnTo>
                    <a:pt x="79" y="8"/>
                  </a:lnTo>
                  <a:lnTo>
                    <a:pt x="61" y="6"/>
                  </a:lnTo>
                  <a:lnTo>
                    <a:pt x="45" y="4"/>
                  </a:lnTo>
                  <a:lnTo>
                    <a:pt x="34" y="3"/>
                  </a:lnTo>
                  <a:lnTo>
                    <a:pt x="23" y="1"/>
                  </a:lnTo>
                  <a:lnTo>
                    <a:pt x="15" y="1"/>
                  </a:lnTo>
                  <a:lnTo>
                    <a:pt x="10" y="0"/>
                  </a:lnTo>
                  <a:lnTo>
                    <a:pt x="6" y="0"/>
                  </a:lnTo>
                  <a:lnTo>
                    <a:pt x="3" y="0"/>
                  </a:lnTo>
                  <a:lnTo>
                    <a:pt x="1" y="0"/>
                  </a:lnTo>
                  <a:lnTo>
                    <a:pt x="0" y="1"/>
                  </a:lnTo>
                  <a:lnTo>
                    <a:pt x="0" y="9"/>
                  </a:lnTo>
                  <a:lnTo>
                    <a:pt x="1" y="9"/>
                  </a:lnTo>
                  <a:lnTo>
                    <a:pt x="3" y="9"/>
                  </a:lnTo>
                  <a:lnTo>
                    <a:pt x="4" y="9"/>
                  </a:lnTo>
                  <a:lnTo>
                    <a:pt x="3" y="6"/>
                  </a:lnTo>
                  <a:lnTo>
                    <a:pt x="7" y="6"/>
                  </a:lnTo>
                  <a:lnTo>
                    <a:pt x="7" y="3"/>
                  </a:lnTo>
                  <a:lnTo>
                    <a:pt x="5" y="1"/>
                  </a:lnTo>
                  <a:lnTo>
                    <a:pt x="7" y="6"/>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93" name="Freeform 29"/>
            <p:cNvSpPr/>
            <p:nvPr/>
          </p:nvSpPr>
          <p:spPr>
            <a:xfrm>
              <a:off x="1215" y="3787"/>
              <a:ext cx="232" cy="146"/>
            </a:xfrm>
            <a:custGeom>
              <a:avLst/>
              <a:gdLst>
                <a:gd name="txL" fmla="*/ 0 w 232"/>
                <a:gd name="txT" fmla="*/ 0 h 146"/>
                <a:gd name="txR" fmla="*/ 232 w 232"/>
                <a:gd name="txB" fmla="*/ 146 h 146"/>
              </a:gdLst>
              <a:ahLst/>
              <a:cxnLst>
                <a:cxn ang="0">
                  <a:pos x="231" y="141"/>
                </a:cxn>
                <a:cxn ang="0">
                  <a:pos x="205" y="117"/>
                </a:cxn>
                <a:cxn ang="0">
                  <a:pos x="182" y="97"/>
                </a:cxn>
                <a:cxn ang="0">
                  <a:pos x="162" y="81"/>
                </a:cxn>
                <a:cxn ang="0">
                  <a:pos x="144" y="68"/>
                </a:cxn>
                <a:cxn ang="0">
                  <a:pos x="126" y="57"/>
                </a:cxn>
                <a:cxn ang="0">
                  <a:pos x="111" y="49"/>
                </a:cxn>
                <a:cxn ang="0">
                  <a:pos x="98" y="43"/>
                </a:cxn>
                <a:cxn ang="0">
                  <a:pos x="85" y="38"/>
                </a:cxn>
                <a:cxn ang="0">
                  <a:pos x="73" y="34"/>
                </a:cxn>
                <a:cxn ang="0">
                  <a:pos x="62" y="32"/>
                </a:cxn>
                <a:cxn ang="0">
                  <a:pos x="52" y="28"/>
                </a:cxn>
                <a:cxn ang="0">
                  <a:pos x="43" y="24"/>
                </a:cxn>
                <a:cxn ang="0">
                  <a:pos x="32" y="20"/>
                </a:cxn>
                <a:cxn ang="0">
                  <a:pos x="23" y="15"/>
                </a:cxn>
                <a:cxn ang="0">
                  <a:pos x="12" y="8"/>
                </a:cxn>
                <a:cxn ang="0">
                  <a:pos x="3" y="0"/>
                </a:cxn>
                <a:cxn ang="0">
                  <a:pos x="4" y="7"/>
                </a:cxn>
                <a:cxn ang="0">
                  <a:pos x="16" y="15"/>
                </a:cxn>
                <a:cxn ang="0">
                  <a:pos x="26" y="21"/>
                </a:cxn>
                <a:cxn ang="0">
                  <a:pos x="36" y="26"/>
                </a:cxn>
                <a:cxn ang="0">
                  <a:pos x="46" y="31"/>
                </a:cxn>
                <a:cxn ang="0">
                  <a:pos x="56" y="33"/>
                </a:cxn>
                <a:cxn ang="0">
                  <a:pos x="67" y="36"/>
                </a:cxn>
                <a:cxn ang="0">
                  <a:pos x="77" y="40"/>
                </a:cxn>
                <a:cxn ang="0">
                  <a:pos x="90" y="44"/>
                </a:cxn>
                <a:cxn ang="0">
                  <a:pos x="102" y="49"/>
                </a:cxn>
                <a:cxn ang="0">
                  <a:pos x="117" y="57"/>
                </a:cxn>
                <a:cxn ang="0">
                  <a:pos x="132" y="65"/>
                </a:cxn>
                <a:cxn ang="0">
                  <a:pos x="149" y="77"/>
                </a:cxn>
                <a:cxn ang="0">
                  <a:pos x="170" y="92"/>
                </a:cxn>
                <a:cxn ang="0">
                  <a:pos x="191" y="109"/>
                </a:cxn>
                <a:cxn ang="0">
                  <a:pos x="214" y="131"/>
                </a:cxn>
                <a:cxn ang="0">
                  <a:pos x="227" y="145"/>
                </a:cxn>
              </a:cxnLst>
              <a:rect l="txL" t="txT" r="txR" b="txB"/>
              <a:pathLst>
                <a:path w="232" h="146">
                  <a:moveTo>
                    <a:pt x="231" y="141"/>
                  </a:moveTo>
                  <a:lnTo>
                    <a:pt x="231" y="141"/>
                  </a:lnTo>
                  <a:lnTo>
                    <a:pt x="218" y="129"/>
                  </a:lnTo>
                  <a:lnTo>
                    <a:pt x="205" y="117"/>
                  </a:lnTo>
                  <a:lnTo>
                    <a:pt x="194" y="107"/>
                  </a:lnTo>
                  <a:lnTo>
                    <a:pt x="182" y="97"/>
                  </a:lnTo>
                  <a:lnTo>
                    <a:pt x="171" y="89"/>
                  </a:lnTo>
                  <a:lnTo>
                    <a:pt x="162" y="81"/>
                  </a:lnTo>
                  <a:lnTo>
                    <a:pt x="152" y="74"/>
                  </a:lnTo>
                  <a:lnTo>
                    <a:pt x="144" y="68"/>
                  </a:lnTo>
                  <a:lnTo>
                    <a:pt x="134" y="62"/>
                  </a:lnTo>
                  <a:lnTo>
                    <a:pt x="126" y="57"/>
                  </a:lnTo>
                  <a:lnTo>
                    <a:pt x="119" y="53"/>
                  </a:lnTo>
                  <a:lnTo>
                    <a:pt x="111" y="49"/>
                  </a:lnTo>
                  <a:lnTo>
                    <a:pt x="104" y="46"/>
                  </a:lnTo>
                  <a:lnTo>
                    <a:pt x="98" y="43"/>
                  </a:lnTo>
                  <a:lnTo>
                    <a:pt x="91" y="40"/>
                  </a:lnTo>
                  <a:lnTo>
                    <a:pt x="85" y="38"/>
                  </a:lnTo>
                  <a:lnTo>
                    <a:pt x="79" y="36"/>
                  </a:lnTo>
                  <a:lnTo>
                    <a:pt x="73" y="34"/>
                  </a:lnTo>
                  <a:lnTo>
                    <a:pt x="68" y="33"/>
                  </a:lnTo>
                  <a:lnTo>
                    <a:pt x="62" y="32"/>
                  </a:lnTo>
                  <a:lnTo>
                    <a:pt x="57" y="30"/>
                  </a:lnTo>
                  <a:lnTo>
                    <a:pt x="52" y="28"/>
                  </a:lnTo>
                  <a:lnTo>
                    <a:pt x="48" y="26"/>
                  </a:lnTo>
                  <a:lnTo>
                    <a:pt x="43" y="24"/>
                  </a:lnTo>
                  <a:lnTo>
                    <a:pt x="37" y="23"/>
                  </a:lnTo>
                  <a:lnTo>
                    <a:pt x="32" y="20"/>
                  </a:lnTo>
                  <a:lnTo>
                    <a:pt x="28" y="18"/>
                  </a:lnTo>
                  <a:lnTo>
                    <a:pt x="23" y="15"/>
                  </a:lnTo>
                  <a:lnTo>
                    <a:pt x="18" y="12"/>
                  </a:lnTo>
                  <a:lnTo>
                    <a:pt x="12" y="8"/>
                  </a:lnTo>
                  <a:lnTo>
                    <a:pt x="8" y="4"/>
                  </a:lnTo>
                  <a:lnTo>
                    <a:pt x="3" y="0"/>
                  </a:lnTo>
                  <a:lnTo>
                    <a:pt x="0" y="2"/>
                  </a:lnTo>
                  <a:lnTo>
                    <a:pt x="4" y="7"/>
                  </a:lnTo>
                  <a:lnTo>
                    <a:pt x="11" y="11"/>
                  </a:lnTo>
                  <a:lnTo>
                    <a:pt x="16" y="15"/>
                  </a:lnTo>
                  <a:lnTo>
                    <a:pt x="21" y="18"/>
                  </a:lnTo>
                  <a:lnTo>
                    <a:pt x="26" y="21"/>
                  </a:lnTo>
                  <a:lnTo>
                    <a:pt x="31" y="24"/>
                  </a:lnTo>
                  <a:lnTo>
                    <a:pt x="36" y="26"/>
                  </a:lnTo>
                  <a:lnTo>
                    <a:pt x="41" y="28"/>
                  </a:lnTo>
                  <a:lnTo>
                    <a:pt x="46" y="31"/>
                  </a:lnTo>
                  <a:lnTo>
                    <a:pt x="51" y="32"/>
                  </a:lnTo>
                  <a:lnTo>
                    <a:pt x="56" y="33"/>
                  </a:lnTo>
                  <a:lnTo>
                    <a:pt x="61" y="35"/>
                  </a:lnTo>
                  <a:lnTo>
                    <a:pt x="67" y="36"/>
                  </a:lnTo>
                  <a:lnTo>
                    <a:pt x="72" y="38"/>
                  </a:lnTo>
                  <a:lnTo>
                    <a:pt x="77" y="40"/>
                  </a:lnTo>
                  <a:lnTo>
                    <a:pt x="84" y="42"/>
                  </a:lnTo>
                  <a:lnTo>
                    <a:pt x="90" y="44"/>
                  </a:lnTo>
                  <a:lnTo>
                    <a:pt x="97" y="47"/>
                  </a:lnTo>
                  <a:lnTo>
                    <a:pt x="102" y="49"/>
                  </a:lnTo>
                  <a:lnTo>
                    <a:pt x="109" y="53"/>
                  </a:lnTo>
                  <a:lnTo>
                    <a:pt x="117" y="57"/>
                  </a:lnTo>
                  <a:lnTo>
                    <a:pt x="124" y="60"/>
                  </a:lnTo>
                  <a:lnTo>
                    <a:pt x="132" y="65"/>
                  </a:lnTo>
                  <a:lnTo>
                    <a:pt x="141" y="71"/>
                  </a:lnTo>
                  <a:lnTo>
                    <a:pt x="149" y="77"/>
                  </a:lnTo>
                  <a:lnTo>
                    <a:pt x="159" y="84"/>
                  </a:lnTo>
                  <a:lnTo>
                    <a:pt x="170" y="92"/>
                  </a:lnTo>
                  <a:lnTo>
                    <a:pt x="180" y="100"/>
                  </a:lnTo>
                  <a:lnTo>
                    <a:pt x="191" y="109"/>
                  </a:lnTo>
                  <a:lnTo>
                    <a:pt x="202" y="120"/>
                  </a:lnTo>
                  <a:lnTo>
                    <a:pt x="214" y="131"/>
                  </a:lnTo>
                  <a:lnTo>
                    <a:pt x="227" y="145"/>
                  </a:lnTo>
                  <a:lnTo>
                    <a:pt x="231" y="141"/>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94" name="Freeform 30"/>
            <p:cNvSpPr/>
            <p:nvPr/>
          </p:nvSpPr>
          <p:spPr>
            <a:xfrm>
              <a:off x="1444" y="3929"/>
              <a:ext cx="247" cy="55"/>
            </a:xfrm>
            <a:custGeom>
              <a:avLst/>
              <a:gdLst>
                <a:gd name="txL" fmla="*/ 0 w 247"/>
                <a:gd name="txT" fmla="*/ 0 h 55"/>
                <a:gd name="txR" fmla="*/ 247 w 247"/>
                <a:gd name="txB" fmla="*/ 55 h 55"/>
              </a:gdLst>
              <a:ahLst/>
              <a:cxnLst>
                <a:cxn ang="0">
                  <a:pos x="243" y="27"/>
                </a:cxn>
                <a:cxn ang="0">
                  <a:pos x="231" y="36"/>
                </a:cxn>
                <a:cxn ang="0">
                  <a:pos x="218" y="41"/>
                </a:cxn>
                <a:cxn ang="0">
                  <a:pos x="203" y="46"/>
                </a:cxn>
                <a:cxn ang="0">
                  <a:pos x="186" y="48"/>
                </a:cxn>
                <a:cxn ang="0">
                  <a:pos x="169" y="50"/>
                </a:cxn>
                <a:cxn ang="0">
                  <a:pos x="151" y="49"/>
                </a:cxn>
                <a:cxn ang="0">
                  <a:pos x="133" y="47"/>
                </a:cxn>
                <a:cxn ang="0">
                  <a:pos x="114" y="45"/>
                </a:cxn>
                <a:cxn ang="0">
                  <a:pos x="96" y="41"/>
                </a:cxn>
                <a:cxn ang="0">
                  <a:pos x="79" y="36"/>
                </a:cxn>
                <a:cxn ang="0">
                  <a:pos x="63" y="31"/>
                </a:cxn>
                <a:cxn ang="0">
                  <a:pos x="47" y="25"/>
                </a:cxn>
                <a:cxn ang="0">
                  <a:pos x="33" y="19"/>
                </a:cxn>
                <a:cxn ang="0">
                  <a:pos x="20" y="12"/>
                </a:cxn>
                <a:cxn ang="0">
                  <a:pos x="11" y="6"/>
                </a:cxn>
                <a:cxn ang="0">
                  <a:pos x="3" y="0"/>
                </a:cxn>
                <a:cxn ang="0">
                  <a:pos x="3" y="6"/>
                </a:cxn>
                <a:cxn ang="0">
                  <a:pos x="13" y="12"/>
                </a:cxn>
                <a:cxn ang="0">
                  <a:pos x="24" y="19"/>
                </a:cxn>
                <a:cxn ang="0">
                  <a:pos x="38" y="26"/>
                </a:cxn>
                <a:cxn ang="0">
                  <a:pos x="53" y="32"/>
                </a:cxn>
                <a:cxn ang="0">
                  <a:pos x="69" y="37"/>
                </a:cxn>
                <a:cxn ang="0">
                  <a:pos x="87" y="42"/>
                </a:cxn>
                <a:cxn ang="0">
                  <a:pos x="105" y="47"/>
                </a:cxn>
                <a:cxn ang="0">
                  <a:pos x="123" y="50"/>
                </a:cxn>
                <a:cxn ang="0">
                  <a:pos x="142" y="52"/>
                </a:cxn>
                <a:cxn ang="0">
                  <a:pos x="160" y="54"/>
                </a:cxn>
                <a:cxn ang="0">
                  <a:pos x="178" y="54"/>
                </a:cxn>
                <a:cxn ang="0">
                  <a:pos x="195" y="51"/>
                </a:cxn>
                <a:cxn ang="0">
                  <a:pos x="211" y="48"/>
                </a:cxn>
                <a:cxn ang="0">
                  <a:pos x="227" y="42"/>
                </a:cxn>
                <a:cxn ang="0">
                  <a:pos x="239" y="35"/>
                </a:cxn>
                <a:cxn ang="0">
                  <a:pos x="246" y="30"/>
                </a:cxn>
              </a:cxnLst>
              <a:rect l="txL" t="txT" r="txR" b="txB"/>
              <a:pathLst>
                <a:path w="247" h="55">
                  <a:moveTo>
                    <a:pt x="243" y="27"/>
                  </a:moveTo>
                  <a:lnTo>
                    <a:pt x="243" y="27"/>
                  </a:lnTo>
                  <a:lnTo>
                    <a:pt x="238" y="32"/>
                  </a:lnTo>
                  <a:lnTo>
                    <a:pt x="231" y="36"/>
                  </a:lnTo>
                  <a:lnTo>
                    <a:pt x="225" y="38"/>
                  </a:lnTo>
                  <a:lnTo>
                    <a:pt x="218" y="41"/>
                  </a:lnTo>
                  <a:lnTo>
                    <a:pt x="210" y="44"/>
                  </a:lnTo>
                  <a:lnTo>
                    <a:pt x="203" y="46"/>
                  </a:lnTo>
                  <a:lnTo>
                    <a:pt x="194" y="47"/>
                  </a:lnTo>
                  <a:lnTo>
                    <a:pt x="186" y="48"/>
                  </a:lnTo>
                  <a:lnTo>
                    <a:pt x="178" y="49"/>
                  </a:lnTo>
                  <a:lnTo>
                    <a:pt x="169" y="50"/>
                  </a:lnTo>
                  <a:lnTo>
                    <a:pt x="160" y="50"/>
                  </a:lnTo>
                  <a:lnTo>
                    <a:pt x="151" y="49"/>
                  </a:lnTo>
                  <a:lnTo>
                    <a:pt x="142" y="48"/>
                  </a:lnTo>
                  <a:lnTo>
                    <a:pt x="133" y="47"/>
                  </a:lnTo>
                  <a:lnTo>
                    <a:pt x="123" y="46"/>
                  </a:lnTo>
                  <a:lnTo>
                    <a:pt x="114" y="45"/>
                  </a:lnTo>
                  <a:lnTo>
                    <a:pt x="106" y="43"/>
                  </a:lnTo>
                  <a:lnTo>
                    <a:pt x="96" y="41"/>
                  </a:lnTo>
                  <a:lnTo>
                    <a:pt x="87" y="38"/>
                  </a:lnTo>
                  <a:lnTo>
                    <a:pt x="79" y="36"/>
                  </a:lnTo>
                  <a:lnTo>
                    <a:pt x="70" y="34"/>
                  </a:lnTo>
                  <a:lnTo>
                    <a:pt x="63" y="31"/>
                  </a:lnTo>
                  <a:lnTo>
                    <a:pt x="55" y="28"/>
                  </a:lnTo>
                  <a:lnTo>
                    <a:pt x="47" y="25"/>
                  </a:lnTo>
                  <a:lnTo>
                    <a:pt x="39" y="23"/>
                  </a:lnTo>
                  <a:lnTo>
                    <a:pt x="33" y="19"/>
                  </a:lnTo>
                  <a:lnTo>
                    <a:pt x="26" y="15"/>
                  </a:lnTo>
                  <a:lnTo>
                    <a:pt x="20" y="12"/>
                  </a:lnTo>
                  <a:lnTo>
                    <a:pt x="15" y="10"/>
                  </a:lnTo>
                  <a:lnTo>
                    <a:pt x="11" y="6"/>
                  </a:lnTo>
                  <a:lnTo>
                    <a:pt x="6" y="3"/>
                  </a:lnTo>
                  <a:lnTo>
                    <a:pt x="3" y="0"/>
                  </a:lnTo>
                  <a:lnTo>
                    <a:pt x="0" y="3"/>
                  </a:lnTo>
                  <a:lnTo>
                    <a:pt x="3" y="6"/>
                  </a:lnTo>
                  <a:lnTo>
                    <a:pt x="8" y="10"/>
                  </a:lnTo>
                  <a:lnTo>
                    <a:pt x="13" y="12"/>
                  </a:lnTo>
                  <a:lnTo>
                    <a:pt x="18" y="15"/>
                  </a:lnTo>
                  <a:lnTo>
                    <a:pt x="24" y="19"/>
                  </a:lnTo>
                  <a:lnTo>
                    <a:pt x="31" y="23"/>
                  </a:lnTo>
                  <a:lnTo>
                    <a:pt x="38" y="26"/>
                  </a:lnTo>
                  <a:lnTo>
                    <a:pt x="45" y="29"/>
                  </a:lnTo>
                  <a:lnTo>
                    <a:pt x="53" y="32"/>
                  </a:lnTo>
                  <a:lnTo>
                    <a:pt x="61" y="35"/>
                  </a:lnTo>
                  <a:lnTo>
                    <a:pt x="69" y="37"/>
                  </a:lnTo>
                  <a:lnTo>
                    <a:pt x="78" y="40"/>
                  </a:lnTo>
                  <a:lnTo>
                    <a:pt x="87" y="42"/>
                  </a:lnTo>
                  <a:lnTo>
                    <a:pt x="95" y="45"/>
                  </a:lnTo>
                  <a:lnTo>
                    <a:pt x="105" y="47"/>
                  </a:lnTo>
                  <a:lnTo>
                    <a:pt x="113" y="49"/>
                  </a:lnTo>
                  <a:lnTo>
                    <a:pt x="123" y="50"/>
                  </a:lnTo>
                  <a:lnTo>
                    <a:pt x="133" y="51"/>
                  </a:lnTo>
                  <a:lnTo>
                    <a:pt x="142" y="52"/>
                  </a:lnTo>
                  <a:lnTo>
                    <a:pt x="151" y="54"/>
                  </a:lnTo>
                  <a:lnTo>
                    <a:pt x="160" y="54"/>
                  </a:lnTo>
                  <a:lnTo>
                    <a:pt x="169" y="54"/>
                  </a:lnTo>
                  <a:lnTo>
                    <a:pt x="178" y="54"/>
                  </a:lnTo>
                  <a:lnTo>
                    <a:pt x="186" y="52"/>
                  </a:lnTo>
                  <a:lnTo>
                    <a:pt x="195" y="51"/>
                  </a:lnTo>
                  <a:lnTo>
                    <a:pt x="204" y="50"/>
                  </a:lnTo>
                  <a:lnTo>
                    <a:pt x="211" y="48"/>
                  </a:lnTo>
                  <a:lnTo>
                    <a:pt x="219" y="45"/>
                  </a:lnTo>
                  <a:lnTo>
                    <a:pt x="227" y="42"/>
                  </a:lnTo>
                  <a:lnTo>
                    <a:pt x="233" y="38"/>
                  </a:lnTo>
                  <a:lnTo>
                    <a:pt x="239" y="35"/>
                  </a:lnTo>
                  <a:lnTo>
                    <a:pt x="246" y="30"/>
                  </a:lnTo>
                  <a:lnTo>
                    <a:pt x="243" y="27"/>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95" name="Freeform 31"/>
            <p:cNvSpPr/>
            <p:nvPr/>
          </p:nvSpPr>
          <p:spPr>
            <a:xfrm>
              <a:off x="1687" y="3908"/>
              <a:ext cx="28" cy="53"/>
            </a:xfrm>
            <a:custGeom>
              <a:avLst/>
              <a:gdLst>
                <a:gd name="txL" fmla="*/ 0 w 28"/>
                <a:gd name="txT" fmla="*/ 0 h 53"/>
                <a:gd name="txR" fmla="*/ 28 w 28"/>
                <a:gd name="txB" fmla="*/ 53 h 53"/>
              </a:gdLst>
              <a:ahLst/>
              <a:cxnLst>
                <a:cxn ang="0">
                  <a:pos x="23" y="0"/>
                </a:cxn>
                <a:cxn ang="0">
                  <a:pos x="22" y="5"/>
                </a:cxn>
                <a:cxn ang="0">
                  <a:pos x="20" y="10"/>
                </a:cxn>
                <a:cxn ang="0">
                  <a:pos x="19" y="15"/>
                </a:cxn>
                <a:cxn ang="0">
                  <a:pos x="18" y="20"/>
                </a:cxn>
                <a:cxn ang="0">
                  <a:pos x="16" y="24"/>
                </a:cxn>
                <a:cxn ang="0">
                  <a:pos x="15" y="28"/>
                </a:cxn>
                <a:cxn ang="0">
                  <a:pos x="13" y="31"/>
                </a:cxn>
                <a:cxn ang="0">
                  <a:pos x="11" y="33"/>
                </a:cxn>
                <a:cxn ang="0">
                  <a:pos x="11" y="36"/>
                </a:cxn>
                <a:cxn ang="0">
                  <a:pos x="9" y="39"/>
                </a:cxn>
                <a:cxn ang="0">
                  <a:pos x="7" y="41"/>
                </a:cxn>
                <a:cxn ang="0">
                  <a:pos x="6" y="43"/>
                </a:cxn>
                <a:cxn ang="0">
                  <a:pos x="4" y="44"/>
                </a:cxn>
                <a:cxn ang="0">
                  <a:pos x="3" y="46"/>
                </a:cxn>
                <a:cxn ang="0">
                  <a:pos x="1" y="48"/>
                </a:cxn>
                <a:cxn ang="0">
                  <a:pos x="0" y="48"/>
                </a:cxn>
                <a:cxn ang="0">
                  <a:pos x="2" y="52"/>
                </a:cxn>
                <a:cxn ang="0">
                  <a:pos x="3" y="51"/>
                </a:cxn>
                <a:cxn ang="0">
                  <a:pos x="5" y="49"/>
                </a:cxn>
                <a:cxn ang="0">
                  <a:pos x="7" y="48"/>
                </a:cxn>
                <a:cxn ang="0">
                  <a:pos x="8" y="45"/>
                </a:cxn>
                <a:cxn ang="0">
                  <a:pos x="10" y="44"/>
                </a:cxn>
                <a:cxn ang="0">
                  <a:pos x="11" y="41"/>
                </a:cxn>
                <a:cxn ang="0">
                  <a:pos x="13" y="38"/>
                </a:cxn>
                <a:cxn ang="0">
                  <a:pos x="15" y="35"/>
                </a:cxn>
                <a:cxn ang="0">
                  <a:pos x="16" y="32"/>
                </a:cxn>
                <a:cxn ang="0">
                  <a:pos x="19" y="29"/>
                </a:cxn>
                <a:cxn ang="0">
                  <a:pos x="20" y="25"/>
                </a:cxn>
                <a:cxn ang="0">
                  <a:pos x="22" y="21"/>
                </a:cxn>
                <a:cxn ang="0">
                  <a:pos x="23" y="16"/>
                </a:cxn>
                <a:cxn ang="0">
                  <a:pos x="24" y="11"/>
                </a:cxn>
                <a:cxn ang="0">
                  <a:pos x="26" y="6"/>
                </a:cxn>
                <a:cxn ang="0">
                  <a:pos x="27" y="0"/>
                </a:cxn>
                <a:cxn ang="0">
                  <a:pos x="23" y="0"/>
                </a:cxn>
              </a:cxnLst>
              <a:rect l="txL" t="txT" r="txR" b="txB"/>
              <a:pathLst>
                <a:path w="28" h="53">
                  <a:moveTo>
                    <a:pt x="23" y="0"/>
                  </a:moveTo>
                  <a:lnTo>
                    <a:pt x="22" y="5"/>
                  </a:lnTo>
                  <a:lnTo>
                    <a:pt x="20" y="10"/>
                  </a:lnTo>
                  <a:lnTo>
                    <a:pt x="19" y="15"/>
                  </a:lnTo>
                  <a:lnTo>
                    <a:pt x="18" y="20"/>
                  </a:lnTo>
                  <a:lnTo>
                    <a:pt x="16" y="24"/>
                  </a:lnTo>
                  <a:lnTo>
                    <a:pt x="15" y="28"/>
                  </a:lnTo>
                  <a:lnTo>
                    <a:pt x="13" y="31"/>
                  </a:lnTo>
                  <a:lnTo>
                    <a:pt x="11" y="33"/>
                  </a:lnTo>
                  <a:lnTo>
                    <a:pt x="11" y="36"/>
                  </a:lnTo>
                  <a:lnTo>
                    <a:pt x="9" y="39"/>
                  </a:lnTo>
                  <a:lnTo>
                    <a:pt x="7" y="41"/>
                  </a:lnTo>
                  <a:lnTo>
                    <a:pt x="6" y="43"/>
                  </a:lnTo>
                  <a:lnTo>
                    <a:pt x="4" y="44"/>
                  </a:lnTo>
                  <a:lnTo>
                    <a:pt x="3" y="46"/>
                  </a:lnTo>
                  <a:lnTo>
                    <a:pt x="1" y="48"/>
                  </a:lnTo>
                  <a:lnTo>
                    <a:pt x="0" y="48"/>
                  </a:lnTo>
                  <a:lnTo>
                    <a:pt x="2" y="52"/>
                  </a:lnTo>
                  <a:lnTo>
                    <a:pt x="3" y="51"/>
                  </a:lnTo>
                  <a:lnTo>
                    <a:pt x="5" y="49"/>
                  </a:lnTo>
                  <a:lnTo>
                    <a:pt x="7" y="48"/>
                  </a:lnTo>
                  <a:lnTo>
                    <a:pt x="8" y="45"/>
                  </a:lnTo>
                  <a:lnTo>
                    <a:pt x="10" y="44"/>
                  </a:lnTo>
                  <a:lnTo>
                    <a:pt x="11" y="41"/>
                  </a:lnTo>
                  <a:lnTo>
                    <a:pt x="13" y="38"/>
                  </a:lnTo>
                  <a:lnTo>
                    <a:pt x="15" y="35"/>
                  </a:lnTo>
                  <a:lnTo>
                    <a:pt x="16" y="32"/>
                  </a:lnTo>
                  <a:lnTo>
                    <a:pt x="19" y="29"/>
                  </a:lnTo>
                  <a:lnTo>
                    <a:pt x="20" y="25"/>
                  </a:lnTo>
                  <a:lnTo>
                    <a:pt x="22" y="21"/>
                  </a:lnTo>
                  <a:lnTo>
                    <a:pt x="23" y="16"/>
                  </a:lnTo>
                  <a:lnTo>
                    <a:pt x="24" y="11"/>
                  </a:lnTo>
                  <a:lnTo>
                    <a:pt x="26" y="6"/>
                  </a:lnTo>
                  <a:lnTo>
                    <a:pt x="27" y="0"/>
                  </a:lnTo>
                  <a:lnTo>
                    <a:pt x="23"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96" name="Freeform 32"/>
            <p:cNvSpPr/>
            <p:nvPr/>
          </p:nvSpPr>
          <p:spPr>
            <a:xfrm>
              <a:off x="1460" y="3723"/>
              <a:ext cx="113" cy="77"/>
            </a:xfrm>
            <a:custGeom>
              <a:avLst/>
              <a:gdLst>
                <a:gd name="txL" fmla="*/ 0 w 113"/>
                <a:gd name="txT" fmla="*/ 0 h 77"/>
                <a:gd name="txR" fmla="*/ 113 w 113"/>
                <a:gd name="txB" fmla="*/ 77 h 77"/>
              </a:gdLst>
              <a:ahLst/>
              <a:cxnLst>
                <a:cxn ang="0">
                  <a:pos x="0" y="74"/>
                </a:cxn>
                <a:cxn ang="0">
                  <a:pos x="8" y="76"/>
                </a:cxn>
                <a:cxn ang="0">
                  <a:pos x="17" y="76"/>
                </a:cxn>
                <a:cxn ang="0">
                  <a:pos x="26" y="75"/>
                </a:cxn>
                <a:cxn ang="0">
                  <a:pos x="35" y="73"/>
                </a:cxn>
                <a:cxn ang="0">
                  <a:pos x="43" y="72"/>
                </a:cxn>
                <a:cxn ang="0">
                  <a:pos x="50" y="68"/>
                </a:cxn>
                <a:cxn ang="0">
                  <a:pos x="58" y="64"/>
                </a:cxn>
                <a:cxn ang="0">
                  <a:pos x="66" y="58"/>
                </a:cxn>
                <a:cxn ang="0">
                  <a:pos x="72" y="52"/>
                </a:cxn>
                <a:cxn ang="0">
                  <a:pos x="79" y="47"/>
                </a:cxn>
                <a:cxn ang="0">
                  <a:pos x="86" y="40"/>
                </a:cxn>
                <a:cxn ang="0">
                  <a:pos x="92" y="32"/>
                </a:cxn>
                <a:cxn ang="0">
                  <a:pos x="97" y="25"/>
                </a:cxn>
                <a:cxn ang="0">
                  <a:pos x="102" y="17"/>
                </a:cxn>
                <a:cxn ang="0">
                  <a:pos x="107" y="9"/>
                </a:cxn>
                <a:cxn ang="0">
                  <a:pos x="112" y="1"/>
                </a:cxn>
                <a:cxn ang="0">
                  <a:pos x="108" y="0"/>
                </a:cxn>
                <a:cxn ang="0">
                  <a:pos x="104" y="7"/>
                </a:cxn>
                <a:cxn ang="0">
                  <a:pos x="99" y="16"/>
                </a:cxn>
                <a:cxn ang="0">
                  <a:pos x="95" y="24"/>
                </a:cxn>
                <a:cxn ang="0">
                  <a:pos x="89" y="30"/>
                </a:cxn>
                <a:cxn ang="0">
                  <a:pos x="83" y="37"/>
                </a:cxn>
                <a:cxn ang="0">
                  <a:pos x="76" y="44"/>
                </a:cxn>
                <a:cxn ang="0">
                  <a:pos x="71" y="49"/>
                </a:cxn>
                <a:cxn ang="0">
                  <a:pos x="64" y="55"/>
                </a:cxn>
                <a:cxn ang="0">
                  <a:pos x="56" y="60"/>
                </a:cxn>
                <a:cxn ang="0">
                  <a:pos x="48" y="64"/>
                </a:cxn>
                <a:cxn ang="0">
                  <a:pos x="42" y="68"/>
                </a:cxn>
                <a:cxn ang="0">
                  <a:pos x="33" y="70"/>
                </a:cxn>
                <a:cxn ang="0">
                  <a:pos x="25" y="72"/>
                </a:cxn>
                <a:cxn ang="0">
                  <a:pos x="17" y="72"/>
                </a:cxn>
                <a:cxn ang="0">
                  <a:pos x="9" y="72"/>
                </a:cxn>
                <a:cxn ang="0">
                  <a:pos x="0" y="71"/>
                </a:cxn>
                <a:cxn ang="0">
                  <a:pos x="0" y="74"/>
                </a:cxn>
              </a:cxnLst>
              <a:rect l="txL" t="txT" r="txR" b="txB"/>
              <a:pathLst>
                <a:path w="113" h="77">
                  <a:moveTo>
                    <a:pt x="0" y="74"/>
                  </a:moveTo>
                  <a:lnTo>
                    <a:pt x="8" y="76"/>
                  </a:lnTo>
                  <a:lnTo>
                    <a:pt x="17" y="76"/>
                  </a:lnTo>
                  <a:lnTo>
                    <a:pt x="26" y="75"/>
                  </a:lnTo>
                  <a:lnTo>
                    <a:pt x="35" y="73"/>
                  </a:lnTo>
                  <a:lnTo>
                    <a:pt x="43" y="72"/>
                  </a:lnTo>
                  <a:lnTo>
                    <a:pt x="50" y="68"/>
                  </a:lnTo>
                  <a:lnTo>
                    <a:pt x="58" y="64"/>
                  </a:lnTo>
                  <a:lnTo>
                    <a:pt x="66" y="58"/>
                  </a:lnTo>
                  <a:lnTo>
                    <a:pt x="72" y="52"/>
                  </a:lnTo>
                  <a:lnTo>
                    <a:pt x="79" y="47"/>
                  </a:lnTo>
                  <a:lnTo>
                    <a:pt x="86" y="40"/>
                  </a:lnTo>
                  <a:lnTo>
                    <a:pt x="92" y="32"/>
                  </a:lnTo>
                  <a:lnTo>
                    <a:pt x="97" y="25"/>
                  </a:lnTo>
                  <a:lnTo>
                    <a:pt x="102" y="17"/>
                  </a:lnTo>
                  <a:lnTo>
                    <a:pt x="107" y="9"/>
                  </a:lnTo>
                  <a:lnTo>
                    <a:pt x="112" y="1"/>
                  </a:lnTo>
                  <a:lnTo>
                    <a:pt x="108" y="0"/>
                  </a:lnTo>
                  <a:lnTo>
                    <a:pt x="104" y="7"/>
                  </a:lnTo>
                  <a:lnTo>
                    <a:pt x="99" y="16"/>
                  </a:lnTo>
                  <a:lnTo>
                    <a:pt x="95" y="24"/>
                  </a:lnTo>
                  <a:lnTo>
                    <a:pt x="89" y="30"/>
                  </a:lnTo>
                  <a:lnTo>
                    <a:pt x="83" y="37"/>
                  </a:lnTo>
                  <a:lnTo>
                    <a:pt x="76" y="44"/>
                  </a:lnTo>
                  <a:lnTo>
                    <a:pt x="71" y="49"/>
                  </a:lnTo>
                  <a:lnTo>
                    <a:pt x="64" y="55"/>
                  </a:lnTo>
                  <a:lnTo>
                    <a:pt x="56" y="60"/>
                  </a:lnTo>
                  <a:lnTo>
                    <a:pt x="48" y="64"/>
                  </a:lnTo>
                  <a:lnTo>
                    <a:pt x="42" y="68"/>
                  </a:lnTo>
                  <a:lnTo>
                    <a:pt x="33" y="70"/>
                  </a:lnTo>
                  <a:lnTo>
                    <a:pt x="25" y="72"/>
                  </a:lnTo>
                  <a:lnTo>
                    <a:pt x="17" y="72"/>
                  </a:lnTo>
                  <a:lnTo>
                    <a:pt x="9" y="72"/>
                  </a:lnTo>
                  <a:lnTo>
                    <a:pt x="0" y="71"/>
                  </a:lnTo>
                  <a:lnTo>
                    <a:pt x="0" y="74"/>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97" name="Freeform 33"/>
            <p:cNvSpPr/>
            <p:nvPr/>
          </p:nvSpPr>
          <p:spPr>
            <a:xfrm>
              <a:off x="1388" y="3723"/>
              <a:ext cx="118" cy="64"/>
            </a:xfrm>
            <a:custGeom>
              <a:avLst/>
              <a:gdLst>
                <a:gd name="txL" fmla="*/ 0 w 118"/>
                <a:gd name="txT" fmla="*/ 0 h 64"/>
                <a:gd name="txR" fmla="*/ 118 w 118"/>
                <a:gd name="txB" fmla="*/ 64 h 64"/>
              </a:gdLst>
              <a:ahLst/>
              <a:cxnLst>
                <a:cxn ang="0">
                  <a:pos x="0" y="60"/>
                </a:cxn>
                <a:cxn ang="0">
                  <a:pos x="8" y="62"/>
                </a:cxn>
                <a:cxn ang="0">
                  <a:pos x="18" y="63"/>
                </a:cxn>
                <a:cxn ang="0">
                  <a:pos x="26" y="63"/>
                </a:cxn>
                <a:cxn ang="0">
                  <a:pos x="36" y="62"/>
                </a:cxn>
                <a:cxn ang="0">
                  <a:pos x="44" y="60"/>
                </a:cxn>
                <a:cxn ang="0">
                  <a:pos x="52" y="58"/>
                </a:cxn>
                <a:cxn ang="0">
                  <a:pos x="60" y="54"/>
                </a:cxn>
                <a:cxn ang="0">
                  <a:pos x="68" y="51"/>
                </a:cxn>
                <a:cxn ang="0">
                  <a:pos x="75" y="48"/>
                </a:cxn>
                <a:cxn ang="0">
                  <a:pos x="82" y="42"/>
                </a:cxn>
                <a:cxn ang="0">
                  <a:pos x="89" y="37"/>
                </a:cxn>
                <a:cxn ang="0">
                  <a:pos x="96" y="31"/>
                </a:cxn>
                <a:cxn ang="0">
                  <a:pos x="101" y="25"/>
                </a:cxn>
                <a:cxn ang="0">
                  <a:pos x="108" y="17"/>
                </a:cxn>
                <a:cxn ang="0">
                  <a:pos x="112" y="9"/>
                </a:cxn>
                <a:cxn ang="0">
                  <a:pos x="117" y="1"/>
                </a:cxn>
                <a:cxn ang="0">
                  <a:pos x="113" y="0"/>
                </a:cxn>
                <a:cxn ang="0">
                  <a:pos x="108" y="7"/>
                </a:cxn>
                <a:cxn ang="0">
                  <a:pos x="104" y="15"/>
                </a:cxn>
                <a:cxn ang="0">
                  <a:pos x="99" y="22"/>
                </a:cxn>
                <a:cxn ang="0">
                  <a:pos x="93" y="28"/>
                </a:cxn>
                <a:cxn ang="0">
                  <a:pos x="87" y="34"/>
                </a:cxn>
                <a:cxn ang="0">
                  <a:pos x="80" y="39"/>
                </a:cxn>
                <a:cxn ang="0">
                  <a:pos x="73" y="44"/>
                </a:cxn>
                <a:cxn ang="0">
                  <a:pos x="67" y="48"/>
                </a:cxn>
                <a:cxn ang="0">
                  <a:pos x="58" y="51"/>
                </a:cxn>
                <a:cxn ang="0">
                  <a:pos x="51" y="54"/>
                </a:cxn>
                <a:cxn ang="0">
                  <a:pos x="43" y="56"/>
                </a:cxn>
                <a:cxn ang="0">
                  <a:pos x="35" y="58"/>
                </a:cxn>
                <a:cxn ang="0">
                  <a:pos x="26" y="58"/>
                </a:cxn>
                <a:cxn ang="0">
                  <a:pos x="18" y="58"/>
                </a:cxn>
                <a:cxn ang="0">
                  <a:pos x="9" y="58"/>
                </a:cxn>
                <a:cxn ang="0">
                  <a:pos x="0" y="56"/>
                </a:cxn>
                <a:cxn ang="0">
                  <a:pos x="0" y="60"/>
                </a:cxn>
              </a:cxnLst>
              <a:rect l="txL" t="txT" r="txR" b="txB"/>
              <a:pathLst>
                <a:path w="118" h="64">
                  <a:moveTo>
                    <a:pt x="0" y="60"/>
                  </a:moveTo>
                  <a:lnTo>
                    <a:pt x="8" y="62"/>
                  </a:lnTo>
                  <a:lnTo>
                    <a:pt x="18" y="63"/>
                  </a:lnTo>
                  <a:lnTo>
                    <a:pt x="26" y="63"/>
                  </a:lnTo>
                  <a:lnTo>
                    <a:pt x="36" y="62"/>
                  </a:lnTo>
                  <a:lnTo>
                    <a:pt x="44" y="60"/>
                  </a:lnTo>
                  <a:lnTo>
                    <a:pt x="52" y="58"/>
                  </a:lnTo>
                  <a:lnTo>
                    <a:pt x="60" y="54"/>
                  </a:lnTo>
                  <a:lnTo>
                    <a:pt x="68" y="51"/>
                  </a:lnTo>
                  <a:lnTo>
                    <a:pt x="75" y="48"/>
                  </a:lnTo>
                  <a:lnTo>
                    <a:pt x="82" y="42"/>
                  </a:lnTo>
                  <a:lnTo>
                    <a:pt x="89" y="37"/>
                  </a:lnTo>
                  <a:lnTo>
                    <a:pt x="96" y="31"/>
                  </a:lnTo>
                  <a:lnTo>
                    <a:pt x="101" y="25"/>
                  </a:lnTo>
                  <a:lnTo>
                    <a:pt x="108" y="17"/>
                  </a:lnTo>
                  <a:lnTo>
                    <a:pt x="112" y="9"/>
                  </a:lnTo>
                  <a:lnTo>
                    <a:pt x="117" y="1"/>
                  </a:lnTo>
                  <a:lnTo>
                    <a:pt x="113" y="0"/>
                  </a:lnTo>
                  <a:lnTo>
                    <a:pt x="108" y="7"/>
                  </a:lnTo>
                  <a:lnTo>
                    <a:pt x="104" y="15"/>
                  </a:lnTo>
                  <a:lnTo>
                    <a:pt x="99" y="22"/>
                  </a:lnTo>
                  <a:lnTo>
                    <a:pt x="93" y="28"/>
                  </a:lnTo>
                  <a:lnTo>
                    <a:pt x="87" y="34"/>
                  </a:lnTo>
                  <a:lnTo>
                    <a:pt x="80" y="39"/>
                  </a:lnTo>
                  <a:lnTo>
                    <a:pt x="73" y="44"/>
                  </a:lnTo>
                  <a:lnTo>
                    <a:pt x="67" y="48"/>
                  </a:lnTo>
                  <a:lnTo>
                    <a:pt x="58" y="51"/>
                  </a:lnTo>
                  <a:lnTo>
                    <a:pt x="51" y="54"/>
                  </a:lnTo>
                  <a:lnTo>
                    <a:pt x="43" y="56"/>
                  </a:lnTo>
                  <a:lnTo>
                    <a:pt x="35" y="58"/>
                  </a:lnTo>
                  <a:lnTo>
                    <a:pt x="26" y="58"/>
                  </a:lnTo>
                  <a:lnTo>
                    <a:pt x="18" y="58"/>
                  </a:lnTo>
                  <a:lnTo>
                    <a:pt x="9" y="58"/>
                  </a:lnTo>
                  <a:lnTo>
                    <a:pt x="0" y="56"/>
                  </a:lnTo>
                  <a:lnTo>
                    <a:pt x="0" y="6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98" name="Freeform 34"/>
            <p:cNvSpPr/>
            <p:nvPr/>
          </p:nvSpPr>
          <p:spPr>
            <a:xfrm>
              <a:off x="535" y="3670"/>
              <a:ext cx="556" cy="357"/>
            </a:xfrm>
            <a:custGeom>
              <a:avLst/>
              <a:gdLst>
                <a:gd name="txL" fmla="*/ 0 w 556"/>
                <a:gd name="txT" fmla="*/ 0 h 357"/>
                <a:gd name="txR" fmla="*/ 556 w 556"/>
                <a:gd name="txB" fmla="*/ 357 h 357"/>
              </a:gdLst>
              <a:ahLst/>
              <a:cxnLst>
                <a:cxn ang="0">
                  <a:pos x="519" y="19"/>
                </a:cxn>
                <a:cxn ang="0">
                  <a:pos x="530" y="47"/>
                </a:cxn>
                <a:cxn ang="0">
                  <a:pos x="543" y="74"/>
                </a:cxn>
                <a:cxn ang="0">
                  <a:pos x="553" y="100"/>
                </a:cxn>
                <a:cxn ang="0">
                  <a:pos x="553" y="125"/>
                </a:cxn>
                <a:cxn ang="0">
                  <a:pos x="537" y="149"/>
                </a:cxn>
                <a:cxn ang="0">
                  <a:pos x="513" y="166"/>
                </a:cxn>
                <a:cxn ang="0">
                  <a:pos x="486" y="178"/>
                </a:cxn>
                <a:cxn ang="0">
                  <a:pos x="459" y="188"/>
                </a:cxn>
                <a:cxn ang="0">
                  <a:pos x="435" y="197"/>
                </a:cxn>
                <a:cxn ang="0">
                  <a:pos x="417" y="208"/>
                </a:cxn>
                <a:cxn ang="0">
                  <a:pos x="390" y="233"/>
                </a:cxn>
                <a:cxn ang="0">
                  <a:pos x="361" y="258"/>
                </a:cxn>
                <a:cxn ang="0">
                  <a:pos x="332" y="280"/>
                </a:cxn>
                <a:cxn ang="0">
                  <a:pos x="302" y="301"/>
                </a:cxn>
                <a:cxn ang="0">
                  <a:pos x="271" y="320"/>
                </a:cxn>
                <a:cxn ang="0">
                  <a:pos x="239" y="336"/>
                </a:cxn>
                <a:cxn ang="0">
                  <a:pos x="207" y="347"/>
                </a:cxn>
                <a:cxn ang="0">
                  <a:pos x="175" y="354"/>
                </a:cxn>
                <a:cxn ang="0">
                  <a:pos x="140" y="356"/>
                </a:cxn>
                <a:cxn ang="0">
                  <a:pos x="107" y="352"/>
                </a:cxn>
                <a:cxn ang="0">
                  <a:pos x="73" y="343"/>
                </a:cxn>
                <a:cxn ang="0">
                  <a:pos x="47" y="328"/>
                </a:cxn>
                <a:cxn ang="0">
                  <a:pos x="27" y="308"/>
                </a:cxn>
                <a:cxn ang="0">
                  <a:pos x="12" y="284"/>
                </a:cxn>
                <a:cxn ang="0">
                  <a:pos x="3" y="258"/>
                </a:cxn>
                <a:cxn ang="0">
                  <a:pos x="0" y="229"/>
                </a:cxn>
                <a:cxn ang="0">
                  <a:pos x="1" y="200"/>
                </a:cxn>
                <a:cxn ang="0">
                  <a:pos x="8" y="170"/>
                </a:cxn>
                <a:cxn ang="0">
                  <a:pos x="19" y="141"/>
                </a:cxn>
                <a:cxn ang="0">
                  <a:pos x="36" y="115"/>
                </a:cxn>
                <a:cxn ang="0">
                  <a:pos x="58" y="91"/>
                </a:cxn>
                <a:cxn ang="0">
                  <a:pos x="77" y="75"/>
                </a:cxn>
                <a:cxn ang="0">
                  <a:pos x="95" y="64"/>
                </a:cxn>
                <a:cxn ang="0">
                  <a:pos x="113" y="56"/>
                </a:cxn>
                <a:cxn ang="0">
                  <a:pos x="132" y="52"/>
                </a:cxn>
                <a:cxn ang="0">
                  <a:pos x="151" y="48"/>
                </a:cxn>
                <a:cxn ang="0">
                  <a:pos x="171" y="47"/>
                </a:cxn>
                <a:cxn ang="0">
                  <a:pos x="191" y="46"/>
                </a:cxn>
                <a:cxn ang="0">
                  <a:pos x="211" y="47"/>
                </a:cxn>
                <a:cxn ang="0">
                  <a:pos x="232" y="47"/>
                </a:cxn>
                <a:cxn ang="0">
                  <a:pos x="253" y="48"/>
                </a:cxn>
                <a:cxn ang="0">
                  <a:pos x="275" y="49"/>
                </a:cxn>
                <a:cxn ang="0">
                  <a:pos x="295" y="52"/>
                </a:cxn>
                <a:cxn ang="0">
                  <a:pos x="311" y="60"/>
                </a:cxn>
                <a:cxn ang="0">
                  <a:pos x="325" y="69"/>
                </a:cxn>
                <a:cxn ang="0">
                  <a:pos x="339" y="77"/>
                </a:cxn>
                <a:cxn ang="0">
                  <a:pos x="351" y="80"/>
                </a:cxn>
                <a:cxn ang="0">
                  <a:pos x="354" y="78"/>
                </a:cxn>
                <a:cxn ang="0">
                  <a:pos x="354" y="64"/>
                </a:cxn>
                <a:cxn ang="0">
                  <a:pos x="360" y="44"/>
                </a:cxn>
                <a:cxn ang="0">
                  <a:pos x="376" y="24"/>
                </a:cxn>
                <a:cxn ang="0">
                  <a:pos x="409" y="8"/>
                </a:cxn>
                <a:cxn ang="0">
                  <a:pos x="461" y="2"/>
                </a:cxn>
                <a:cxn ang="0">
                  <a:pos x="498" y="0"/>
                </a:cxn>
                <a:cxn ang="0">
                  <a:pos x="515" y="0"/>
                </a:cxn>
                <a:cxn ang="0">
                  <a:pos x="520" y="0"/>
                </a:cxn>
                <a:cxn ang="0">
                  <a:pos x="519" y="0"/>
                </a:cxn>
                <a:cxn ang="0">
                  <a:pos x="516" y="0"/>
                </a:cxn>
              </a:cxnLst>
              <a:rect l="txL" t="txT" r="txR" b="txB"/>
              <a:pathLst>
                <a:path w="556" h="357">
                  <a:moveTo>
                    <a:pt x="516" y="0"/>
                  </a:moveTo>
                  <a:lnTo>
                    <a:pt x="517" y="9"/>
                  </a:lnTo>
                  <a:lnTo>
                    <a:pt x="519" y="19"/>
                  </a:lnTo>
                  <a:lnTo>
                    <a:pt x="522" y="29"/>
                  </a:lnTo>
                  <a:lnTo>
                    <a:pt x="526" y="38"/>
                  </a:lnTo>
                  <a:lnTo>
                    <a:pt x="530" y="47"/>
                  </a:lnTo>
                  <a:lnTo>
                    <a:pt x="535" y="56"/>
                  </a:lnTo>
                  <a:lnTo>
                    <a:pt x="539" y="64"/>
                  </a:lnTo>
                  <a:lnTo>
                    <a:pt x="543" y="74"/>
                  </a:lnTo>
                  <a:lnTo>
                    <a:pt x="547" y="83"/>
                  </a:lnTo>
                  <a:lnTo>
                    <a:pt x="551" y="92"/>
                  </a:lnTo>
                  <a:lnTo>
                    <a:pt x="553" y="100"/>
                  </a:lnTo>
                  <a:lnTo>
                    <a:pt x="555" y="108"/>
                  </a:lnTo>
                  <a:lnTo>
                    <a:pt x="555" y="117"/>
                  </a:lnTo>
                  <a:lnTo>
                    <a:pt x="553" y="125"/>
                  </a:lnTo>
                  <a:lnTo>
                    <a:pt x="549" y="132"/>
                  </a:lnTo>
                  <a:lnTo>
                    <a:pt x="543" y="141"/>
                  </a:lnTo>
                  <a:lnTo>
                    <a:pt x="537" y="149"/>
                  </a:lnTo>
                  <a:lnTo>
                    <a:pt x="529" y="155"/>
                  </a:lnTo>
                  <a:lnTo>
                    <a:pt x="521" y="160"/>
                  </a:lnTo>
                  <a:lnTo>
                    <a:pt x="513" y="166"/>
                  </a:lnTo>
                  <a:lnTo>
                    <a:pt x="503" y="171"/>
                  </a:lnTo>
                  <a:lnTo>
                    <a:pt x="494" y="175"/>
                  </a:lnTo>
                  <a:lnTo>
                    <a:pt x="486" y="178"/>
                  </a:lnTo>
                  <a:lnTo>
                    <a:pt x="476" y="181"/>
                  </a:lnTo>
                  <a:lnTo>
                    <a:pt x="467" y="184"/>
                  </a:lnTo>
                  <a:lnTo>
                    <a:pt x="459" y="188"/>
                  </a:lnTo>
                  <a:lnTo>
                    <a:pt x="450" y="191"/>
                  </a:lnTo>
                  <a:lnTo>
                    <a:pt x="443" y="194"/>
                  </a:lnTo>
                  <a:lnTo>
                    <a:pt x="435" y="197"/>
                  </a:lnTo>
                  <a:lnTo>
                    <a:pt x="427" y="200"/>
                  </a:lnTo>
                  <a:lnTo>
                    <a:pt x="422" y="204"/>
                  </a:lnTo>
                  <a:lnTo>
                    <a:pt x="417" y="208"/>
                  </a:lnTo>
                  <a:lnTo>
                    <a:pt x="407" y="216"/>
                  </a:lnTo>
                  <a:lnTo>
                    <a:pt x="398" y="224"/>
                  </a:lnTo>
                  <a:lnTo>
                    <a:pt x="390" y="233"/>
                  </a:lnTo>
                  <a:lnTo>
                    <a:pt x="380" y="242"/>
                  </a:lnTo>
                  <a:lnTo>
                    <a:pt x="371" y="249"/>
                  </a:lnTo>
                  <a:lnTo>
                    <a:pt x="361" y="258"/>
                  </a:lnTo>
                  <a:lnTo>
                    <a:pt x="351" y="266"/>
                  </a:lnTo>
                  <a:lnTo>
                    <a:pt x="342" y="273"/>
                  </a:lnTo>
                  <a:lnTo>
                    <a:pt x="332" y="280"/>
                  </a:lnTo>
                  <a:lnTo>
                    <a:pt x="323" y="288"/>
                  </a:lnTo>
                  <a:lnTo>
                    <a:pt x="312" y="296"/>
                  </a:lnTo>
                  <a:lnTo>
                    <a:pt x="302" y="301"/>
                  </a:lnTo>
                  <a:lnTo>
                    <a:pt x="292" y="308"/>
                  </a:lnTo>
                  <a:lnTo>
                    <a:pt x="281" y="315"/>
                  </a:lnTo>
                  <a:lnTo>
                    <a:pt x="271" y="320"/>
                  </a:lnTo>
                  <a:lnTo>
                    <a:pt x="261" y="325"/>
                  </a:lnTo>
                  <a:lnTo>
                    <a:pt x="251" y="331"/>
                  </a:lnTo>
                  <a:lnTo>
                    <a:pt x="239" y="336"/>
                  </a:lnTo>
                  <a:lnTo>
                    <a:pt x="229" y="340"/>
                  </a:lnTo>
                  <a:lnTo>
                    <a:pt x="219" y="344"/>
                  </a:lnTo>
                  <a:lnTo>
                    <a:pt x="207" y="347"/>
                  </a:lnTo>
                  <a:lnTo>
                    <a:pt x="196" y="349"/>
                  </a:lnTo>
                  <a:lnTo>
                    <a:pt x="185" y="352"/>
                  </a:lnTo>
                  <a:lnTo>
                    <a:pt x="175" y="354"/>
                  </a:lnTo>
                  <a:lnTo>
                    <a:pt x="163" y="355"/>
                  </a:lnTo>
                  <a:lnTo>
                    <a:pt x="152" y="356"/>
                  </a:lnTo>
                  <a:lnTo>
                    <a:pt x="140" y="356"/>
                  </a:lnTo>
                  <a:lnTo>
                    <a:pt x="129" y="355"/>
                  </a:lnTo>
                  <a:lnTo>
                    <a:pt x="118" y="354"/>
                  </a:lnTo>
                  <a:lnTo>
                    <a:pt x="107" y="352"/>
                  </a:lnTo>
                  <a:lnTo>
                    <a:pt x="95" y="349"/>
                  </a:lnTo>
                  <a:lnTo>
                    <a:pt x="83" y="345"/>
                  </a:lnTo>
                  <a:lnTo>
                    <a:pt x="73" y="343"/>
                  </a:lnTo>
                  <a:lnTo>
                    <a:pt x="63" y="338"/>
                  </a:lnTo>
                  <a:lnTo>
                    <a:pt x="55" y="333"/>
                  </a:lnTo>
                  <a:lnTo>
                    <a:pt x="47" y="328"/>
                  </a:lnTo>
                  <a:lnTo>
                    <a:pt x="39" y="321"/>
                  </a:lnTo>
                  <a:lnTo>
                    <a:pt x="33" y="315"/>
                  </a:lnTo>
                  <a:lnTo>
                    <a:pt x="27" y="308"/>
                  </a:lnTo>
                  <a:lnTo>
                    <a:pt x="21" y="300"/>
                  </a:lnTo>
                  <a:lnTo>
                    <a:pt x="16" y="293"/>
                  </a:lnTo>
                  <a:lnTo>
                    <a:pt x="12" y="284"/>
                  </a:lnTo>
                  <a:lnTo>
                    <a:pt x="9" y="276"/>
                  </a:lnTo>
                  <a:lnTo>
                    <a:pt x="6" y="267"/>
                  </a:lnTo>
                  <a:lnTo>
                    <a:pt x="3" y="258"/>
                  </a:lnTo>
                  <a:lnTo>
                    <a:pt x="1" y="248"/>
                  </a:lnTo>
                  <a:lnTo>
                    <a:pt x="0" y="239"/>
                  </a:lnTo>
                  <a:lnTo>
                    <a:pt x="0" y="229"/>
                  </a:lnTo>
                  <a:lnTo>
                    <a:pt x="0" y="220"/>
                  </a:lnTo>
                  <a:lnTo>
                    <a:pt x="0" y="209"/>
                  </a:lnTo>
                  <a:lnTo>
                    <a:pt x="1" y="200"/>
                  </a:lnTo>
                  <a:lnTo>
                    <a:pt x="3" y="190"/>
                  </a:lnTo>
                  <a:lnTo>
                    <a:pt x="5" y="180"/>
                  </a:lnTo>
                  <a:lnTo>
                    <a:pt x="8" y="170"/>
                  </a:lnTo>
                  <a:lnTo>
                    <a:pt x="11" y="160"/>
                  </a:lnTo>
                  <a:lnTo>
                    <a:pt x="15" y="151"/>
                  </a:lnTo>
                  <a:lnTo>
                    <a:pt x="19" y="141"/>
                  </a:lnTo>
                  <a:lnTo>
                    <a:pt x="25" y="132"/>
                  </a:lnTo>
                  <a:lnTo>
                    <a:pt x="31" y="124"/>
                  </a:lnTo>
                  <a:lnTo>
                    <a:pt x="36" y="115"/>
                  </a:lnTo>
                  <a:lnTo>
                    <a:pt x="43" y="106"/>
                  </a:lnTo>
                  <a:lnTo>
                    <a:pt x="50" y="99"/>
                  </a:lnTo>
                  <a:lnTo>
                    <a:pt x="58" y="91"/>
                  </a:lnTo>
                  <a:lnTo>
                    <a:pt x="66" y="84"/>
                  </a:lnTo>
                  <a:lnTo>
                    <a:pt x="71" y="79"/>
                  </a:lnTo>
                  <a:lnTo>
                    <a:pt x="77" y="75"/>
                  </a:lnTo>
                  <a:lnTo>
                    <a:pt x="83" y="72"/>
                  </a:lnTo>
                  <a:lnTo>
                    <a:pt x="89" y="68"/>
                  </a:lnTo>
                  <a:lnTo>
                    <a:pt x="95" y="64"/>
                  </a:lnTo>
                  <a:lnTo>
                    <a:pt x="101" y="61"/>
                  </a:lnTo>
                  <a:lnTo>
                    <a:pt x="107" y="59"/>
                  </a:lnTo>
                  <a:lnTo>
                    <a:pt x="113" y="56"/>
                  </a:lnTo>
                  <a:lnTo>
                    <a:pt x="119" y="55"/>
                  </a:lnTo>
                  <a:lnTo>
                    <a:pt x="126" y="53"/>
                  </a:lnTo>
                  <a:lnTo>
                    <a:pt x="132" y="52"/>
                  </a:lnTo>
                  <a:lnTo>
                    <a:pt x="138" y="51"/>
                  </a:lnTo>
                  <a:lnTo>
                    <a:pt x="145" y="49"/>
                  </a:lnTo>
                  <a:lnTo>
                    <a:pt x="151" y="48"/>
                  </a:lnTo>
                  <a:lnTo>
                    <a:pt x="158" y="48"/>
                  </a:lnTo>
                  <a:lnTo>
                    <a:pt x="164" y="47"/>
                  </a:lnTo>
                  <a:lnTo>
                    <a:pt x="171" y="47"/>
                  </a:lnTo>
                  <a:lnTo>
                    <a:pt x="179" y="46"/>
                  </a:lnTo>
                  <a:lnTo>
                    <a:pt x="184" y="46"/>
                  </a:lnTo>
                  <a:lnTo>
                    <a:pt x="191" y="46"/>
                  </a:lnTo>
                  <a:lnTo>
                    <a:pt x="199" y="46"/>
                  </a:lnTo>
                  <a:lnTo>
                    <a:pt x="205" y="46"/>
                  </a:lnTo>
                  <a:lnTo>
                    <a:pt x="211" y="47"/>
                  </a:lnTo>
                  <a:lnTo>
                    <a:pt x="219" y="47"/>
                  </a:lnTo>
                  <a:lnTo>
                    <a:pt x="226" y="47"/>
                  </a:lnTo>
                  <a:lnTo>
                    <a:pt x="232" y="47"/>
                  </a:lnTo>
                  <a:lnTo>
                    <a:pt x="239" y="48"/>
                  </a:lnTo>
                  <a:lnTo>
                    <a:pt x="247" y="48"/>
                  </a:lnTo>
                  <a:lnTo>
                    <a:pt x="253" y="48"/>
                  </a:lnTo>
                  <a:lnTo>
                    <a:pt x="260" y="48"/>
                  </a:lnTo>
                  <a:lnTo>
                    <a:pt x="267" y="48"/>
                  </a:lnTo>
                  <a:lnTo>
                    <a:pt x="275" y="49"/>
                  </a:lnTo>
                  <a:lnTo>
                    <a:pt x="281" y="49"/>
                  </a:lnTo>
                  <a:lnTo>
                    <a:pt x="288" y="51"/>
                  </a:lnTo>
                  <a:lnTo>
                    <a:pt x="295" y="52"/>
                  </a:lnTo>
                  <a:lnTo>
                    <a:pt x="300" y="55"/>
                  </a:lnTo>
                  <a:lnTo>
                    <a:pt x="306" y="56"/>
                  </a:lnTo>
                  <a:lnTo>
                    <a:pt x="311" y="60"/>
                  </a:lnTo>
                  <a:lnTo>
                    <a:pt x="316" y="63"/>
                  </a:lnTo>
                  <a:lnTo>
                    <a:pt x="322" y="66"/>
                  </a:lnTo>
                  <a:lnTo>
                    <a:pt x="325" y="69"/>
                  </a:lnTo>
                  <a:lnTo>
                    <a:pt x="330" y="72"/>
                  </a:lnTo>
                  <a:lnTo>
                    <a:pt x="334" y="75"/>
                  </a:lnTo>
                  <a:lnTo>
                    <a:pt x="339" y="77"/>
                  </a:lnTo>
                  <a:lnTo>
                    <a:pt x="343" y="79"/>
                  </a:lnTo>
                  <a:lnTo>
                    <a:pt x="347" y="80"/>
                  </a:lnTo>
                  <a:lnTo>
                    <a:pt x="351" y="80"/>
                  </a:lnTo>
                  <a:lnTo>
                    <a:pt x="355" y="80"/>
                  </a:lnTo>
                  <a:lnTo>
                    <a:pt x="354" y="78"/>
                  </a:lnTo>
                  <a:lnTo>
                    <a:pt x="354" y="75"/>
                  </a:lnTo>
                  <a:lnTo>
                    <a:pt x="354" y="70"/>
                  </a:lnTo>
                  <a:lnTo>
                    <a:pt x="354" y="64"/>
                  </a:lnTo>
                  <a:lnTo>
                    <a:pt x="355" y="58"/>
                  </a:lnTo>
                  <a:lnTo>
                    <a:pt x="357" y="52"/>
                  </a:lnTo>
                  <a:lnTo>
                    <a:pt x="360" y="44"/>
                  </a:lnTo>
                  <a:lnTo>
                    <a:pt x="364" y="37"/>
                  </a:lnTo>
                  <a:lnTo>
                    <a:pt x="370" y="31"/>
                  </a:lnTo>
                  <a:lnTo>
                    <a:pt x="376" y="24"/>
                  </a:lnTo>
                  <a:lnTo>
                    <a:pt x="385" y="18"/>
                  </a:lnTo>
                  <a:lnTo>
                    <a:pt x="396" y="12"/>
                  </a:lnTo>
                  <a:lnTo>
                    <a:pt x="409" y="8"/>
                  </a:lnTo>
                  <a:lnTo>
                    <a:pt x="424" y="5"/>
                  </a:lnTo>
                  <a:lnTo>
                    <a:pt x="443" y="4"/>
                  </a:lnTo>
                  <a:lnTo>
                    <a:pt x="461" y="2"/>
                  </a:lnTo>
                  <a:lnTo>
                    <a:pt x="475" y="1"/>
                  </a:lnTo>
                  <a:lnTo>
                    <a:pt x="488" y="0"/>
                  </a:lnTo>
                  <a:lnTo>
                    <a:pt x="498" y="0"/>
                  </a:lnTo>
                  <a:lnTo>
                    <a:pt x="506" y="0"/>
                  </a:lnTo>
                  <a:lnTo>
                    <a:pt x="512" y="0"/>
                  </a:lnTo>
                  <a:lnTo>
                    <a:pt x="515" y="0"/>
                  </a:lnTo>
                  <a:lnTo>
                    <a:pt x="519" y="0"/>
                  </a:lnTo>
                  <a:lnTo>
                    <a:pt x="520" y="0"/>
                  </a:lnTo>
                  <a:lnTo>
                    <a:pt x="519" y="0"/>
                  </a:lnTo>
                  <a:lnTo>
                    <a:pt x="518" y="0"/>
                  </a:lnTo>
                  <a:lnTo>
                    <a:pt x="517" y="0"/>
                  </a:lnTo>
                  <a:lnTo>
                    <a:pt x="516" y="0"/>
                  </a:lnTo>
                </a:path>
              </a:pathLst>
            </a:custGeom>
            <a:solidFill>
              <a:srgbClr val="B26619"/>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699" name="Freeform 35"/>
            <p:cNvSpPr/>
            <p:nvPr/>
          </p:nvSpPr>
          <p:spPr>
            <a:xfrm>
              <a:off x="1052" y="3670"/>
              <a:ext cx="41" cy="143"/>
            </a:xfrm>
            <a:custGeom>
              <a:avLst/>
              <a:gdLst>
                <a:gd name="txL" fmla="*/ 0 w 41"/>
                <a:gd name="txT" fmla="*/ 0 h 143"/>
                <a:gd name="txR" fmla="*/ 41 w 41"/>
                <a:gd name="txB" fmla="*/ 143 h 143"/>
              </a:gdLst>
              <a:ahLst/>
              <a:cxnLst>
                <a:cxn ang="0">
                  <a:pos x="29" y="142"/>
                </a:cxn>
                <a:cxn ang="0">
                  <a:pos x="29" y="142"/>
                </a:cxn>
                <a:cxn ang="0">
                  <a:pos x="34" y="133"/>
                </a:cxn>
                <a:cxn ang="0">
                  <a:pos x="38" y="125"/>
                </a:cxn>
                <a:cxn ang="0">
                  <a:pos x="40" y="117"/>
                </a:cxn>
                <a:cxn ang="0">
                  <a:pos x="40" y="107"/>
                </a:cxn>
                <a:cxn ang="0">
                  <a:pos x="39" y="99"/>
                </a:cxn>
                <a:cxn ang="0">
                  <a:pos x="36" y="90"/>
                </a:cxn>
                <a:cxn ang="0">
                  <a:pos x="32" y="81"/>
                </a:cxn>
                <a:cxn ang="0">
                  <a:pos x="29" y="73"/>
                </a:cxn>
                <a:cxn ang="0">
                  <a:pos x="24" y="63"/>
                </a:cxn>
                <a:cxn ang="0">
                  <a:pos x="20" y="54"/>
                </a:cxn>
                <a:cxn ang="0">
                  <a:pos x="15" y="45"/>
                </a:cxn>
                <a:cxn ang="0">
                  <a:pos x="11" y="36"/>
                </a:cxn>
                <a:cxn ang="0">
                  <a:pos x="8" y="28"/>
                </a:cxn>
                <a:cxn ang="0">
                  <a:pos x="5" y="18"/>
                </a:cxn>
                <a:cxn ang="0">
                  <a:pos x="3" y="8"/>
                </a:cxn>
                <a:cxn ang="0">
                  <a:pos x="3" y="0"/>
                </a:cxn>
                <a:cxn ang="0">
                  <a:pos x="0" y="0"/>
                </a:cxn>
                <a:cxn ang="0">
                  <a:pos x="0" y="8"/>
                </a:cxn>
                <a:cxn ang="0">
                  <a:pos x="1" y="19"/>
                </a:cxn>
                <a:cxn ang="0">
                  <a:pos x="4" y="28"/>
                </a:cxn>
                <a:cxn ang="0">
                  <a:pos x="8" y="38"/>
                </a:cxn>
                <a:cxn ang="0">
                  <a:pos x="12" y="47"/>
                </a:cxn>
                <a:cxn ang="0">
                  <a:pos x="17" y="56"/>
                </a:cxn>
                <a:cxn ang="0">
                  <a:pos x="21" y="65"/>
                </a:cxn>
                <a:cxn ang="0">
                  <a:pos x="25" y="74"/>
                </a:cxn>
                <a:cxn ang="0">
                  <a:pos x="29" y="83"/>
                </a:cxn>
                <a:cxn ang="0">
                  <a:pos x="32" y="91"/>
                </a:cxn>
                <a:cxn ang="0">
                  <a:pos x="35" y="100"/>
                </a:cxn>
                <a:cxn ang="0">
                  <a:pos x="36" y="108"/>
                </a:cxn>
                <a:cxn ang="0">
                  <a:pos x="36" y="116"/>
                </a:cxn>
                <a:cxn ang="0">
                  <a:pos x="34" y="124"/>
                </a:cxn>
                <a:cxn ang="0">
                  <a:pos x="31" y="131"/>
                </a:cxn>
                <a:cxn ang="0">
                  <a:pos x="25" y="139"/>
                </a:cxn>
                <a:cxn ang="0">
                  <a:pos x="25" y="139"/>
                </a:cxn>
                <a:cxn ang="0">
                  <a:pos x="29" y="142"/>
                </a:cxn>
              </a:cxnLst>
              <a:rect l="txL" t="txT" r="txR" b="txB"/>
              <a:pathLst>
                <a:path w="41" h="143">
                  <a:moveTo>
                    <a:pt x="29" y="142"/>
                  </a:moveTo>
                  <a:lnTo>
                    <a:pt x="29" y="142"/>
                  </a:lnTo>
                  <a:lnTo>
                    <a:pt x="34" y="133"/>
                  </a:lnTo>
                  <a:lnTo>
                    <a:pt x="38" y="125"/>
                  </a:lnTo>
                  <a:lnTo>
                    <a:pt x="40" y="117"/>
                  </a:lnTo>
                  <a:lnTo>
                    <a:pt x="40" y="107"/>
                  </a:lnTo>
                  <a:lnTo>
                    <a:pt x="39" y="99"/>
                  </a:lnTo>
                  <a:lnTo>
                    <a:pt x="36" y="90"/>
                  </a:lnTo>
                  <a:lnTo>
                    <a:pt x="32" y="81"/>
                  </a:lnTo>
                  <a:lnTo>
                    <a:pt x="29" y="73"/>
                  </a:lnTo>
                  <a:lnTo>
                    <a:pt x="24" y="63"/>
                  </a:lnTo>
                  <a:lnTo>
                    <a:pt x="20" y="54"/>
                  </a:lnTo>
                  <a:lnTo>
                    <a:pt x="15" y="45"/>
                  </a:lnTo>
                  <a:lnTo>
                    <a:pt x="11" y="36"/>
                  </a:lnTo>
                  <a:lnTo>
                    <a:pt x="8" y="28"/>
                  </a:lnTo>
                  <a:lnTo>
                    <a:pt x="5" y="18"/>
                  </a:lnTo>
                  <a:lnTo>
                    <a:pt x="3" y="8"/>
                  </a:lnTo>
                  <a:lnTo>
                    <a:pt x="3" y="0"/>
                  </a:lnTo>
                  <a:lnTo>
                    <a:pt x="0" y="0"/>
                  </a:lnTo>
                  <a:lnTo>
                    <a:pt x="0" y="8"/>
                  </a:lnTo>
                  <a:lnTo>
                    <a:pt x="1" y="19"/>
                  </a:lnTo>
                  <a:lnTo>
                    <a:pt x="4" y="28"/>
                  </a:lnTo>
                  <a:lnTo>
                    <a:pt x="8" y="38"/>
                  </a:lnTo>
                  <a:lnTo>
                    <a:pt x="12" y="47"/>
                  </a:lnTo>
                  <a:lnTo>
                    <a:pt x="17" y="56"/>
                  </a:lnTo>
                  <a:lnTo>
                    <a:pt x="21" y="65"/>
                  </a:lnTo>
                  <a:lnTo>
                    <a:pt x="25" y="74"/>
                  </a:lnTo>
                  <a:lnTo>
                    <a:pt x="29" y="83"/>
                  </a:lnTo>
                  <a:lnTo>
                    <a:pt x="32" y="91"/>
                  </a:lnTo>
                  <a:lnTo>
                    <a:pt x="35" y="100"/>
                  </a:lnTo>
                  <a:lnTo>
                    <a:pt x="36" y="108"/>
                  </a:lnTo>
                  <a:lnTo>
                    <a:pt x="36" y="116"/>
                  </a:lnTo>
                  <a:lnTo>
                    <a:pt x="34" y="124"/>
                  </a:lnTo>
                  <a:lnTo>
                    <a:pt x="31" y="131"/>
                  </a:lnTo>
                  <a:lnTo>
                    <a:pt x="25" y="139"/>
                  </a:lnTo>
                  <a:lnTo>
                    <a:pt x="29" y="142"/>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00" name="Freeform 36"/>
            <p:cNvSpPr/>
            <p:nvPr/>
          </p:nvSpPr>
          <p:spPr>
            <a:xfrm>
              <a:off x="951" y="3810"/>
              <a:ext cx="130" cy="70"/>
            </a:xfrm>
            <a:custGeom>
              <a:avLst/>
              <a:gdLst>
                <a:gd name="txL" fmla="*/ 0 w 130"/>
                <a:gd name="txT" fmla="*/ 0 h 70"/>
                <a:gd name="txR" fmla="*/ 130 w 130"/>
                <a:gd name="txB" fmla="*/ 70 h 70"/>
              </a:gdLst>
              <a:ahLst/>
              <a:cxnLst>
                <a:cxn ang="0">
                  <a:pos x="3" y="69"/>
                </a:cxn>
                <a:cxn ang="0">
                  <a:pos x="3" y="69"/>
                </a:cxn>
                <a:cxn ang="0">
                  <a:pos x="7" y="65"/>
                </a:cxn>
                <a:cxn ang="0">
                  <a:pos x="12" y="61"/>
                </a:cxn>
                <a:cxn ang="0">
                  <a:pos x="19" y="58"/>
                </a:cxn>
                <a:cxn ang="0">
                  <a:pos x="27" y="55"/>
                </a:cxn>
                <a:cxn ang="0">
                  <a:pos x="35" y="52"/>
                </a:cxn>
                <a:cxn ang="0">
                  <a:pos x="43" y="49"/>
                </a:cxn>
                <a:cxn ang="0">
                  <a:pos x="51" y="46"/>
                </a:cxn>
                <a:cxn ang="0">
                  <a:pos x="61" y="43"/>
                </a:cxn>
                <a:cxn ang="0">
                  <a:pos x="70" y="39"/>
                </a:cxn>
                <a:cxn ang="0">
                  <a:pos x="79" y="35"/>
                </a:cxn>
                <a:cxn ang="0">
                  <a:pos x="88" y="32"/>
                </a:cxn>
                <a:cxn ang="0">
                  <a:pos x="97" y="27"/>
                </a:cxn>
                <a:cxn ang="0">
                  <a:pos x="105" y="23"/>
                </a:cxn>
                <a:cxn ang="0">
                  <a:pos x="114" y="16"/>
                </a:cxn>
                <a:cxn ang="0">
                  <a:pos x="122" y="10"/>
                </a:cxn>
                <a:cxn ang="0">
                  <a:pos x="129" y="2"/>
                </a:cxn>
                <a:cxn ang="0">
                  <a:pos x="125" y="0"/>
                </a:cxn>
                <a:cxn ang="0">
                  <a:pos x="119" y="7"/>
                </a:cxn>
                <a:cxn ang="0">
                  <a:pos x="112" y="13"/>
                </a:cxn>
                <a:cxn ang="0">
                  <a:pos x="103" y="19"/>
                </a:cxn>
                <a:cxn ang="0">
                  <a:pos x="95" y="24"/>
                </a:cxn>
                <a:cxn ang="0">
                  <a:pos x="86" y="29"/>
                </a:cxn>
                <a:cxn ang="0">
                  <a:pos x="77" y="33"/>
                </a:cxn>
                <a:cxn ang="0">
                  <a:pos x="69" y="35"/>
                </a:cxn>
                <a:cxn ang="0">
                  <a:pos x="59" y="39"/>
                </a:cxn>
                <a:cxn ang="0">
                  <a:pos x="50" y="42"/>
                </a:cxn>
                <a:cxn ang="0">
                  <a:pos x="42" y="46"/>
                </a:cxn>
                <a:cxn ang="0">
                  <a:pos x="33" y="48"/>
                </a:cxn>
                <a:cxn ang="0">
                  <a:pos x="26" y="51"/>
                </a:cxn>
                <a:cxn ang="0">
                  <a:pos x="18" y="54"/>
                </a:cxn>
                <a:cxn ang="0">
                  <a:pos x="11" y="58"/>
                </a:cxn>
                <a:cxn ang="0">
                  <a:pos x="4" y="61"/>
                </a:cxn>
                <a:cxn ang="0">
                  <a:pos x="0" y="66"/>
                </a:cxn>
                <a:cxn ang="0">
                  <a:pos x="0" y="66"/>
                </a:cxn>
                <a:cxn ang="0">
                  <a:pos x="3" y="69"/>
                </a:cxn>
              </a:cxnLst>
              <a:rect l="txL" t="txT" r="txR" b="txB"/>
              <a:pathLst>
                <a:path w="130" h="70">
                  <a:moveTo>
                    <a:pt x="3" y="69"/>
                  </a:moveTo>
                  <a:lnTo>
                    <a:pt x="3" y="69"/>
                  </a:lnTo>
                  <a:lnTo>
                    <a:pt x="7" y="65"/>
                  </a:lnTo>
                  <a:lnTo>
                    <a:pt x="12" y="61"/>
                  </a:lnTo>
                  <a:lnTo>
                    <a:pt x="19" y="58"/>
                  </a:lnTo>
                  <a:lnTo>
                    <a:pt x="27" y="55"/>
                  </a:lnTo>
                  <a:lnTo>
                    <a:pt x="35" y="52"/>
                  </a:lnTo>
                  <a:lnTo>
                    <a:pt x="43" y="49"/>
                  </a:lnTo>
                  <a:lnTo>
                    <a:pt x="51" y="46"/>
                  </a:lnTo>
                  <a:lnTo>
                    <a:pt x="61" y="43"/>
                  </a:lnTo>
                  <a:lnTo>
                    <a:pt x="70" y="39"/>
                  </a:lnTo>
                  <a:lnTo>
                    <a:pt x="79" y="35"/>
                  </a:lnTo>
                  <a:lnTo>
                    <a:pt x="88" y="32"/>
                  </a:lnTo>
                  <a:lnTo>
                    <a:pt x="97" y="27"/>
                  </a:lnTo>
                  <a:lnTo>
                    <a:pt x="105" y="23"/>
                  </a:lnTo>
                  <a:lnTo>
                    <a:pt x="114" y="16"/>
                  </a:lnTo>
                  <a:lnTo>
                    <a:pt x="122" y="10"/>
                  </a:lnTo>
                  <a:lnTo>
                    <a:pt x="129" y="2"/>
                  </a:lnTo>
                  <a:lnTo>
                    <a:pt x="125" y="0"/>
                  </a:lnTo>
                  <a:lnTo>
                    <a:pt x="119" y="7"/>
                  </a:lnTo>
                  <a:lnTo>
                    <a:pt x="112" y="13"/>
                  </a:lnTo>
                  <a:lnTo>
                    <a:pt x="103" y="19"/>
                  </a:lnTo>
                  <a:lnTo>
                    <a:pt x="95" y="24"/>
                  </a:lnTo>
                  <a:lnTo>
                    <a:pt x="86" y="29"/>
                  </a:lnTo>
                  <a:lnTo>
                    <a:pt x="77" y="33"/>
                  </a:lnTo>
                  <a:lnTo>
                    <a:pt x="69" y="35"/>
                  </a:lnTo>
                  <a:lnTo>
                    <a:pt x="59" y="39"/>
                  </a:lnTo>
                  <a:lnTo>
                    <a:pt x="50" y="42"/>
                  </a:lnTo>
                  <a:lnTo>
                    <a:pt x="42" y="46"/>
                  </a:lnTo>
                  <a:lnTo>
                    <a:pt x="33" y="48"/>
                  </a:lnTo>
                  <a:lnTo>
                    <a:pt x="26" y="51"/>
                  </a:lnTo>
                  <a:lnTo>
                    <a:pt x="18" y="54"/>
                  </a:lnTo>
                  <a:lnTo>
                    <a:pt x="11" y="58"/>
                  </a:lnTo>
                  <a:lnTo>
                    <a:pt x="4" y="61"/>
                  </a:lnTo>
                  <a:lnTo>
                    <a:pt x="0" y="66"/>
                  </a:lnTo>
                  <a:lnTo>
                    <a:pt x="3" y="69"/>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01" name="Freeform 37"/>
            <p:cNvSpPr/>
            <p:nvPr/>
          </p:nvSpPr>
          <p:spPr>
            <a:xfrm>
              <a:off x="619" y="3877"/>
              <a:ext cx="337" cy="152"/>
            </a:xfrm>
            <a:custGeom>
              <a:avLst/>
              <a:gdLst>
                <a:gd name="txL" fmla="*/ 0 w 337"/>
                <a:gd name="txT" fmla="*/ 0 h 152"/>
                <a:gd name="txR" fmla="*/ 337 w 337"/>
                <a:gd name="txB" fmla="*/ 152 h 152"/>
              </a:gdLst>
              <a:ahLst/>
              <a:cxnLst>
                <a:cxn ang="0">
                  <a:pos x="0" y="140"/>
                </a:cxn>
                <a:cxn ang="0">
                  <a:pos x="24" y="147"/>
                </a:cxn>
                <a:cxn ang="0">
                  <a:pos x="46" y="150"/>
                </a:cxn>
                <a:cxn ang="0">
                  <a:pos x="69" y="151"/>
                </a:cxn>
                <a:cxn ang="0">
                  <a:pos x="92" y="148"/>
                </a:cxn>
                <a:cxn ang="0">
                  <a:pos x="114" y="144"/>
                </a:cxn>
                <a:cxn ang="0">
                  <a:pos x="136" y="138"/>
                </a:cxn>
                <a:cxn ang="0">
                  <a:pos x="157" y="130"/>
                </a:cxn>
                <a:cxn ang="0">
                  <a:pos x="179" y="120"/>
                </a:cxn>
                <a:cxn ang="0">
                  <a:pos x="200" y="109"/>
                </a:cxn>
                <a:cxn ang="0">
                  <a:pos x="220" y="96"/>
                </a:cxn>
                <a:cxn ang="0">
                  <a:pos x="240" y="83"/>
                </a:cxn>
                <a:cxn ang="0">
                  <a:pos x="260" y="67"/>
                </a:cxn>
                <a:cxn ang="0">
                  <a:pos x="280" y="51"/>
                </a:cxn>
                <a:cxn ang="0">
                  <a:pos x="298" y="35"/>
                </a:cxn>
                <a:cxn ang="0">
                  <a:pos x="316" y="19"/>
                </a:cxn>
                <a:cxn ang="0">
                  <a:pos x="336" y="2"/>
                </a:cxn>
                <a:cxn ang="0">
                  <a:pos x="324" y="7"/>
                </a:cxn>
                <a:cxn ang="0">
                  <a:pos x="305" y="24"/>
                </a:cxn>
                <a:cxn ang="0">
                  <a:pos x="287" y="40"/>
                </a:cxn>
                <a:cxn ang="0">
                  <a:pos x="267" y="57"/>
                </a:cxn>
                <a:cxn ang="0">
                  <a:pos x="248" y="71"/>
                </a:cxn>
                <a:cxn ang="0">
                  <a:pos x="228" y="87"/>
                </a:cxn>
                <a:cxn ang="0">
                  <a:pos x="208" y="99"/>
                </a:cxn>
                <a:cxn ang="0">
                  <a:pos x="188" y="111"/>
                </a:cxn>
                <a:cxn ang="0">
                  <a:pos x="167" y="122"/>
                </a:cxn>
                <a:cxn ang="0">
                  <a:pos x="145" y="131"/>
                </a:cxn>
                <a:cxn ang="0">
                  <a:pos x="124" y="137"/>
                </a:cxn>
                <a:cxn ang="0">
                  <a:pos x="102" y="143"/>
                </a:cxn>
                <a:cxn ang="0">
                  <a:pos x="80" y="146"/>
                </a:cxn>
                <a:cxn ang="0">
                  <a:pos x="57" y="146"/>
                </a:cxn>
                <a:cxn ang="0">
                  <a:pos x="35" y="144"/>
                </a:cxn>
                <a:cxn ang="0">
                  <a:pos x="12" y="139"/>
                </a:cxn>
                <a:cxn ang="0">
                  <a:pos x="1" y="136"/>
                </a:cxn>
              </a:cxnLst>
              <a:rect l="txL" t="txT" r="txR" b="txB"/>
              <a:pathLst>
                <a:path w="337" h="152">
                  <a:moveTo>
                    <a:pt x="0" y="140"/>
                  </a:moveTo>
                  <a:lnTo>
                    <a:pt x="0" y="140"/>
                  </a:lnTo>
                  <a:lnTo>
                    <a:pt x="11" y="143"/>
                  </a:lnTo>
                  <a:lnTo>
                    <a:pt x="24" y="147"/>
                  </a:lnTo>
                  <a:lnTo>
                    <a:pt x="34" y="148"/>
                  </a:lnTo>
                  <a:lnTo>
                    <a:pt x="46" y="150"/>
                  </a:lnTo>
                  <a:lnTo>
                    <a:pt x="57" y="151"/>
                  </a:lnTo>
                  <a:lnTo>
                    <a:pt x="69" y="151"/>
                  </a:lnTo>
                  <a:lnTo>
                    <a:pt x="80" y="150"/>
                  </a:lnTo>
                  <a:lnTo>
                    <a:pt x="92" y="148"/>
                  </a:lnTo>
                  <a:lnTo>
                    <a:pt x="102" y="147"/>
                  </a:lnTo>
                  <a:lnTo>
                    <a:pt x="114" y="144"/>
                  </a:lnTo>
                  <a:lnTo>
                    <a:pt x="124" y="141"/>
                  </a:lnTo>
                  <a:lnTo>
                    <a:pt x="136" y="138"/>
                  </a:lnTo>
                  <a:lnTo>
                    <a:pt x="146" y="135"/>
                  </a:lnTo>
                  <a:lnTo>
                    <a:pt x="157" y="130"/>
                  </a:lnTo>
                  <a:lnTo>
                    <a:pt x="168" y="125"/>
                  </a:lnTo>
                  <a:lnTo>
                    <a:pt x="179" y="120"/>
                  </a:lnTo>
                  <a:lnTo>
                    <a:pt x="189" y="114"/>
                  </a:lnTo>
                  <a:lnTo>
                    <a:pt x="200" y="109"/>
                  </a:lnTo>
                  <a:lnTo>
                    <a:pt x="210" y="103"/>
                  </a:lnTo>
                  <a:lnTo>
                    <a:pt x="220" y="96"/>
                  </a:lnTo>
                  <a:lnTo>
                    <a:pt x="230" y="89"/>
                  </a:lnTo>
                  <a:lnTo>
                    <a:pt x="240" y="83"/>
                  </a:lnTo>
                  <a:lnTo>
                    <a:pt x="250" y="75"/>
                  </a:lnTo>
                  <a:lnTo>
                    <a:pt x="260" y="67"/>
                  </a:lnTo>
                  <a:lnTo>
                    <a:pt x="269" y="59"/>
                  </a:lnTo>
                  <a:lnTo>
                    <a:pt x="280" y="51"/>
                  </a:lnTo>
                  <a:lnTo>
                    <a:pt x="289" y="43"/>
                  </a:lnTo>
                  <a:lnTo>
                    <a:pt x="298" y="35"/>
                  </a:lnTo>
                  <a:lnTo>
                    <a:pt x="308" y="27"/>
                  </a:lnTo>
                  <a:lnTo>
                    <a:pt x="316" y="19"/>
                  </a:lnTo>
                  <a:lnTo>
                    <a:pt x="326" y="11"/>
                  </a:lnTo>
                  <a:lnTo>
                    <a:pt x="336" y="2"/>
                  </a:lnTo>
                  <a:lnTo>
                    <a:pt x="332" y="0"/>
                  </a:lnTo>
                  <a:lnTo>
                    <a:pt x="324" y="7"/>
                  </a:lnTo>
                  <a:lnTo>
                    <a:pt x="314" y="16"/>
                  </a:lnTo>
                  <a:lnTo>
                    <a:pt x="305" y="24"/>
                  </a:lnTo>
                  <a:lnTo>
                    <a:pt x="296" y="33"/>
                  </a:lnTo>
                  <a:lnTo>
                    <a:pt x="287" y="40"/>
                  </a:lnTo>
                  <a:lnTo>
                    <a:pt x="277" y="49"/>
                  </a:lnTo>
                  <a:lnTo>
                    <a:pt x="267" y="57"/>
                  </a:lnTo>
                  <a:lnTo>
                    <a:pt x="258" y="64"/>
                  </a:lnTo>
                  <a:lnTo>
                    <a:pt x="248" y="71"/>
                  </a:lnTo>
                  <a:lnTo>
                    <a:pt x="239" y="79"/>
                  </a:lnTo>
                  <a:lnTo>
                    <a:pt x="228" y="87"/>
                  </a:lnTo>
                  <a:lnTo>
                    <a:pt x="218" y="92"/>
                  </a:lnTo>
                  <a:lnTo>
                    <a:pt x="208" y="99"/>
                  </a:lnTo>
                  <a:lnTo>
                    <a:pt x="197" y="106"/>
                  </a:lnTo>
                  <a:lnTo>
                    <a:pt x="188" y="111"/>
                  </a:lnTo>
                  <a:lnTo>
                    <a:pt x="177" y="116"/>
                  </a:lnTo>
                  <a:lnTo>
                    <a:pt x="167" y="122"/>
                  </a:lnTo>
                  <a:lnTo>
                    <a:pt x="156" y="127"/>
                  </a:lnTo>
                  <a:lnTo>
                    <a:pt x="145" y="131"/>
                  </a:lnTo>
                  <a:lnTo>
                    <a:pt x="135" y="135"/>
                  </a:lnTo>
                  <a:lnTo>
                    <a:pt x="124" y="137"/>
                  </a:lnTo>
                  <a:lnTo>
                    <a:pt x="113" y="140"/>
                  </a:lnTo>
                  <a:lnTo>
                    <a:pt x="102" y="143"/>
                  </a:lnTo>
                  <a:lnTo>
                    <a:pt x="92" y="144"/>
                  </a:lnTo>
                  <a:lnTo>
                    <a:pt x="80" y="146"/>
                  </a:lnTo>
                  <a:lnTo>
                    <a:pt x="69" y="146"/>
                  </a:lnTo>
                  <a:lnTo>
                    <a:pt x="57" y="146"/>
                  </a:lnTo>
                  <a:lnTo>
                    <a:pt x="46" y="146"/>
                  </a:lnTo>
                  <a:lnTo>
                    <a:pt x="35" y="144"/>
                  </a:lnTo>
                  <a:lnTo>
                    <a:pt x="24" y="143"/>
                  </a:lnTo>
                  <a:lnTo>
                    <a:pt x="12" y="139"/>
                  </a:lnTo>
                  <a:lnTo>
                    <a:pt x="1" y="136"/>
                  </a:lnTo>
                  <a:lnTo>
                    <a:pt x="0" y="14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02" name="Freeform 38"/>
            <p:cNvSpPr/>
            <p:nvPr/>
          </p:nvSpPr>
          <p:spPr>
            <a:xfrm>
              <a:off x="534" y="3752"/>
              <a:ext cx="87" cy="267"/>
            </a:xfrm>
            <a:custGeom>
              <a:avLst/>
              <a:gdLst>
                <a:gd name="txL" fmla="*/ 0 w 87"/>
                <a:gd name="txT" fmla="*/ 0 h 267"/>
                <a:gd name="txR" fmla="*/ 87 w 87"/>
                <a:gd name="txB" fmla="*/ 267 h 267"/>
              </a:gdLst>
              <a:ahLst/>
              <a:cxnLst>
                <a:cxn ang="0">
                  <a:pos x="66" y="0"/>
                </a:cxn>
                <a:cxn ang="0">
                  <a:pos x="50" y="15"/>
                </a:cxn>
                <a:cxn ang="0">
                  <a:pos x="37" y="31"/>
                </a:cxn>
                <a:cxn ang="0">
                  <a:pos x="24" y="48"/>
                </a:cxn>
                <a:cxn ang="0">
                  <a:pos x="15" y="68"/>
                </a:cxn>
                <a:cxn ang="0">
                  <a:pos x="7" y="88"/>
                </a:cxn>
                <a:cxn ang="0">
                  <a:pos x="3" y="107"/>
                </a:cxn>
                <a:cxn ang="0">
                  <a:pos x="0" y="127"/>
                </a:cxn>
                <a:cxn ang="0">
                  <a:pos x="0" y="147"/>
                </a:cxn>
                <a:cxn ang="0">
                  <a:pos x="1" y="166"/>
                </a:cxn>
                <a:cxn ang="0">
                  <a:pos x="5" y="185"/>
                </a:cxn>
                <a:cxn ang="0">
                  <a:pos x="12" y="203"/>
                </a:cxn>
                <a:cxn ang="0">
                  <a:pos x="21" y="219"/>
                </a:cxn>
                <a:cxn ang="0">
                  <a:pos x="33" y="234"/>
                </a:cxn>
                <a:cxn ang="0">
                  <a:pos x="47" y="247"/>
                </a:cxn>
                <a:cxn ang="0">
                  <a:pos x="64" y="257"/>
                </a:cxn>
                <a:cxn ang="0">
                  <a:pos x="84" y="266"/>
                </a:cxn>
                <a:cxn ang="0">
                  <a:pos x="75" y="259"/>
                </a:cxn>
                <a:cxn ang="0">
                  <a:pos x="58" y="249"/>
                </a:cxn>
                <a:cxn ang="0">
                  <a:pos x="43" y="237"/>
                </a:cxn>
                <a:cxn ang="0">
                  <a:pos x="30" y="225"/>
                </a:cxn>
                <a:cxn ang="0">
                  <a:pos x="19" y="209"/>
                </a:cxn>
                <a:cxn ang="0">
                  <a:pos x="12" y="192"/>
                </a:cxn>
                <a:cxn ang="0">
                  <a:pos x="7" y="175"/>
                </a:cxn>
                <a:cxn ang="0">
                  <a:pos x="3" y="157"/>
                </a:cxn>
                <a:cxn ang="0">
                  <a:pos x="3" y="137"/>
                </a:cxn>
                <a:cxn ang="0">
                  <a:pos x="5" y="117"/>
                </a:cxn>
                <a:cxn ang="0">
                  <a:pos x="9" y="98"/>
                </a:cxn>
                <a:cxn ang="0">
                  <a:pos x="15" y="78"/>
                </a:cxn>
                <a:cxn ang="0">
                  <a:pos x="23" y="60"/>
                </a:cxn>
                <a:cxn ang="0">
                  <a:pos x="34" y="42"/>
                </a:cxn>
                <a:cxn ang="0">
                  <a:pos x="46" y="25"/>
                </a:cxn>
                <a:cxn ang="0">
                  <a:pos x="61" y="10"/>
                </a:cxn>
                <a:cxn ang="0">
                  <a:pos x="68" y="2"/>
                </a:cxn>
              </a:cxnLst>
              <a:rect l="txL" t="txT" r="txR" b="txB"/>
              <a:pathLst>
                <a:path w="87" h="267">
                  <a:moveTo>
                    <a:pt x="66" y="0"/>
                  </a:moveTo>
                  <a:lnTo>
                    <a:pt x="66" y="0"/>
                  </a:lnTo>
                  <a:lnTo>
                    <a:pt x="58" y="7"/>
                  </a:lnTo>
                  <a:lnTo>
                    <a:pt x="50" y="15"/>
                  </a:lnTo>
                  <a:lnTo>
                    <a:pt x="43" y="22"/>
                  </a:lnTo>
                  <a:lnTo>
                    <a:pt x="37" y="31"/>
                  </a:lnTo>
                  <a:lnTo>
                    <a:pt x="31" y="40"/>
                  </a:lnTo>
                  <a:lnTo>
                    <a:pt x="24" y="48"/>
                  </a:lnTo>
                  <a:lnTo>
                    <a:pt x="19" y="58"/>
                  </a:lnTo>
                  <a:lnTo>
                    <a:pt x="15" y="68"/>
                  </a:lnTo>
                  <a:lnTo>
                    <a:pt x="11" y="77"/>
                  </a:lnTo>
                  <a:lnTo>
                    <a:pt x="7" y="88"/>
                  </a:lnTo>
                  <a:lnTo>
                    <a:pt x="5" y="96"/>
                  </a:lnTo>
                  <a:lnTo>
                    <a:pt x="3" y="107"/>
                  </a:lnTo>
                  <a:lnTo>
                    <a:pt x="1" y="116"/>
                  </a:lnTo>
                  <a:lnTo>
                    <a:pt x="0" y="127"/>
                  </a:lnTo>
                  <a:lnTo>
                    <a:pt x="0" y="137"/>
                  </a:lnTo>
                  <a:lnTo>
                    <a:pt x="0" y="147"/>
                  </a:lnTo>
                  <a:lnTo>
                    <a:pt x="0" y="157"/>
                  </a:lnTo>
                  <a:lnTo>
                    <a:pt x="1" y="166"/>
                  </a:lnTo>
                  <a:lnTo>
                    <a:pt x="3" y="176"/>
                  </a:lnTo>
                  <a:lnTo>
                    <a:pt x="5" y="185"/>
                  </a:lnTo>
                  <a:lnTo>
                    <a:pt x="8" y="194"/>
                  </a:lnTo>
                  <a:lnTo>
                    <a:pt x="12" y="203"/>
                  </a:lnTo>
                  <a:lnTo>
                    <a:pt x="16" y="212"/>
                  </a:lnTo>
                  <a:lnTo>
                    <a:pt x="21" y="219"/>
                  </a:lnTo>
                  <a:lnTo>
                    <a:pt x="27" y="227"/>
                  </a:lnTo>
                  <a:lnTo>
                    <a:pt x="33" y="234"/>
                  </a:lnTo>
                  <a:lnTo>
                    <a:pt x="39" y="240"/>
                  </a:lnTo>
                  <a:lnTo>
                    <a:pt x="47" y="247"/>
                  </a:lnTo>
                  <a:lnTo>
                    <a:pt x="55" y="253"/>
                  </a:lnTo>
                  <a:lnTo>
                    <a:pt x="64" y="257"/>
                  </a:lnTo>
                  <a:lnTo>
                    <a:pt x="74" y="261"/>
                  </a:lnTo>
                  <a:lnTo>
                    <a:pt x="84" y="266"/>
                  </a:lnTo>
                  <a:lnTo>
                    <a:pt x="86" y="261"/>
                  </a:lnTo>
                  <a:lnTo>
                    <a:pt x="75" y="259"/>
                  </a:lnTo>
                  <a:lnTo>
                    <a:pt x="66" y="254"/>
                  </a:lnTo>
                  <a:lnTo>
                    <a:pt x="58" y="249"/>
                  </a:lnTo>
                  <a:lnTo>
                    <a:pt x="50" y="243"/>
                  </a:lnTo>
                  <a:lnTo>
                    <a:pt x="43" y="237"/>
                  </a:lnTo>
                  <a:lnTo>
                    <a:pt x="36" y="232"/>
                  </a:lnTo>
                  <a:lnTo>
                    <a:pt x="30" y="225"/>
                  </a:lnTo>
                  <a:lnTo>
                    <a:pt x="24" y="217"/>
                  </a:lnTo>
                  <a:lnTo>
                    <a:pt x="19" y="209"/>
                  </a:lnTo>
                  <a:lnTo>
                    <a:pt x="15" y="201"/>
                  </a:lnTo>
                  <a:lnTo>
                    <a:pt x="12" y="192"/>
                  </a:lnTo>
                  <a:lnTo>
                    <a:pt x="9" y="185"/>
                  </a:lnTo>
                  <a:lnTo>
                    <a:pt x="7" y="175"/>
                  </a:lnTo>
                  <a:lnTo>
                    <a:pt x="5" y="165"/>
                  </a:lnTo>
                  <a:lnTo>
                    <a:pt x="3" y="157"/>
                  </a:lnTo>
                  <a:lnTo>
                    <a:pt x="3" y="147"/>
                  </a:lnTo>
                  <a:lnTo>
                    <a:pt x="3" y="137"/>
                  </a:lnTo>
                  <a:lnTo>
                    <a:pt x="3" y="128"/>
                  </a:lnTo>
                  <a:lnTo>
                    <a:pt x="5" y="117"/>
                  </a:lnTo>
                  <a:lnTo>
                    <a:pt x="7" y="108"/>
                  </a:lnTo>
                  <a:lnTo>
                    <a:pt x="9" y="98"/>
                  </a:lnTo>
                  <a:lnTo>
                    <a:pt x="12" y="88"/>
                  </a:lnTo>
                  <a:lnTo>
                    <a:pt x="15" y="78"/>
                  </a:lnTo>
                  <a:lnTo>
                    <a:pt x="19" y="69"/>
                  </a:lnTo>
                  <a:lnTo>
                    <a:pt x="23" y="60"/>
                  </a:lnTo>
                  <a:lnTo>
                    <a:pt x="28" y="51"/>
                  </a:lnTo>
                  <a:lnTo>
                    <a:pt x="34" y="42"/>
                  </a:lnTo>
                  <a:lnTo>
                    <a:pt x="39" y="33"/>
                  </a:lnTo>
                  <a:lnTo>
                    <a:pt x="46" y="25"/>
                  </a:lnTo>
                  <a:lnTo>
                    <a:pt x="53" y="18"/>
                  </a:lnTo>
                  <a:lnTo>
                    <a:pt x="61" y="10"/>
                  </a:lnTo>
                  <a:lnTo>
                    <a:pt x="68" y="2"/>
                  </a:lnTo>
                  <a:lnTo>
                    <a:pt x="66"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03" name="Freeform 39"/>
            <p:cNvSpPr/>
            <p:nvPr/>
          </p:nvSpPr>
          <p:spPr>
            <a:xfrm>
              <a:off x="600" y="3714"/>
              <a:ext cx="212" cy="41"/>
            </a:xfrm>
            <a:custGeom>
              <a:avLst/>
              <a:gdLst>
                <a:gd name="txL" fmla="*/ 0 w 212"/>
                <a:gd name="txT" fmla="*/ 0 h 41"/>
                <a:gd name="txR" fmla="*/ 212 w 212"/>
                <a:gd name="txB" fmla="*/ 41 h 41"/>
              </a:gdLst>
              <a:ahLst/>
              <a:cxnLst>
                <a:cxn ang="0">
                  <a:pos x="211" y="3"/>
                </a:cxn>
                <a:cxn ang="0">
                  <a:pos x="196" y="3"/>
                </a:cxn>
                <a:cxn ang="0">
                  <a:pos x="182" y="2"/>
                </a:cxn>
                <a:cxn ang="0">
                  <a:pos x="168" y="1"/>
                </a:cxn>
                <a:cxn ang="0">
                  <a:pos x="154" y="0"/>
                </a:cxn>
                <a:cxn ang="0">
                  <a:pos x="141" y="0"/>
                </a:cxn>
                <a:cxn ang="0">
                  <a:pos x="127" y="0"/>
                </a:cxn>
                <a:cxn ang="0">
                  <a:pos x="114" y="0"/>
                </a:cxn>
                <a:cxn ang="0">
                  <a:pos x="100" y="1"/>
                </a:cxn>
                <a:cxn ang="0">
                  <a:pos x="87" y="3"/>
                </a:cxn>
                <a:cxn ang="0">
                  <a:pos x="73" y="4"/>
                </a:cxn>
                <a:cxn ang="0">
                  <a:pos x="60" y="7"/>
                </a:cxn>
                <a:cxn ang="0">
                  <a:pos x="48" y="10"/>
                </a:cxn>
                <a:cxn ang="0">
                  <a:pos x="36" y="15"/>
                </a:cxn>
                <a:cxn ang="0">
                  <a:pos x="23" y="21"/>
                </a:cxn>
                <a:cxn ang="0">
                  <a:pos x="12" y="29"/>
                </a:cxn>
                <a:cxn ang="0">
                  <a:pos x="0" y="37"/>
                </a:cxn>
                <a:cxn ang="0">
                  <a:pos x="8" y="36"/>
                </a:cxn>
                <a:cxn ang="0">
                  <a:pos x="20" y="29"/>
                </a:cxn>
                <a:cxn ang="0">
                  <a:pos x="31" y="21"/>
                </a:cxn>
                <a:cxn ang="0">
                  <a:pos x="44" y="17"/>
                </a:cxn>
                <a:cxn ang="0">
                  <a:pos x="56" y="12"/>
                </a:cxn>
                <a:cxn ang="0">
                  <a:pos x="68" y="10"/>
                </a:cxn>
                <a:cxn ang="0">
                  <a:pos x="81" y="7"/>
                </a:cxn>
                <a:cxn ang="0">
                  <a:pos x="93" y="6"/>
                </a:cxn>
                <a:cxn ang="0">
                  <a:pos x="107" y="4"/>
                </a:cxn>
                <a:cxn ang="0">
                  <a:pos x="120" y="4"/>
                </a:cxn>
                <a:cxn ang="0">
                  <a:pos x="134" y="4"/>
                </a:cxn>
                <a:cxn ang="0">
                  <a:pos x="147" y="4"/>
                </a:cxn>
                <a:cxn ang="0">
                  <a:pos x="162" y="5"/>
                </a:cxn>
                <a:cxn ang="0">
                  <a:pos x="175" y="6"/>
                </a:cxn>
                <a:cxn ang="0">
                  <a:pos x="189" y="6"/>
                </a:cxn>
                <a:cxn ang="0">
                  <a:pos x="203" y="7"/>
                </a:cxn>
                <a:cxn ang="0">
                  <a:pos x="211" y="7"/>
                </a:cxn>
              </a:cxnLst>
              <a:rect l="txL" t="txT" r="txR" b="txB"/>
              <a:pathLst>
                <a:path w="212" h="41">
                  <a:moveTo>
                    <a:pt x="211" y="3"/>
                  </a:moveTo>
                  <a:lnTo>
                    <a:pt x="211" y="3"/>
                  </a:lnTo>
                  <a:lnTo>
                    <a:pt x="203" y="3"/>
                  </a:lnTo>
                  <a:lnTo>
                    <a:pt x="196" y="3"/>
                  </a:lnTo>
                  <a:lnTo>
                    <a:pt x="189" y="2"/>
                  </a:lnTo>
                  <a:lnTo>
                    <a:pt x="182" y="2"/>
                  </a:lnTo>
                  <a:lnTo>
                    <a:pt x="175" y="2"/>
                  </a:lnTo>
                  <a:lnTo>
                    <a:pt x="168" y="1"/>
                  </a:lnTo>
                  <a:lnTo>
                    <a:pt x="162" y="1"/>
                  </a:lnTo>
                  <a:lnTo>
                    <a:pt x="154" y="0"/>
                  </a:lnTo>
                  <a:lnTo>
                    <a:pt x="147" y="0"/>
                  </a:lnTo>
                  <a:lnTo>
                    <a:pt x="141" y="0"/>
                  </a:lnTo>
                  <a:lnTo>
                    <a:pt x="134" y="0"/>
                  </a:lnTo>
                  <a:lnTo>
                    <a:pt x="127" y="0"/>
                  </a:lnTo>
                  <a:lnTo>
                    <a:pt x="120" y="0"/>
                  </a:lnTo>
                  <a:lnTo>
                    <a:pt x="114" y="0"/>
                  </a:lnTo>
                  <a:lnTo>
                    <a:pt x="107" y="0"/>
                  </a:lnTo>
                  <a:lnTo>
                    <a:pt x="100" y="1"/>
                  </a:lnTo>
                  <a:lnTo>
                    <a:pt x="93" y="2"/>
                  </a:lnTo>
                  <a:lnTo>
                    <a:pt x="87" y="3"/>
                  </a:lnTo>
                  <a:lnTo>
                    <a:pt x="80" y="3"/>
                  </a:lnTo>
                  <a:lnTo>
                    <a:pt x="73" y="4"/>
                  </a:lnTo>
                  <a:lnTo>
                    <a:pt x="68" y="6"/>
                  </a:lnTo>
                  <a:lnTo>
                    <a:pt x="60" y="7"/>
                  </a:lnTo>
                  <a:lnTo>
                    <a:pt x="54" y="9"/>
                  </a:lnTo>
                  <a:lnTo>
                    <a:pt x="48" y="10"/>
                  </a:lnTo>
                  <a:lnTo>
                    <a:pt x="42" y="13"/>
                  </a:lnTo>
                  <a:lnTo>
                    <a:pt x="36" y="15"/>
                  </a:lnTo>
                  <a:lnTo>
                    <a:pt x="29" y="18"/>
                  </a:lnTo>
                  <a:lnTo>
                    <a:pt x="23" y="21"/>
                  </a:lnTo>
                  <a:lnTo>
                    <a:pt x="18" y="25"/>
                  </a:lnTo>
                  <a:lnTo>
                    <a:pt x="12" y="29"/>
                  </a:lnTo>
                  <a:lnTo>
                    <a:pt x="5" y="33"/>
                  </a:lnTo>
                  <a:lnTo>
                    <a:pt x="0" y="37"/>
                  </a:lnTo>
                  <a:lnTo>
                    <a:pt x="2" y="40"/>
                  </a:lnTo>
                  <a:lnTo>
                    <a:pt x="8" y="36"/>
                  </a:lnTo>
                  <a:lnTo>
                    <a:pt x="14" y="32"/>
                  </a:lnTo>
                  <a:lnTo>
                    <a:pt x="20" y="29"/>
                  </a:lnTo>
                  <a:lnTo>
                    <a:pt x="25" y="25"/>
                  </a:lnTo>
                  <a:lnTo>
                    <a:pt x="31" y="21"/>
                  </a:lnTo>
                  <a:lnTo>
                    <a:pt x="37" y="19"/>
                  </a:lnTo>
                  <a:lnTo>
                    <a:pt x="44" y="17"/>
                  </a:lnTo>
                  <a:lnTo>
                    <a:pt x="49" y="14"/>
                  </a:lnTo>
                  <a:lnTo>
                    <a:pt x="56" y="12"/>
                  </a:lnTo>
                  <a:lnTo>
                    <a:pt x="62" y="10"/>
                  </a:lnTo>
                  <a:lnTo>
                    <a:pt x="68" y="10"/>
                  </a:lnTo>
                  <a:lnTo>
                    <a:pt x="74" y="8"/>
                  </a:lnTo>
                  <a:lnTo>
                    <a:pt x="81" y="7"/>
                  </a:lnTo>
                  <a:lnTo>
                    <a:pt x="88" y="7"/>
                  </a:lnTo>
                  <a:lnTo>
                    <a:pt x="93" y="6"/>
                  </a:lnTo>
                  <a:lnTo>
                    <a:pt x="101" y="5"/>
                  </a:lnTo>
                  <a:lnTo>
                    <a:pt x="107" y="4"/>
                  </a:lnTo>
                  <a:lnTo>
                    <a:pt x="114" y="4"/>
                  </a:lnTo>
                  <a:lnTo>
                    <a:pt x="120" y="4"/>
                  </a:lnTo>
                  <a:lnTo>
                    <a:pt x="127" y="3"/>
                  </a:lnTo>
                  <a:lnTo>
                    <a:pt x="134" y="4"/>
                  </a:lnTo>
                  <a:lnTo>
                    <a:pt x="141" y="4"/>
                  </a:lnTo>
                  <a:lnTo>
                    <a:pt x="147" y="4"/>
                  </a:lnTo>
                  <a:lnTo>
                    <a:pt x="154" y="4"/>
                  </a:lnTo>
                  <a:lnTo>
                    <a:pt x="162" y="5"/>
                  </a:lnTo>
                  <a:lnTo>
                    <a:pt x="168" y="5"/>
                  </a:lnTo>
                  <a:lnTo>
                    <a:pt x="175" y="6"/>
                  </a:lnTo>
                  <a:lnTo>
                    <a:pt x="182" y="6"/>
                  </a:lnTo>
                  <a:lnTo>
                    <a:pt x="189" y="6"/>
                  </a:lnTo>
                  <a:lnTo>
                    <a:pt x="196" y="7"/>
                  </a:lnTo>
                  <a:lnTo>
                    <a:pt x="203" y="7"/>
                  </a:lnTo>
                  <a:lnTo>
                    <a:pt x="211" y="7"/>
                  </a:lnTo>
                  <a:lnTo>
                    <a:pt x="211" y="3"/>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04" name="Freeform 40"/>
            <p:cNvSpPr/>
            <p:nvPr/>
          </p:nvSpPr>
          <p:spPr>
            <a:xfrm>
              <a:off x="811" y="3717"/>
              <a:ext cx="83" cy="37"/>
            </a:xfrm>
            <a:custGeom>
              <a:avLst/>
              <a:gdLst>
                <a:gd name="txL" fmla="*/ 0 w 83"/>
                <a:gd name="txT" fmla="*/ 0 h 37"/>
                <a:gd name="txR" fmla="*/ 83 w 83"/>
                <a:gd name="txB" fmla="*/ 37 h 37"/>
              </a:gdLst>
              <a:ahLst/>
              <a:cxnLst>
                <a:cxn ang="0">
                  <a:pos x="78" y="34"/>
                </a:cxn>
                <a:cxn ang="0">
                  <a:pos x="79" y="32"/>
                </a:cxn>
                <a:cxn ang="0">
                  <a:pos x="75" y="32"/>
                </a:cxn>
                <a:cxn ang="0">
                  <a:pos x="72" y="32"/>
                </a:cxn>
                <a:cxn ang="0">
                  <a:pos x="68" y="31"/>
                </a:cxn>
                <a:cxn ang="0">
                  <a:pos x="64" y="28"/>
                </a:cxn>
                <a:cxn ang="0">
                  <a:pos x="60" y="26"/>
                </a:cxn>
                <a:cxn ang="0">
                  <a:pos x="55" y="24"/>
                </a:cxn>
                <a:cxn ang="0">
                  <a:pos x="51" y="20"/>
                </a:cxn>
                <a:cxn ang="0">
                  <a:pos x="47" y="17"/>
                </a:cxn>
                <a:cxn ang="0">
                  <a:pos x="42" y="14"/>
                </a:cxn>
                <a:cxn ang="0">
                  <a:pos x="37" y="11"/>
                </a:cxn>
                <a:cxn ang="0">
                  <a:pos x="31" y="8"/>
                </a:cxn>
                <a:cxn ang="0">
                  <a:pos x="26" y="6"/>
                </a:cxn>
                <a:cxn ang="0">
                  <a:pos x="20" y="4"/>
                </a:cxn>
                <a:cxn ang="0">
                  <a:pos x="14" y="1"/>
                </a:cxn>
                <a:cxn ang="0">
                  <a:pos x="7" y="0"/>
                </a:cxn>
                <a:cxn ang="0">
                  <a:pos x="0" y="0"/>
                </a:cxn>
                <a:cxn ang="0">
                  <a:pos x="0" y="4"/>
                </a:cxn>
                <a:cxn ang="0">
                  <a:pos x="6" y="4"/>
                </a:cxn>
                <a:cxn ang="0">
                  <a:pos x="12" y="5"/>
                </a:cxn>
                <a:cxn ang="0">
                  <a:pos x="19" y="8"/>
                </a:cxn>
                <a:cxn ang="0">
                  <a:pos x="25" y="8"/>
                </a:cxn>
                <a:cxn ang="0">
                  <a:pos x="30" y="12"/>
                </a:cxn>
                <a:cxn ang="0">
                  <a:pos x="35" y="14"/>
                </a:cxn>
                <a:cxn ang="0">
                  <a:pos x="40" y="17"/>
                </a:cxn>
                <a:cxn ang="0">
                  <a:pos x="45" y="20"/>
                </a:cxn>
                <a:cxn ang="0">
                  <a:pos x="49" y="24"/>
                </a:cxn>
                <a:cxn ang="0">
                  <a:pos x="53" y="27"/>
                </a:cxn>
                <a:cxn ang="0">
                  <a:pos x="58" y="30"/>
                </a:cxn>
                <a:cxn ang="0">
                  <a:pos x="62" y="32"/>
                </a:cxn>
                <a:cxn ang="0">
                  <a:pos x="66" y="33"/>
                </a:cxn>
                <a:cxn ang="0">
                  <a:pos x="70" y="35"/>
                </a:cxn>
                <a:cxn ang="0">
                  <a:pos x="75" y="36"/>
                </a:cxn>
                <a:cxn ang="0">
                  <a:pos x="80" y="36"/>
                </a:cxn>
                <a:cxn ang="0">
                  <a:pos x="82" y="33"/>
                </a:cxn>
                <a:cxn ang="0">
                  <a:pos x="78" y="34"/>
                </a:cxn>
              </a:cxnLst>
              <a:rect l="txL" t="txT" r="txR" b="txB"/>
              <a:pathLst>
                <a:path w="83" h="37">
                  <a:moveTo>
                    <a:pt x="78" y="34"/>
                  </a:moveTo>
                  <a:lnTo>
                    <a:pt x="79" y="32"/>
                  </a:lnTo>
                  <a:lnTo>
                    <a:pt x="75" y="32"/>
                  </a:lnTo>
                  <a:lnTo>
                    <a:pt x="72" y="32"/>
                  </a:lnTo>
                  <a:lnTo>
                    <a:pt x="68" y="31"/>
                  </a:lnTo>
                  <a:lnTo>
                    <a:pt x="64" y="28"/>
                  </a:lnTo>
                  <a:lnTo>
                    <a:pt x="60" y="26"/>
                  </a:lnTo>
                  <a:lnTo>
                    <a:pt x="55" y="24"/>
                  </a:lnTo>
                  <a:lnTo>
                    <a:pt x="51" y="20"/>
                  </a:lnTo>
                  <a:lnTo>
                    <a:pt x="47" y="17"/>
                  </a:lnTo>
                  <a:lnTo>
                    <a:pt x="42" y="14"/>
                  </a:lnTo>
                  <a:lnTo>
                    <a:pt x="37" y="11"/>
                  </a:lnTo>
                  <a:lnTo>
                    <a:pt x="31" y="8"/>
                  </a:lnTo>
                  <a:lnTo>
                    <a:pt x="26" y="6"/>
                  </a:lnTo>
                  <a:lnTo>
                    <a:pt x="20" y="4"/>
                  </a:lnTo>
                  <a:lnTo>
                    <a:pt x="14" y="1"/>
                  </a:lnTo>
                  <a:lnTo>
                    <a:pt x="7" y="0"/>
                  </a:lnTo>
                  <a:lnTo>
                    <a:pt x="0" y="0"/>
                  </a:lnTo>
                  <a:lnTo>
                    <a:pt x="0" y="4"/>
                  </a:lnTo>
                  <a:lnTo>
                    <a:pt x="6" y="4"/>
                  </a:lnTo>
                  <a:lnTo>
                    <a:pt x="12" y="5"/>
                  </a:lnTo>
                  <a:lnTo>
                    <a:pt x="19" y="8"/>
                  </a:lnTo>
                  <a:lnTo>
                    <a:pt x="25" y="8"/>
                  </a:lnTo>
                  <a:lnTo>
                    <a:pt x="30" y="12"/>
                  </a:lnTo>
                  <a:lnTo>
                    <a:pt x="35" y="14"/>
                  </a:lnTo>
                  <a:lnTo>
                    <a:pt x="40" y="17"/>
                  </a:lnTo>
                  <a:lnTo>
                    <a:pt x="45" y="20"/>
                  </a:lnTo>
                  <a:lnTo>
                    <a:pt x="49" y="24"/>
                  </a:lnTo>
                  <a:lnTo>
                    <a:pt x="53" y="27"/>
                  </a:lnTo>
                  <a:lnTo>
                    <a:pt x="58" y="30"/>
                  </a:lnTo>
                  <a:lnTo>
                    <a:pt x="62" y="32"/>
                  </a:lnTo>
                  <a:lnTo>
                    <a:pt x="66" y="33"/>
                  </a:lnTo>
                  <a:lnTo>
                    <a:pt x="70" y="35"/>
                  </a:lnTo>
                  <a:lnTo>
                    <a:pt x="75" y="36"/>
                  </a:lnTo>
                  <a:lnTo>
                    <a:pt x="80" y="36"/>
                  </a:lnTo>
                  <a:lnTo>
                    <a:pt x="82" y="33"/>
                  </a:lnTo>
                  <a:lnTo>
                    <a:pt x="78" y="34"/>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05" name="Freeform 41"/>
            <p:cNvSpPr/>
            <p:nvPr/>
          </p:nvSpPr>
          <p:spPr>
            <a:xfrm>
              <a:off x="888" y="3671"/>
              <a:ext cx="93" cy="81"/>
            </a:xfrm>
            <a:custGeom>
              <a:avLst/>
              <a:gdLst>
                <a:gd name="txL" fmla="*/ 0 w 93"/>
                <a:gd name="txT" fmla="*/ 0 h 81"/>
                <a:gd name="txR" fmla="*/ 93 w 93"/>
                <a:gd name="txB" fmla="*/ 81 h 81"/>
              </a:gdLst>
              <a:ahLst/>
              <a:cxnLst>
                <a:cxn ang="0">
                  <a:pos x="92" y="0"/>
                </a:cxn>
                <a:cxn ang="0">
                  <a:pos x="92" y="0"/>
                </a:cxn>
                <a:cxn ang="0">
                  <a:pos x="72" y="2"/>
                </a:cxn>
                <a:cxn ang="0">
                  <a:pos x="57" y="5"/>
                </a:cxn>
                <a:cxn ang="0">
                  <a:pos x="43" y="9"/>
                </a:cxn>
                <a:cxn ang="0">
                  <a:pos x="32" y="15"/>
                </a:cxn>
                <a:cxn ang="0">
                  <a:pos x="23" y="21"/>
                </a:cxn>
                <a:cxn ang="0">
                  <a:pos x="16" y="28"/>
                </a:cxn>
                <a:cxn ang="0">
                  <a:pos x="10" y="35"/>
                </a:cxn>
                <a:cxn ang="0">
                  <a:pos x="5" y="42"/>
                </a:cxn>
                <a:cxn ang="0">
                  <a:pos x="3" y="49"/>
                </a:cxn>
                <a:cxn ang="0">
                  <a:pos x="0" y="56"/>
                </a:cxn>
                <a:cxn ang="0">
                  <a:pos x="0" y="62"/>
                </a:cxn>
                <a:cxn ang="0">
                  <a:pos x="0" y="68"/>
                </a:cxn>
                <a:cxn ang="0">
                  <a:pos x="0" y="73"/>
                </a:cxn>
                <a:cxn ang="0">
                  <a:pos x="0" y="77"/>
                </a:cxn>
                <a:cxn ang="0">
                  <a:pos x="0" y="79"/>
                </a:cxn>
                <a:cxn ang="0">
                  <a:pos x="0" y="80"/>
                </a:cxn>
                <a:cxn ang="0">
                  <a:pos x="4" y="79"/>
                </a:cxn>
                <a:cxn ang="0">
                  <a:pos x="4" y="78"/>
                </a:cxn>
                <a:cxn ang="0">
                  <a:pos x="4" y="76"/>
                </a:cxn>
                <a:cxn ang="0">
                  <a:pos x="4" y="73"/>
                </a:cxn>
                <a:cxn ang="0">
                  <a:pos x="4" y="68"/>
                </a:cxn>
                <a:cxn ang="0">
                  <a:pos x="4" y="63"/>
                </a:cxn>
                <a:cxn ang="0">
                  <a:pos x="4" y="56"/>
                </a:cxn>
                <a:cxn ang="0">
                  <a:pos x="7" y="51"/>
                </a:cxn>
                <a:cxn ang="0">
                  <a:pos x="9" y="44"/>
                </a:cxn>
                <a:cxn ang="0">
                  <a:pos x="13" y="37"/>
                </a:cxn>
                <a:cxn ang="0">
                  <a:pos x="19" y="30"/>
                </a:cxn>
                <a:cxn ang="0">
                  <a:pos x="25" y="24"/>
                </a:cxn>
                <a:cxn ang="0">
                  <a:pos x="34" y="18"/>
                </a:cxn>
                <a:cxn ang="0">
                  <a:pos x="45" y="13"/>
                </a:cxn>
                <a:cxn ang="0">
                  <a:pos x="58" y="8"/>
                </a:cxn>
                <a:cxn ang="0">
                  <a:pos x="73" y="5"/>
                </a:cxn>
                <a:cxn ang="0">
                  <a:pos x="92" y="4"/>
                </a:cxn>
                <a:cxn ang="0">
                  <a:pos x="92" y="4"/>
                </a:cxn>
                <a:cxn ang="0">
                  <a:pos x="92" y="0"/>
                </a:cxn>
              </a:cxnLst>
              <a:rect l="txL" t="txT" r="txR" b="txB"/>
              <a:pathLst>
                <a:path w="93" h="81">
                  <a:moveTo>
                    <a:pt x="92" y="0"/>
                  </a:moveTo>
                  <a:lnTo>
                    <a:pt x="92" y="0"/>
                  </a:lnTo>
                  <a:lnTo>
                    <a:pt x="72" y="2"/>
                  </a:lnTo>
                  <a:lnTo>
                    <a:pt x="57" y="5"/>
                  </a:lnTo>
                  <a:lnTo>
                    <a:pt x="43" y="9"/>
                  </a:lnTo>
                  <a:lnTo>
                    <a:pt x="32" y="15"/>
                  </a:lnTo>
                  <a:lnTo>
                    <a:pt x="23" y="21"/>
                  </a:lnTo>
                  <a:lnTo>
                    <a:pt x="16" y="28"/>
                  </a:lnTo>
                  <a:lnTo>
                    <a:pt x="10" y="35"/>
                  </a:lnTo>
                  <a:lnTo>
                    <a:pt x="5" y="42"/>
                  </a:lnTo>
                  <a:lnTo>
                    <a:pt x="3" y="49"/>
                  </a:lnTo>
                  <a:lnTo>
                    <a:pt x="0" y="56"/>
                  </a:lnTo>
                  <a:lnTo>
                    <a:pt x="0" y="62"/>
                  </a:lnTo>
                  <a:lnTo>
                    <a:pt x="0" y="68"/>
                  </a:lnTo>
                  <a:lnTo>
                    <a:pt x="0" y="73"/>
                  </a:lnTo>
                  <a:lnTo>
                    <a:pt x="0" y="77"/>
                  </a:lnTo>
                  <a:lnTo>
                    <a:pt x="0" y="79"/>
                  </a:lnTo>
                  <a:lnTo>
                    <a:pt x="0" y="80"/>
                  </a:lnTo>
                  <a:lnTo>
                    <a:pt x="4" y="79"/>
                  </a:lnTo>
                  <a:lnTo>
                    <a:pt x="4" y="78"/>
                  </a:lnTo>
                  <a:lnTo>
                    <a:pt x="4" y="76"/>
                  </a:lnTo>
                  <a:lnTo>
                    <a:pt x="4" y="73"/>
                  </a:lnTo>
                  <a:lnTo>
                    <a:pt x="4" y="68"/>
                  </a:lnTo>
                  <a:lnTo>
                    <a:pt x="4" y="63"/>
                  </a:lnTo>
                  <a:lnTo>
                    <a:pt x="4" y="56"/>
                  </a:lnTo>
                  <a:lnTo>
                    <a:pt x="7" y="51"/>
                  </a:lnTo>
                  <a:lnTo>
                    <a:pt x="9" y="44"/>
                  </a:lnTo>
                  <a:lnTo>
                    <a:pt x="13" y="37"/>
                  </a:lnTo>
                  <a:lnTo>
                    <a:pt x="19" y="30"/>
                  </a:lnTo>
                  <a:lnTo>
                    <a:pt x="25" y="24"/>
                  </a:lnTo>
                  <a:lnTo>
                    <a:pt x="34" y="18"/>
                  </a:lnTo>
                  <a:lnTo>
                    <a:pt x="45" y="13"/>
                  </a:lnTo>
                  <a:lnTo>
                    <a:pt x="58" y="8"/>
                  </a:lnTo>
                  <a:lnTo>
                    <a:pt x="73" y="5"/>
                  </a:lnTo>
                  <a:lnTo>
                    <a:pt x="92" y="4"/>
                  </a:lnTo>
                  <a:lnTo>
                    <a:pt x="92"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06" name="Freeform 42"/>
            <p:cNvSpPr/>
            <p:nvPr/>
          </p:nvSpPr>
          <p:spPr>
            <a:xfrm>
              <a:off x="980" y="3667"/>
              <a:ext cx="79" cy="17"/>
            </a:xfrm>
            <a:custGeom>
              <a:avLst/>
              <a:gdLst>
                <a:gd name="txL" fmla="*/ 0 w 79"/>
                <a:gd name="txT" fmla="*/ 0 h 17"/>
                <a:gd name="txR" fmla="*/ 79 w 79"/>
                <a:gd name="txB" fmla="*/ 17 h 17"/>
              </a:gdLst>
              <a:ahLst/>
              <a:cxnLst>
                <a:cxn ang="0">
                  <a:pos x="74" y="6"/>
                </a:cxn>
                <a:cxn ang="0">
                  <a:pos x="73" y="9"/>
                </a:cxn>
                <a:cxn ang="0">
                  <a:pos x="73" y="9"/>
                </a:cxn>
                <a:cxn ang="0">
                  <a:pos x="74" y="9"/>
                </a:cxn>
                <a:cxn ang="0">
                  <a:pos x="75" y="9"/>
                </a:cxn>
                <a:cxn ang="0">
                  <a:pos x="76" y="9"/>
                </a:cxn>
                <a:cxn ang="0">
                  <a:pos x="77" y="9"/>
                </a:cxn>
                <a:cxn ang="0">
                  <a:pos x="78" y="1"/>
                </a:cxn>
                <a:cxn ang="0">
                  <a:pos x="76" y="0"/>
                </a:cxn>
                <a:cxn ang="0">
                  <a:pos x="74" y="0"/>
                </a:cxn>
                <a:cxn ang="0">
                  <a:pos x="71" y="0"/>
                </a:cxn>
                <a:cxn ang="0">
                  <a:pos x="68" y="0"/>
                </a:cxn>
                <a:cxn ang="0">
                  <a:pos x="62" y="1"/>
                </a:cxn>
                <a:cxn ang="0">
                  <a:pos x="54" y="1"/>
                </a:cxn>
                <a:cxn ang="0">
                  <a:pos x="44" y="3"/>
                </a:cxn>
                <a:cxn ang="0">
                  <a:pos x="31" y="4"/>
                </a:cxn>
                <a:cxn ang="0">
                  <a:pos x="17" y="6"/>
                </a:cxn>
                <a:cxn ang="0">
                  <a:pos x="0" y="8"/>
                </a:cxn>
                <a:cxn ang="0">
                  <a:pos x="0" y="16"/>
                </a:cxn>
                <a:cxn ang="0">
                  <a:pos x="17" y="14"/>
                </a:cxn>
                <a:cxn ang="0">
                  <a:pos x="31" y="12"/>
                </a:cxn>
                <a:cxn ang="0">
                  <a:pos x="44" y="11"/>
                </a:cxn>
                <a:cxn ang="0">
                  <a:pos x="54" y="9"/>
                </a:cxn>
                <a:cxn ang="0">
                  <a:pos x="62" y="9"/>
                </a:cxn>
                <a:cxn ang="0">
                  <a:pos x="68" y="8"/>
                </a:cxn>
                <a:cxn ang="0">
                  <a:pos x="71" y="8"/>
                </a:cxn>
                <a:cxn ang="0">
                  <a:pos x="74" y="8"/>
                </a:cxn>
                <a:cxn ang="0">
                  <a:pos x="76" y="8"/>
                </a:cxn>
                <a:cxn ang="0">
                  <a:pos x="75" y="8"/>
                </a:cxn>
                <a:cxn ang="0">
                  <a:pos x="75" y="1"/>
                </a:cxn>
                <a:cxn ang="0">
                  <a:pos x="75" y="1"/>
                </a:cxn>
                <a:cxn ang="0">
                  <a:pos x="74" y="1"/>
                </a:cxn>
                <a:cxn ang="0">
                  <a:pos x="73" y="1"/>
                </a:cxn>
                <a:cxn ang="0">
                  <a:pos x="73" y="1"/>
                </a:cxn>
                <a:cxn ang="0">
                  <a:pos x="72" y="1"/>
                </a:cxn>
                <a:cxn ang="0">
                  <a:pos x="71" y="6"/>
                </a:cxn>
                <a:cxn ang="0">
                  <a:pos x="72" y="1"/>
                </a:cxn>
                <a:cxn ang="0">
                  <a:pos x="71" y="3"/>
                </a:cxn>
                <a:cxn ang="0">
                  <a:pos x="71" y="6"/>
                </a:cxn>
                <a:cxn ang="0">
                  <a:pos x="74" y="6"/>
                </a:cxn>
              </a:cxnLst>
              <a:rect l="txL" t="txT" r="txR" b="txB"/>
              <a:pathLst>
                <a:path w="79" h="17">
                  <a:moveTo>
                    <a:pt x="74" y="6"/>
                  </a:moveTo>
                  <a:lnTo>
                    <a:pt x="73" y="9"/>
                  </a:lnTo>
                  <a:lnTo>
                    <a:pt x="74" y="9"/>
                  </a:lnTo>
                  <a:lnTo>
                    <a:pt x="75" y="9"/>
                  </a:lnTo>
                  <a:lnTo>
                    <a:pt x="76" y="9"/>
                  </a:lnTo>
                  <a:lnTo>
                    <a:pt x="77" y="9"/>
                  </a:lnTo>
                  <a:lnTo>
                    <a:pt x="78" y="1"/>
                  </a:lnTo>
                  <a:lnTo>
                    <a:pt x="76" y="0"/>
                  </a:lnTo>
                  <a:lnTo>
                    <a:pt x="74" y="0"/>
                  </a:lnTo>
                  <a:lnTo>
                    <a:pt x="71" y="0"/>
                  </a:lnTo>
                  <a:lnTo>
                    <a:pt x="68" y="0"/>
                  </a:lnTo>
                  <a:lnTo>
                    <a:pt x="62" y="1"/>
                  </a:lnTo>
                  <a:lnTo>
                    <a:pt x="54" y="1"/>
                  </a:lnTo>
                  <a:lnTo>
                    <a:pt x="44" y="3"/>
                  </a:lnTo>
                  <a:lnTo>
                    <a:pt x="31" y="4"/>
                  </a:lnTo>
                  <a:lnTo>
                    <a:pt x="17" y="6"/>
                  </a:lnTo>
                  <a:lnTo>
                    <a:pt x="0" y="8"/>
                  </a:lnTo>
                  <a:lnTo>
                    <a:pt x="0" y="16"/>
                  </a:lnTo>
                  <a:lnTo>
                    <a:pt x="17" y="14"/>
                  </a:lnTo>
                  <a:lnTo>
                    <a:pt x="31" y="12"/>
                  </a:lnTo>
                  <a:lnTo>
                    <a:pt x="44" y="11"/>
                  </a:lnTo>
                  <a:lnTo>
                    <a:pt x="54" y="9"/>
                  </a:lnTo>
                  <a:lnTo>
                    <a:pt x="62" y="9"/>
                  </a:lnTo>
                  <a:lnTo>
                    <a:pt x="68" y="8"/>
                  </a:lnTo>
                  <a:lnTo>
                    <a:pt x="71" y="8"/>
                  </a:lnTo>
                  <a:lnTo>
                    <a:pt x="74" y="8"/>
                  </a:lnTo>
                  <a:lnTo>
                    <a:pt x="76" y="8"/>
                  </a:lnTo>
                  <a:lnTo>
                    <a:pt x="75" y="8"/>
                  </a:lnTo>
                  <a:lnTo>
                    <a:pt x="75" y="1"/>
                  </a:lnTo>
                  <a:lnTo>
                    <a:pt x="74" y="1"/>
                  </a:lnTo>
                  <a:lnTo>
                    <a:pt x="73" y="1"/>
                  </a:lnTo>
                  <a:lnTo>
                    <a:pt x="72" y="1"/>
                  </a:lnTo>
                  <a:lnTo>
                    <a:pt x="71" y="6"/>
                  </a:lnTo>
                  <a:lnTo>
                    <a:pt x="72" y="1"/>
                  </a:lnTo>
                  <a:lnTo>
                    <a:pt x="71" y="3"/>
                  </a:lnTo>
                  <a:lnTo>
                    <a:pt x="71" y="6"/>
                  </a:lnTo>
                  <a:lnTo>
                    <a:pt x="74" y="6"/>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07" name="Freeform 43"/>
            <p:cNvSpPr/>
            <p:nvPr/>
          </p:nvSpPr>
          <p:spPr>
            <a:xfrm>
              <a:off x="836" y="3787"/>
              <a:ext cx="231" cy="146"/>
            </a:xfrm>
            <a:custGeom>
              <a:avLst/>
              <a:gdLst>
                <a:gd name="txL" fmla="*/ 0 w 231"/>
                <a:gd name="txT" fmla="*/ 0 h 146"/>
                <a:gd name="txR" fmla="*/ 231 w 231"/>
                <a:gd name="txB" fmla="*/ 146 h 146"/>
              </a:gdLst>
              <a:ahLst/>
              <a:cxnLst>
                <a:cxn ang="0">
                  <a:pos x="2" y="145"/>
                </a:cxn>
                <a:cxn ang="0">
                  <a:pos x="27" y="120"/>
                </a:cxn>
                <a:cxn ang="0">
                  <a:pos x="49" y="100"/>
                </a:cxn>
                <a:cxn ang="0">
                  <a:pos x="71" y="84"/>
                </a:cxn>
                <a:cxn ang="0">
                  <a:pos x="88" y="71"/>
                </a:cxn>
                <a:cxn ang="0">
                  <a:pos x="104" y="60"/>
                </a:cxn>
                <a:cxn ang="0">
                  <a:pos x="119" y="53"/>
                </a:cxn>
                <a:cxn ang="0">
                  <a:pos x="133" y="47"/>
                </a:cxn>
                <a:cxn ang="0">
                  <a:pos x="145" y="42"/>
                </a:cxn>
                <a:cxn ang="0">
                  <a:pos x="157" y="38"/>
                </a:cxn>
                <a:cxn ang="0">
                  <a:pos x="167" y="35"/>
                </a:cxn>
                <a:cxn ang="0">
                  <a:pos x="178" y="32"/>
                </a:cxn>
                <a:cxn ang="0">
                  <a:pos x="189" y="28"/>
                </a:cxn>
                <a:cxn ang="0">
                  <a:pos x="198" y="24"/>
                </a:cxn>
                <a:cxn ang="0">
                  <a:pos x="208" y="18"/>
                </a:cxn>
                <a:cxn ang="0">
                  <a:pos x="218" y="11"/>
                </a:cxn>
                <a:cxn ang="0">
                  <a:pos x="230" y="2"/>
                </a:cxn>
                <a:cxn ang="0">
                  <a:pos x="221" y="4"/>
                </a:cxn>
                <a:cxn ang="0">
                  <a:pos x="211" y="12"/>
                </a:cxn>
                <a:cxn ang="0">
                  <a:pos x="201" y="18"/>
                </a:cxn>
                <a:cxn ang="0">
                  <a:pos x="191" y="23"/>
                </a:cxn>
                <a:cxn ang="0">
                  <a:pos x="182" y="26"/>
                </a:cxn>
                <a:cxn ang="0">
                  <a:pos x="171" y="30"/>
                </a:cxn>
                <a:cxn ang="0">
                  <a:pos x="162" y="33"/>
                </a:cxn>
                <a:cxn ang="0">
                  <a:pos x="150" y="36"/>
                </a:cxn>
                <a:cxn ang="0">
                  <a:pos x="138" y="40"/>
                </a:cxn>
                <a:cxn ang="0">
                  <a:pos x="125" y="46"/>
                </a:cxn>
                <a:cxn ang="0">
                  <a:pos x="111" y="53"/>
                </a:cxn>
                <a:cxn ang="0">
                  <a:pos x="95" y="62"/>
                </a:cxn>
                <a:cxn ang="0">
                  <a:pos x="77" y="74"/>
                </a:cxn>
                <a:cxn ang="0">
                  <a:pos x="58" y="89"/>
                </a:cxn>
                <a:cxn ang="0">
                  <a:pos x="36" y="107"/>
                </a:cxn>
                <a:cxn ang="0">
                  <a:pos x="12" y="129"/>
                </a:cxn>
                <a:cxn ang="0">
                  <a:pos x="0" y="141"/>
                </a:cxn>
              </a:cxnLst>
              <a:rect l="txL" t="txT" r="txR" b="txB"/>
              <a:pathLst>
                <a:path w="231" h="146">
                  <a:moveTo>
                    <a:pt x="2" y="145"/>
                  </a:moveTo>
                  <a:lnTo>
                    <a:pt x="2" y="145"/>
                  </a:lnTo>
                  <a:lnTo>
                    <a:pt x="15" y="131"/>
                  </a:lnTo>
                  <a:lnTo>
                    <a:pt x="27" y="120"/>
                  </a:lnTo>
                  <a:lnTo>
                    <a:pt x="39" y="109"/>
                  </a:lnTo>
                  <a:lnTo>
                    <a:pt x="49" y="100"/>
                  </a:lnTo>
                  <a:lnTo>
                    <a:pt x="60" y="92"/>
                  </a:lnTo>
                  <a:lnTo>
                    <a:pt x="71" y="84"/>
                  </a:lnTo>
                  <a:lnTo>
                    <a:pt x="79" y="77"/>
                  </a:lnTo>
                  <a:lnTo>
                    <a:pt x="88" y="71"/>
                  </a:lnTo>
                  <a:lnTo>
                    <a:pt x="96" y="65"/>
                  </a:lnTo>
                  <a:lnTo>
                    <a:pt x="104" y="60"/>
                  </a:lnTo>
                  <a:lnTo>
                    <a:pt x="112" y="57"/>
                  </a:lnTo>
                  <a:lnTo>
                    <a:pt x="119" y="53"/>
                  </a:lnTo>
                  <a:lnTo>
                    <a:pt x="126" y="49"/>
                  </a:lnTo>
                  <a:lnTo>
                    <a:pt x="133" y="47"/>
                  </a:lnTo>
                  <a:lnTo>
                    <a:pt x="139" y="44"/>
                  </a:lnTo>
                  <a:lnTo>
                    <a:pt x="145" y="42"/>
                  </a:lnTo>
                  <a:lnTo>
                    <a:pt x="151" y="40"/>
                  </a:lnTo>
                  <a:lnTo>
                    <a:pt x="157" y="38"/>
                  </a:lnTo>
                  <a:lnTo>
                    <a:pt x="162" y="36"/>
                  </a:lnTo>
                  <a:lnTo>
                    <a:pt x="167" y="35"/>
                  </a:lnTo>
                  <a:lnTo>
                    <a:pt x="173" y="33"/>
                  </a:lnTo>
                  <a:lnTo>
                    <a:pt x="178" y="32"/>
                  </a:lnTo>
                  <a:lnTo>
                    <a:pt x="183" y="31"/>
                  </a:lnTo>
                  <a:lnTo>
                    <a:pt x="189" y="28"/>
                  </a:lnTo>
                  <a:lnTo>
                    <a:pt x="193" y="26"/>
                  </a:lnTo>
                  <a:lnTo>
                    <a:pt x="198" y="24"/>
                  </a:lnTo>
                  <a:lnTo>
                    <a:pt x="203" y="21"/>
                  </a:lnTo>
                  <a:lnTo>
                    <a:pt x="208" y="18"/>
                  </a:lnTo>
                  <a:lnTo>
                    <a:pt x="214" y="15"/>
                  </a:lnTo>
                  <a:lnTo>
                    <a:pt x="218" y="11"/>
                  </a:lnTo>
                  <a:lnTo>
                    <a:pt x="224" y="7"/>
                  </a:lnTo>
                  <a:lnTo>
                    <a:pt x="230" y="2"/>
                  </a:lnTo>
                  <a:lnTo>
                    <a:pt x="226" y="0"/>
                  </a:lnTo>
                  <a:lnTo>
                    <a:pt x="221" y="4"/>
                  </a:lnTo>
                  <a:lnTo>
                    <a:pt x="216" y="8"/>
                  </a:lnTo>
                  <a:lnTo>
                    <a:pt x="211" y="12"/>
                  </a:lnTo>
                  <a:lnTo>
                    <a:pt x="206" y="15"/>
                  </a:lnTo>
                  <a:lnTo>
                    <a:pt x="201" y="18"/>
                  </a:lnTo>
                  <a:lnTo>
                    <a:pt x="196" y="20"/>
                  </a:lnTo>
                  <a:lnTo>
                    <a:pt x="191" y="23"/>
                  </a:lnTo>
                  <a:lnTo>
                    <a:pt x="186" y="25"/>
                  </a:lnTo>
                  <a:lnTo>
                    <a:pt x="182" y="26"/>
                  </a:lnTo>
                  <a:lnTo>
                    <a:pt x="177" y="28"/>
                  </a:lnTo>
                  <a:lnTo>
                    <a:pt x="171" y="30"/>
                  </a:lnTo>
                  <a:lnTo>
                    <a:pt x="166" y="32"/>
                  </a:lnTo>
                  <a:lnTo>
                    <a:pt x="162" y="33"/>
                  </a:lnTo>
                  <a:lnTo>
                    <a:pt x="156" y="34"/>
                  </a:lnTo>
                  <a:lnTo>
                    <a:pt x="150" y="36"/>
                  </a:lnTo>
                  <a:lnTo>
                    <a:pt x="144" y="38"/>
                  </a:lnTo>
                  <a:lnTo>
                    <a:pt x="138" y="40"/>
                  </a:lnTo>
                  <a:lnTo>
                    <a:pt x="131" y="43"/>
                  </a:lnTo>
                  <a:lnTo>
                    <a:pt x="125" y="46"/>
                  </a:lnTo>
                  <a:lnTo>
                    <a:pt x="118" y="49"/>
                  </a:lnTo>
                  <a:lnTo>
                    <a:pt x="111" y="53"/>
                  </a:lnTo>
                  <a:lnTo>
                    <a:pt x="103" y="57"/>
                  </a:lnTo>
                  <a:lnTo>
                    <a:pt x="95" y="62"/>
                  </a:lnTo>
                  <a:lnTo>
                    <a:pt x="87" y="68"/>
                  </a:lnTo>
                  <a:lnTo>
                    <a:pt x="77" y="74"/>
                  </a:lnTo>
                  <a:lnTo>
                    <a:pt x="68" y="81"/>
                  </a:lnTo>
                  <a:lnTo>
                    <a:pt x="58" y="89"/>
                  </a:lnTo>
                  <a:lnTo>
                    <a:pt x="47" y="97"/>
                  </a:lnTo>
                  <a:lnTo>
                    <a:pt x="36" y="107"/>
                  </a:lnTo>
                  <a:lnTo>
                    <a:pt x="24" y="117"/>
                  </a:lnTo>
                  <a:lnTo>
                    <a:pt x="12" y="129"/>
                  </a:lnTo>
                  <a:lnTo>
                    <a:pt x="0" y="141"/>
                  </a:lnTo>
                  <a:lnTo>
                    <a:pt x="2" y="145"/>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08" name="Freeform 44"/>
            <p:cNvSpPr/>
            <p:nvPr/>
          </p:nvSpPr>
          <p:spPr>
            <a:xfrm>
              <a:off x="592" y="3929"/>
              <a:ext cx="247" cy="55"/>
            </a:xfrm>
            <a:custGeom>
              <a:avLst/>
              <a:gdLst>
                <a:gd name="txL" fmla="*/ 0 w 247"/>
                <a:gd name="txT" fmla="*/ 0 h 55"/>
                <a:gd name="txR" fmla="*/ 247 w 247"/>
                <a:gd name="txB" fmla="*/ 55 h 55"/>
              </a:gdLst>
              <a:ahLst/>
              <a:cxnLst>
                <a:cxn ang="0">
                  <a:pos x="0" y="30"/>
                </a:cxn>
                <a:cxn ang="0">
                  <a:pos x="12" y="38"/>
                </a:cxn>
                <a:cxn ang="0">
                  <a:pos x="26" y="45"/>
                </a:cxn>
                <a:cxn ang="0">
                  <a:pos x="41" y="50"/>
                </a:cxn>
                <a:cxn ang="0">
                  <a:pos x="58" y="52"/>
                </a:cxn>
                <a:cxn ang="0">
                  <a:pos x="76" y="54"/>
                </a:cxn>
                <a:cxn ang="0">
                  <a:pos x="94" y="54"/>
                </a:cxn>
                <a:cxn ang="0">
                  <a:pos x="112" y="51"/>
                </a:cxn>
                <a:cxn ang="0">
                  <a:pos x="131" y="49"/>
                </a:cxn>
                <a:cxn ang="0">
                  <a:pos x="149" y="45"/>
                </a:cxn>
                <a:cxn ang="0">
                  <a:pos x="168" y="40"/>
                </a:cxn>
                <a:cxn ang="0">
                  <a:pos x="185" y="35"/>
                </a:cxn>
                <a:cxn ang="0">
                  <a:pos x="200" y="29"/>
                </a:cxn>
                <a:cxn ang="0">
                  <a:pos x="215" y="23"/>
                </a:cxn>
                <a:cxn ang="0">
                  <a:pos x="227" y="15"/>
                </a:cxn>
                <a:cxn ang="0">
                  <a:pos x="237" y="10"/>
                </a:cxn>
                <a:cxn ang="0">
                  <a:pos x="246" y="3"/>
                </a:cxn>
                <a:cxn ang="0">
                  <a:pos x="240" y="3"/>
                </a:cxn>
                <a:cxn ang="0">
                  <a:pos x="230" y="10"/>
                </a:cxn>
                <a:cxn ang="0">
                  <a:pos x="220" y="15"/>
                </a:cxn>
                <a:cxn ang="0">
                  <a:pos x="205" y="23"/>
                </a:cxn>
                <a:cxn ang="0">
                  <a:pos x="191" y="28"/>
                </a:cxn>
                <a:cxn ang="0">
                  <a:pos x="174" y="34"/>
                </a:cxn>
                <a:cxn ang="0">
                  <a:pos x="157" y="38"/>
                </a:cxn>
                <a:cxn ang="0">
                  <a:pos x="140" y="43"/>
                </a:cxn>
                <a:cxn ang="0">
                  <a:pos x="122" y="46"/>
                </a:cxn>
                <a:cxn ang="0">
                  <a:pos x="103" y="48"/>
                </a:cxn>
                <a:cxn ang="0">
                  <a:pos x="84" y="50"/>
                </a:cxn>
                <a:cxn ang="0">
                  <a:pos x="67" y="49"/>
                </a:cxn>
                <a:cxn ang="0">
                  <a:pos x="51" y="47"/>
                </a:cxn>
                <a:cxn ang="0">
                  <a:pos x="34" y="44"/>
                </a:cxn>
                <a:cxn ang="0">
                  <a:pos x="20" y="38"/>
                </a:cxn>
                <a:cxn ang="0">
                  <a:pos x="7" y="32"/>
                </a:cxn>
                <a:cxn ang="0">
                  <a:pos x="2" y="27"/>
                </a:cxn>
              </a:cxnLst>
              <a:rect l="txL" t="txT" r="txR" b="txB"/>
              <a:pathLst>
                <a:path w="247" h="55">
                  <a:moveTo>
                    <a:pt x="0" y="30"/>
                  </a:moveTo>
                  <a:lnTo>
                    <a:pt x="0" y="30"/>
                  </a:lnTo>
                  <a:lnTo>
                    <a:pt x="4" y="35"/>
                  </a:lnTo>
                  <a:lnTo>
                    <a:pt x="12" y="38"/>
                  </a:lnTo>
                  <a:lnTo>
                    <a:pt x="18" y="42"/>
                  </a:lnTo>
                  <a:lnTo>
                    <a:pt x="26" y="45"/>
                  </a:lnTo>
                  <a:lnTo>
                    <a:pt x="33" y="48"/>
                  </a:lnTo>
                  <a:lnTo>
                    <a:pt x="41" y="50"/>
                  </a:lnTo>
                  <a:lnTo>
                    <a:pt x="50" y="51"/>
                  </a:lnTo>
                  <a:lnTo>
                    <a:pt x="58" y="52"/>
                  </a:lnTo>
                  <a:lnTo>
                    <a:pt x="67" y="54"/>
                  </a:lnTo>
                  <a:lnTo>
                    <a:pt x="76" y="54"/>
                  </a:lnTo>
                  <a:lnTo>
                    <a:pt x="84" y="54"/>
                  </a:lnTo>
                  <a:lnTo>
                    <a:pt x="94" y="54"/>
                  </a:lnTo>
                  <a:lnTo>
                    <a:pt x="104" y="52"/>
                  </a:lnTo>
                  <a:lnTo>
                    <a:pt x="112" y="51"/>
                  </a:lnTo>
                  <a:lnTo>
                    <a:pt x="122" y="50"/>
                  </a:lnTo>
                  <a:lnTo>
                    <a:pt x="131" y="49"/>
                  </a:lnTo>
                  <a:lnTo>
                    <a:pt x="141" y="47"/>
                  </a:lnTo>
                  <a:lnTo>
                    <a:pt x="149" y="45"/>
                  </a:lnTo>
                  <a:lnTo>
                    <a:pt x="159" y="42"/>
                  </a:lnTo>
                  <a:lnTo>
                    <a:pt x="168" y="40"/>
                  </a:lnTo>
                  <a:lnTo>
                    <a:pt x="176" y="37"/>
                  </a:lnTo>
                  <a:lnTo>
                    <a:pt x="185" y="35"/>
                  </a:lnTo>
                  <a:lnTo>
                    <a:pt x="193" y="32"/>
                  </a:lnTo>
                  <a:lnTo>
                    <a:pt x="200" y="29"/>
                  </a:lnTo>
                  <a:lnTo>
                    <a:pt x="208" y="26"/>
                  </a:lnTo>
                  <a:lnTo>
                    <a:pt x="215" y="23"/>
                  </a:lnTo>
                  <a:lnTo>
                    <a:pt x="221" y="19"/>
                  </a:lnTo>
                  <a:lnTo>
                    <a:pt x="227" y="15"/>
                  </a:lnTo>
                  <a:lnTo>
                    <a:pt x="233" y="12"/>
                  </a:lnTo>
                  <a:lnTo>
                    <a:pt x="237" y="10"/>
                  </a:lnTo>
                  <a:lnTo>
                    <a:pt x="242" y="6"/>
                  </a:lnTo>
                  <a:lnTo>
                    <a:pt x="246" y="3"/>
                  </a:lnTo>
                  <a:lnTo>
                    <a:pt x="243" y="0"/>
                  </a:lnTo>
                  <a:lnTo>
                    <a:pt x="240" y="3"/>
                  </a:lnTo>
                  <a:lnTo>
                    <a:pt x="235" y="6"/>
                  </a:lnTo>
                  <a:lnTo>
                    <a:pt x="230" y="10"/>
                  </a:lnTo>
                  <a:lnTo>
                    <a:pt x="225" y="12"/>
                  </a:lnTo>
                  <a:lnTo>
                    <a:pt x="220" y="15"/>
                  </a:lnTo>
                  <a:lnTo>
                    <a:pt x="213" y="19"/>
                  </a:lnTo>
                  <a:lnTo>
                    <a:pt x="205" y="23"/>
                  </a:lnTo>
                  <a:lnTo>
                    <a:pt x="198" y="25"/>
                  </a:lnTo>
                  <a:lnTo>
                    <a:pt x="191" y="28"/>
                  </a:lnTo>
                  <a:lnTo>
                    <a:pt x="183" y="31"/>
                  </a:lnTo>
                  <a:lnTo>
                    <a:pt x="174" y="34"/>
                  </a:lnTo>
                  <a:lnTo>
                    <a:pt x="167" y="36"/>
                  </a:lnTo>
                  <a:lnTo>
                    <a:pt x="157" y="38"/>
                  </a:lnTo>
                  <a:lnTo>
                    <a:pt x="149" y="41"/>
                  </a:lnTo>
                  <a:lnTo>
                    <a:pt x="140" y="43"/>
                  </a:lnTo>
                  <a:lnTo>
                    <a:pt x="130" y="45"/>
                  </a:lnTo>
                  <a:lnTo>
                    <a:pt x="122" y="46"/>
                  </a:lnTo>
                  <a:lnTo>
                    <a:pt x="112" y="47"/>
                  </a:lnTo>
                  <a:lnTo>
                    <a:pt x="103" y="48"/>
                  </a:lnTo>
                  <a:lnTo>
                    <a:pt x="94" y="49"/>
                  </a:lnTo>
                  <a:lnTo>
                    <a:pt x="84" y="50"/>
                  </a:lnTo>
                  <a:lnTo>
                    <a:pt x="76" y="50"/>
                  </a:lnTo>
                  <a:lnTo>
                    <a:pt x="67" y="49"/>
                  </a:lnTo>
                  <a:lnTo>
                    <a:pt x="58" y="48"/>
                  </a:lnTo>
                  <a:lnTo>
                    <a:pt x="51" y="47"/>
                  </a:lnTo>
                  <a:lnTo>
                    <a:pt x="42" y="46"/>
                  </a:lnTo>
                  <a:lnTo>
                    <a:pt x="34" y="44"/>
                  </a:lnTo>
                  <a:lnTo>
                    <a:pt x="27" y="41"/>
                  </a:lnTo>
                  <a:lnTo>
                    <a:pt x="20" y="38"/>
                  </a:lnTo>
                  <a:lnTo>
                    <a:pt x="13" y="36"/>
                  </a:lnTo>
                  <a:lnTo>
                    <a:pt x="7" y="32"/>
                  </a:lnTo>
                  <a:lnTo>
                    <a:pt x="2" y="27"/>
                  </a:lnTo>
                  <a:lnTo>
                    <a:pt x="0" y="3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09" name="Freeform 45"/>
            <p:cNvSpPr/>
            <p:nvPr/>
          </p:nvSpPr>
          <p:spPr>
            <a:xfrm>
              <a:off x="567" y="3908"/>
              <a:ext cx="28" cy="53"/>
            </a:xfrm>
            <a:custGeom>
              <a:avLst/>
              <a:gdLst>
                <a:gd name="txL" fmla="*/ 0 w 28"/>
                <a:gd name="txT" fmla="*/ 0 h 53"/>
                <a:gd name="txR" fmla="*/ 28 w 28"/>
                <a:gd name="txB" fmla="*/ 53 h 53"/>
              </a:gdLst>
              <a:ahLst/>
              <a:cxnLst>
                <a:cxn ang="0">
                  <a:pos x="0" y="0"/>
                </a:cxn>
                <a:cxn ang="0">
                  <a:pos x="0" y="6"/>
                </a:cxn>
                <a:cxn ang="0">
                  <a:pos x="1" y="11"/>
                </a:cxn>
                <a:cxn ang="0">
                  <a:pos x="3" y="16"/>
                </a:cxn>
                <a:cxn ang="0">
                  <a:pos x="4" y="21"/>
                </a:cxn>
                <a:cxn ang="0">
                  <a:pos x="5" y="25"/>
                </a:cxn>
                <a:cxn ang="0">
                  <a:pos x="7" y="29"/>
                </a:cxn>
                <a:cxn ang="0">
                  <a:pos x="8" y="32"/>
                </a:cxn>
                <a:cxn ang="0">
                  <a:pos x="10" y="35"/>
                </a:cxn>
                <a:cxn ang="0">
                  <a:pos x="12" y="38"/>
                </a:cxn>
                <a:cxn ang="0">
                  <a:pos x="14" y="41"/>
                </a:cxn>
                <a:cxn ang="0">
                  <a:pos x="15" y="44"/>
                </a:cxn>
                <a:cxn ang="0">
                  <a:pos x="17" y="45"/>
                </a:cxn>
                <a:cxn ang="0">
                  <a:pos x="19" y="48"/>
                </a:cxn>
                <a:cxn ang="0">
                  <a:pos x="20" y="49"/>
                </a:cxn>
                <a:cxn ang="0">
                  <a:pos x="23" y="51"/>
                </a:cxn>
                <a:cxn ang="0">
                  <a:pos x="24" y="52"/>
                </a:cxn>
                <a:cxn ang="0">
                  <a:pos x="27" y="48"/>
                </a:cxn>
                <a:cxn ang="0">
                  <a:pos x="25" y="48"/>
                </a:cxn>
                <a:cxn ang="0">
                  <a:pos x="23" y="46"/>
                </a:cxn>
                <a:cxn ang="0">
                  <a:pos x="22" y="44"/>
                </a:cxn>
                <a:cxn ang="0">
                  <a:pos x="20" y="43"/>
                </a:cxn>
                <a:cxn ang="0">
                  <a:pos x="19" y="41"/>
                </a:cxn>
                <a:cxn ang="0">
                  <a:pos x="17" y="39"/>
                </a:cxn>
                <a:cxn ang="0">
                  <a:pos x="15" y="36"/>
                </a:cxn>
                <a:cxn ang="0">
                  <a:pos x="14" y="33"/>
                </a:cxn>
                <a:cxn ang="0">
                  <a:pos x="12" y="31"/>
                </a:cxn>
                <a:cxn ang="0">
                  <a:pos x="10" y="28"/>
                </a:cxn>
                <a:cxn ang="0">
                  <a:pos x="9" y="24"/>
                </a:cxn>
                <a:cxn ang="0">
                  <a:pos x="7" y="20"/>
                </a:cxn>
                <a:cxn ang="0">
                  <a:pos x="6" y="15"/>
                </a:cxn>
                <a:cxn ang="0">
                  <a:pos x="5" y="10"/>
                </a:cxn>
                <a:cxn ang="0">
                  <a:pos x="4" y="5"/>
                </a:cxn>
                <a:cxn ang="0">
                  <a:pos x="3" y="0"/>
                </a:cxn>
                <a:cxn ang="0">
                  <a:pos x="0" y="0"/>
                </a:cxn>
              </a:cxnLst>
              <a:rect l="txL" t="txT" r="txR" b="txB"/>
              <a:pathLst>
                <a:path w="28" h="53">
                  <a:moveTo>
                    <a:pt x="0" y="0"/>
                  </a:moveTo>
                  <a:lnTo>
                    <a:pt x="0" y="6"/>
                  </a:lnTo>
                  <a:lnTo>
                    <a:pt x="1" y="11"/>
                  </a:lnTo>
                  <a:lnTo>
                    <a:pt x="3" y="16"/>
                  </a:lnTo>
                  <a:lnTo>
                    <a:pt x="4" y="21"/>
                  </a:lnTo>
                  <a:lnTo>
                    <a:pt x="5" y="25"/>
                  </a:lnTo>
                  <a:lnTo>
                    <a:pt x="7" y="29"/>
                  </a:lnTo>
                  <a:lnTo>
                    <a:pt x="8" y="32"/>
                  </a:lnTo>
                  <a:lnTo>
                    <a:pt x="10" y="35"/>
                  </a:lnTo>
                  <a:lnTo>
                    <a:pt x="12" y="38"/>
                  </a:lnTo>
                  <a:lnTo>
                    <a:pt x="14" y="41"/>
                  </a:lnTo>
                  <a:lnTo>
                    <a:pt x="15" y="44"/>
                  </a:lnTo>
                  <a:lnTo>
                    <a:pt x="17" y="45"/>
                  </a:lnTo>
                  <a:lnTo>
                    <a:pt x="19" y="48"/>
                  </a:lnTo>
                  <a:lnTo>
                    <a:pt x="20" y="49"/>
                  </a:lnTo>
                  <a:lnTo>
                    <a:pt x="23" y="51"/>
                  </a:lnTo>
                  <a:lnTo>
                    <a:pt x="24" y="52"/>
                  </a:lnTo>
                  <a:lnTo>
                    <a:pt x="27" y="48"/>
                  </a:lnTo>
                  <a:lnTo>
                    <a:pt x="25" y="48"/>
                  </a:lnTo>
                  <a:lnTo>
                    <a:pt x="23" y="46"/>
                  </a:lnTo>
                  <a:lnTo>
                    <a:pt x="22" y="44"/>
                  </a:lnTo>
                  <a:lnTo>
                    <a:pt x="20" y="43"/>
                  </a:lnTo>
                  <a:lnTo>
                    <a:pt x="19" y="41"/>
                  </a:lnTo>
                  <a:lnTo>
                    <a:pt x="17" y="39"/>
                  </a:lnTo>
                  <a:lnTo>
                    <a:pt x="15" y="36"/>
                  </a:lnTo>
                  <a:lnTo>
                    <a:pt x="14" y="33"/>
                  </a:lnTo>
                  <a:lnTo>
                    <a:pt x="12" y="31"/>
                  </a:lnTo>
                  <a:lnTo>
                    <a:pt x="10" y="28"/>
                  </a:lnTo>
                  <a:lnTo>
                    <a:pt x="9" y="24"/>
                  </a:lnTo>
                  <a:lnTo>
                    <a:pt x="7" y="20"/>
                  </a:lnTo>
                  <a:lnTo>
                    <a:pt x="6" y="15"/>
                  </a:lnTo>
                  <a:lnTo>
                    <a:pt x="5" y="10"/>
                  </a:lnTo>
                  <a:lnTo>
                    <a:pt x="4" y="5"/>
                  </a:lnTo>
                  <a:lnTo>
                    <a:pt x="3" y="0"/>
                  </a:lnTo>
                  <a:lnTo>
                    <a:pt x="0"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10" name="Freeform 46"/>
            <p:cNvSpPr/>
            <p:nvPr/>
          </p:nvSpPr>
          <p:spPr>
            <a:xfrm>
              <a:off x="710" y="3723"/>
              <a:ext cx="112" cy="77"/>
            </a:xfrm>
            <a:custGeom>
              <a:avLst/>
              <a:gdLst>
                <a:gd name="txL" fmla="*/ 0 w 112"/>
                <a:gd name="txT" fmla="*/ 0 h 77"/>
                <a:gd name="txR" fmla="*/ 112 w 112"/>
                <a:gd name="txB" fmla="*/ 77 h 77"/>
              </a:gdLst>
              <a:ahLst/>
              <a:cxnLst>
                <a:cxn ang="0">
                  <a:pos x="110" y="71"/>
                </a:cxn>
                <a:cxn ang="0">
                  <a:pos x="102" y="72"/>
                </a:cxn>
                <a:cxn ang="0">
                  <a:pos x="93" y="72"/>
                </a:cxn>
                <a:cxn ang="0">
                  <a:pos x="85" y="72"/>
                </a:cxn>
                <a:cxn ang="0">
                  <a:pos x="77" y="70"/>
                </a:cxn>
                <a:cxn ang="0">
                  <a:pos x="69" y="68"/>
                </a:cxn>
                <a:cxn ang="0">
                  <a:pos x="62" y="64"/>
                </a:cxn>
                <a:cxn ang="0">
                  <a:pos x="54" y="60"/>
                </a:cxn>
                <a:cxn ang="0">
                  <a:pos x="47" y="55"/>
                </a:cxn>
                <a:cxn ang="0">
                  <a:pos x="41" y="49"/>
                </a:cxn>
                <a:cxn ang="0">
                  <a:pos x="34" y="44"/>
                </a:cxn>
                <a:cxn ang="0">
                  <a:pos x="28" y="37"/>
                </a:cxn>
                <a:cxn ang="0">
                  <a:pos x="22" y="30"/>
                </a:cxn>
                <a:cxn ang="0">
                  <a:pos x="17" y="24"/>
                </a:cxn>
                <a:cxn ang="0">
                  <a:pos x="11" y="16"/>
                </a:cxn>
                <a:cxn ang="0">
                  <a:pos x="7" y="7"/>
                </a:cxn>
                <a:cxn ang="0">
                  <a:pos x="3" y="0"/>
                </a:cxn>
                <a:cxn ang="0">
                  <a:pos x="0" y="1"/>
                </a:cxn>
                <a:cxn ang="0">
                  <a:pos x="3" y="9"/>
                </a:cxn>
                <a:cxn ang="0">
                  <a:pos x="7" y="17"/>
                </a:cxn>
                <a:cxn ang="0">
                  <a:pos x="13" y="25"/>
                </a:cxn>
                <a:cxn ang="0">
                  <a:pos x="19" y="32"/>
                </a:cxn>
                <a:cxn ang="0">
                  <a:pos x="25" y="40"/>
                </a:cxn>
                <a:cxn ang="0">
                  <a:pos x="31" y="47"/>
                </a:cxn>
                <a:cxn ang="0">
                  <a:pos x="38" y="52"/>
                </a:cxn>
                <a:cxn ang="0">
                  <a:pos x="45" y="58"/>
                </a:cxn>
                <a:cxn ang="0">
                  <a:pos x="52" y="64"/>
                </a:cxn>
                <a:cxn ang="0">
                  <a:pos x="59" y="68"/>
                </a:cxn>
                <a:cxn ang="0">
                  <a:pos x="68" y="72"/>
                </a:cxn>
                <a:cxn ang="0">
                  <a:pos x="76" y="73"/>
                </a:cxn>
                <a:cxn ang="0">
                  <a:pos x="84" y="75"/>
                </a:cxn>
                <a:cxn ang="0">
                  <a:pos x="93" y="76"/>
                </a:cxn>
                <a:cxn ang="0">
                  <a:pos x="102" y="76"/>
                </a:cxn>
                <a:cxn ang="0">
                  <a:pos x="111" y="74"/>
                </a:cxn>
                <a:cxn ang="0">
                  <a:pos x="110" y="71"/>
                </a:cxn>
              </a:cxnLst>
              <a:rect l="txL" t="txT" r="txR" b="txB"/>
              <a:pathLst>
                <a:path w="112" h="77">
                  <a:moveTo>
                    <a:pt x="110" y="71"/>
                  </a:moveTo>
                  <a:lnTo>
                    <a:pt x="102" y="72"/>
                  </a:lnTo>
                  <a:lnTo>
                    <a:pt x="93" y="72"/>
                  </a:lnTo>
                  <a:lnTo>
                    <a:pt x="85" y="72"/>
                  </a:lnTo>
                  <a:lnTo>
                    <a:pt x="77" y="70"/>
                  </a:lnTo>
                  <a:lnTo>
                    <a:pt x="69" y="68"/>
                  </a:lnTo>
                  <a:lnTo>
                    <a:pt x="62" y="64"/>
                  </a:lnTo>
                  <a:lnTo>
                    <a:pt x="54" y="60"/>
                  </a:lnTo>
                  <a:lnTo>
                    <a:pt x="47" y="55"/>
                  </a:lnTo>
                  <a:lnTo>
                    <a:pt x="41" y="49"/>
                  </a:lnTo>
                  <a:lnTo>
                    <a:pt x="34" y="44"/>
                  </a:lnTo>
                  <a:lnTo>
                    <a:pt x="28" y="37"/>
                  </a:lnTo>
                  <a:lnTo>
                    <a:pt x="22" y="30"/>
                  </a:lnTo>
                  <a:lnTo>
                    <a:pt x="17" y="24"/>
                  </a:lnTo>
                  <a:lnTo>
                    <a:pt x="11" y="16"/>
                  </a:lnTo>
                  <a:lnTo>
                    <a:pt x="7" y="7"/>
                  </a:lnTo>
                  <a:lnTo>
                    <a:pt x="3" y="0"/>
                  </a:lnTo>
                  <a:lnTo>
                    <a:pt x="0" y="1"/>
                  </a:lnTo>
                  <a:lnTo>
                    <a:pt x="3" y="9"/>
                  </a:lnTo>
                  <a:lnTo>
                    <a:pt x="7" y="17"/>
                  </a:lnTo>
                  <a:lnTo>
                    <a:pt x="13" y="25"/>
                  </a:lnTo>
                  <a:lnTo>
                    <a:pt x="19" y="32"/>
                  </a:lnTo>
                  <a:lnTo>
                    <a:pt x="25" y="40"/>
                  </a:lnTo>
                  <a:lnTo>
                    <a:pt x="31" y="47"/>
                  </a:lnTo>
                  <a:lnTo>
                    <a:pt x="38" y="52"/>
                  </a:lnTo>
                  <a:lnTo>
                    <a:pt x="45" y="58"/>
                  </a:lnTo>
                  <a:lnTo>
                    <a:pt x="52" y="64"/>
                  </a:lnTo>
                  <a:lnTo>
                    <a:pt x="59" y="68"/>
                  </a:lnTo>
                  <a:lnTo>
                    <a:pt x="68" y="72"/>
                  </a:lnTo>
                  <a:lnTo>
                    <a:pt x="76" y="73"/>
                  </a:lnTo>
                  <a:lnTo>
                    <a:pt x="84" y="75"/>
                  </a:lnTo>
                  <a:lnTo>
                    <a:pt x="93" y="76"/>
                  </a:lnTo>
                  <a:lnTo>
                    <a:pt x="102" y="76"/>
                  </a:lnTo>
                  <a:lnTo>
                    <a:pt x="111" y="74"/>
                  </a:lnTo>
                  <a:lnTo>
                    <a:pt x="110" y="71"/>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11" name="Freeform 47"/>
            <p:cNvSpPr/>
            <p:nvPr/>
          </p:nvSpPr>
          <p:spPr>
            <a:xfrm>
              <a:off x="776" y="3723"/>
              <a:ext cx="117" cy="64"/>
            </a:xfrm>
            <a:custGeom>
              <a:avLst/>
              <a:gdLst>
                <a:gd name="txL" fmla="*/ 0 w 117"/>
                <a:gd name="txT" fmla="*/ 0 h 64"/>
                <a:gd name="txR" fmla="*/ 117 w 117"/>
                <a:gd name="txB" fmla="*/ 64 h 64"/>
              </a:gdLst>
              <a:ahLst/>
              <a:cxnLst>
                <a:cxn ang="0">
                  <a:pos x="115" y="56"/>
                </a:cxn>
                <a:cxn ang="0">
                  <a:pos x="107" y="58"/>
                </a:cxn>
                <a:cxn ang="0">
                  <a:pos x="98" y="58"/>
                </a:cxn>
                <a:cxn ang="0">
                  <a:pos x="89" y="58"/>
                </a:cxn>
                <a:cxn ang="0">
                  <a:pos x="81" y="58"/>
                </a:cxn>
                <a:cxn ang="0">
                  <a:pos x="73" y="56"/>
                </a:cxn>
                <a:cxn ang="0">
                  <a:pos x="64" y="54"/>
                </a:cxn>
                <a:cxn ang="0">
                  <a:pos x="58" y="51"/>
                </a:cxn>
                <a:cxn ang="0">
                  <a:pos x="50" y="48"/>
                </a:cxn>
                <a:cxn ang="0">
                  <a:pos x="43" y="44"/>
                </a:cxn>
                <a:cxn ang="0">
                  <a:pos x="36" y="39"/>
                </a:cxn>
                <a:cxn ang="0">
                  <a:pos x="29" y="34"/>
                </a:cxn>
                <a:cxn ang="0">
                  <a:pos x="23" y="28"/>
                </a:cxn>
                <a:cxn ang="0">
                  <a:pos x="16" y="22"/>
                </a:cxn>
                <a:cxn ang="0">
                  <a:pos x="12" y="15"/>
                </a:cxn>
                <a:cxn ang="0">
                  <a:pos x="8" y="7"/>
                </a:cxn>
                <a:cxn ang="0">
                  <a:pos x="3" y="0"/>
                </a:cxn>
                <a:cxn ang="0">
                  <a:pos x="0" y="1"/>
                </a:cxn>
                <a:cxn ang="0">
                  <a:pos x="4" y="9"/>
                </a:cxn>
                <a:cxn ang="0">
                  <a:pos x="9" y="17"/>
                </a:cxn>
                <a:cxn ang="0">
                  <a:pos x="14" y="25"/>
                </a:cxn>
                <a:cxn ang="0">
                  <a:pos x="20" y="31"/>
                </a:cxn>
                <a:cxn ang="0">
                  <a:pos x="27" y="37"/>
                </a:cxn>
                <a:cxn ang="0">
                  <a:pos x="34" y="42"/>
                </a:cxn>
                <a:cxn ang="0">
                  <a:pos x="40" y="48"/>
                </a:cxn>
                <a:cxn ang="0">
                  <a:pos x="48" y="51"/>
                </a:cxn>
                <a:cxn ang="0">
                  <a:pos x="56" y="54"/>
                </a:cxn>
                <a:cxn ang="0">
                  <a:pos x="64" y="58"/>
                </a:cxn>
                <a:cxn ang="0">
                  <a:pos x="72" y="60"/>
                </a:cxn>
                <a:cxn ang="0">
                  <a:pos x="81" y="62"/>
                </a:cxn>
                <a:cxn ang="0">
                  <a:pos x="89" y="63"/>
                </a:cxn>
                <a:cxn ang="0">
                  <a:pos x="98" y="63"/>
                </a:cxn>
                <a:cxn ang="0">
                  <a:pos x="108" y="62"/>
                </a:cxn>
                <a:cxn ang="0">
                  <a:pos x="116" y="60"/>
                </a:cxn>
                <a:cxn ang="0">
                  <a:pos x="115" y="56"/>
                </a:cxn>
              </a:cxnLst>
              <a:rect l="txL" t="txT" r="txR" b="txB"/>
              <a:pathLst>
                <a:path w="117" h="64">
                  <a:moveTo>
                    <a:pt x="115" y="56"/>
                  </a:moveTo>
                  <a:lnTo>
                    <a:pt x="107" y="58"/>
                  </a:lnTo>
                  <a:lnTo>
                    <a:pt x="98" y="58"/>
                  </a:lnTo>
                  <a:lnTo>
                    <a:pt x="89" y="58"/>
                  </a:lnTo>
                  <a:lnTo>
                    <a:pt x="81" y="58"/>
                  </a:lnTo>
                  <a:lnTo>
                    <a:pt x="73" y="56"/>
                  </a:lnTo>
                  <a:lnTo>
                    <a:pt x="64" y="54"/>
                  </a:lnTo>
                  <a:lnTo>
                    <a:pt x="58" y="51"/>
                  </a:lnTo>
                  <a:lnTo>
                    <a:pt x="50" y="48"/>
                  </a:lnTo>
                  <a:lnTo>
                    <a:pt x="43" y="44"/>
                  </a:lnTo>
                  <a:lnTo>
                    <a:pt x="36" y="39"/>
                  </a:lnTo>
                  <a:lnTo>
                    <a:pt x="29" y="34"/>
                  </a:lnTo>
                  <a:lnTo>
                    <a:pt x="23" y="28"/>
                  </a:lnTo>
                  <a:lnTo>
                    <a:pt x="16" y="22"/>
                  </a:lnTo>
                  <a:lnTo>
                    <a:pt x="12" y="15"/>
                  </a:lnTo>
                  <a:lnTo>
                    <a:pt x="8" y="7"/>
                  </a:lnTo>
                  <a:lnTo>
                    <a:pt x="3" y="0"/>
                  </a:lnTo>
                  <a:lnTo>
                    <a:pt x="0" y="1"/>
                  </a:lnTo>
                  <a:lnTo>
                    <a:pt x="4" y="9"/>
                  </a:lnTo>
                  <a:lnTo>
                    <a:pt x="9" y="17"/>
                  </a:lnTo>
                  <a:lnTo>
                    <a:pt x="14" y="25"/>
                  </a:lnTo>
                  <a:lnTo>
                    <a:pt x="20" y="31"/>
                  </a:lnTo>
                  <a:lnTo>
                    <a:pt x="27" y="37"/>
                  </a:lnTo>
                  <a:lnTo>
                    <a:pt x="34" y="42"/>
                  </a:lnTo>
                  <a:lnTo>
                    <a:pt x="40" y="48"/>
                  </a:lnTo>
                  <a:lnTo>
                    <a:pt x="48" y="51"/>
                  </a:lnTo>
                  <a:lnTo>
                    <a:pt x="56" y="54"/>
                  </a:lnTo>
                  <a:lnTo>
                    <a:pt x="64" y="58"/>
                  </a:lnTo>
                  <a:lnTo>
                    <a:pt x="72" y="60"/>
                  </a:lnTo>
                  <a:lnTo>
                    <a:pt x="81" y="62"/>
                  </a:lnTo>
                  <a:lnTo>
                    <a:pt x="89" y="63"/>
                  </a:lnTo>
                  <a:lnTo>
                    <a:pt x="98" y="63"/>
                  </a:lnTo>
                  <a:lnTo>
                    <a:pt x="108" y="62"/>
                  </a:lnTo>
                  <a:lnTo>
                    <a:pt x="116" y="60"/>
                  </a:lnTo>
                  <a:lnTo>
                    <a:pt x="115" y="56"/>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12" name="Freeform 48"/>
            <p:cNvSpPr/>
            <p:nvPr/>
          </p:nvSpPr>
          <p:spPr>
            <a:xfrm>
              <a:off x="729" y="2958"/>
              <a:ext cx="811" cy="842"/>
            </a:xfrm>
            <a:custGeom>
              <a:avLst/>
              <a:gdLst>
                <a:gd name="txL" fmla="*/ 0 w 811"/>
                <a:gd name="txT" fmla="*/ 0 h 842"/>
                <a:gd name="txR" fmla="*/ 811 w 811"/>
                <a:gd name="txB" fmla="*/ 842 h 842"/>
              </a:gdLst>
              <a:ahLst/>
              <a:cxnLst>
                <a:cxn ang="0">
                  <a:pos x="120" y="36"/>
                </a:cxn>
                <a:cxn ang="0">
                  <a:pos x="90" y="91"/>
                </a:cxn>
                <a:cxn ang="0">
                  <a:pos x="80" y="152"/>
                </a:cxn>
                <a:cxn ang="0">
                  <a:pos x="84" y="218"/>
                </a:cxn>
                <a:cxn ang="0">
                  <a:pos x="105" y="297"/>
                </a:cxn>
                <a:cxn ang="0">
                  <a:pos x="104" y="410"/>
                </a:cxn>
                <a:cxn ang="0">
                  <a:pos x="71" y="524"/>
                </a:cxn>
                <a:cxn ang="0">
                  <a:pos x="30" y="640"/>
                </a:cxn>
                <a:cxn ang="0">
                  <a:pos x="2" y="758"/>
                </a:cxn>
                <a:cxn ang="0">
                  <a:pos x="34" y="775"/>
                </a:cxn>
                <a:cxn ang="0">
                  <a:pos x="64" y="736"/>
                </a:cxn>
                <a:cxn ang="0">
                  <a:pos x="108" y="713"/>
                </a:cxn>
                <a:cxn ang="0">
                  <a:pos x="144" y="756"/>
                </a:cxn>
                <a:cxn ang="0">
                  <a:pos x="183" y="789"/>
                </a:cxn>
                <a:cxn ang="0">
                  <a:pos x="213" y="775"/>
                </a:cxn>
                <a:cxn ang="0">
                  <a:pos x="239" y="747"/>
                </a:cxn>
                <a:cxn ang="0">
                  <a:pos x="287" y="778"/>
                </a:cxn>
                <a:cxn ang="0">
                  <a:pos x="339" y="817"/>
                </a:cxn>
                <a:cxn ang="0">
                  <a:pos x="363" y="828"/>
                </a:cxn>
                <a:cxn ang="0">
                  <a:pos x="373" y="804"/>
                </a:cxn>
                <a:cxn ang="0">
                  <a:pos x="389" y="788"/>
                </a:cxn>
                <a:cxn ang="0">
                  <a:pos x="361" y="655"/>
                </a:cxn>
                <a:cxn ang="0">
                  <a:pos x="365" y="519"/>
                </a:cxn>
                <a:cxn ang="0">
                  <a:pos x="391" y="382"/>
                </a:cxn>
                <a:cxn ang="0">
                  <a:pos x="426" y="247"/>
                </a:cxn>
                <a:cxn ang="0">
                  <a:pos x="419" y="258"/>
                </a:cxn>
                <a:cxn ang="0">
                  <a:pos x="410" y="325"/>
                </a:cxn>
                <a:cxn ang="0">
                  <a:pos x="416" y="391"/>
                </a:cxn>
                <a:cxn ang="0">
                  <a:pos x="429" y="460"/>
                </a:cxn>
                <a:cxn ang="0">
                  <a:pos x="445" y="530"/>
                </a:cxn>
                <a:cxn ang="0">
                  <a:pos x="453" y="599"/>
                </a:cxn>
                <a:cxn ang="0">
                  <a:pos x="449" y="669"/>
                </a:cxn>
                <a:cxn ang="0">
                  <a:pos x="440" y="741"/>
                </a:cxn>
                <a:cxn ang="0">
                  <a:pos x="426" y="811"/>
                </a:cxn>
                <a:cxn ang="0">
                  <a:pos x="450" y="808"/>
                </a:cxn>
                <a:cxn ang="0">
                  <a:pos x="518" y="789"/>
                </a:cxn>
                <a:cxn ang="0">
                  <a:pos x="582" y="783"/>
                </a:cxn>
                <a:cxn ang="0">
                  <a:pos x="634" y="785"/>
                </a:cxn>
                <a:cxn ang="0">
                  <a:pos x="686" y="790"/>
                </a:cxn>
                <a:cxn ang="0">
                  <a:pos x="740" y="795"/>
                </a:cxn>
                <a:cxn ang="0">
                  <a:pos x="794" y="794"/>
                </a:cxn>
                <a:cxn ang="0">
                  <a:pos x="781" y="750"/>
                </a:cxn>
                <a:cxn ang="0">
                  <a:pos x="759" y="685"/>
                </a:cxn>
                <a:cxn ang="0">
                  <a:pos x="752" y="617"/>
                </a:cxn>
                <a:cxn ang="0">
                  <a:pos x="752" y="546"/>
                </a:cxn>
                <a:cxn ang="0">
                  <a:pos x="754" y="478"/>
                </a:cxn>
                <a:cxn ang="0">
                  <a:pos x="751" y="431"/>
                </a:cxn>
                <a:cxn ang="0">
                  <a:pos x="728" y="404"/>
                </a:cxn>
                <a:cxn ang="0">
                  <a:pos x="730" y="353"/>
                </a:cxn>
                <a:cxn ang="0">
                  <a:pos x="735" y="304"/>
                </a:cxn>
                <a:cxn ang="0">
                  <a:pos x="748" y="237"/>
                </a:cxn>
                <a:cxn ang="0">
                  <a:pos x="732" y="178"/>
                </a:cxn>
                <a:cxn ang="0">
                  <a:pos x="704" y="121"/>
                </a:cxn>
                <a:cxn ang="0">
                  <a:pos x="680" y="63"/>
                </a:cxn>
                <a:cxn ang="0">
                  <a:pos x="680" y="0"/>
                </a:cxn>
              </a:cxnLst>
              <a:rect l="txL" t="txT" r="txR" b="txB"/>
              <a:pathLst>
                <a:path w="811" h="842">
                  <a:moveTo>
                    <a:pt x="161" y="0"/>
                  </a:moveTo>
                  <a:lnTo>
                    <a:pt x="154" y="5"/>
                  </a:lnTo>
                  <a:lnTo>
                    <a:pt x="146" y="11"/>
                  </a:lnTo>
                  <a:lnTo>
                    <a:pt x="138" y="17"/>
                  </a:lnTo>
                  <a:lnTo>
                    <a:pt x="131" y="23"/>
                  </a:lnTo>
                  <a:lnTo>
                    <a:pt x="125" y="29"/>
                  </a:lnTo>
                  <a:lnTo>
                    <a:pt x="120" y="36"/>
                  </a:lnTo>
                  <a:lnTo>
                    <a:pt x="114" y="43"/>
                  </a:lnTo>
                  <a:lnTo>
                    <a:pt x="108" y="51"/>
                  </a:lnTo>
                  <a:lnTo>
                    <a:pt x="104" y="58"/>
                  </a:lnTo>
                  <a:lnTo>
                    <a:pt x="100" y="66"/>
                  </a:lnTo>
                  <a:lnTo>
                    <a:pt x="96" y="74"/>
                  </a:lnTo>
                  <a:lnTo>
                    <a:pt x="92" y="82"/>
                  </a:lnTo>
                  <a:lnTo>
                    <a:pt x="90" y="91"/>
                  </a:lnTo>
                  <a:lnTo>
                    <a:pt x="87" y="99"/>
                  </a:lnTo>
                  <a:lnTo>
                    <a:pt x="84" y="107"/>
                  </a:lnTo>
                  <a:lnTo>
                    <a:pt x="83" y="116"/>
                  </a:lnTo>
                  <a:lnTo>
                    <a:pt x="82" y="125"/>
                  </a:lnTo>
                  <a:lnTo>
                    <a:pt x="80" y="135"/>
                  </a:lnTo>
                  <a:lnTo>
                    <a:pt x="80" y="143"/>
                  </a:lnTo>
                  <a:lnTo>
                    <a:pt x="80" y="152"/>
                  </a:lnTo>
                  <a:lnTo>
                    <a:pt x="79" y="162"/>
                  </a:lnTo>
                  <a:lnTo>
                    <a:pt x="80" y="171"/>
                  </a:lnTo>
                  <a:lnTo>
                    <a:pt x="80" y="180"/>
                  </a:lnTo>
                  <a:lnTo>
                    <a:pt x="80" y="190"/>
                  </a:lnTo>
                  <a:lnTo>
                    <a:pt x="82" y="199"/>
                  </a:lnTo>
                  <a:lnTo>
                    <a:pt x="83" y="209"/>
                  </a:lnTo>
                  <a:lnTo>
                    <a:pt x="84" y="218"/>
                  </a:lnTo>
                  <a:lnTo>
                    <a:pt x="86" y="227"/>
                  </a:lnTo>
                  <a:lnTo>
                    <a:pt x="88" y="237"/>
                  </a:lnTo>
                  <a:lnTo>
                    <a:pt x="91" y="246"/>
                  </a:lnTo>
                  <a:lnTo>
                    <a:pt x="94" y="255"/>
                  </a:lnTo>
                  <a:lnTo>
                    <a:pt x="96" y="264"/>
                  </a:lnTo>
                  <a:lnTo>
                    <a:pt x="101" y="281"/>
                  </a:lnTo>
                  <a:lnTo>
                    <a:pt x="105" y="297"/>
                  </a:lnTo>
                  <a:lnTo>
                    <a:pt x="107" y="312"/>
                  </a:lnTo>
                  <a:lnTo>
                    <a:pt x="108" y="329"/>
                  </a:lnTo>
                  <a:lnTo>
                    <a:pt x="109" y="345"/>
                  </a:lnTo>
                  <a:lnTo>
                    <a:pt x="108" y="361"/>
                  </a:lnTo>
                  <a:lnTo>
                    <a:pt x="108" y="378"/>
                  </a:lnTo>
                  <a:lnTo>
                    <a:pt x="106" y="394"/>
                  </a:lnTo>
                  <a:lnTo>
                    <a:pt x="104" y="410"/>
                  </a:lnTo>
                  <a:lnTo>
                    <a:pt x="100" y="426"/>
                  </a:lnTo>
                  <a:lnTo>
                    <a:pt x="96" y="442"/>
                  </a:lnTo>
                  <a:lnTo>
                    <a:pt x="92" y="458"/>
                  </a:lnTo>
                  <a:lnTo>
                    <a:pt x="87" y="475"/>
                  </a:lnTo>
                  <a:lnTo>
                    <a:pt x="82" y="491"/>
                  </a:lnTo>
                  <a:lnTo>
                    <a:pt x="76" y="507"/>
                  </a:lnTo>
                  <a:lnTo>
                    <a:pt x="71" y="524"/>
                  </a:lnTo>
                  <a:lnTo>
                    <a:pt x="64" y="540"/>
                  </a:lnTo>
                  <a:lnTo>
                    <a:pt x="59" y="556"/>
                  </a:lnTo>
                  <a:lnTo>
                    <a:pt x="53" y="573"/>
                  </a:lnTo>
                  <a:lnTo>
                    <a:pt x="47" y="589"/>
                  </a:lnTo>
                  <a:lnTo>
                    <a:pt x="40" y="606"/>
                  </a:lnTo>
                  <a:lnTo>
                    <a:pt x="35" y="622"/>
                  </a:lnTo>
                  <a:lnTo>
                    <a:pt x="30" y="640"/>
                  </a:lnTo>
                  <a:lnTo>
                    <a:pt x="24" y="656"/>
                  </a:lnTo>
                  <a:lnTo>
                    <a:pt x="19" y="673"/>
                  </a:lnTo>
                  <a:lnTo>
                    <a:pt x="15" y="689"/>
                  </a:lnTo>
                  <a:lnTo>
                    <a:pt x="11" y="706"/>
                  </a:lnTo>
                  <a:lnTo>
                    <a:pt x="8" y="723"/>
                  </a:lnTo>
                  <a:lnTo>
                    <a:pt x="4" y="741"/>
                  </a:lnTo>
                  <a:lnTo>
                    <a:pt x="2" y="758"/>
                  </a:lnTo>
                  <a:lnTo>
                    <a:pt x="0" y="775"/>
                  </a:lnTo>
                  <a:lnTo>
                    <a:pt x="0" y="792"/>
                  </a:lnTo>
                  <a:lnTo>
                    <a:pt x="8" y="790"/>
                  </a:lnTo>
                  <a:lnTo>
                    <a:pt x="15" y="788"/>
                  </a:lnTo>
                  <a:lnTo>
                    <a:pt x="22" y="784"/>
                  </a:lnTo>
                  <a:lnTo>
                    <a:pt x="28" y="780"/>
                  </a:lnTo>
                  <a:lnTo>
                    <a:pt x="34" y="775"/>
                  </a:lnTo>
                  <a:lnTo>
                    <a:pt x="38" y="769"/>
                  </a:lnTo>
                  <a:lnTo>
                    <a:pt x="43" y="765"/>
                  </a:lnTo>
                  <a:lnTo>
                    <a:pt x="48" y="758"/>
                  </a:lnTo>
                  <a:lnTo>
                    <a:pt x="52" y="753"/>
                  </a:lnTo>
                  <a:lnTo>
                    <a:pt x="56" y="746"/>
                  </a:lnTo>
                  <a:lnTo>
                    <a:pt x="60" y="741"/>
                  </a:lnTo>
                  <a:lnTo>
                    <a:pt x="64" y="736"/>
                  </a:lnTo>
                  <a:lnTo>
                    <a:pt x="69" y="730"/>
                  </a:lnTo>
                  <a:lnTo>
                    <a:pt x="74" y="725"/>
                  </a:lnTo>
                  <a:lnTo>
                    <a:pt x="79" y="721"/>
                  </a:lnTo>
                  <a:lnTo>
                    <a:pt x="84" y="718"/>
                  </a:lnTo>
                  <a:lnTo>
                    <a:pt x="93" y="714"/>
                  </a:lnTo>
                  <a:lnTo>
                    <a:pt x="102" y="713"/>
                  </a:lnTo>
                  <a:lnTo>
                    <a:pt x="108" y="713"/>
                  </a:lnTo>
                  <a:lnTo>
                    <a:pt x="115" y="717"/>
                  </a:lnTo>
                  <a:lnTo>
                    <a:pt x="121" y="720"/>
                  </a:lnTo>
                  <a:lnTo>
                    <a:pt x="126" y="726"/>
                  </a:lnTo>
                  <a:lnTo>
                    <a:pt x="131" y="733"/>
                  </a:lnTo>
                  <a:lnTo>
                    <a:pt x="135" y="741"/>
                  </a:lnTo>
                  <a:lnTo>
                    <a:pt x="139" y="748"/>
                  </a:lnTo>
                  <a:lnTo>
                    <a:pt x="144" y="756"/>
                  </a:lnTo>
                  <a:lnTo>
                    <a:pt x="148" y="764"/>
                  </a:lnTo>
                  <a:lnTo>
                    <a:pt x="153" y="771"/>
                  </a:lnTo>
                  <a:lnTo>
                    <a:pt x="158" y="777"/>
                  </a:lnTo>
                  <a:lnTo>
                    <a:pt x="164" y="783"/>
                  </a:lnTo>
                  <a:lnTo>
                    <a:pt x="171" y="787"/>
                  </a:lnTo>
                  <a:lnTo>
                    <a:pt x="179" y="789"/>
                  </a:lnTo>
                  <a:lnTo>
                    <a:pt x="183" y="789"/>
                  </a:lnTo>
                  <a:lnTo>
                    <a:pt x="188" y="789"/>
                  </a:lnTo>
                  <a:lnTo>
                    <a:pt x="193" y="788"/>
                  </a:lnTo>
                  <a:lnTo>
                    <a:pt x="197" y="786"/>
                  </a:lnTo>
                  <a:lnTo>
                    <a:pt x="202" y="785"/>
                  </a:lnTo>
                  <a:lnTo>
                    <a:pt x="205" y="781"/>
                  </a:lnTo>
                  <a:lnTo>
                    <a:pt x="209" y="778"/>
                  </a:lnTo>
                  <a:lnTo>
                    <a:pt x="213" y="775"/>
                  </a:lnTo>
                  <a:lnTo>
                    <a:pt x="217" y="771"/>
                  </a:lnTo>
                  <a:lnTo>
                    <a:pt x="221" y="767"/>
                  </a:lnTo>
                  <a:lnTo>
                    <a:pt x="225" y="764"/>
                  </a:lnTo>
                  <a:lnTo>
                    <a:pt x="228" y="760"/>
                  </a:lnTo>
                  <a:lnTo>
                    <a:pt x="232" y="755"/>
                  </a:lnTo>
                  <a:lnTo>
                    <a:pt x="235" y="751"/>
                  </a:lnTo>
                  <a:lnTo>
                    <a:pt x="239" y="747"/>
                  </a:lnTo>
                  <a:lnTo>
                    <a:pt x="243" y="744"/>
                  </a:lnTo>
                  <a:lnTo>
                    <a:pt x="249" y="750"/>
                  </a:lnTo>
                  <a:lnTo>
                    <a:pt x="256" y="757"/>
                  </a:lnTo>
                  <a:lnTo>
                    <a:pt x="264" y="762"/>
                  </a:lnTo>
                  <a:lnTo>
                    <a:pt x="272" y="767"/>
                  </a:lnTo>
                  <a:lnTo>
                    <a:pt x="279" y="773"/>
                  </a:lnTo>
                  <a:lnTo>
                    <a:pt x="287" y="778"/>
                  </a:lnTo>
                  <a:lnTo>
                    <a:pt x="296" y="783"/>
                  </a:lnTo>
                  <a:lnTo>
                    <a:pt x="303" y="789"/>
                  </a:lnTo>
                  <a:lnTo>
                    <a:pt x="311" y="793"/>
                  </a:lnTo>
                  <a:lnTo>
                    <a:pt x="318" y="799"/>
                  </a:lnTo>
                  <a:lnTo>
                    <a:pt x="325" y="805"/>
                  </a:lnTo>
                  <a:lnTo>
                    <a:pt x="332" y="811"/>
                  </a:lnTo>
                  <a:lnTo>
                    <a:pt x="339" y="817"/>
                  </a:lnTo>
                  <a:lnTo>
                    <a:pt x="345" y="825"/>
                  </a:lnTo>
                  <a:lnTo>
                    <a:pt x="351" y="833"/>
                  </a:lnTo>
                  <a:lnTo>
                    <a:pt x="356" y="841"/>
                  </a:lnTo>
                  <a:lnTo>
                    <a:pt x="358" y="838"/>
                  </a:lnTo>
                  <a:lnTo>
                    <a:pt x="360" y="836"/>
                  </a:lnTo>
                  <a:lnTo>
                    <a:pt x="361" y="832"/>
                  </a:lnTo>
                  <a:lnTo>
                    <a:pt x="363" y="828"/>
                  </a:lnTo>
                  <a:lnTo>
                    <a:pt x="364" y="823"/>
                  </a:lnTo>
                  <a:lnTo>
                    <a:pt x="364" y="818"/>
                  </a:lnTo>
                  <a:lnTo>
                    <a:pt x="365" y="814"/>
                  </a:lnTo>
                  <a:lnTo>
                    <a:pt x="367" y="810"/>
                  </a:lnTo>
                  <a:lnTo>
                    <a:pt x="368" y="807"/>
                  </a:lnTo>
                  <a:lnTo>
                    <a:pt x="370" y="805"/>
                  </a:lnTo>
                  <a:lnTo>
                    <a:pt x="373" y="804"/>
                  </a:lnTo>
                  <a:lnTo>
                    <a:pt x="377" y="805"/>
                  </a:lnTo>
                  <a:lnTo>
                    <a:pt x="382" y="806"/>
                  </a:lnTo>
                  <a:lnTo>
                    <a:pt x="388" y="810"/>
                  </a:lnTo>
                  <a:lnTo>
                    <a:pt x="395" y="816"/>
                  </a:lnTo>
                  <a:lnTo>
                    <a:pt x="405" y="825"/>
                  </a:lnTo>
                  <a:lnTo>
                    <a:pt x="396" y="806"/>
                  </a:lnTo>
                  <a:lnTo>
                    <a:pt x="389" y="788"/>
                  </a:lnTo>
                  <a:lnTo>
                    <a:pt x="383" y="769"/>
                  </a:lnTo>
                  <a:lnTo>
                    <a:pt x="377" y="750"/>
                  </a:lnTo>
                  <a:lnTo>
                    <a:pt x="372" y="731"/>
                  </a:lnTo>
                  <a:lnTo>
                    <a:pt x="369" y="713"/>
                  </a:lnTo>
                  <a:lnTo>
                    <a:pt x="366" y="693"/>
                  </a:lnTo>
                  <a:lnTo>
                    <a:pt x="363" y="674"/>
                  </a:lnTo>
                  <a:lnTo>
                    <a:pt x="361" y="655"/>
                  </a:lnTo>
                  <a:lnTo>
                    <a:pt x="360" y="635"/>
                  </a:lnTo>
                  <a:lnTo>
                    <a:pt x="360" y="617"/>
                  </a:lnTo>
                  <a:lnTo>
                    <a:pt x="360" y="597"/>
                  </a:lnTo>
                  <a:lnTo>
                    <a:pt x="360" y="577"/>
                  </a:lnTo>
                  <a:lnTo>
                    <a:pt x="362" y="558"/>
                  </a:lnTo>
                  <a:lnTo>
                    <a:pt x="363" y="538"/>
                  </a:lnTo>
                  <a:lnTo>
                    <a:pt x="365" y="519"/>
                  </a:lnTo>
                  <a:lnTo>
                    <a:pt x="368" y="500"/>
                  </a:lnTo>
                  <a:lnTo>
                    <a:pt x="371" y="479"/>
                  </a:lnTo>
                  <a:lnTo>
                    <a:pt x="374" y="460"/>
                  </a:lnTo>
                  <a:lnTo>
                    <a:pt x="377" y="441"/>
                  </a:lnTo>
                  <a:lnTo>
                    <a:pt x="382" y="422"/>
                  </a:lnTo>
                  <a:lnTo>
                    <a:pt x="386" y="402"/>
                  </a:lnTo>
                  <a:lnTo>
                    <a:pt x="391" y="382"/>
                  </a:lnTo>
                  <a:lnTo>
                    <a:pt x="395" y="362"/>
                  </a:lnTo>
                  <a:lnTo>
                    <a:pt x="400" y="343"/>
                  </a:lnTo>
                  <a:lnTo>
                    <a:pt x="405" y="325"/>
                  </a:lnTo>
                  <a:lnTo>
                    <a:pt x="410" y="306"/>
                  </a:lnTo>
                  <a:lnTo>
                    <a:pt x="416" y="286"/>
                  </a:lnTo>
                  <a:lnTo>
                    <a:pt x="421" y="267"/>
                  </a:lnTo>
                  <a:lnTo>
                    <a:pt x="426" y="247"/>
                  </a:lnTo>
                  <a:lnTo>
                    <a:pt x="432" y="229"/>
                  </a:lnTo>
                  <a:lnTo>
                    <a:pt x="437" y="211"/>
                  </a:lnTo>
                  <a:lnTo>
                    <a:pt x="433" y="219"/>
                  </a:lnTo>
                  <a:lnTo>
                    <a:pt x="429" y="229"/>
                  </a:lnTo>
                  <a:lnTo>
                    <a:pt x="425" y="239"/>
                  </a:lnTo>
                  <a:lnTo>
                    <a:pt x="421" y="248"/>
                  </a:lnTo>
                  <a:lnTo>
                    <a:pt x="419" y="258"/>
                  </a:lnTo>
                  <a:lnTo>
                    <a:pt x="417" y="267"/>
                  </a:lnTo>
                  <a:lnTo>
                    <a:pt x="415" y="277"/>
                  </a:lnTo>
                  <a:lnTo>
                    <a:pt x="413" y="286"/>
                  </a:lnTo>
                  <a:lnTo>
                    <a:pt x="413" y="295"/>
                  </a:lnTo>
                  <a:lnTo>
                    <a:pt x="411" y="306"/>
                  </a:lnTo>
                  <a:lnTo>
                    <a:pt x="411" y="314"/>
                  </a:lnTo>
                  <a:lnTo>
                    <a:pt x="410" y="325"/>
                  </a:lnTo>
                  <a:lnTo>
                    <a:pt x="410" y="334"/>
                  </a:lnTo>
                  <a:lnTo>
                    <a:pt x="411" y="343"/>
                  </a:lnTo>
                  <a:lnTo>
                    <a:pt x="411" y="354"/>
                  </a:lnTo>
                  <a:lnTo>
                    <a:pt x="412" y="362"/>
                  </a:lnTo>
                  <a:lnTo>
                    <a:pt x="413" y="373"/>
                  </a:lnTo>
                  <a:lnTo>
                    <a:pt x="414" y="382"/>
                  </a:lnTo>
                  <a:lnTo>
                    <a:pt x="416" y="391"/>
                  </a:lnTo>
                  <a:lnTo>
                    <a:pt x="417" y="402"/>
                  </a:lnTo>
                  <a:lnTo>
                    <a:pt x="418" y="411"/>
                  </a:lnTo>
                  <a:lnTo>
                    <a:pt x="420" y="421"/>
                  </a:lnTo>
                  <a:lnTo>
                    <a:pt x="422" y="430"/>
                  </a:lnTo>
                  <a:lnTo>
                    <a:pt x="424" y="441"/>
                  </a:lnTo>
                  <a:lnTo>
                    <a:pt x="426" y="450"/>
                  </a:lnTo>
                  <a:lnTo>
                    <a:pt x="429" y="460"/>
                  </a:lnTo>
                  <a:lnTo>
                    <a:pt x="431" y="470"/>
                  </a:lnTo>
                  <a:lnTo>
                    <a:pt x="433" y="479"/>
                  </a:lnTo>
                  <a:lnTo>
                    <a:pt x="436" y="490"/>
                  </a:lnTo>
                  <a:lnTo>
                    <a:pt x="438" y="500"/>
                  </a:lnTo>
                  <a:lnTo>
                    <a:pt x="441" y="510"/>
                  </a:lnTo>
                  <a:lnTo>
                    <a:pt x="442" y="520"/>
                  </a:lnTo>
                  <a:lnTo>
                    <a:pt x="445" y="530"/>
                  </a:lnTo>
                  <a:lnTo>
                    <a:pt x="446" y="539"/>
                  </a:lnTo>
                  <a:lnTo>
                    <a:pt x="448" y="550"/>
                  </a:lnTo>
                  <a:lnTo>
                    <a:pt x="449" y="559"/>
                  </a:lnTo>
                  <a:lnTo>
                    <a:pt x="451" y="569"/>
                  </a:lnTo>
                  <a:lnTo>
                    <a:pt x="451" y="579"/>
                  </a:lnTo>
                  <a:lnTo>
                    <a:pt x="452" y="589"/>
                  </a:lnTo>
                  <a:lnTo>
                    <a:pt x="453" y="599"/>
                  </a:lnTo>
                  <a:lnTo>
                    <a:pt x="453" y="609"/>
                  </a:lnTo>
                  <a:lnTo>
                    <a:pt x="453" y="619"/>
                  </a:lnTo>
                  <a:lnTo>
                    <a:pt x="452" y="629"/>
                  </a:lnTo>
                  <a:lnTo>
                    <a:pt x="452" y="639"/>
                  </a:lnTo>
                  <a:lnTo>
                    <a:pt x="451" y="649"/>
                  </a:lnTo>
                  <a:lnTo>
                    <a:pt x="450" y="659"/>
                  </a:lnTo>
                  <a:lnTo>
                    <a:pt x="449" y="669"/>
                  </a:lnTo>
                  <a:lnTo>
                    <a:pt x="448" y="679"/>
                  </a:lnTo>
                  <a:lnTo>
                    <a:pt x="447" y="689"/>
                  </a:lnTo>
                  <a:lnTo>
                    <a:pt x="445" y="699"/>
                  </a:lnTo>
                  <a:lnTo>
                    <a:pt x="444" y="709"/>
                  </a:lnTo>
                  <a:lnTo>
                    <a:pt x="442" y="720"/>
                  </a:lnTo>
                  <a:lnTo>
                    <a:pt x="441" y="730"/>
                  </a:lnTo>
                  <a:lnTo>
                    <a:pt x="440" y="741"/>
                  </a:lnTo>
                  <a:lnTo>
                    <a:pt x="438" y="750"/>
                  </a:lnTo>
                  <a:lnTo>
                    <a:pt x="436" y="761"/>
                  </a:lnTo>
                  <a:lnTo>
                    <a:pt x="434" y="770"/>
                  </a:lnTo>
                  <a:lnTo>
                    <a:pt x="433" y="781"/>
                  </a:lnTo>
                  <a:lnTo>
                    <a:pt x="430" y="790"/>
                  </a:lnTo>
                  <a:lnTo>
                    <a:pt x="428" y="801"/>
                  </a:lnTo>
                  <a:lnTo>
                    <a:pt x="426" y="811"/>
                  </a:lnTo>
                  <a:lnTo>
                    <a:pt x="424" y="821"/>
                  </a:lnTo>
                  <a:lnTo>
                    <a:pt x="422" y="831"/>
                  </a:lnTo>
                  <a:lnTo>
                    <a:pt x="421" y="841"/>
                  </a:lnTo>
                  <a:lnTo>
                    <a:pt x="427" y="830"/>
                  </a:lnTo>
                  <a:lnTo>
                    <a:pt x="434" y="821"/>
                  </a:lnTo>
                  <a:lnTo>
                    <a:pt x="442" y="814"/>
                  </a:lnTo>
                  <a:lnTo>
                    <a:pt x="450" y="808"/>
                  </a:lnTo>
                  <a:lnTo>
                    <a:pt x="459" y="802"/>
                  </a:lnTo>
                  <a:lnTo>
                    <a:pt x="468" y="798"/>
                  </a:lnTo>
                  <a:lnTo>
                    <a:pt x="477" y="795"/>
                  </a:lnTo>
                  <a:lnTo>
                    <a:pt x="488" y="792"/>
                  </a:lnTo>
                  <a:lnTo>
                    <a:pt x="497" y="790"/>
                  </a:lnTo>
                  <a:lnTo>
                    <a:pt x="508" y="789"/>
                  </a:lnTo>
                  <a:lnTo>
                    <a:pt x="518" y="789"/>
                  </a:lnTo>
                  <a:lnTo>
                    <a:pt x="529" y="788"/>
                  </a:lnTo>
                  <a:lnTo>
                    <a:pt x="538" y="787"/>
                  </a:lnTo>
                  <a:lnTo>
                    <a:pt x="549" y="786"/>
                  </a:lnTo>
                  <a:lnTo>
                    <a:pt x="558" y="785"/>
                  </a:lnTo>
                  <a:lnTo>
                    <a:pt x="567" y="785"/>
                  </a:lnTo>
                  <a:lnTo>
                    <a:pt x="574" y="784"/>
                  </a:lnTo>
                  <a:lnTo>
                    <a:pt x="582" y="783"/>
                  </a:lnTo>
                  <a:lnTo>
                    <a:pt x="589" y="783"/>
                  </a:lnTo>
                  <a:lnTo>
                    <a:pt x="597" y="783"/>
                  </a:lnTo>
                  <a:lnTo>
                    <a:pt x="605" y="783"/>
                  </a:lnTo>
                  <a:lnTo>
                    <a:pt x="611" y="783"/>
                  </a:lnTo>
                  <a:lnTo>
                    <a:pt x="619" y="784"/>
                  </a:lnTo>
                  <a:lnTo>
                    <a:pt x="627" y="784"/>
                  </a:lnTo>
                  <a:lnTo>
                    <a:pt x="634" y="785"/>
                  </a:lnTo>
                  <a:lnTo>
                    <a:pt x="641" y="785"/>
                  </a:lnTo>
                  <a:lnTo>
                    <a:pt x="649" y="786"/>
                  </a:lnTo>
                  <a:lnTo>
                    <a:pt x="657" y="787"/>
                  </a:lnTo>
                  <a:lnTo>
                    <a:pt x="664" y="788"/>
                  </a:lnTo>
                  <a:lnTo>
                    <a:pt x="672" y="789"/>
                  </a:lnTo>
                  <a:lnTo>
                    <a:pt x="680" y="789"/>
                  </a:lnTo>
                  <a:lnTo>
                    <a:pt x="686" y="790"/>
                  </a:lnTo>
                  <a:lnTo>
                    <a:pt x="694" y="791"/>
                  </a:lnTo>
                  <a:lnTo>
                    <a:pt x="702" y="792"/>
                  </a:lnTo>
                  <a:lnTo>
                    <a:pt x="709" y="793"/>
                  </a:lnTo>
                  <a:lnTo>
                    <a:pt x="717" y="793"/>
                  </a:lnTo>
                  <a:lnTo>
                    <a:pt x="725" y="794"/>
                  </a:lnTo>
                  <a:lnTo>
                    <a:pt x="732" y="795"/>
                  </a:lnTo>
                  <a:lnTo>
                    <a:pt x="740" y="795"/>
                  </a:lnTo>
                  <a:lnTo>
                    <a:pt x="748" y="796"/>
                  </a:lnTo>
                  <a:lnTo>
                    <a:pt x="755" y="796"/>
                  </a:lnTo>
                  <a:lnTo>
                    <a:pt x="763" y="796"/>
                  </a:lnTo>
                  <a:lnTo>
                    <a:pt x="771" y="796"/>
                  </a:lnTo>
                  <a:lnTo>
                    <a:pt x="778" y="796"/>
                  </a:lnTo>
                  <a:lnTo>
                    <a:pt x="786" y="795"/>
                  </a:lnTo>
                  <a:lnTo>
                    <a:pt x="794" y="794"/>
                  </a:lnTo>
                  <a:lnTo>
                    <a:pt x="802" y="793"/>
                  </a:lnTo>
                  <a:lnTo>
                    <a:pt x="810" y="792"/>
                  </a:lnTo>
                  <a:lnTo>
                    <a:pt x="802" y="785"/>
                  </a:lnTo>
                  <a:lnTo>
                    <a:pt x="797" y="776"/>
                  </a:lnTo>
                  <a:lnTo>
                    <a:pt x="792" y="767"/>
                  </a:lnTo>
                  <a:lnTo>
                    <a:pt x="786" y="759"/>
                  </a:lnTo>
                  <a:lnTo>
                    <a:pt x="781" y="750"/>
                  </a:lnTo>
                  <a:lnTo>
                    <a:pt x="778" y="741"/>
                  </a:lnTo>
                  <a:lnTo>
                    <a:pt x="773" y="733"/>
                  </a:lnTo>
                  <a:lnTo>
                    <a:pt x="770" y="723"/>
                  </a:lnTo>
                  <a:lnTo>
                    <a:pt x="767" y="714"/>
                  </a:lnTo>
                  <a:lnTo>
                    <a:pt x="764" y="705"/>
                  </a:lnTo>
                  <a:lnTo>
                    <a:pt x="761" y="695"/>
                  </a:lnTo>
                  <a:lnTo>
                    <a:pt x="759" y="685"/>
                  </a:lnTo>
                  <a:lnTo>
                    <a:pt x="757" y="676"/>
                  </a:lnTo>
                  <a:lnTo>
                    <a:pt x="756" y="666"/>
                  </a:lnTo>
                  <a:lnTo>
                    <a:pt x="754" y="656"/>
                  </a:lnTo>
                  <a:lnTo>
                    <a:pt x="754" y="646"/>
                  </a:lnTo>
                  <a:lnTo>
                    <a:pt x="753" y="637"/>
                  </a:lnTo>
                  <a:lnTo>
                    <a:pt x="752" y="626"/>
                  </a:lnTo>
                  <a:lnTo>
                    <a:pt x="752" y="617"/>
                  </a:lnTo>
                  <a:lnTo>
                    <a:pt x="751" y="606"/>
                  </a:lnTo>
                  <a:lnTo>
                    <a:pt x="751" y="596"/>
                  </a:lnTo>
                  <a:lnTo>
                    <a:pt x="751" y="585"/>
                  </a:lnTo>
                  <a:lnTo>
                    <a:pt x="751" y="575"/>
                  </a:lnTo>
                  <a:lnTo>
                    <a:pt x="751" y="565"/>
                  </a:lnTo>
                  <a:lnTo>
                    <a:pt x="752" y="555"/>
                  </a:lnTo>
                  <a:lnTo>
                    <a:pt x="752" y="546"/>
                  </a:lnTo>
                  <a:lnTo>
                    <a:pt x="752" y="535"/>
                  </a:lnTo>
                  <a:lnTo>
                    <a:pt x="753" y="525"/>
                  </a:lnTo>
                  <a:lnTo>
                    <a:pt x="753" y="514"/>
                  </a:lnTo>
                  <a:lnTo>
                    <a:pt x="753" y="504"/>
                  </a:lnTo>
                  <a:lnTo>
                    <a:pt x="754" y="495"/>
                  </a:lnTo>
                  <a:lnTo>
                    <a:pt x="754" y="485"/>
                  </a:lnTo>
                  <a:lnTo>
                    <a:pt x="754" y="478"/>
                  </a:lnTo>
                  <a:lnTo>
                    <a:pt x="754" y="473"/>
                  </a:lnTo>
                  <a:lnTo>
                    <a:pt x="754" y="466"/>
                  </a:lnTo>
                  <a:lnTo>
                    <a:pt x="754" y="459"/>
                  </a:lnTo>
                  <a:lnTo>
                    <a:pt x="754" y="453"/>
                  </a:lnTo>
                  <a:lnTo>
                    <a:pt x="753" y="446"/>
                  </a:lnTo>
                  <a:lnTo>
                    <a:pt x="753" y="438"/>
                  </a:lnTo>
                  <a:lnTo>
                    <a:pt x="751" y="431"/>
                  </a:lnTo>
                  <a:lnTo>
                    <a:pt x="749" y="426"/>
                  </a:lnTo>
                  <a:lnTo>
                    <a:pt x="747" y="420"/>
                  </a:lnTo>
                  <a:lnTo>
                    <a:pt x="745" y="414"/>
                  </a:lnTo>
                  <a:lnTo>
                    <a:pt x="741" y="410"/>
                  </a:lnTo>
                  <a:lnTo>
                    <a:pt x="737" y="407"/>
                  </a:lnTo>
                  <a:lnTo>
                    <a:pt x="733" y="406"/>
                  </a:lnTo>
                  <a:lnTo>
                    <a:pt x="728" y="404"/>
                  </a:lnTo>
                  <a:lnTo>
                    <a:pt x="722" y="405"/>
                  </a:lnTo>
                  <a:lnTo>
                    <a:pt x="725" y="394"/>
                  </a:lnTo>
                  <a:lnTo>
                    <a:pt x="727" y="383"/>
                  </a:lnTo>
                  <a:lnTo>
                    <a:pt x="729" y="374"/>
                  </a:lnTo>
                  <a:lnTo>
                    <a:pt x="729" y="366"/>
                  </a:lnTo>
                  <a:lnTo>
                    <a:pt x="730" y="359"/>
                  </a:lnTo>
                  <a:lnTo>
                    <a:pt x="730" y="353"/>
                  </a:lnTo>
                  <a:lnTo>
                    <a:pt x="730" y="346"/>
                  </a:lnTo>
                  <a:lnTo>
                    <a:pt x="731" y="339"/>
                  </a:lnTo>
                  <a:lnTo>
                    <a:pt x="731" y="333"/>
                  </a:lnTo>
                  <a:lnTo>
                    <a:pt x="732" y="326"/>
                  </a:lnTo>
                  <a:lnTo>
                    <a:pt x="732" y="319"/>
                  </a:lnTo>
                  <a:lnTo>
                    <a:pt x="733" y="311"/>
                  </a:lnTo>
                  <a:lnTo>
                    <a:pt x="735" y="304"/>
                  </a:lnTo>
                  <a:lnTo>
                    <a:pt x="737" y="294"/>
                  </a:lnTo>
                  <a:lnTo>
                    <a:pt x="739" y="285"/>
                  </a:lnTo>
                  <a:lnTo>
                    <a:pt x="742" y="275"/>
                  </a:lnTo>
                  <a:lnTo>
                    <a:pt x="745" y="264"/>
                  </a:lnTo>
                  <a:lnTo>
                    <a:pt x="747" y="255"/>
                  </a:lnTo>
                  <a:lnTo>
                    <a:pt x="748" y="247"/>
                  </a:lnTo>
                  <a:lnTo>
                    <a:pt x="748" y="237"/>
                  </a:lnTo>
                  <a:lnTo>
                    <a:pt x="747" y="229"/>
                  </a:lnTo>
                  <a:lnTo>
                    <a:pt x="746" y="219"/>
                  </a:lnTo>
                  <a:lnTo>
                    <a:pt x="745" y="211"/>
                  </a:lnTo>
                  <a:lnTo>
                    <a:pt x="742" y="203"/>
                  </a:lnTo>
                  <a:lnTo>
                    <a:pt x="739" y="194"/>
                  </a:lnTo>
                  <a:lnTo>
                    <a:pt x="736" y="187"/>
                  </a:lnTo>
                  <a:lnTo>
                    <a:pt x="732" y="178"/>
                  </a:lnTo>
                  <a:lnTo>
                    <a:pt x="729" y="170"/>
                  </a:lnTo>
                  <a:lnTo>
                    <a:pt x="725" y="162"/>
                  </a:lnTo>
                  <a:lnTo>
                    <a:pt x="721" y="154"/>
                  </a:lnTo>
                  <a:lnTo>
                    <a:pt x="717" y="145"/>
                  </a:lnTo>
                  <a:lnTo>
                    <a:pt x="712" y="138"/>
                  </a:lnTo>
                  <a:lnTo>
                    <a:pt x="707" y="130"/>
                  </a:lnTo>
                  <a:lnTo>
                    <a:pt x="704" y="121"/>
                  </a:lnTo>
                  <a:lnTo>
                    <a:pt x="699" y="114"/>
                  </a:lnTo>
                  <a:lnTo>
                    <a:pt x="695" y="105"/>
                  </a:lnTo>
                  <a:lnTo>
                    <a:pt x="691" y="96"/>
                  </a:lnTo>
                  <a:lnTo>
                    <a:pt x="687" y="89"/>
                  </a:lnTo>
                  <a:lnTo>
                    <a:pt x="684" y="80"/>
                  </a:lnTo>
                  <a:lnTo>
                    <a:pt x="681" y="71"/>
                  </a:lnTo>
                  <a:lnTo>
                    <a:pt x="680" y="63"/>
                  </a:lnTo>
                  <a:lnTo>
                    <a:pt x="677" y="55"/>
                  </a:lnTo>
                  <a:lnTo>
                    <a:pt x="676" y="46"/>
                  </a:lnTo>
                  <a:lnTo>
                    <a:pt x="676" y="37"/>
                  </a:lnTo>
                  <a:lnTo>
                    <a:pt x="676" y="27"/>
                  </a:lnTo>
                  <a:lnTo>
                    <a:pt x="676" y="19"/>
                  </a:lnTo>
                  <a:lnTo>
                    <a:pt x="677" y="10"/>
                  </a:lnTo>
                  <a:lnTo>
                    <a:pt x="680" y="0"/>
                  </a:lnTo>
                  <a:lnTo>
                    <a:pt x="161" y="0"/>
                  </a:lnTo>
                </a:path>
              </a:pathLst>
            </a:custGeom>
            <a:solidFill>
              <a:srgbClr val="007FFF"/>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13" name="Freeform 49"/>
            <p:cNvSpPr/>
            <p:nvPr/>
          </p:nvSpPr>
          <p:spPr>
            <a:xfrm>
              <a:off x="807" y="2956"/>
              <a:ext cx="86" cy="267"/>
            </a:xfrm>
            <a:custGeom>
              <a:avLst/>
              <a:gdLst>
                <a:gd name="txL" fmla="*/ 0 w 86"/>
                <a:gd name="txT" fmla="*/ 0 h 267"/>
                <a:gd name="txR" fmla="*/ 86 w 86"/>
                <a:gd name="txB" fmla="*/ 267 h 267"/>
              </a:gdLst>
              <a:ahLst/>
              <a:cxnLst>
                <a:cxn ang="0">
                  <a:pos x="21" y="265"/>
                </a:cxn>
                <a:cxn ang="0">
                  <a:pos x="15" y="246"/>
                </a:cxn>
                <a:cxn ang="0">
                  <a:pos x="10" y="229"/>
                </a:cxn>
                <a:cxn ang="0">
                  <a:pos x="7" y="210"/>
                </a:cxn>
                <a:cxn ang="0">
                  <a:pos x="5" y="190"/>
                </a:cxn>
                <a:cxn ang="0">
                  <a:pos x="3" y="172"/>
                </a:cxn>
                <a:cxn ang="0">
                  <a:pos x="3" y="154"/>
                </a:cxn>
                <a:cxn ang="0">
                  <a:pos x="5" y="136"/>
                </a:cxn>
                <a:cxn ang="0">
                  <a:pos x="7" y="119"/>
                </a:cxn>
                <a:cxn ang="0">
                  <a:pos x="11" y="101"/>
                </a:cxn>
                <a:cxn ang="0">
                  <a:pos x="17" y="84"/>
                </a:cxn>
                <a:cxn ang="0">
                  <a:pos x="24" y="69"/>
                </a:cxn>
                <a:cxn ang="0">
                  <a:pos x="32" y="53"/>
                </a:cxn>
                <a:cxn ang="0">
                  <a:pos x="43" y="39"/>
                </a:cxn>
                <a:cxn ang="0">
                  <a:pos x="54" y="26"/>
                </a:cxn>
                <a:cxn ang="0">
                  <a:pos x="69" y="14"/>
                </a:cxn>
                <a:cxn ang="0">
                  <a:pos x="85" y="3"/>
                </a:cxn>
                <a:cxn ang="0">
                  <a:pos x="74" y="5"/>
                </a:cxn>
                <a:cxn ang="0">
                  <a:pos x="58" y="17"/>
                </a:cxn>
                <a:cxn ang="0">
                  <a:pos x="46" y="29"/>
                </a:cxn>
                <a:cxn ang="0">
                  <a:pos x="34" y="44"/>
                </a:cxn>
                <a:cxn ang="0">
                  <a:pos x="25" y="59"/>
                </a:cxn>
                <a:cxn ang="0">
                  <a:pos x="17" y="75"/>
                </a:cxn>
                <a:cxn ang="0">
                  <a:pos x="10" y="91"/>
                </a:cxn>
                <a:cxn ang="0">
                  <a:pos x="5" y="108"/>
                </a:cxn>
                <a:cxn ang="0">
                  <a:pos x="2" y="127"/>
                </a:cxn>
                <a:cxn ang="0">
                  <a:pos x="0" y="144"/>
                </a:cxn>
                <a:cxn ang="0">
                  <a:pos x="0" y="163"/>
                </a:cxn>
                <a:cxn ang="0">
                  <a:pos x="0" y="182"/>
                </a:cxn>
                <a:cxn ang="0">
                  <a:pos x="2" y="201"/>
                </a:cxn>
                <a:cxn ang="0">
                  <a:pos x="5" y="219"/>
                </a:cxn>
                <a:cxn ang="0">
                  <a:pos x="8" y="238"/>
                </a:cxn>
                <a:cxn ang="0">
                  <a:pos x="14" y="258"/>
                </a:cxn>
                <a:cxn ang="0">
                  <a:pos x="17" y="266"/>
                </a:cxn>
              </a:cxnLst>
              <a:rect l="txL" t="txT" r="txR" b="txB"/>
              <a:pathLst>
                <a:path w="86" h="267">
                  <a:moveTo>
                    <a:pt x="21" y="265"/>
                  </a:moveTo>
                  <a:lnTo>
                    <a:pt x="21" y="265"/>
                  </a:lnTo>
                  <a:lnTo>
                    <a:pt x="18" y="256"/>
                  </a:lnTo>
                  <a:lnTo>
                    <a:pt x="15" y="246"/>
                  </a:lnTo>
                  <a:lnTo>
                    <a:pt x="12" y="238"/>
                  </a:lnTo>
                  <a:lnTo>
                    <a:pt x="10" y="229"/>
                  </a:lnTo>
                  <a:lnTo>
                    <a:pt x="8" y="219"/>
                  </a:lnTo>
                  <a:lnTo>
                    <a:pt x="7" y="210"/>
                  </a:lnTo>
                  <a:lnTo>
                    <a:pt x="5" y="200"/>
                  </a:lnTo>
                  <a:lnTo>
                    <a:pt x="5" y="190"/>
                  </a:lnTo>
                  <a:lnTo>
                    <a:pt x="4" y="182"/>
                  </a:lnTo>
                  <a:lnTo>
                    <a:pt x="3" y="172"/>
                  </a:lnTo>
                  <a:lnTo>
                    <a:pt x="3" y="163"/>
                  </a:lnTo>
                  <a:lnTo>
                    <a:pt x="3" y="154"/>
                  </a:lnTo>
                  <a:lnTo>
                    <a:pt x="4" y="144"/>
                  </a:lnTo>
                  <a:lnTo>
                    <a:pt x="5" y="136"/>
                  </a:lnTo>
                  <a:lnTo>
                    <a:pt x="5" y="127"/>
                  </a:lnTo>
                  <a:lnTo>
                    <a:pt x="7" y="119"/>
                  </a:lnTo>
                  <a:lnTo>
                    <a:pt x="9" y="110"/>
                  </a:lnTo>
                  <a:lnTo>
                    <a:pt x="11" y="101"/>
                  </a:lnTo>
                  <a:lnTo>
                    <a:pt x="14" y="93"/>
                  </a:lnTo>
                  <a:lnTo>
                    <a:pt x="17" y="84"/>
                  </a:lnTo>
                  <a:lnTo>
                    <a:pt x="20" y="76"/>
                  </a:lnTo>
                  <a:lnTo>
                    <a:pt x="24" y="69"/>
                  </a:lnTo>
                  <a:lnTo>
                    <a:pt x="28" y="61"/>
                  </a:lnTo>
                  <a:lnTo>
                    <a:pt x="32" y="53"/>
                  </a:lnTo>
                  <a:lnTo>
                    <a:pt x="38" y="47"/>
                  </a:lnTo>
                  <a:lnTo>
                    <a:pt x="43" y="39"/>
                  </a:lnTo>
                  <a:lnTo>
                    <a:pt x="49" y="32"/>
                  </a:lnTo>
                  <a:lnTo>
                    <a:pt x="54" y="26"/>
                  </a:lnTo>
                  <a:lnTo>
                    <a:pt x="61" y="20"/>
                  </a:lnTo>
                  <a:lnTo>
                    <a:pt x="69" y="14"/>
                  </a:lnTo>
                  <a:lnTo>
                    <a:pt x="77" y="8"/>
                  </a:lnTo>
                  <a:lnTo>
                    <a:pt x="85" y="3"/>
                  </a:lnTo>
                  <a:lnTo>
                    <a:pt x="82" y="0"/>
                  </a:lnTo>
                  <a:lnTo>
                    <a:pt x="74" y="5"/>
                  </a:lnTo>
                  <a:lnTo>
                    <a:pt x="66" y="11"/>
                  </a:lnTo>
                  <a:lnTo>
                    <a:pt x="58" y="17"/>
                  </a:lnTo>
                  <a:lnTo>
                    <a:pt x="52" y="23"/>
                  </a:lnTo>
                  <a:lnTo>
                    <a:pt x="46" y="29"/>
                  </a:lnTo>
                  <a:lnTo>
                    <a:pt x="40" y="37"/>
                  </a:lnTo>
                  <a:lnTo>
                    <a:pt x="34" y="44"/>
                  </a:lnTo>
                  <a:lnTo>
                    <a:pt x="29" y="51"/>
                  </a:lnTo>
                  <a:lnTo>
                    <a:pt x="25" y="59"/>
                  </a:lnTo>
                  <a:lnTo>
                    <a:pt x="20" y="67"/>
                  </a:lnTo>
                  <a:lnTo>
                    <a:pt x="17" y="75"/>
                  </a:lnTo>
                  <a:lnTo>
                    <a:pt x="13" y="83"/>
                  </a:lnTo>
                  <a:lnTo>
                    <a:pt x="10" y="91"/>
                  </a:lnTo>
                  <a:lnTo>
                    <a:pt x="7" y="99"/>
                  </a:lnTo>
                  <a:lnTo>
                    <a:pt x="5" y="108"/>
                  </a:lnTo>
                  <a:lnTo>
                    <a:pt x="3" y="118"/>
                  </a:lnTo>
                  <a:lnTo>
                    <a:pt x="2" y="127"/>
                  </a:lnTo>
                  <a:lnTo>
                    <a:pt x="1" y="135"/>
                  </a:lnTo>
                  <a:lnTo>
                    <a:pt x="0" y="144"/>
                  </a:lnTo>
                  <a:lnTo>
                    <a:pt x="0" y="154"/>
                  </a:lnTo>
                  <a:lnTo>
                    <a:pt x="0" y="163"/>
                  </a:lnTo>
                  <a:lnTo>
                    <a:pt x="0" y="172"/>
                  </a:lnTo>
                  <a:lnTo>
                    <a:pt x="0" y="182"/>
                  </a:lnTo>
                  <a:lnTo>
                    <a:pt x="1" y="191"/>
                  </a:lnTo>
                  <a:lnTo>
                    <a:pt x="2" y="201"/>
                  </a:lnTo>
                  <a:lnTo>
                    <a:pt x="3" y="210"/>
                  </a:lnTo>
                  <a:lnTo>
                    <a:pt x="5" y="219"/>
                  </a:lnTo>
                  <a:lnTo>
                    <a:pt x="6" y="230"/>
                  </a:lnTo>
                  <a:lnTo>
                    <a:pt x="8" y="238"/>
                  </a:lnTo>
                  <a:lnTo>
                    <a:pt x="11" y="248"/>
                  </a:lnTo>
                  <a:lnTo>
                    <a:pt x="14" y="258"/>
                  </a:lnTo>
                  <a:lnTo>
                    <a:pt x="17" y="266"/>
                  </a:lnTo>
                  <a:lnTo>
                    <a:pt x="21" y="265"/>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14" name="Freeform 50"/>
            <p:cNvSpPr/>
            <p:nvPr/>
          </p:nvSpPr>
          <p:spPr>
            <a:xfrm>
              <a:off x="727" y="3222"/>
              <a:ext cx="114" cy="532"/>
            </a:xfrm>
            <a:custGeom>
              <a:avLst/>
              <a:gdLst>
                <a:gd name="txL" fmla="*/ 0 w 114"/>
                <a:gd name="txT" fmla="*/ 0 h 532"/>
                <a:gd name="txR" fmla="*/ 114 w 114"/>
                <a:gd name="txB" fmla="*/ 532 h 532"/>
              </a:gdLst>
              <a:ahLst/>
              <a:cxnLst>
                <a:cxn ang="0">
                  <a:pos x="3" y="528"/>
                </a:cxn>
                <a:cxn ang="0">
                  <a:pos x="5" y="495"/>
                </a:cxn>
                <a:cxn ang="0">
                  <a:pos x="11" y="460"/>
                </a:cxn>
                <a:cxn ang="0">
                  <a:pos x="18" y="427"/>
                </a:cxn>
                <a:cxn ang="0">
                  <a:pos x="27" y="393"/>
                </a:cxn>
                <a:cxn ang="0">
                  <a:pos x="38" y="359"/>
                </a:cxn>
                <a:cxn ang="0">
                  <a:pos x="50" y="327"/>
                </a:cxn>
                <a:cxn ang="0">
                  <a:pos x="62" y="293"/>
                </a:cxn>
                <a:cxn ang="0">
                  <a:pos x="74" y="261"/>
                </a:cxn>
                <a:cxn ang="0">
                  <a:pos x="85" y="227"/>
                </a:cxn>
                <a:cxn ang="0">
                  <a:pos x="95" y="195"/>
                </a:cxn>
                <a:cxn ang="0">
                  <a:pos x="103" y="163"/>
                </a:cxn>
                <a:cxn ang="0">
                  <a:pos x="109" y="130"/>
                </a:cxn>
                <a:cxn ang="0">
                  <a:pos x="112" y="97"/>
                </a:cxn>
                <a:cxn ang="0">
                  <a:pos x="112" y="65"/>
                </a:cxn>
                <a:cxn ang="0">
                  <a:pos x="108" y="32"/>
                </a:cxn>
                <a:cxn ang="0">
                  <a:pos x="100" y="0"/>
                </a:cxn>
                <a:cxn ang="0">
                  <a:pos x="101" y="17"/>
                </a:cxn>
                <a:cxn ang="0">
                  <a:pos x="107" y="49"/>
                </a:cxn>
                <a:cxn ang="0">
                  <a:pos x="109" y="81"/>
                </a:cxn>
                <a:cxn ang="0">
                  <a:pos x="107" y="114"/>
                </a:cxn>
                <a:cxn ang="0">
                  <a:pos x="103" y="146"/>
                </a:cxn>
                <a:cxn ang="0">
                  <a:pos x="95" y="178"/>
                </a:cxn>
                <a:cxn ang="0">
                  <a:pos x="85" y="211"/>
                </a:cxn>
                <a:cxn ang="0">
                  <a:pos x="76" y="243"/>
                </a:cxn>
                <a:cxn ang="0">
                  <a:pos x="64" y="275"/>
                </a:cxn>
                <a:cxn ang="0">
                  <a:pos x="52" y="309"/>
                </a:cxn>
                <a:cxn ang="0">
                  <a:pos x="40" y="342"/>
                </a:cxn>
                <a:cxn ang="0">
                  <a:pos x="29" y="375"/>
                </a:cxn>
                <a:cxn ang="0">
                  <a:pos x="19" y="408"/>
                </a:cxn>
                <a:cxn ang="0">
                  <a:pos x="11" y="443"/>
                </a:cxn>
                <a:cxn ang="0">
                  <a:pos x="3" y="477"/>
                </a:cxn>
                <a:cxn ang="0">
                  <a:pos x="0" y="511"/>
                </a:cxn>
                <a:cxn ang="0">
                  <a:pos x="1" y="531"/>
                </a:cxn>
                <a:cxn ang="0">
                  <a:pos x="0" y="531"/>
                </a:cxn>
                <a:cxn ang="0">
                  <a:pos x="1" y="527"/>
                </a:cxn>
              </a:cxnLst>
              <a:rect l="txL" t="txT" r="txR" b="txB"/>
              <a:pathLst>
                <a:path w="114" h="532">
                  <a:moveTo>
                    <a:pt x="1" y="527"/>
                  </a:moveTo>
                  <a:lnTo>
                    <a:pt x="3" y="528"/>
                  </a:lnTo>
                  <a:lnTo>
                    <a:pt x="4" y="511"/>
                  </a:lnTo>
                  <a:lnTo>
                    <a:pt x="5" y="495"/>
                  </a:lnTo>
                  <a:lnTo>
                    <a:pt x="7" y="478"/>
                  </a:lnTo>
                  <a:lnTo>
                    <a:pt x="11" y="460"/>
                  </a:lnTo>
                  <a:lnTo>
                    <a:pt x="14" y="443"/>
                  </a:lnTo>
                  <a:lnTo>
                    <a:pt x="18" y="427"/>
                  </a:lnTo>
                  <a:lnTo>
                    <a:pt x="23" y="409"/>
                  </a:lnTo>
                  <a:lnTo>
                    <a:pt x="27" y="393"/>
                  </a:lnTo>
                  <a:lnTo>
                    <a:pt x="33" y="376"/>
                  </a:lnTo>
                  <a:lnTo>
                    <a:pt x="38" y="359"/>
                  </a:lnTo>
                  <a:lnTo>
                    <a:pt x="44" y="343"/>
                  </a:lnTo>
                  <a:lnTo>
                    <a:pt x="50" y="327"/>
                  </a:lnTo>
                  <a:lnTo>
                    <a:pt x="56" y="310"/>
                  </a:lnTo>
                  <a:lnTo>
                    <a:pt x="62" y="293"/>
                  </a:lnTo>
                  <a:lnTo>
                    <a:pt x="68" y="277"/>
                  </a:lnTo>
                  <a:lnTo>
                    <a:pt x="74" y="261"/>
                  </a:lnTo>
                  <a:lnTo>
                    <a:pt x="80" y="244"/>
                  </a:lnTo>
                  <a:lnTo>
                    <a:pt x="85" y="227"/>
                  </a:lnTo>
                  <a:lnTo>
                    <a:pt x="89" y="212"/>
                  </a:lnTo>
                  <a:lnTo>
                    <a:pt x="95" y="195"/>
                  </a:lnTo>
                  <a:lnTo>
                    <a:pt x="99" y="179"/>
                  </a:lnTo>
                  <a:lnTo>
                    <a:pt x="103" y="163"/>
                  </a:lnTo>
                  <a:lnTo>
                    <a:pt x="107" y="146"/>
                  </a:lnTo>
                  <a:lnTo>
                    <a:pt x="109" y="130"/>
                  </a:lnTo>
                  <a:lnTo>
                    <a:pt x="110" y="114"/>
                  </a:lnTo>
                  <a:lnTo>
                    <a:pt x="112" y="97"/>
                  </a:lnTo>
                  <a:lnTo>
                    <a:pt x="113" y="81"/>
                  </a:lnTo>
                  <a:lnTo>
                    <a:pt x="112" y="65"/>
                  </a:lnTo>
                  <a:lnTo>
                    <a:pt x="110" y="48"/>
                  </a:lnTo>
                  <a:lnTo>
                    <a:pt x="108" y="32"/>
                  </a:lnTo>
                  <a:lnTo>
                    <a:pt x="105" y="16"/>
                  </a:lnTo>
                  <a:lnTo>
                    <a:pt x="100" y="0"/>
                  </a:lnTo>
                  <a:lnTo>
                    <a:pt x="96" y="0"/>
                  </a:lnTo>
                  <a:lnTo>
                    <a:pt x="101" y="17"/>
                  </a:lnTo>
                  <a:lnTo>
                    <a:pt x="104" y="33"/>
                  </a:lnTo>
                  <a:lnTo>
                    <a:pt x="107" y="49"/>
                  </a:lnTo>
                  <a:lnTo>
                    <a:pt x="108" y="65"/>
                  </a:lnTo>
                  <a:lnTo>
                    <a:pt x="109" y="81"/>
                  </a:lnTo>
                  <a:lnTo>
                    <a:pt x="108" y="97"/>
                  </a:lnTo>
                  <a:lnTo>
                    <a:pt x="107" y="114"/>
                  </a:lnTo>
                  <a:lnTo>
                    <a:pt x="105" y="130"/>
                  </a:lnTo>
                  <a:lnTo>
                    <a:pt x="103" y="146"/>
                  </a:lnTo>
                  <a:lnTo>
                    <a:pt x="99" y="162"/>
                  </a:lnTo>
                  <a:lnTo>
                    <a:pt x="95" y="178"/>
                  </a:lnTo>
                  <a:lnTo>
                    <a:pt x="91" y="194"/>
                  </a:lnTo>
                  <a:lnTo>
                    <a:pt x="85" y="211"/>
                  </a:lnTo>
                  <a:lnTo>
                    <a:pt x="81" y="227"/>
                  </a:lnTo>
                  <a:lnTo>
                    <a:pt x="76" y="243"/>
                  </a:lnTo>
                  <a:lnTo>
                    <a:pt x="70" y="259"/>
                  </a:lnTo>
                  <a:lnTo>
                    <a:pt x="64" y="275"/>
                  </a:lnTo>
                  <a:lnTo>
                    <a:pt x="58" y="292"/>
                  </a:lnTo>
                  <a:lnTo>
                    <a:pt x="52" y="309"/>
                  </a:lnTo>
                  <a:lnTo>
                    <a:pt x="46" y="325"/>
                  </a:lnTo>
                  <a:lnTo>
                    <a:pt x="40" y="342"/>
                  </a:lnTo>
                  <a:lnTo>
                    <a:pt x="35" y="359"/>
                  </a:lnTo>
                  <a:lnTo>
                    <a:pt x="29" y="375"/>
                  </a:lnTo>
                  <a:lnTo>
                    <a:pt x="23" y="391"/>
                  </a:lnTo>
                  <a:lnTo>
                    <a:pt x="19" y="408"/>
                  </a:lnTo>
                  <a:lnTo>
                    <a:pt x="14" y="426"/>
                  </a:lnTo>
                  <a:lnTo>
                    <a:pt x="11" y="443"/>
                  </a:lnTo>
                  <a:lnTo>
                    <a:pt x="7" y="459"/>
                  </a:lnTo>
                  <a:lnTo>
                    <a:pt x="3" y="477"/>
                  </a:lnTo>
                  <a:lnTo>
                    <a:pt x="1" y="494"/>
                  </a:lnTo>
                  <a:lnTo>
                    <a:pt x="0" y="511"/>
                  </a:lnTo>
                  <a:lnTo>
                    <a:pt x="0" y="528"/>
                  </a:lnTo>
                  <a:lnTo>
                    <a:pt x="1" y="531"/>
                  </a:lnTo>
                  <a:lnTo>
                    <a:pt x="0" y="528"/>
                  </a:lnTo>
                  <a:lnTo>
                    <a:pt x="0" y="531"/>
                  </a:lnTo>
                  <a:lnTo>
                    <a:pt x="1" y="531"/>
                  </a:lnTo>
                  <a:lnTo>
                    <a:pt x="1" y="527"/>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15" name="Freeform 51"/>
            <p:cNvSpPr/>
            <p:nvPr/>
          </p:nvSpPr>
          <p:spPr>
            <a:xfrm>
              <a:off x="728" y="3675"/>
              <a:ext cx="86" cy="79"/>
            </a:xfrm>
            <a:custGeom>
              <a:avLst/>
              <a:gdLst>
                <a:gd name="txL" fmla="*/ 0 w 86"/>
                <a:gd name="txT" fmla="*/ 0 h 79"/>
                <a:gd name="txR" fmla="*/ 86 w 86"/>
                <a:gd name="txB" fmla="*/ 79 h 79"/>
              </a:gdLst>
              <a:ahLst/>
              <a:cxnLst>
                <a:cxn ang="0">
                  <a:pos x="83" y="0"/>
                </a:cxn>
                <a:cxn ang="0">
                  <a:pos x="83" y="0"/>
                </a:cxn>
                <a:cxn ang="0">
                  <a:pos x="78" y="3"/>
                </a:cxn>
                <a:cxn ang="0">
                  <a:pos x="72" y="7"/>
                </a:cxn>
                <a:cxn ang="0">
                  <a:pos x="68" y="12"/>
                </a:cxn>
                <a:cxn ang="0">
                  <a:pos x="64" y="18"/>
                </a:cxn>
                <a:cxn ang="0">
                  <a:pos x="59" y="24"/>
                </a:cxn>
                <a:cxn ang="0">
                  <a:pos x="55" y="28"/>
                </a:cxn>
                <a:cxn ang="0">
                  <a:pos x="51" y="34"/>
                </a:cxn>
                <a:cxn ang="0">
                  <a:pos x="47" y="41"/>
                </a:cxn>
                <a:cxn ang="0">
                  <a:pos x="41" y="46"/>
                </a:cxn>
                <a:cxn ang="0">
                  <a:pos x="36" y="51"/>
                </a:cxn>
                <a:cxn ang="0">
                  <a:pos x="32" y="57"/>
                </a:cxn>
                <a:cxn ang="0">
                  <a:pos x="27" y="61"/>
                </a:cxn>
                <a:cxn ang="0">
                  <a:pos x="20" y="65"/>
                </a:cxn>
                <a:cxn ang="0">
                  <a:pos x="14" y="69"/>
                </a:cxn>
                <a:cxn ang="0">
                  <a:pos x="8" y="72"/>
                </a:cxn>
                <a:cxn ang="0">
                  <a:pos x="0" y="73"/>
                </a:cxn>
                <a:cxn ang="0">
                  <a:pos x="0" y="78"/>
                </a:cxn>
                <a:cxn ang="0">
                  <a:pos x="8" y="75"/>
                </a:cxn>
                <a:cxn ang="0">
                  <a:pos x="16" y="73"/>
                </a:cxn>
                <a:cxn ang="0">
                  <a:pos x="23" y="69"/>
                </a:cxn>
                <a:cxn ang="0">
                  <a:pos x="29" y="65"/>
                </a:cxn>
                <a:cxn ang="0">
                  <a:pos x="35" y="59"/>
                </a:cxn>
                <a:cxn ang="0">
                  <a:pos x="40" y="54"/>
                </a:cxn>
                <a:cxn ang="0">
                  <a:pos x="44" y="49"/>
                </a:cxn>
                <a:cxn ang="0">
                  <a:pos x="49" y="43"/>
                </a:cxn>
                <a:cxn ang="0">
                  <a:pos x="54" y="36"/>
                </a:cxn>
                <a:cxn ang="0">
                  <a:pos x="58" y="31"/>
                </a:cxn>
                <a:cxn ang="0">
                  <a:pos x="61" y="25"/>
                </a:cxn>
                <a:cxn ang="0">
                  <a:pos x="66" y="20"/>
                </a:cxn>
                <a:cxn ang="0">
                  <a:pos x="71" y="15"/>
                </a:cxn>
                <a:cxn ang="0">
                  <a:pos x="76" y="10"/>
                </a:cxn>
                <a:cxn ang="0">
                  <a:pos x="80" y="6"/>
                </a:cxn>
                <a:cxn ang="0">
                  <a:pos x="85" y="3"/>
                </a:cxn>
                <a:cxn ang="0">
                  <a:pos x="85" y="3"/>
                </a:cxn>
                <a:cxn ang="0">
                  <a:pos x="83" y="0"/>
                </a:cxn>
              </a:cxnLst>
              <a:rect l="txL" t="txT" r="txR" b="txB"/>
              <a:pathLst>
                <a:path w="86" h="79">
                  <a:moveTo>
                    <a:pt x="83" y="0"/>
                  </a:moveTo>
                  <a:lnTo>
                    <a:pt x="83" y="0"/>
                  </a:lnTo>
                  <a:lnTo>
                    <a:pt x="78" y="3"/>
                  </a:lnTo>
                  <a:lnTo>
                    <a:pt x="72" y="7"/>
                  </a:lnTo>
                  <a:lnTo>
                    <a:pt x="68" y="12"/>
                  </a:lnTo>
                  <a:lnTo>
                    <a:pt x="64" y="18"/>
                  </a:lnTo>
                  <a:lnTo>
                    <a:pt x="59" y="24"/>
                  </a:lnTo>
                  <a:lnTo>
                    <a:pt x="55" y="28"/>
                  </a:lnTo>
                  <a:lnTo>
                    <a:pt x="51" y="34"/>
                  </a:lnTo>
                  <a:lnTo>
                    <a:pt x="47" y="41"/>
                  </a:lnTo>
                  <a:lnTo>
                    <a:pt x="41" y="46"/>
                  </a:lnTo>
                  <a:lnTo>
                    <a:pt x="36" y="51"/>
                  </a:lnTo>
                  <a:lnTo>
                    <a:pt x="32" y="57"/>
                  </a:lnTo>
                  <a:lnTo>
                    <a:pt x="27" y="61"/>
                  </a:lnTo>
                  <a:lnTo>
                    <a:pt x="20" y="65"/>
                  </a:lnTo>
                  <a:lnTo>
                    <a:pt x="14" y="69"/>
                  </a:lnTo>
                  <a:lnTo>
                    <a:pt x="8" y="72"/>
                  </a:lnTo>
                  <a:lnTo>
                    <a:pt x="0" y="73"/>
                  </a:lnTo>
                  <a:lnTo>
                    <a:pt x="0" y="78"/>
                  </a:lnTo>
                  <a:lnTo>
                    <a:pt x="8" y="75"/>
                  </a:lnTo>
                  <a:lnTo>
                    <a:pt x="16" y="73"/>
                  </a:lnTo>
                  <a:lnTo>
                    <a:pt x="23" y="69"/>
                  </a:lnTo>
                  <a:lnTo>
                    <a:pt x="29" y="65"/>
                  </a:lnTo>
                  <a:lnTo>
                    <a:pt x="35" y="59"/>
                  </a:lnTo>
                  <a:lnTo>
                    <a:pt x="40" y="54"/>
                  </a:lnTo>
                  <a:lnTo>
                    <a:pt x="44" y="49"/>
                  </a:lnTo>
                  <a:lnTo>
                    <a:pt x="49" y="43"/>
                  </a:lnTo>
                  <a:lnTo>
                    <a:pt x="54" y="36"/>
                  </a:lnTo>
                  <a:lnTo>
                    <a:pt x="58" y="31"/>
                  </a:lnTo>
                  <a:lnTo>
                    <a:pt x="61" y="25"/>
                  </a:lnTo>
                  <a:lnTo>
                    <a:pt x="66" y="20"/>
                  </a:lnTo>
                  <a:lnTo>
                    <a:pt x="71" y="15"/>
                  </a:lnTo>
                  <a:lnTo>
                    <a:pt x="76" y="10"/>
                  </a:lnTo>
                  <a:lnTo>
                    <a:pt x="80" y="6"/>
                  </a:lnTo>
                  <a:lnTo>
                    <a:pt x="85" y="3"/>
                  </a:lnTo>
                  <a:lnTo>
                    <a:pt x="83"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16" name="Freeform 52"/>
            <p:cNvSpPr/>
            <p:nvPr/>
          </p:nvSpPr>
          <p:spPr>
            <a:xfrm>
              <a:off x="812" y="3670"/>
              <a:ext cx="97" cy="80"/>
            </a:xfrm>
            <a:custGeom>
              <a:avLst/>
              <a:gdLst>
                <a:gd name="txL" fmla="*/ 0 w 97"/>
                <a:gd name="txT" fmla="*/ 0 h 80"/>
                <a:gd name="txR" fmla="*/ 97 w 97"/>
                <a:gd name="txB" fmla="*/ 80 h 80"/>
              </a:gdLst>
              <a:ahLst/>
              <a:cxnLst>
                <a:cxn ang="0">
                  <a:pos x="96" y="75"/>
                </a:cxn>
                <a:cxn ang="0">
                  <a:pos x="96" y="75"/>
                </a:cxn>
                <a:cxn ang="0">
                  <a:pos x="88" y="74"/>
                </a:cxn>
                <a:cxn ang="0">
                  <a:pos x="82" y="70"/>
                </a:cxn>
                <a:cxn ang="0">
                  <a:pos x="76" y="64"/>
                </a:cxn>
                <a:cxn ang="0">
                  <a:pos x="72" y="58"/>
                </a:cxn>
                <a:cxn ang="0">
                  <a:pos x="67" y="51"/>
                </a:cxn>
                <a:cxn ang="0">
                  <a:pos x="62" y="43"/>
                </a:cxn>
                <a:cxn ang="0">
                  <a:pos x="57" y="35"/>
                </a:cxn>
                <a:cxn ang="0">
                  <a:pos x="53" y="27"/>
                </a:cxn>
                <a:cxn ang="0">
                  <a:pos x="48" y="20"/>
                </a:cxn>
                <a:cxn ang="0">
                  <a:pos x="44" y="13"/>
                </a:cxn>
                <a:cxn ang="0">
                  <a:pos x="39" y="7"/>
                </a:cxn>
                <a:cxn ang="0">
                  <a:pos x="33" y="3"/>
                </a:cxn>
                <a:cxn ang="0">
                  <a:pos x="26" y="0"/>
                </a:cxn>
                <a:cxn ang="0">
                  <a:pos x="19" y="0"/>
                </a:cxn>
                <a:cxn ang="0">
                  <a:pos x="9" y="1"/>
                </a:cxn>
                <a:cxn ang="0">
                  <a:pos x="0" y="5"/>
                </a:cxn>
                <a:cxn ang="0">
                  <a:pos x="1" y="8"/>
                </a:cxn>
                <a:cxn ang="0">
                  <a:pos x="11" y="5"/>
                </a:cxn>
                <a:cxn ang="0">
                  <a:pos x="19" y="3"/>
                </a:cxn>
                <a:cxn ang="0">
                  <a:pos x="24" y="4"/>
                </a:cxn>
                <a:cxn ang="0">
                  <a:pos x="31" y="7"/>
                </a:cxn>
                <a:cxn ang="0">
                  <a:pos x="36" y="10"/>
                </a:cxn>
                <a:cxn ang="0">
                  <a:pos x="41" y="15"/>
                </a:cxn>
                <a:cxn ang="0">
                  <a:pos x="46" y="23"/>
                </a:cxn>
                <a:cxn ang="0">
                  <a:pos x="49" y="30"/>
                </a:cxn>
                <a:cxn ang="0">
                  <a:pos x="54" y="37"/>
                </a:cxn>
                <a:cxn ang="0">
                  <a:pos x="59" y="45"/>
                </a:cxn>
                <a:cxn ang="0">
                  <a:pos x="63" y="54"/>
                </a:cxn>
                <a:cxn ang="0">
                  <a:pos x="68" y="60"/>
                </a:cxn>
                <a:cxn ang="0">
                  <a:pos x="73" y="67"/>
                </a:cxn>
                <a:cxn ang="0">
                  <a:pos x="80" y="73"/>
                </a:cxn>
                <a:cxn ang="0">
                  <a:pos x="87" y="77"/>
                </a:cxn>
                <a:cxn ang="0">
                  <a:pos x="95" y="79"/>
                </a:cxn>
                <a:cxn ang="0">
                  <a:pos x="95" y="79"/>
                </a:cxn>
                <a:cxn ang="0">
                  <a:pos x="96" y="75"/>
                </a:cxn>
              </a:cxnLst>
              <a:rect l="txL" t="txT" r="txR" b="txB"/>
              <a:pathLst>
                <a:path w="97" h="80">
                  <a:moveTo>
                    <a:pt x="96" y="75"/>
                  </a:moveTo>
                  <a:lnTo>
                    <a:pt x="96" y="75"/>
                  </a:lnTo>
                  <a:lnTo>
                    <a:pt x="88" y="74"/>
                  </a:lnTo>
                  <a:lnTo>
                    <a:pt x="82" y="70"/>
                  </a:lnTo>
                  <a:lnTo>
                    <a:pt x="76" y="64"/>
                  </a:lnTo>
                  <a:lnTo>
                    <a:pt x="72" y="58"/>
                  </a:lnTo>
                  <a:lnTo>
                    <a:pt x="67" y="51"/>
                  </a:lnTo>
                  <a:lnTo>
                    <a:pt x="62" y="43"/>
                  </a:lnTo>
                  <a:lnTo>
                    <a:pt x="57" y="35"/>
                  </a:lnTo>
                  <a:lnTo>
                    <a:pt x="53" y="27"/>
                  </a:lnTo>
                  <a:lnTo>
                    <a:pt x="48" y="20"/>
                  </a:lnTo>
                  <a:lnTo>
                    <a:pt x="44" y="13"/>
                  </a:lnTo>
                  <a:lnTo>
                    <a:pt x="39" y="7"/>
                  </a:lnTo>
                  <a:lnTo>
                    <a:pt x="33" y="3"/>
                  </a:lnTo>
                  <a:lnTo>
                    <a:pt x="26" y="0"/>
                  </a:lnTo>
                  <a:lnTo>
                    <a:pt x="19" y="0"/>
                  </a:lnTo>
                  <a:lnTo>
                    <a:pt x="9" y="1"/>
                  </a:lnTo>
                  <a:lnTo>
                    <a:pt x="0" y="5"/>
                  </a:lnTo>
                  <a:lnTo>
                    <a:pt x="1" y="8"/>
                  </a:lnTo>
                  <a:lnTo>
                    <a:pt x="11" y="5"/>
                  </a:lnTo>
                  <a:lnTo>
                    <a:pt x="19" y="3"/>
                  </a:lnTo>
                  <a:lnTo>
                    <a:pt x="24" y="4"/>
                  </a:lnTo>
                  <a:lnTo>
                    <a:pt x="31" y="7"/>
                  </a:lnTo>
                  <a:lnTo>
                    <a:pt x="36" y="10"/>
                  </a:lnTo>
                  <a:lnTo>
                    <a:pt x="41" y="15"/>
                  </a:lnTo>
                  <a:lnTo>
                    <a:pt x="46" y="23"/>
                  </a:lnTo>
                  <a:lnTo>
                    <a:pt x="49" y="30"/>
                  </a:lnTo>
                  <a:lnTo>
                    <a:pt x="54" y="37"/>
                  </a:lnTo>
                  <a:lnTo>
                    <a:pt x="59" y="45"/>
                  </a:lnTo>
                  <a:lnTo>
                    <a:pt x="63" y="54"/>
                  </a:lnTo>
                  <a:lnTo>
                    <a:pt x="68" y="60"/>
                  </a:lnTo>
                  <a:lnTo>
                    <a:pt x="73" y="67"/>
                  </a:lnTo>
                  <a:lnTo>
                    <a:pt x="80" y="73"/>
                  </a:lnTo>
                  <a:lnTo>
                    <a:pt x="87" y="77"/>
                  </a:lnTo>
                  <a:lnTo>
                    <a:pt x="95" y="79"/>
                  </a:lnTo>
                  <a:lnTo>
                    <a:pt x="96" y="75"/>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17" name="Freeform 53"/>
            <p:cNvSpPr/>
            <p:nvPr/>
          </p:nvSpPr>
          <p:spPr>
            <a:xfrm>
              <a:off x="908" y="3700"/>
              <a:ext cx="67" cy="51"/>
            </a:xfrm>
            <a:custGeom>
              <a:avLst/>
              <a:gdLst>
                <a:gd name="txL" fmla="*/ 0 w 67"/>
                <a:gd name="txT" fmla="*/ 0 h 51"/>
                <a:gd name="txR" fmla="*/ 67 w 67"/>
                <a:gd name="txB" fmla="*/ 51 h 51"/>
              </a:gdLst>
              <a:ahLst/>
              <a:cxnLst>
                <a:cxn ang="0">
                  <a:pos x="66" y="0"/>
                </a:cxn>
                <a:cxn ang="0">
                  <a:pos x="62" y="0"/>
                </a:cxn>
                <a:cxn ang="0">
                  <a:pos x="58" y="4"/>
                </a:cxn>
                <a:cxn ang="0">
                  <a:pos x="55" y="8"/>
                </a:cxn>
                <a:cxn ang="0">
                  <a:pos x="51" y="12"/>
                </a:cxn>
                <a:cxn ang="0">
                  <a:pos x="47" y="16"/>
                </a:cxn>
                <a:cxn ang="0">
                  <a:pos x="45" y="20"/>
                </a:cxn>
                <a:cxn ang="0">
                  <a:pos x="41" y="25"/>
                </a:cxn>
                <a:cxn ang="0">
                  <a:pos x="37" y="28"/>
                </a:cxn>
                <a:cxn ang="0">
                  <a:pos x="33" y="32"/>
                </a:cxn>
                <a:cxn ang="0">
                  <a:pos x="30" y="35"/>
                </a:cxn>
                <a:cxn ang="0">
                  <a:pos x="26" y="38"/>
                </a:cxn>
                <a:cxn ang="0">
                  <a:pos x="23" y="41"/>
                </a:cxn>
                <a:cxn ang="0">
                  <a:pos x="18" y="43"/>
                </a:cxn>
                <a:cxn ang="0">
                  <a:pos x="14" y="45"/>
                </a:cxn>
                <a:cxn ang="0">
                  <a:pos x="9" y="45"/>
                </a:cxn>
                <a:cxn ang="0">
                  <a:pos x="4" y="46"/>
                </a:cxn>
                <a:cxn ang="0">
                  <a:pos x="0" y="45"/>
                </a:cxn>
                <a:cxn ang="0">
                  <a:pos x="0" y="49"/>
                </a:cxn>
                <a:cxn ang="0">
                  <a:pos x="4" y="50"/>
                </a:cxn>
                <a:cxn ang="0">
                  <a:pos x="10" y="49"/>
                </a:cxn>
                <a:cxn ang="0">
                  <a:pos x="15" y="49"/>
                </a:cxn>
                <a:cxn ang="0">
                  <a:pos x="19" y="46"/>
                </a:cxn>
                <a:cxn ang="0">
                  <a:pos x="23" y="45"/>
                </a:cxn>
                <a:cxn ang="0">
                  <a:pos x="28" y="41"/>
                </a:cxn>
                <a:cxn ang="0">
                  <a:pos x="32" y="38"/>
                </a:cxn>
                <a:cxn ang="0">
                  <a:pos x="36" y="34"/>
                </a:cxn>
                <a:cxn ang="0">
                  <a:pos x="40" y="31"/>
                </a:cxn>
                <a:cxn ang="0">
                  <a:pos x="44" y="27"/>
                </a:cxn>
                <a:cxn ang="0">
                  <a:pos x="47" y="24"/>
                </a:cxn>
                <a:cxn ang="0">
                  <a:pos x="50" y="20"/>
                </a:cxn>
                <a:cxn ang="0">
                  <a:pos x="54" y="15"/>
                </a:cxn>
                <a:cxn ang="0">
                  <a:pos x="58" y="11"/>
                </a:cxn>
                <a:cxn ang="0">
                  <a:pos x="62" y="7"/>
                </a:cxn>
                <a:cxn ang="0">
                  <a:pos x="66" y="3"/>
                </a:cxn>
                <a:cxn ang="0">
                  <a:pos x="62" y="3"/>
                </a:cxn>
                <a:cxn ang="0">
                  <a:pos x="66" y="0"/>
                </a:cxn>
                <a:cxn ang="0">
                  <a:pos x="64" y="0"/>
                </a:cxn>
                <a:cxn ang="0">
                  <a:pos x="62" y="0"/>
                </a:cxn>
                <a:cxn ang="0">
                  <a:pos x="66" y="0"/>
                </a:cxn>
              </a:cxnLst>
              <a:rect l="txL" t="txT" r="txR" b="txB"/>
              <a:pathLst>
                <a:path w="67" h="51">
                  <a:moveTo>
                    <a:pt x="66" y="0"/>
                  </a:moveTo>
                  <a:lnTo>
                    <a:pt x="62" y="0"/>
                  </a:lnTo>
                  <a:lnTo>
                    <a:pt x="58" y="4"/>
                  </a:lnTo>
                  <a:lnTo>
                    <a:pt x="55" y="8"/>
                  </a:lnTo>
                  <a:lnTo>
                    <a:pt x="51" y="12"/>
                  </a:lnTo>
                  <a:lnTo>
                    <a:pt x="47" y="16"/>
                  </a:lnTo>
                  <a:lnTo>
                    <a:pt x="45" y="20"/>
                  </a:lnTo>
                  <a:lnTo>
                    <a:pt x="41" y="25"/>
                  </a:lnTo>
                  <a:lnTo>
                    <a:pt x="37" y="28"/>
                  </a:lnTo>
                  <a:lnTo>
                    <a:pt x="33" y="32"/>
                  </a:lnTo>
                  <a:lnTo>
                    <a:pt x="30" y="35"/>
                  </a:lnTo>
                  <a:lnTo>
                    <a:pt x="26" y="38"/>
                  </a:lnTo>
                  <a:lnTo>
                    <a:pt x="23" y="41"/>
                  </a:lnTo>
                  <a:lnTo>
                    <a:pt x="18" y="43"/>
                  </a:lnTo>
                  <a:lnTo>
                    <a:pt x="14" y="45"/>
                  </a:lnTo>
                  <a:lnTo>
                    <a:pt x="9" y="45"/>
                  </a:lnTo>
                  <a:lnTo>
                    <a:pt x="4" y="46"/>
                  </a:lnTo>
                  <a:lnTo>
                    <a:pt x="0" y="45"/>
                  </a:lnTo>
                  <a:lnTo>
                    <a:pt x="0" y="49"/>
                  </a:lnTo>
                  <a:lnTo>
                    <a:pt x="4" y="50"/>
                  </a:lnTo>
                  <a:lnTo>
                    <a:pt x="10" y="49"/>
                  </a:lnTo>
                  <a:lnTo>
                    <a:pt x="15" y="49"/>
                  </a:lnTo>
                  <a:lnTo>
                    <a:pt x="19" y="46"/>
                  </a:lnTo>
                  <a:lnTo>
                    <a:pt x="23" y="45"/>
                  </a:lnTo>
                  <a:lnTo>
                    <a:pt x="28" y="41"/>
                  </a:lnTo>
                  <a:lnTo>
                    <a:pt x="32" y="38"/>
                  </a:lnTo>
                  <a:lnTo>
                    <a:pt x="36" y="34"/>
                  </a:lnTo>
                  <a:lnTo>
                    <a:pt x="40" y="31"/>
                  </a:lnTo>
                  <a:lnTo>
                    <a:pt x="44" y="27"/>
                  </a:lnTo>
                  <a:lnTo>
                    <a:pt x="47" y="24"/>
                  </a:lnTo>
                  <a:lnTo>
                    <a:pt x="50" y="20"/>
                  </a:lnTo>
                  <a:lnTo>
                    <a:pt x="54" y="15"/>
                  </a:lnTo>
                  <a:lnTo>
                    <a:pt x="58" y="11"/>
                  </a:lnTo>
                  <a:lnTo>
                    <a:pt x="62" y="7"/>
                  </a:lnTo>
                  <a:lnTo>
                    <a:pt x="66" y="3"/>
                  </a:lnTo>
                  <a:lnTo>
                    <a:pt x="62" y="3"/>
                  </a:lnTo>
                  <a:lnTo>
                    <a:pt x="66" y="0"/>
                  </a:lnTo>
                  <a:lnTo>
                    <a:pt x="64" y="0"/>
                  </a:lnTo>
                  <a:lnTo>
                    <a:pt x="62" y="0"/>
                  </a:lnTo>
                  <a:lnTo>
                    <a:pt x="66"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18" name="Freeform 54"/>
            <p:cNvSpPr/>
            <p:nvPr/>
          </p:nvSpPr>
          <p:spPr>
            <a:xfrm>
              <a:off x="971" y="3701"/>
              <a:ext cx="117" cy="102"/>
            </a:xfrm>
            <a:custGeom>
              <a:avLst/>
              <a:gdLst>
                <a:gd name="txL" fmla="*/ 0 w 117"/>
                <a:gd name="txT" fmla="*/ 0 h 102"/>
                <a:gd name="txR" fmla="*/ 117 w 117"/>
                <a:gd name="txB" fmla="*/ 102 h 102"/>
              </a:gdLst>
              <a:ahLst/>
              <a:cxnLst>
                <a:cxn ang="0">
                  <a:pos x="113" y="96"/>
                </a:cxn>
                <a:cxn ang="0">
                  <a:pos x="116" y="97"/>
                </a:cxn>
                <a:cxn ang="0">
                  <a:pos x="111" y="88"/>
                </a:cxn>
                <a:cxn ang="0">
                  <a:pos x="104" y="80"/>
                </a:cxn>
                <a:cxn ang="0">
                  <a:pos x="99" y="73"/>
                </a:cxn>
                <a:cxn ang="0">
                  <a:pos x="92" y="66"/>
                </a:cxn>
                <a:cxn ang="0">
                  <a:pos x="85" y="60"/>
                </a:cxn>
                <a:cxn ang="0">
                  <a:pos x="78" y="54"/>
                </a:cxn>
                <a:cxn ang="0">
                  <a:pos x="70" y="48"/>
                </a:cxn>
                <a:cxn ang="0">
                  <a:pos x="62" y="43"/>
                </a:cxn>
                <a:cxn ang="0">
                  <a:pos x="55" y="38"/>
                </a:cxn>
                <a:cxn ang="0">
                  <a:pos x="46" y="33"/>
                </a:cxn>
                <a:cxn ang="0">
                  <a:pos x="38" y="28"/>
                </a:cxn>
                <a:cxn ang="0">
                  <a:pos x="31" y="23"/>
                </a:cxn>
                <a:cxn ang="0">
                  <a:pos x="24" y="18"/>
                </a:cxn>
                <a:cxn ang="0">
                  <a:pos x="16" y="12"/>
                </a:cxn>
                <a:cxn ang="0">
                  <a:pos x="8" y="6"/>
                </a:cxn>
                <a:cxn ang="0">
                  <a:pos x="3" y="0"/>
                </a:cxn>
                <a:cxn ang="0">
                  <a:pos x="0" y="2"/>
                </a:cxn>
                <a:cxn ang="0">
                  <a:pos x="7" y="9"/>
                </a:cxn>
                <a:cxn ang="0">
                  <a:pos x="13" y="15"/>
                </a:cxn>
                <a:cxn ang="0">
                  <a:pos x="21" y="21"/>
                </a:cxn>
                <a:cxn ang="0">
                  <a:pos x="28" y="26"/>
                </a:cxn>
                <a:cxn ang="0">
                  <a:pos x="36" y="31"/>
                </a:cxn>
                <a:cxn ang="0">
                  <a:pos x="44" y="37"/>
                </a:cxn>
                <a:cxn ang="0">
                  <a:pos x="52" y="42"/>
                </a:cxn>
                <a:cxn ang="0">
                  <a:pos x="60" y="47"/>
                </a:cxn>
                <a:cxn ang="0">
                  <a:pos x="68" y="52"/>
                </a:cxn>
                <a:cxn ang="0">
                  <a:pos x="76" y="58"/>
                </a:cxn>
                <a:cxn ang="0">
                  <a:pos x="82" y="63"/>
                </a:cxn>
                <a:cxn ang="0">
                  <a:pos x="89" y="69"/>
                </a:cxn>
                <a:cxn ang="0">
                  <a:pos x="96" y="75"/>
                </a:cxn>
                <a:cxn ang="0">
                  <a:pos x="103" y="82"/>
                </a:cxn>
                <a:cxn ang="0">
                  <a:pos x="107" y="90"/>
                </a:cxn>
                <a:cxn ang="0">
                  <a:pos x="112" y="98"/>
                </a:cxn>
                <a:cxn ang="0">
                  <a:pos x="115" y="99"/>
                </a:cxn>
                <a:cxn ang="0">
                  <a:pos x="112" y="98"/>
                </a:cxn>
                <a:cxn ang="0">
                  <a:pos x="113" y="101"/>
                </a:cxn>
                <a:cxn ang="0">
                  <a:pos x="115" y="99"/>
                </a:cxn>
                <a:cxn ang="0">
                  <a:pos x="113" y="96"/>
                </a:cxn>
              </a:cxnLst>
              <a:rect l="txL" t="txT" r="txR" b="txB"/>
              <a:pathLst>
                <a:path w="117" h="102">
                  <a:moveTo>
                    <a:pt x="113" y="96"/>
                  </a:moveTo>
                  <a:lnTo>
                    <a:pt x="116" y="97"/>
                  </a:lnTo>
                  <a:lnTo>
                    <a:pt x="111" y="88"/>
                  </a:lnTo>
                  <a:lnTo>
                    <a:pt x="104" y="80"/>
                  </a:lnTo>
                  <a:lnTo>
                    <a:pt x="99" y="73"/>
                  </a:lnTo>
                  <a:lnTo>
                    <a:pt x="92" y="66"/>
                  </a:lnTo>
                  <a:lnTo>
                    <a:pt x="85" y="60"/>
                  </a:lnTo>
                  <a:lnTo>
                    <a:pt x="78" y="54"/>
                  </a:lnTo>
                  <a:lnTo>
                    <a:pt x="70" y="48"/>
                  </a:lnTo>
                  <a:lnTo>
                    <a:pt x="62" y="43"/>
                  </a:lnTo>
                  <a:lnTo>
                    <a:pt x="55" y="38"/>
                  </a:lnTo>
                  <a:lnTo>
                    <a:pt x="46" y="33"/>
                  </a:lnTo>
                  <a:lnTo>
                    <a:pt x="38" y="28"/>
                  </a:lnTo>
                  <a:lnTo>
                    <a:pt x="31" y="23"/>
                  </a:lnTo>
                  <a:lnTo>
                    <a:pt x="24" y="18"/>
                  </a:lnTo>
                  <a:lnTo>
                    <a:pt x="16" y="12"/>
                  </a:lnTo>
                  <a:lnTo>
                    <a:pt x="8" y="6"/>
                  </a:lnTo>
                  <a:lnTo>
                    <a:pt x="3" y="0"/>
                  </a:lnTo>
                  <a:lnTo>
                    <a:pt x="0" y="2"/>
                  </a:lnTo>
                  <a:lnTo>
                    <a:pt x="7" y="9"/>
                  </a:lnTo>
                  <a:lnTo>
                    <a:pt x="13" y="15"/>
                  </a:lnTo>
                  <a:lnTo>
                    <a:pt x="21" y="21"/>
                  </a:lnTo>
                  <a:lnTo>
                    <a:pt x="28" y="26"/>
                  </a:lnTo>
                  <a:lnTo>
                    <a:pt x="36" y="31"/>
                  </a:lnTo>
                  <a:lnTo>
                    <a:pt x="44" y="37"/>
                  </a:lnTo>
                  <a:lnTo>
                    <a:pt x="52" y="42"/>
                  </a:lnTo>
                  <a:lnTo>
                    <a:pt x="60" y="47"/>
                  </a:lnTo>
                  <a:lnTo>
                    <a:pt x="68" y="52"/>
                  </a:lnTo>
                  <a:lnTo>
                    <a:pt x="76" y="58"/>
                  </a:lnTo>
                  <a:lnTo>
                    <a:pt x="82" y="63"/>
                  </a:lnTo>
                  <a:lnTo>
                    <a:pt x="89" y="69"/>
                  </a:lnTo>
                  <a:lnTo>
                    <a:pt x="96" y="75"/>
                  </a:lnTo>
                  <a:lnTo>
                    <a:pt x="103" y="82"/>
                  </a:lnTo>
                  <a:lnTo>
                    <a:pt x="107" y="90"/>
                  </a:lnTo>
                  <a:lnTo>
                    <a:pt x="112" y="98"/>
                  </a:lnTo>
                  <a:lnTo>
                    <a:pt x="115" y="99"/>
                  </a:lnTo>
                  <a:lnTo>
                    <a:pt x="112" y="98"/>
                  </a:lnTo>
                  <a:lnTo>
                    <a:pt x="113" y="101"/>
                  </a:lnTo>
                  <a:lnTo>
                    <a:pt x="115" y="99"/>
                  </a:lnTo>
                  <a:lnTo>
                    <a:pt x="113" y="96"/>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19" name="Freeform 55"/>
            <p:cNvSpPr/>
            <p:nvPr/>
          </p:nvSpPr>
          <p:spPr>
            <a:xfrm>
              <a:off x="1084" y="3761"/>
              <a:ext cx="57" cy="41"/>
            </a:xfrm>
            <a:custGeom>
              <a:avLst/>
              <a:gdLst>
                <a:gd name="txL" fmla="*/ 0 w 57"/>
                <a:gd name="txT" fmla="*/ 0 h 41"/>
                <a:gd name="txR" fmla="*/ 57 w 57"/>
                <a:gd name="txB" fmla="*/ 41 h 41"/>
              </a:gdLst>
              <a:ahLst/>
              <a:cxnLst>
                <a:cxn ang="0">
                  <a:pos x="48" y="23"/>
                </a:cxn>
                <a:cxn ang="0">
                  <a:pos x="51" y="20"/>
                </a:cxn>
                <a:cxn ang="0">
                  <a:pos x="41" y="12"/>
                </a:cxn>
                <a:cxn ang="0">
                  <a:pos x="34" y="6"/>
                </a:cxn>
                <a:cxn ang="0">
                  <a:pos x="28" y="2"/>
                </a:cxn>
                <a:cxn ang="0">
                  <a:pos x="23" y="0"/>
                </a:cxn>
                <a:cxn ang="0">
                  <a:pos x="17" y="0"/>
                </a:cxn>
                <a:cxn ang="0">
                  <a:pos x="14" y="0"/>
                </a:cxn>
                <a:cxn ang="0">
                  <a:pos x="12" y="4"/>
                </a:cxn>
                <a:cxn ang="0">
                  <a:pos x="10" y="7"/>
                </a:cxn>
                <a:cxn ang="0">
                  <a:pos x="8" y="11"/>
                </a:cxn>
                <a:cxn ang="0">
                  <a:pos x="7" y="16"/>
                </a:cxn>
                <a:cxn ang="0">
                  <a:pos x="6" y="20"/>
                </a:cxn>
                <a:cxn ang="0">
                  <a:pos x="5" y="24"/>
                </a:cxn>
                <a:cxn ang="0">
                  <a:pos x="4" y="28"/>
                </a:cxn>
                <a:cxn ang="0">
                  <a:pos x="3" y="32"/>
                </a:cxn>
                <a:cxn ang="0">
                  <a:pos x="2" y="36"/>
                </a:cxn>
                <a:cxn ang="0">
                  <a:pos x="0" y="36"/>
                </a:cxn>
                <a:cxn ang="0">
                  <a:pos x="1" y="40"/>
                </a:cxn>
                <a:cxn ang="0">
                  <a:pos x="4" y="37"/>
                </a:cxn>
                <a:cxn ang="0">
                  <a:pos x="7" y="34"/>
                </a:cxn>
                <a:cxn ang="0">
                  <a:pos x="8" y="30"/>
                </a:cxn>
                <a:cxn ang="0">
                  <a:pos x="9" y="25"/>
                </a:cxn>
                <a:cxn ang="0">
                  <a:pos x="10" y="20"/>
                </a:cxn>
                <a:cxn ang="0">
                  <a:pos x="11" y="16"/>
                </a:cxn>
                <a:cxn ang="0">
                  <a:pos x="12" y="12"/>
                </a:cxn>
                <a:cxn ang="0">
                  <a:pos x="13" y="9"/>
                </a:cxn>
                <a:cxn ang="0">
                  <a:pos x="15" y="6"/>
                </a:cxn>
                <a:cxn ang="0">
                  <a:pos x="16" y="4"/>
                </a:cxn>
                <a:cxn ang="0">
                  <a:pos x="18" y="4"/>
                </a:cxn>
                <a:cxn ang="0">
                  <a:pos x="21" y="4"/>
                </a:cxn>
                <a:cxn ang="0">
                  <a:pos x="26" y="6"/>
                </a:cxn>
                <a:cxn ang="0">
                  <a:pos x="32" y="10"/>
                </a:cxn>
                <a:cxn ang="0">
                  <a:pos x="39" y="15"/>
                </a:cxn>
                <a:cxn ang="0">
                  <a:pos x="48" y="24"/>
                </a:cxn>
                <a:cxn ang="0">
                  <a:pos x="51" y="21"/>
                </a:cxn>
                <a:cxn ang="0">
                  <a:pos x="48" y="24"/>
                </a:cxn>
                <a:cxn ang="0">
                  <a:pos x="56" y="32"/>
                </a:cxn>
                <a:cxn ang="0">
                  <a:pos x="51" y="21"/>
                </a:cxn>
                <a:cxn ang="0">
                  <a:pos x="48" y="23"/>
                </a:cxn>
              </a:cxnLst>
              <a:rect l="txL" t="txT" r="txR" b="txB"/>
              <a:pathLst>
                <a:path w="57" h="41">
                  <a:moveTo>
                    <a:pt x="48" y="23"/>
                  </a:moveTo>
                  <a:lnTo>
                    <a:pt x="51" y="20"/>
                  </a:lnTo>
                  <a:lnTo>
                    <a:pt x="41" y="12"/>
                  </a:lnTo>
                  <a:lnTo>
                    <a:pt x="34" y="6"/>
                  </a:lnTo>
                  <a:lnTo>
                    <a:pt x="28" y="2"/>
                  </a:lnTo>
                  <a:lnTo>
                    <a:pt x="23" y="0"/>
                  </a:lnTo>
                  <a:lnTo>
                    <a:pt x="17" y="0"/>
                  </a:lnTo>
                  <a:lnTo>
                    <a:pt x="14" y="0"/>
                  </a:lnTo>
                  <a:lnTo>
                    <a:pt x="12" y="4"/>
                  </a:lnTo>
                  <a:lnTo>
                    <a:pt x="10" y="7"/>
                  </a:lnTo>
                  <a:lnTo>
                    <a:pt x="8" y="11"/>
                  </a:lnTo>
                  <a:lnTo>
                    <a:pt x="7" y="16"/>
                  </a:lnTo>
                  <a:lnTo>
                    <a:pt x="6" y="20"/>
                  </a:lnTo>
                  <a:lnTo>
                    <a:pt x="5" y="24"/>
                  </a:lnTo>
                  <a:lnTo>
                    <a:pt x="4" y="28"/>
                  </a:lnTo>
                  <a:lnTo>
                    <a:pt x="3" y="32"/>
                  </a:lnTo>
                  <a:lnTo>
                    <a:pt x="2" y="36"/>
                  </a:lnTo>
                  <a:lnTo>
                    <a:pt x="0" y="36"/>
                  </a:lnTo>
                  <a:lnTo>
                    <a:pt x="1" y="40"/>
                  </a:lnTo>
                  <a:lnTo>
                    <a:pt x="4" y="37"/>
                  </a:lnTo>
                  <a:lnTo>
                    <a:pt x="7" y="34"/>
                  </a:lnTo>
                  <a:lnTo>
                    <a:pt x="8" y="30"/>
                  </a:lnTo>
                  <a:lnTo>
                    <a:pt x="9" y="25"/>
                  </a:lnTo>
                  <a:lnTo>
                    <a:pt x="10" y="20"/>
                  </a:lnTo>
                  <a:lnTo>
                    <a:pt x="11" y="16"/>
                  </a:lnTo>
                  <a:lnTo>
                    <a:pt x="12" y="12"/>
                  </a:lnTo>
                  <a:lnTo>
                    <a:pt x="13" y="9"/>
                  </a:lnTo>
                  <a:lnTo>
                    <a:pt x="15" y="6"/>
                  </a:lnTo>
                  <a:lnTo>
                    <a:pt x="16" y="4"/>
                  </a:lnTo>
                  <a:lnTo>
                    <a:pt x="18" y="4"/>
                  </a:lnTo>
                  <a:lnTo>
                    <a:pt x="21" y="4"/>
                  </a:lnTo>
                  <a:lnTo>
                    <a:pt x="26" y="6"/>
                  </a:lnTo>
                  <a:lnTo>
                    <a:pt x="32" y="10"/>
                  </a:lnTo>
                  <a:lnTo>
                    <a:pt x="39" y="15"/>
                  </a:lnTo>
                  <a:lnTo>
                    <a:pt x="48" y="24"/>
                  </a:lnTo>
                  <a:lnTo>
                    <a:pt x="51" y="21"/>
                  </a:lnTo>
                  <a:lnTo>
                    <a:pt x="48" y="24"/>
                  </a:lnTo>
                  <a:lnTo>
                    <a:pt x="56" y="32"/>
                  </a:lnTo>
                  <a:lnTo>
                    <a:pt x="51" y="21"/>
                  </a:lnTo>
                  <a:lnTo>
                    <a:pt x="48" y="23"/>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20" name="Freeform 56"/>
            <p:cNvSpPr/>
            <p:nvPr/>
          </p:nvSpPr>
          <p:spPr>
            <a:xfrm>
              <a:off x="1088" y="3152"/>
              <a:ext cx="85" cy="633"/>
            </a:xfrm>
            <a:custGeom>
              <a:avLst/>
              <a:gdLst>
                <a:gd name="txL" fmla="*/ 0 w 85"/>
                <a:gd name="txT" fmla="*/ 0 h 633"/>
                <a:gd name="txR" fmla="*/ 85 w 85"/>
                <a:gd name="txB" fmla="*/ 633 h 633"/>
              </a:gdLst>
              <a:ahLst/>
              <a:cxnLst>
                <a:cxn ang="0">
                  <a:pos x="76" y="16"/>
                </a:cxn>
                <a:cxn ang="0">
                  <a:pos x="64" y="53"/>
                </a:cxn>
                <a:cxn ang="0">
                  <a:pos x="54" y="91"/>
                </a:cxn>
                <a:cxn ang="0">
                  <a:pos x="44" y="130"/>
                </a:cxn>
                <a:cxn ang="0">
                  <a:pos x="34" y="168"/>
                </a:cxn>
                <a:cxn ang="0">
                  <a:pos x="26" y="208"/>
                </a:cxn>
                <a:cxn ang="0">
                  <a:pos x="17" y="247"/>
                </a:cxn>
                <a:cxn ang="0">
                  <a:pos x="11" y="285"/>
                </a:cxn>
                <a:cxn ang="0">
                  <a:pos x="5" y="324"/>
                </a:cxn>
                <a:cxn ang="0">
                  <a:pos x="1" y="364"/>
                </a:cxn>
                <a:cxn ang="0">
                  <a:pos x="0" y="404"/>
                </a:cxn>
                <a:cxn ang="0">
                  <a:pos x="0" y="441"/>
                </a:cxn>
                <a:cxn ang="0">
                  <a:pos x="3" y="480"/>
                </a:cxn>
                <a:cxn ang="0">
                  <a:pos x="9" y="519"/>
                </a:cxn>
                <a:cxn ang="0">
                  <a:pos x="16" y="557"/>
                </a:cxn>
                <a:cxn ang="0">
                  <a:pos x="29" y="595"/>
                </a:cxn>
                <a:cxn ang="0">
                  <a:pos x="44" y="632"/>
                </a:cxn>
                <a:cxn ang="0">
                  <a:pos x="39" y="612"/>
                </a:cxn>
                <a:cxn ang="0">
                  <a:pos x="26" y="574"/>
                </a:cxn>
                <a:cxn ang="0">
                  <a:pos x="16" y="537"/>
                </a:cxn>
                <a:cxn ang="0">
                  <a:pos x="9" y="500"/>
                </a:cxn>
                <a:cxn ang="0">
                  <a:pos x="5" y="461"/>
                </a:cxn>
                <a:cxn ang="0">
                  <a:pos x="3" y="423"/>
                </a:cxn>
                <a:cxn ang="0">
                  <a:pos x="4" y="383"/>
                </a:cxn>
                <a:cxn ang="0">
                  <a:pos x="7" y="344"/>
                </a:cxn>
                <a:cxn ang="0">
                  <a:pos x="11" y="306"/>
                </a:cxn>
                <a:cxn ang="0">
                  <a:pos x="17" y="266"/>
                </a:cxn>
                <a:cxn ang="0">
                  <a:pos x="25" y="228"/>
                </a:cxn>
                <a:cxn ang="0">
                  <a:pos x="34" y="188"/>
                </a:cxn>
                <a:cxn ang="0">
                  <a:pos x="43" y="150"/>
                </a:cxn>
                <a:cxn ang="0">
                  <a:pos x="53" y="112"/>
                </a:cxn>
                <a:cxn ang="0">
                  <a:pos x="63" y="73"/>
                </a:cxn>
                <a:cxn ang="0">
                  <a:pos x="74" y="36"/>
                </a:cxn>
                <a:cxn ang="0">
                  <a:pos x="76" y="16"/>
                </a:cxn>
                <a:cxn ang="0">
                  <a:pos x="84" y="0"/>
                </a:cxn>
                <a:cxn ang="0">
                  <a:pos x="80" y="17"/>
                </a:cxn>
              </a:cxnLst>
              <a:rect l="txL" t="txT" r="txR" b="txB"/>
              <a:pathLst>
                <a:path w="85" h="633">
                  <a:moveTo>
                    <a:pt x="80" y="17"/>
                  </a:moveTo>
                  <a:lnTo>
                    <a:pt x="76" y="16"/>
                  </a:lnTo>
                  <a:lnTo>
                    <a:pt x="70" y="34"/>
                  </a:lnTo>
                  <a:lnTo>
                    <a:pt x="64" y="53"/>
                  </a:lnTo>
                  <a:lnTo>
                    <a:pt x="59" y="72"/>
                  </a:lnTo>
                  <a:lnTo>
                    <a:pt x="54" y="91"/>
                  </a:lnTo>
                  <a:lnTo>
                    <a:pt x="49" y="111"/>
                  </a:lnTo>
                  <a:lnTo>
                    <a:pt x="44" y="130"/>
                  </a:lnTo>
                  <a:lnTo>
                    <a:pt x="39" y="149"/>
                  </a:lnTo>
                  <a:lnTo>
                    <a:pt x="34" y="168"/>
                  </a:lnTo>
                  <a:lnTo>
                    <a:pt x="30" y="188"/>
                  </a:lnTo>
                  <a:lnTo>
                    <a:pt x="26" y="208"/>
                  </a:lnTo>
                  <a:lnTo>
                    <a:pt x="21" y="227"/>
                  </a:lnTo>
                  <a:lnTo>
                    <a:pt x="17" y="247"/>
                  </a:lnTo>
                  <a:lnTo>
                    <a:pt x="13" y="266"/>
                  </a:lnTo>
                  <a:lnTo>
                    <a:pt x="11" y="285"/>
                  </a:lnTo>
                  <a:lnTo>
                    <a:pt x="7" y="305"/>
                  </a:lnTo>
                  <a:lnTo>
                    <a:pt x="5" y="324"/>
                  </a:lnTo>
                  <a:lnTo>
                    <a:pt x="3" y="344"/>
                  </a:lnTo>
                  <a:lnTo>
                    <a:pt x="1" y="364"/>
                  </a:lnTo>
                  <a:lnTo>
                    <a:pt x="0" y="383"/>
                  </a:lnTo>
                  <a:lnTo>
                    <a:pt x="0" y="404"/>
                  </a:lnTo>
                  <a:lnTo>
                    <a:pt x="0" y="423"/>
                  </a:lnTo>
                  <a:lnTo>
                    <a:pt x="0" y="441"/>
                  </a:lnTo>
                  <a:lnTo>
                    <a:pt x="1" y="461"/>
                  </a:lnTo>
                  <a:lnTo>
                    <a:pt x="3" y="480"/>
                  </a:lnTo>
                  <a:lnTo>
                    <a:pt x="5" y="500"/>
                  </a:lnTo>
                  <a:lnTo>
                    <a:pt x="9" y="519"/>
                  </a:lnTo>
                  <a:lnTo>
                    <a:pt x="12" y="538"/>
                  </a:lnTo>
                  <a:lnTo>
                    <a:pt x="16" y="557"/>
                  </a:lnTo>
                  <a:lnTo>
                    <a:pt x="22" y="576"/>
                  </a:lnTo>
                  <a:lnTo>
                    <a:pt x="29" y="595"/>
                  </a:lnTo>
                  <a:lnTo>
                    <a:pt x="35" y="613"/>
                  </a:lnTo>
                  <a:lnTo>
                    <a:pt x="44" y="632"/>
                  </a:lnTo>
                  <a:lnTo>
                    <a:pt x="47" y="630"/>
                  </a:lnTo>
                  <a:lnTo>
                    <a:pt x="39" y="612"/>
                  </a:lnTo>
                  <a:lnTo>
                    <a:pt x="33" y="594"/>
                  </a:lnTo>
                  <a:lnTo>
                    <a:pt x="26" y="574"/>
                  </a:lnTo>
                  <a:lnTo>
                    <a:pt x="20" y="556"/>
                  </a:lnTo>
                  <a:lnTo>
                    <a:pt x="16" y="537"/>
                  </a:lnTo>
                  <a:lnTo>
                    <a:pt x="12" y="519"/>
                  </a:lnTo>
                  <a:lnTo>
                    <a:pt x="9" y="500"/>
                  </a:lnTo>
                  <a:lnTo>
                    <a:pt x="7" y="480"/>
                  </a:lnTo>
                  <a:lnTo>
                    <a:pt x="5" y="461"/>
                  </a:lnTo>
                  <a:lnTo>
                    <a:pt x="3" y="441"/>
                  </a:lnTo>
                  <a:lnTo>
                    <a:pt x="3" y="423"/>
                  </a:lnTo>
                  <a:lnTo>
                    <a:pt x="3" y="404"/>
                  </a:lnTo>
                  <a:lnTo>
                    <a:pt x="4" y="383"/>
                  </a:lnTo>
                  <a:lnTo>
                    <a:pt x="5" y="364"/>
                  </a:lnTo>
                  <a:lnTo>
                    <a:pt x="7" y="344"/>
                  </a:lnTo>
                  <a:lnTo>
                    <a:pt x="9" y="325"/>
                  </a:lnTo>
                  <a:lnTo>
                    <a:pt x="11" y="306"/>
                  </a:lnTo>
                  <a:lnTo>
                    <a:pt x="14" y="286"/>
                  </a:lnTo>
                  <a:lnTo>
                    <a:pt x="17" y="266"/>
                  </a:lnTo>
                  <a:lnTo>
                    <a:pt x="21" y="247"/>
                  </a:lnTo>
                  <a:lnTo>
                    <a:pt x="25" y="228"/>
                  </a:lnTo>
                  <a:lnTo>
                    <a:pt x="30" y="209"/>
                  </a:lnTo>
                  <a:lnTo>
                    <a:pt x="34" y="188"/>
                  </a:lnTo>
                  <a:lnTo>
                    <a:pt x="38" y="169"/>
                  </a:lnTo>
                  <a:lnTo>
                    <a:pt x="43" y="150"/>
                  </a:lnTo>
                  <a:lnTo>
                    <a:pt x="48" y="131"/>
                  </a:lnTo>
                  <a:lnTo>
                    <a:pt x="53" y="112"/>
                  </a:lnTo>
                  <a:lnTo>
                    <a:pt x="58" y="92"/>
                  </a:lnTo>
                  <a:lnTo>
                    <a:pt x="63" y="73"/>
                  </a:lnTo>
                  <a:lnTo>
                    <a:pt x="68" y="54"/>
                  </a:lnTo>
                  <a:lnTo>
                    <a:pt x="74" y="36"/>
                  </a:lnTo>
                  <a:lnTo>
                    <a:pt x="80" y="17"/>
                  </a:lnTo>
                  <a:lnTo>
                    <a:pt x="76" y="16"/>
                  </a:lnTo>
                  <a:lnTo>
                    <a:pt x="80" y="17"/>
                  </a:lnTo>
                  <a:lnTo>
                    <a:pt x="84" y="0"/>
                  </a:lnTo>
                  <a:lnTo>
                    <a:pt x="76" y="16"/>
                  </a:lnTo>
                  <a:lnTo>
                    <a:pt x="80" y="17"/>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21" name="Freeform 57"/>
            <p:cNvSpPr/>
            <p:nvPr/>
          </p:nvSpPr>
          <p:spPr>
            <a:xfrm>
              <a:off x="1138" y="3168"/>
              <a:ext cx="37" cy="312"/>
            </a:xfrm>
            <a:custGeom>
              <a:avLst/>
              <a:gdLst>
                <a:gd name="txL" fmla="*/ 0 w 37"/>
                <a:gd name="txT" fmla="*/ 0 h 312"/>
                <a:gd name="txR" fmla="*/ 37 w 37"/>
                <a:gd name="txB" fmla="*/ 312 h 312"/>
              </a:gdLst>
              <a:ahLst/>
              <a:cxnLst>
                <a:cxn ang="0">
                  <a:pos x="36" y="310"/>
                </a:cxn>
                <a:cxn ang="0">
                  <a:pos x="32" y="290"/>
                </a:cxn>
                <a:cxn ang="0">
                  <a:pos x="26" y="269"/>
                </a:cxn>
                <a:cxn ang="0">
                  <a:pos x="21" y="249"/>
                </a:cxn>
                <a:cxn ang="0">
                  <a:pos x="17" y="230"/>
                </a:cxn>
                <a:cxn ang="0">
                  <a:pos x="13" y="211"/>
                </a:cxn>
                <a:cxn ang="0">
                  <a:pos x="9" y="191"/>
                </a:cxn>
                <a:cxn ang="0">
                  <a:pos x="7" y="171"/>
                </a:cxn>
                <a:cxn ang="0">
                  <a:pos x="5" y="152"/>
                </a:cxn>
                <a:cxn ang="0">
                  <a:pos x="4" y="133"/>
                </a:cxn>
                <a:cxn ang="0">
                  <a:pos x="4" y="115"/>
                </a:cxn>
                <a:cxn ang="0">
                  <a:pos x="4" y="95"/>
                </a:cxn>
                <a:cxn ang="0">
                  <a:pos x="7" y="76"/>
                </a:cxn>
                <a:cxn ang="0">
                  <a:pos x="9" y="57"/>
                </a:cxn>
                <a:cxn ang="0">
                  <a:pos x="15" y="39"/>
                </a:cxn>
                <a:cxn ang="0">
                  <a:pos x="21" y="19"/>
                </a:cxn>
                <a:cxn ang="0">
                  <a:pos x="30" y="1"/>
                </a:cxn>
                <a:cxn ang="0">
                  <a:pos x="22" y="8"/>
                </a:cxn>
                <a:cxn ang="0">
                  <a:pos x="14" y="27"/>
                </a:cxn>
                <a:cxn ang="0">
                  <a:pos x="8" y="47"/>
                </a:cxn>
                <a:cxn ang="0">
                  <a:pos x="4" y="67"/>
                </a:cxn>
                <a:cxn ang="0">
                  <a:pos x="1" y="85"/>
                </a:cxn>
                <a:cxn ang="0">
                  <a:pos x="0" y="104"/>
                </a:cxn>
                <a:cxn ang="0">
                  <a:pos x="0" y="123"/>
                </a:cxn>
                <a:cxn ang="0">
                  <a:pos x="0" y="143"/>
                </a:cxn>
                <a:cxn ang="0">
                  <a:pos x="2" y="163"/>
                </a:cxn>
                <a:cxn ang="0">
                  <a:pos x="4" y="182"/>
                </a:cxn>
                <a:cxn ang="0">
                  <a:pos x="8" y="201"/>
                </a:cxn>
                <a:cxn ang="0">
                  <a:pos x="11" y="220"/>
                </a:cxn>
                <a:cxn ang="0">
                  <a:pos x="15" y="241"/>
                </a:cxn>
                <a:cxn ang="0">
                  <a:pos x="20" y="260"/>
                </a:cxn>
                <a:cxn ang="0">
                  <a:pos x="24" y="280"/>
                </a:cxn>
                <a:cxn ang="0">
                  <a:pos x="29" y="300"/>
                </a:cxn>
                <a:cxn ang="0">
                  <a:pos x="32" y="311"/>
                </a:cxn>
              </a:cxnLst>
              <a:rect l="txL" t="txT" r="txR" b="txB"/>
              <a:pathLst>
                <a:path w="37" h="312">
                  <a:moveTo>
                    <a:pt x="36" y="310"/>
                  </a:moveTo>
                  <a:lnTo>
                    <a:pt x="36" y="310"/>
                  </a:lnTo>
                  <a:lnTo>
                    <a:pt x="33" y="299"/>
                  </a:lnTo>
                  <a:lnTo>
                    <a:pt x="32" y="290"/>
                  </a:lnTo>
                  <a:lnTo>
                    <a:pt x="28" y="279"/>
                  </a:lnTo>
                  <a:lnTo>
                    <a:pt x="26" y="269"/>
                  </a:lnTo>
                  <a:lnTo>
                    <a:pt x="24" y="259"/>
                  </a:lnTo>
                  <a:lnTo>
                    <a:pt x="21" y="249"/>
                  </a:lnTo>
                  <a:lnTo>
                    <a:pt x="19" y="239"/>
                  </a:lnTo>
                  <a:lnTo>
                    <a:pt x="17" y="230"/>
                  </a:lnTo>
                  <a:lnTo>
                    <a:pt x="15" y="220"/>
                  </a:lnTo>
                  <a:lnTo>
                    <a:pt x="13" y="211"/>
                  </a:lnTo>
                  <a:lnTo>
                    <a:pt x="11" y="200"/>
                  </a:lnTo>
                  <a:lnTo>
                    <a:pt x="9" y="191"/>
                  </a:lnTo>
                  <a:lnTo>
                    <a:pt x="8" y="181"/>
                  </a:lnTo>
                  <a:lnTo>
                    <a:pt x="7" y="171"/>
                  </a:lnTo>
                  <a:lnTo>
                    <a:pt x="6" y="162"/>
                  </a:lnTo>
                  <a:lnTo>
                    <a:pt x="5" y="152"/>
                  </a:lnTo>
                  <a:lnTo>
                    <a:pt x="4" y="143"/>
                  </a:lnTo>
                  <a:lnTo>
                    <a:pt x="4" y="133"/>
                  </a:lnTo>
                  <a:lnTo>
                    <a:pt x="4" y="123"/>
                  </a:lnTo>
                  <a:lnTo>
                    <a:pt x="4" y="115"/>
                  </a:lnTo>
                  <a:lnTo>
                    <a:pt x="4" y="104"/>
                  </a:lnTo>
                  <a:lnTo>
                    <a:pt x="4" y="95"/>
                  </a:lnTo>
                  <a:lnTo>
                    <a:pt x="5" y="86"/>
                  </a:lnTo>
                  <a:lnTo>
                    <a:pt x="7" y="76"/>
                  </a:lnTo>
                  <a:lnTo>
                    <a:pt x="8" y="67"/>
                  </a:lnTo>
                  <a:lnTo>
                    <a:pt x="9" y="57"/>
                  </a:lnTo>
                  <a:lnTo>
                    <a:pt x="12" y="48"/>
                  </a:lnTo>
                  <a:lnTo>
                    <a:pt x="15" y="39"/>
                  </a:lnTo>
                  <a:lnTo>
                    <a:pt x="18" y="29"/>
                  </a:lnTo>
                  <a:lnTo>
                    <a:pt x="21" y="19"/>
                  </a:lnTo>
                  <a:lnTo>
                    <a:pt x="25" y="10"/>
                  </a:lnTo>
                  <a:lnTo>
                    <a:pt x="30" y="1"/>
                  </a:lnTo>
                  <a:lnTo>
                    <a:pt x="26" y="0"/>
                  </a:lnTo>
                  <a:lnTo>
                    <a:pt x="22" y="8"/>
                  </a:lnTo>
                  <a:lnTo>
                    <a:pt x="17" y="18"/>
                  </a:lnTo>
                  <a:lnTo>
                    <a:pt x="14" y="27"/>
                  </a:lnTo>
                  <a:lnTo>
                    <a:pt x="11" y="37"/>
                  </a:lnTo>
                  <a:lnTo>
                    <a:pt x="8" y="47"/>
                  </a:lnTo>
                  <a:lnTo>
                    <a:pt x="6" y="56"/>
                  </a:lnTo>
                  <a:lnTo>
                    <a:pt x="4" y="67"/>
                  </a:lnTo>
                  <a:lnTo>
                    <a:pt x="3" y="75"/>
                  </a:lnTo>
                  <a:lnTo>
                    <a:pt x="1" y="85"/>
                  </a:lnTo>
                  <a:lnTo>
                    <a:pt x="0" y="95"/>
                  </a:lnTo>
                  <a:lnTo>
                    <a:pt x="0" y="104"/>
                  </a:lnTo>
                  <a:lnTo>
                    <a:pt x="0" y="115"/>
                  </a:lnTo>
                  <a:lnTo>
                    <a:pt x="0" y="123"/>
                  </a:lnTo>
                  <a:lnTo>
                    <a:pt x="0" y="133"/>
                  </a:lnTo>
                  <a:lnTo>
                    <a:pt x="0" y="143"/>
                  </a:lnTo>
                  <a:lnTo>
                    <a:pt x="1" y="153"/>
                  </a:lnTo>
                  <a:lnTo>
                    <a:pt x="2" y="163"/>
                  </a:lnTo>
                  <a:lnTo>
                    <a:pt x="3" y="172"/>
                  </a:lnTo>
                  <a:lnTo>
                    <a:pt x="4" y="182"/>
                  </a:lnTo>
                  <a:lnTo>
                    <a:pt x="6" y="191"/>
                  </a:lnTo>
                  <a:lnTo>
                    <a:pt x="8" y="201"/>
                  </a:lnTo>
                  <a:lnTo>
                    <a:pt x="9" y="211"/>
                  </a:lnTo>
                  <a:lnTo>
                    <a:pt x="11" y="220"/>
                  </a:lnTo>
                  <a:lnTo>
                    <a:pt x="13" y="231"/>
                  </a:lnTo>
                  <a:lnTo>
                    <a:pt x="15" y="241"/>
                  </a:lnTo>
                  <a:lnTo>
                    <a:pt x="17" y="250"/>
                  </a:lnTo>
                  <a:lnTo>
                    <a:pt x="20" y="260"/>
                  </a:lnTo>
                  <a:lnTo>
                    <a:pt x="22" y="270"/>
                  </a:lnTo>
                  <a:lnTo>
                    <a:pt x="24" y="280"/>
                  </a:lnTo>
                  <a:lnTo>
                    <a:pt x="28" y="291"/>
                  </a:lnTo>
                  <a:lnTo>
                    <a:pt x="29" y="300"/>
                  </a:lnTo>
                  <a:lnTo>
                    <a:pt x="32" y="311"/>
                  </a:lnTo>
                  <a:lnTo>
                    <a:pt x="36" y="31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22" name="Freeform 58"/>
            <p:cNvSpPr/>
            <p:nvPr/>
          </p:nvSpPr>
          <p:spPr>
            <a:xfrm>
              <a:off x="1146" y="3478"/>
              <a:ext cx="38" cy="333"/>
            </a:xfrm>
            <a:custGeom>
              <a:avLst/>
              <a:gdLst>
                <a:gd name="txL" fmla="*/ 0 w 38"/>
                <a:gd name="txT" fmla="*/ 0 h 333"/>
                <a:gd name="txR" fmla="*/ 38 w 38"/>
                <a:gd name="txB" fmla="*/ 333 h 333"/>
              </a:gdLst>
              <a:ahLst/>
              <a:cxnLst>
                <a:cxn ang="0">
                  <a:pos x="4" y="320"/>
                </a:cxn>
                <a:cxn ang="0">
                  <a:pos x="8" y="300"/>
                </a:cxn>
                <a:cxn ang="0">
                  <a:pos x="12" y="281"/>
                </a:cxn>
                <a:cxn ang="0">
                  <a:pos x="16" y="260"/>
                </a:cxn>
                <a:cxn ang="0">
                  <a:pos x="20" y="240"/>
                </a:cxn>
                <a:cxn ang="0">
                  <a:pos x="24" y="220"/>
                </a:cxn>
                <a:cxn ang="0">
                  <a:pos x="27" y="200"/>
                </a:cxn>
                <a:cxn ang="0">
                  <a:pos x="30" y="180"/>
                </a:cxn>
                <a:cxn ang="0">
                  <a:pos x="32" y="160"/>
                </a:cxn>
                <a:cxn ang="0">
                  <a:pos x="34" y="139"/>
                </a:cxn>
                <a:cxn ang="0">
                  <a:pos x="36" y="119"/>
                </a:cxn>
                <a:cxn ang="0">
                  <a:pos x="37" y="99"/>
                </a:cxn>
                <a:cxn ang="0">
                  <a:pos x="37" y="79"/>
                </a:cxn>
                <a:cxn ang="0">
                  <a:pos x="36" y="59"/>
                </a:cxn>
                <a:cxn ang="0">
                  <a:pos x="34" y="39"/>
                </a:cxn>
                <a:cxn ang="0">
                  <a:pos x="31" y="19"/>
                </a:cxn>
                <a:cxn ang="0">
                  <a:pos x="27" y="0"/>
                </a:cxn>
                <a:cxn ang="0">
                  <a:pos x="25" y="9"/>
                </a:cxn>
                <a:cxn ang="0">
                  <a:pos x="28" y="29"/>
                </a:cxn>
                <a:cxn ang="0">
                  <a:pos x="31" y="49"/>
                </a:cxn>
                <a:cxn ang="0">
                  <a:pos x="32" y="69"/>
                </a:cxn>
                <a:cxn ang="0">
                  <a:pos x="32" y="88"/>
                </a:cxn>
                <a:cxn ang="0">
                  <a:pos x="32" y="108"/>
                </a:cxn>
                <a:cxn ang="0">
                  <a:pos x="32" y="128"/>
                </a:cxn>
                <a:cxn ang="0">
                  <a:pos x="29" y="149"/>
                </a:cxn>
                <a:cxn ang="0">
                  <a:pos x="27" y="169"/>
                </a:cxn>
                <a:cxn ang="0">
                  <a:pos x="24" y="189"/>
                </a:cxn>
                <a:cxn ang="0">
                  <a:pos x="22" y="209"/>
                </a:cxn>
                <a:cxn ang="0">
                  <a:pos x="18" y="229"/>
                </a:cxn>
                <a:cxn ang="0">
                  <a:pos x="15" y="250"/>
                </a:cxn>
                <a:cxn ang="0">
                  <a:pos x="10" y="270"/>
                </a:cxn>
                <a:cxn ang="0">
                  <a:pos x="6" y="291"/>
                </a:cxn>
                <a:cxn ang="0">
                  <a:pos x="3" y="311"/>
                </a:cxn>
                <a:cxn ang="0">
                  <a:pos x="4" y="321"/>
                </a:cxn>
                <a:cxn ang="0">
                  <a:pos x="0" y="332"/>
                </a:cxn>
                <a:cxn ang="0">
                  <a:pos x="1" y="320"/>
                </a:cxn>
              </a:cxnLst>
              <a:rect l="txL" t="txT" r="txR" b="txB"/>
              <a:pathLst>
                <a:path w="38" h="333">
                  <a:moveTo>
                    <a:pt x="1" y="320"/>
                  </a:moveTo>
                  <a:lnTo>
                    <a:pt x="4" y="320"/>
                  </a:lnTo>
                  <a:lnTo>
                    <a:pt x="7" y="311"/>
                  </a:lnTo>
                  <a:lnTo>
                    <a:pt x="8" y="300"/>
                  </a:lnTo>
                  <a:lnTo>
                    <a:pt x="10" y="292"/>
                  </a:lnTo>
                  <a:lnTo>
                    <a:pt x="12" y="281"/>
                  </a:lnTo>
                  <a:lnTo>
                    <a:pt x="15" y="270"/>
                  </a:lnTo>
                  <a:lnTo>
                    <a:pt x="16" y="260"/>
                  </a:lnTo>
                  <a:lnTo>
                    <a:pt x="19" y="250"/>
                  </a:lnTo>
                  <a:lnTo>
                    <a:pt x="20" y="240"/>
                  </a:lnTo>
                  <a:lnTo>
                    <a:pt x="22" y="230"/>
                  </a:lnTo>
                  <a:lnTo>
                    <a:pt x="24" y="220"/>
                  </a:lnTo>
                  <a:lnTo>
                    <a:pt x="25" y="210"/>
                  </a:lnTo>
                  <a:lnTo>
                    <a:pt x="27" y="200"/>
                  </a:lnTo>
                  <a:lnTo>
                    <a:pt x="28" y="190"/>
                  </a:lnTo>
                  <a:lnTo>
                    <a:pt x="30" y="180"/>
                  </a:lnTo>
                  <a:lnTo>
                    <a:pt x="31" y="170"/>
                  </a:lnTo>
                  <a:lnTo>
                    <a:pt x="32" y="160"/>
                  </a:lnTo>
                  <a:lnTo>
                    <a:pt x="33" y="150"/>
                  </a:lnTo>
                  <a:lnTo>
                    <a:pt x="34" y="139"/>
                  </a:lnTo>
                  <a:lnTo>
                    <a:pt x="36" y="128"/>
                  </a:lnTo>
                  <a:lnTo>
                    <a:pt x="36" y="119"/>
                  </a:lnTo>
                  <a:lnTo>
                    <a:pt x="37" y="108"/>
                  </a:lnTo>
                  <a:lnTo>
                    <a:pt x="37" y="99"/>
                  </a:lnTo>
                  <a:lnTo>
                    <a:pt x="37" y="88"/>
                  </a:lnTo>
                  <a:lnTo>
                    <a:pt x="37" y="79"/>
                  </a:lnTo>
                  <a:lnTo>
                    <a:pt x="37" y="69"/>
                  </a:lnTo>
                  <a:lnTo>
                    <a:pt x="36" y="59"/>
                  </a:lnTo>
                  <a:lnTo>
                    <a:pt x="35" y="49"/>
                  </a:lnTo>
                  <a:lnTo>
                    <a:pt x="34" y="39"/>
                  </a:lnTo>
                  <a:lnTo>
                    <a:pt x="32" y="29"/>
                  </a:lnTo>
                  <a:lnTo>
                    <a:pt x="31" y="19"/>
                  </a:lnTo>
                  <a:lnTo>
                    <a:pt x="29" y="8"/>
                  </a:lnTo>
                  <a:lnTo>
                    <a:pt x="27" y="0"/>
                  </a:lnTo>
                  <a:lnTo>
                    <a:pt x="24" y="0"/>
                  </a:lnTo>
                  <a:lnTo>
                    <a:pt x="25" y="9"/>
                  </a:lnTo>
                  <a:lnTo>
                    <a:pt x="27" y="20"/>
                  </a:lnTo>
                  <a:lnTo>
                    <a:pt x="28" y="29"/>
                  </a:lnTo>
                  <a:lnTo>
                    <a:pt x="30" y="39"/>
                  </a:lnTo>
                  <a:lnTo>
                    <a:pt x="31" y="49"/>
                  </a:lnTo>
                  <a:lnTo>
                    <a:pt x="32" y="59"/>
                  </a:lnTo>
                  <a:lnTo>
                    <a:pt x="32" y="69"/>
                  </a:lnTo>
                  <a:lnTo>
                    <a:pt x="32" y="79"/>
                  </a:lnTo>
                  <a:lnTo>
                    <a:pt x="32" y="88"/>
                  </a:lnTo>
                  <a:lnTo>
                    <a:pt x="32" y="99"/>
                  </a:lnTo>
                  <a:lnTo>
                    <a:pt x="32" y="108"/>
                  </a:lnTo>
                  <a:lnTo>
                    <a:pt x="32" y="119"/>
                  </a:lnTo>
                  <a:lnTo>
                    <a:pt x="32" y="128"/>
                  </a:lnTo>
                  <a:lnTo>
                    <a:pt x="30" y="139"/>
                  </a:lnTo>
                  <a:lnTo>
                    <a:pt x="29" y="149"/>
                  </a:lnTo>
                  <a:lnTo>
                    <a:pt x="28" y="159"/>
                  </a:lnTo>
                  <a:lnTo>
                    <a:pt x="27" y="169"/>
                  </a:lnTo>
                  <a:lnTo>
                    <a:pt x="26" y="179"/>
                  </a:lnTo>
                  <a:lnTo>
                    <a:pt x="24" y="189"/>
                  </a:lnTo>
                  <a:lnTo>
                    <a:pt x="24" y="199"/>
                  </a:lnTo>
                  <a:lnTo>
                    <a:pt x="22" y="209"/>
                  </a:lnTo>
                  <a:lnTo>
                    <a:pt x="20" y="220"/>
                  </a:lnTo>
                  <a:lnTo>
                    <a:pt x="18" y="229"/>
                  </a:lnTo>
                  <a:lnTo>
                    <a:pt x="16" y="240"/>
                  </a:lnTo>
                  <a:lnTo>
                    <a:pt x="15" y="250"/>
                  </a:lnTo>
                  <a:lnTo>
                    <a:pt x="12" y="260"/>
                  </a:lnTo>
                  <a:lnTo>
                    <a:pt x="10" y="270"/>
                  </a:lnTo>
                  <a:lnTo>
                    <a:pt x="8" y="280"/>
                  </a:lnTo>
                  <a:lnTo>
                    <a:pt x="6" y="291"/>
                  </a:lnTo>
                  <a:lnTo>
                    <a:pt x="4" y="300"/>
                  </a:lnTo>
                  <a:lnTo>
                    <a:pt x="3" y="311"/>
                  </a:lnTo>
                  <a:lnTo>
                    <a:pt x="0" y="320"/>
                  </a:lnTo>
                  <a:lnTo>
                    <a:pt x="4" y="321"/>
                  </a:lnTo>
                  <a:lnTo>
                    <a:pt x="0" y="320"/>
                  </a:lnTo>
                  <a:lnTo>
                    <a:pt x="0" y="332"/>
                  </a:lnTo>
                  <a:lnTo>
                    <a:pt x="4" y="321"/>
                  </a:lnTo>
                  <a:lnTo>
                    <a:pt x="1" y="32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23" name="Freeform 59"/>
            <p:cNvSpPr/>
            <p:nvPr/>
          </p:nvSpPr>
          <p:spPr>
            <a:xfrm>
              <a:off x="1148" y="3742"/>
              <a:ext cx="149" cy="59"/>
            </a:xfrm>
            <a:custGeom>
              <a:avLst/>
              <a:gdLst>
                <a:gd name="txL" fmla="*/ 0 w 149"/>
                <a:gd name="txT" fmla="*/ 0 h 59"/>
                <a:gd name="txR" fmla="*/ 149 w 149"/>
                <a:gd name="txB" fmla="*/ 59 h 59"/>
              </a:gdLst>
              <a:ahLst/>
              <a:cxnLst>
                <a:cxn ang="0">
                  <a:pos x="148" y="0"/>
                </a:cxn>
                <a:cxn ang="0">
                  <a:pos x="148" y="0"/>
                </a:cxn>
                <a:cxn ang="0">
                  <a:pos x="139" y="0"/>
                </a:cxn>
                <a:cxn ang="0">
                  <a:pos x="129" y="1"/>
                </a:cxn>
                <a:cxn ang="0">
                  <a:pos x="119" y="2"/>
                </a:cxn>
                <a:cxn ang="0">
                  <a:pos x="109" y="2"/>
                </a:cxn>
                <a:cxn ang="0">
                  <a:pos x="98" y="3"/>
                </a:cxn>
                <a:cxn ang="0">
                  <a:pos x="88" y="4"/>
                </a:cxn>
                <a:cxn ang="0">
                  <a:pos x="78" y="5"/>
                </a:cxn>
                <a:cxn ang="0">
                  <a:pos x="68" y="7"/>
                </a:cxn>
                <a:cxn ang="0">
                  <a:pos x="58" y="9"/>
                </a:cxn>
                <a:cxn ang="0">
                  <a:pos x="48" y="12"/>
                </a:cxn>
                <a:cxn ang="0">
                  <a:pos x="39" y="17"/>
                </a:cxn>
                <a:cxn ang="0">
                  <a:pos x="29" y="23"/>
                </a:cxn>
                <a:cxn ang="0">
                  <a:pos x="21" y="29"/>
                </a:cxn>
                <a:cxn ang="0">
                  <a:pos x="13" y="36"/>
                </a:cxn>
                <a:cxn ang="0">
                  <a:pos x="6" y="46"/>
                </a:cxn>
                <a:cxn ang="0">
                  <a:pos x="0" y="56"/>
                </a:cxn>
                <a:cxn ang="0">
                  <a:pos x="3" y="58"/>
                </a:cxn>
                <a:cxn ang="0">
                  <a:pos x="9" y="48"/>
                </a:cxn>
                <a:cxn ang="0">
                  <a:pos x="16" y="39"/>
                </a:cxn>
                <a:cxn ang="0">
                  <a:pos x="24" y="31"/>
                </a:cxn>
                <a:cxn ang="0">
                  <a:pos x="32" y="26"/>
                </a:cxn>
                <a:cxn ang="0">
                  <a:pos x="40" y="20"/>
                </a:cxn>
                <a:cxn ang="0">
                  <a:pos x="49" y="16"/>
                </a:cxn>
                <a:cxn ang="0">
                  <a:pos x="59" y="13"/>
                </a:cxn>
                <a:cxn ang="0">
                  <a:pos x="69" y="11"/>
                </a:cxn>
                <a:cxn ang="0">
                  <a:pos x="79" y="8"/>
                </a:cxn>
                <a:cxn ang="0">
                  <a:pos x="89" y="7"/>
                </a:cxn>
                <a:cxn ang="0">
                  <a:pos x="99" y="7"/>
                </a:cxn>
                <a:cxn ang="0">
                  <a:pos x="109" y="6"/>
                </a:cxn>
                <a:cxn ang="0">
                  <a:pos x="119" y="6"/>
                </a:cxn>
                <a:cxn ang="0">
                  <a:pos x="129" y="5"/>
                </a:cxn>
                <a:cxn ang="0">
                  <a:pos x="139" y="4"/>
                </a:cxn>
                <a:cxn ang="0">
                  <a:pos x="148" y="3"/>
                </a:cxn>
                <a:cxn ang="0">
                  <a:pos x="148" y="3"/>
                </a:cxn>
                <a:cxn ang="0">
                  <a:pos x="148" y="0"/>
                </a:cxn>
              </a:cxnLst>
              <a:rect l="txL" t="txT" r="txR" b="txB"/>
              <a:pathLst>
                <a:path w="149" h="59">
                  <a:moveTo>
                    <a:pt x="148" y="0"/>
                  </a:moveTo>
                  <a:lnTo>
                    <a:pt x="148" y="0"/>
                  </a:lnTo>
                  <a:lnTo>
                    <a:pt x="139" y="0"/>
                  </a:lnTo>
                  <a:lnTo>
                    <a:pt x="129" y="1"/>
                  </a:lnTo>
                  <a:lnTo>
                    <a:pt x="119" y="2"/>
                  </a:lnTo>
                  <a:lnTo>
                    <a:pt x="109" y="2"/>
                  </a:lnTo>
                  <a:lnTo>
                    <a:pt x="98" y="3"/>
                  </a:lnTo>
                  <a:lnTo>
                    <a:pt x="88" y="4"/>
                  </a:lnTo>
                  <a:lnTo>
                    <a:pt x="78" y="5"/>
                  </a:lnTo>
                  <a:lnTo>
                    <a:pt x="68" y="7"/>
                  </a:lnTo>
                  <a:lnTo>
                    <a:pt x="58" y="9"/>
                  </a:lnTo>
                  <a:lnTo>
                    <a:pt x="48" y="12"/>
                  </a:lnTo>
                  <a:lnTo>
                    <a:pt x="39" y="17"/>
                  </a:lnTo>
                  <a:lnTo>
                    <a:pt x="29" y="23"/>
                  </a:lnTo>
                  <a:lnTo>
                    <a:pt x="21" y="29"/>
                  </a:lnTo>
                  <a:lnTo>
                    <a:pt x="13" y="36"/>
                  </a:lnTo>
                  <a:lnTo>
                    <a:pt x="6" y="46"/>
                  </a:lnTo>
                  <a:lnTo>
                    <a:pt x="0" y="56"/>
                  </a:lnTo>
                  <a:lnTo>
                    <a:pt x="3" y="58"/>
                  </a:lnTo>
                  <a:lnTo>
                    <a:pt x="9" y="48"/>
                  </a:lnTo>
                  <a:lnTo>
                    <a:pt x="16" y="39"/>
                  </a:lnTo>
                  <a:lnTo>
                    <a:pt x="24" y="31"/>
                  </a:lnTo>
                  <a:lnTo>
                    <a:pt x="32" y="26"/>
                  </a:lnTo>
                  <a:lnTo>
                    <a:pt x="40" y="20"/>
                  </a:lnTo>
                  <a:lnTo>
                    <a:pt x="49" y="16"/>
                  </a:lnTo>
                  <a:lnTo>
                    <a:pt x="59" y="13"/>
                  </a:lnTo>
                  <a:lnTo>
                    <a:pt x="69" y="11"/>
                  </a:lnTo>
                  <a:lnTo>
                    <a:pt x="79" y="8"/>
                  </a:lnTo>
                  <a:lnTo>
                    <a:pt x="89" y="7"/>
                  </a:lnTo>
                  <a:lnTo>
                    <a:pt x="99" y="7"/>
                  </a:lnTo>
                  <a:lnTo>
                    <a:pt x="109" y="6"/>
                  </a:lnTo>
                  <a:lnTo>
                    <a:pt x="119" y="6"/>
                  </a:lnTo>
                  <a:lnTo>
                    <a:pt x="129" y="5"/>
                  </a:lnTo>
                  <a:lnTo>
                    <a:pt x="139" y="4"/>
                  </a:lnTo>
                  <a:lnTo>
                    <a:pt x="148" y="3"/>
                  </a:lnTo>
                  <a:lnTo>
                    <a:pt x="148"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24" name="Freeform 60"/>
            <p:cNvSpPr/>
            <p:nvPr/>
          </p:nvSpPr>
          <p:spPr>
            <a:xfrm>
              <a:off x="1296" y="3740"/>
              <a:ext cx="247" cy="18"/>
            </a:xfrm>
            <a:custGeom>
              <a:avLst/>
              <a:gdLst>
                <a:gd name="txL" fmla="*/ 0 w 247"/>
                <a:gd name="txT" fmla="*/ 0 h 18"/>
                <a:gd name="txR" fmla="*/ 247 w 247"/>
                <a:gd name="txB" fmla="*/ 18 h 18"/>
              </a:gdLst>
              <a:ahLst/>
              <a:cxnLst>
                <a:cxn ang="0">
                  <a:pos x="241" y="8"/>
                </a:cxn>
                <a:cxn ang="0">
                  <a:pos x="226" y="10"/>
                </a:cxn>
                <a:cxn ang="0">
                  <a:pos x="211" y="12"/>
                </a:cxn>
                <a:cxn ang="0">
                  <a:pos x="196" y="12"/>
                </a:cxn>
                <a:cxn ang="0">
                  <a:pos x="181" y="12"/>
                </a:cxn>
                <a:cxn ang="0">
                  <a:pos x="165" y="11"/>
                </a:cxn>
                <a:cxn ang="0">
                  <a:pos x="150" y="9"/>
                </a:cxn>
                <a:cxn ang="0">
                  <a:pos x="136" y="8"/>
                </a:cxn>
                <a:cxn ang="0">
                  <a:pos x="120" y="7"/>
                </a:cxn>
                <a:cxn ang="0">
                  <a:pos x="104" y="5"/>
                </a:cxn>
                <a:cxn ang="0">
                  <a:pos x="90" y="3"/>
                </a:cxn>
                <a:cxn ang="0">
                  <a:pos x="74" y="1"/>
                </a:cxn>
                <a:cxn ang="0">
                  <a:pos x="60" y="0"/>
                </a:cxn>
                <a:cxn ang="0">
                  <a:pos x="44" y="0"/>
                </a:cxn>
                <a:cxn ang="0">
                  <a:pos x="29" y="0"/>
                </a:cxn>
                <a:cxn ang="0">
                  <a:pos x="15" y="0"/>
                </a:cxn>
                <a:cxn ang="0">
                  <a:pos x="0" y="1"/>
                </a:cxn>
                <a:cxn ang="0">
                  <a:pos x="8" y="4"/>
                </a:cxn>
                <a:cxn ang="0">
                  <a:pos x="22" y="4"/>
                </a:cxn>
                <a:cxn ang="0">
                  <a:pos x="37" y="4"/>
                </a:cxn>
                <a:cxn ang="0">
                  <a:pos x="52" y="4"/>
                </a:cxn>
                <a:cxn ang="0">
                  <a:pos x="67" y="4"/>
                </a:cxn>
                <a:cxn ang="0">
                  <a:pos x="81" y="6"/>
                </a:cxn>
                <a:cxn ang="0">
                  <a:pos x="96" y="8"/>
                </a:cxn>
                <a:cxn ang="0">
                  <a:pos x="112" y="9"/>
                </a:cxn>
                <a:cxn ang="0">
                  <a:pos x="127" y="11"/>
                </a:cxn>
                <a:cxn ang="0">
                  <a:pos x="142" y="12"/>
                </a:cxn>
                <a:cxn ang="0">
                  <a:pos x="157" y="14"/>
                </a:cxn>
                <a:cxn ang="0">
                  <a:pos x="173" y="15"/>
                </a:cxn>
                <a:cxn ang="0">
                  <a:pos x="188" y="16"/>
                </a:cxn>
                <a:cxn ang="0">
                  <a:pos x="204" y="16"/>
                </a:cxn>
                <a:cxn ang="0">
                  <a:pos x="219" y="15"/>
                </a:cxn>
                <a:cxn ang="0">
                  <a:pos x="235" y="13"/>
                </a:cxn>
                <a:cxn ang="0">
                  <a:pos x="243" y="9"/>
                </a:cxn>
                <a:cxn ang="0">
                  <a:pos x="246" y="12"/>
                </a:cxn>
                <a:cxn ang="0">
                  <a:pos x="241" y="12"/>
                </a:cxn>
              </a:cxnLst>
              <a:rect l="txL" t="txT" r="txR" b="txB"/>
              <a:pathLst>
                <a:path w="247" h="18">
                  <a:moveTo>
                    <a:pt x="241" y="12"/>
                  </a:moveTo>
                  <a:lnTo>
                    <a:pt x="241" y="8"/>
                  </a:lnTo>
                  <a:lnTo>
                    <a:pt x="234" y="9"/>
                  </a:lnTo>
                  <a:lnTo>
                    <a:pt x="226" y="10"/>
                  </a:lnTo>
                  <a:lnTo>
                    <a:pt x="218" y="11"/>
                  </a:lnTo>
                  <a:lnTo>
                    <a:pt x="211" y="12"/>
                  </a:lnTo>
                  <a:lnTo>
                    <a:pt x="204" y="12"/>
                  </a:lnTo>
                  <a:lnTo>
                    <a:pt x="196" y="12"/>
                  </a:lnTo>
                  <a:lnTo>
                    <a:pt x="188" y="12"/>
                  </a:lnTo>
                  <a:lnTo>
                    <a:pt x="181" y="12"/>
                  </a:lnTo>
                  <a:lnTo>
                    <a:pt x="173" y="11"/>
                  </a:lnTo>
                  <a:lnTo>
                    <a:pt x="165" y="11"/>
                  </a:lnTo>
                  <a:lnTo>
                    <a:pt x="158" y="10"/>
                  </a:lnTo>
                  <a:lnTo>
                    <a:pt x="150" y="9"/>
                  </a:lnTo>
                  <a:lnTo>
                    <a:pt x="142" y="8"/>
                  </a:lnTo>
                  <a:lnTo>
                    <a:pt x="136" y="8"/>
                  </a:lnTo>
                  <a:lnTo>
                    <a:pt x="127" y="8"/>
                  </a:lnTo>
                  <a:lnTo>
                    <a:pt x="120" y="7"/>
                  </a:lnTo>
                  <a:lnTo>
                    <a:pt x="112" y="6"/>
                  </a:lnTo>
                  <a:lnTo>
                    <a:pt x="104" y="5"/>
                  </a:lnTo>
                  <a:lnTo>
                    <a:pt x="96" y="4"/>
                  </a:lnTo>
                  <a:lnTo>
                    <a:pt x="90" y="3"/>
                  </a:lnTo>
                  <a:lnTo>
                    <a:pt x="82" y="2"/>
                  </a:lnTo>
                  <a:lnTo>
                    <a:pt x="74" y="1"/>
                  </a:lnTo>
                  <a:lnTo>
                    <a:pt x="67" y="0"/>
                  </a:lnTo>
                  <a:lnTo>
                    <a:pt x="60" y="0"/>
                  </a:lnTo>
                  <a:lnTo>
                    <a:pt x="52" y="0"/>
                  </a:lnTo>
                  <a:lnTo>
                    <a:pt x="44" y="0"/>
                  </a:lnTo>
                  <a:lnTo>
                    <a:pt x="37" y="0"/>
                  </a:lnTo>
                  <a:lnTo>
                    <a:pt x="29" y="0"/>
                  </a:lnTo>
                  <a:lnTo>
                    <a:pt x="22" y="0"/>
                  </a:lnTo>
                  <a:lnTo>
                    <a:pt x="15" y="0"/>
                  </a:lnTo>
                  <a:lnTo>
                    <a:pt x="7" y="0"/>
                  </a:lnTo>
                  <a:lnTo>
                    <a:pt x="0" y="1"/>
                  </a:lnTo>
                  <a:lnTo>
                    <a:pt x="0" y="5"/>
                  </a:lnTo>
                  <a:lnTo>
                    <a:pt x="8" y="4"/>
                  </a:lnTo>
                  <a:lnTo>
                    <a:pt x="15" y="4"/>
                  </a:lnTo>
                  <a:lnTo>
                    <a:pt x="22" y="4"/>
                  </a:lnTo>
                  <a:lnTo>
                    <a:pt x="29" y="4"/>
                  </a:lnTo>
                  <a:lnTo>
                    <a:pt x="37" y="4"/>
                  </a:lnTo>
                  <a:lnTo>
                    <a:pt x="44" y="4"/>
                  </a:lnTo>
                  <a:lnTo>
                    <a:pt x="52" y="4"/>
                  </a:lnTo>
                  <a:lnTo>
                    <a:pt x="60" y="4"/>
                  </a:lnTo>
                  <a:lnTo>
                    <a:pt x="67" y="4"/>
                  </a:lnTo>
                  <a:lnTo>
                    <a:pt x="74" y="6"/>
                  </a:lnTo>
                  <a:lnTo>
                    <a:pt x="81" y="6"/>
                  </a:lnTo>
                  <a:lnTo>
                    <a:pt x="89" y="7"/>
                  </a:lnTo>
                  <a:lnTo>
                    <a:pt x="96" y="8"/>
                  </a:lnTo>
                  <a:lnTo>
                    <a:pt x="104" y="8"/>
                  </a:lnTo>
                  <a:lnTo>
                    <a:pt x="112" y="9"/>
                  </a:lnTo>
                  <a:lnTo>
                    <a:pt x="119" y="10"/>
                  </a:lnTo>
                  <a:lnTo>
                    <a:pt x="127" y="11"/>
                  </a:lnTo>
                  <a:lnTo>
                    <a:pt x="135" y="12"/>
                  </a:lnTo>
                  <a:lnTo>
                    <a:pt x="142" y="12"/>
                  </a:lnTo>
                  <a:lnTo>
                    <a:pt x="149" y="13"/>
                  </a:lnTo>
                  <a:lnTo>
                    <a:pt x="157" y="14"/>
                  </a:lnTo>
                  <a:lnTo>
                    <a:pt x="165" y="15"/>
                  </a:lnTo>
                  <a:lnTo>
                    <a:pt x="173" y="15"/>
                  </a:lnTo>
                  <a:lnTo>
                    <a:pt x="181" y="16"/>
                  </a:lnTo>
                  <a:lnTo>
                    <a:pt x="188" y="16"/>
                  </a:lnTo>
                  <a:lnTo>
                    <a:pt x="196" y="17"/>
                  </a:lnTo>
                  <a:lnTo>
                    <a:pt x="204" y="16"/>
                  </a:lnTo>
                  <a:lnTo>
                    <a:pt x="211" y="16"/>
                  </a:lnTo>
                  <a:lnTo>
                    <a:pt x="219" y="15"/>
                  </a:lnTo>
                  <a:lnTo>
                    <a:pt x="227" y="14"/>
                  </a:lnTo>
                  <a:lnTo>
                    <a:pt x="235" y="13"/>
                  </a:lnTo>
                  <a:lnTo>
                    <a:pt x="242" y="12"/>
                  </a:lnTo>
                  <a:lnTo>
                    <a:pt x="243" y="9"/>
                  </a:lnTo>
                  <a:lnTo>
                    <a:pt x="242" y="12"/>
                  </a:lnTo>
                  <a:lnTo>
                    <a:pt x="246" y="12"/>
                  </a:lnTo>
                  <a:lnTo>
                    <a:pt x="243" y="9"/>
                  </a:lnTo>
                  <a:lnTo>
                    <a:pt x="241" y="12"/>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25" name="Freeform 61"/>
            <p:cNvSpPr/>
            <p:nvPr/>
          </p:nvSpPr>
          <p:spPr>
            <a:xfrm>
              <a:off x="1478" y="3443"/>
              <a:ext cx="63" cy="310"/>
            </a:xfrm>
            <a:custGeom>
              <a:avLst/>
              <a:gdLst>
                <a:gd name="txL" fmla="*/ 0 w 63"/>
                <a:gd name="txT" fmla="*/ 0 h 310"/>
                <a:gd name="txR" fmla="*/ 63 w 63"/>
                <a:gd name="txB" fmla="*/ 310 h 310"/>
              </a:gdLst>
              <a:ahLst/>
              <a:cxnLst>
                <a:cxn ang="0">
                  <a:pos x="4" y="0"/>
                </a:cxn>
                <a:cxn ang="0">
                  <a:pos x="3" y="19"/>
                </a:cxn>
                <a:cxn ang="0">
                  <a:pos x="2" y="40"/>
                </a:cxn>
                <a:cxn ang="0">
                  <a:pos x="0" y="60"/>
                </a:cxn>
                <a:cxn ang="0">
                  <a:pos x="0" y="80"/>
                </a:cxn>
                <a:cxn ang="0">
                  <a:pos x="0" y="100"/>
                </a:cxn>
                <a:cxn ang="0">
                  <a:pos x="0" y="121"/>
                </a:cxn>
                <a:cxn ang="0">
                  <a:pos x="1" y="141"/>
                </a:cxn>
                <a:cxn ang="0">
                  <a:pos x="3" y="161"/>
                </a:cxn>
                <a:cxn ang="0">
                  <a:pos x="5" y="181"/>
                </a:cxn>
                <a:cxn ang="0">
                  <a:pos x="8" y="201"/>
                </a:cxn>
                <a:cxn ang="0">
                  <a:pos x="13" y="220"/>
                </a:cxn>
                <a:cxn ang="0">
                  <a:pos x="19" y="239"/>
                </a:cxn>
                <a:cxn ang="0">
                  <a:pos x="27" y="257"/>
                </a:cxn>
                <a:cxn ang="0">
                  <a:pos x="36" y="276"/>
                </a:cxn>
                <a:cxn ang="0">
                  <a:pos x="47" y="292"/>
                </a:cxn>
                <a:cxn ang="0">
                  <a:pos x="59" y="309"/>
                </a:cxn>
                <a:cxn ang="0">
                  <a:pos x="55" y="298"/>
                </a:cxn>
                <a:cxn ang="0">
                  <a:pos x="45" y="281"/>
                </a:cxn>
                <a:cxn ang="0">
                  <a:pos x="34" y="264"/>
                </a:cxn>
                <a:cxn ang="0">
                  <a:pos x="27" y="247"/>
                </a:cxn>
                <a:cxn ang="0">
                  <a:pos x="20" y="228"/>
                </a:cxn>
                <a:cxn ang="0">
                  <a:pos x="14" y="209"/>
                </a:cxn>
                <a:cxn ang="0">
                  <a:pos x="10" y="190"/>
                </a:cxn>
                <a:cxn ang="0">
                  <a:pos x="7" y="171"/>
                </a:cxn>
                <a:cxn ang="0">
                  <a:pos x="5" y="151"/>
                </a:cxn>
                <a:cxn ang="0">
                  <a:pos x="4" y="132"/>
                </a:cxn>
                <a:cxn ang="0">
                  <a:pos x="4" y="111"/>
                </a:cxn>
                <a:cxn ang="0">
                  <a:pos x="4" y="90"/>
                </a:cxn>
                <a:cxn ang="0">
                  <a:pos x="4" y="70"/>
                </a:cxn>
                <a:cxn ang="0">
                  <a:pos x="5" y="50"/>
                </a:cxn>
                <a:cxn ang="0">
                  <a:pos x="5" y="29"/>
                </a:cxn>
                <a:cxn ang="0">
                  <a:pos x="6" y="10"/>
                </a:cxn>
                <a:cxn ang="0">
                  <a:pos x="7" y="0"/>
                </a:cxn>
              </a:cxnLst>
              <a:rect l="txL" t="txT" r="txR" b="txB"/>
              <a:pathLst>
                <a:path w="63" h="310">
                  <a:moveTo>
                    <a:pt x="4" y="0"/>
                  </a:moveTo>
                  <a:lnTo>
                    <a:pt x="4" y="0"/>
                  </a:lnTo>
                  <a:lnTo>
                    <a:pt x="3" y="10"/>
                  </a:lnTo>
                  <a:lnTo>
                    <a:pt x="3" y="19"/>
                  </a:lnTo>
                  <a:lnTo>
                    <a:pt x="2" y="29"/>
                  </a:lnTo>
                  <a:lnTo>
                    <a:pt x="2" y="40"/>
                  </a:lnTo>
                  <a:lnTo>
                    <a:pt x="1" y="50"/>
                  </a:lnTo>
                  <a:lnTo>
                    <a:pt x="0" y="60"/>
                  </a:lnTo>
                  <a:lnTo>
                    <a:pt x="0" y="70"/>
                  </a:lnTo>
                  <a:lnTo>
                    <a:pt x="0" y="80"/>
                  </a:lnTo>
                  <a:lnTo>
                    <a:pt x="0" y="90"/>
                  </a:lnTo>
                  <a:lnTo>
                    <a:pt x="0" y="100"/>
                  </a:lnTo>
                  <a:lnTo>
                    <a:pt x="0" y="111"/>
                  </a:lnTo>
                  <a:lnTo>
                    <a:pt x="0" y="121"/>
                  </a:lnTo>
                  <a:lnTo>
                    <a:pt x="0" y="132"/>
                  </a:lnTo>
                  <a:lnTo>
                    <a:pt x="1" y="141"/>
                  </a:lnTo>
                  <a:lnTo>
                    <a:pt x="2" y="152"/>
                  </a:lnTo>
                  <a:lnTo>
                    <a:pt x="3" y="161"/>
                  </a:lnTo>
                  <a:lnTo>
                    <a:pt x="4" y="171"/>
                  </a:lnTo>
                  <a:lnTo>
                    <a:pt x="5" y="181"/>
                  </a:lnTo>
                  <a:lnTo>
                    <a:pt x="6" y="191"/>
                  </a:lnTo>
                  <a:lnTo>
                    <a:pt x="8" y="201"/>
                  </a:lnTo>
                  <a:lnTo>
                    <a:pt x="10" y="210"/>
                  </a:lnTo>
                  <a:lnTo>
                    <a:pt x="13" y="220"/>
                  </a:lnTo>
                  <a:lnTo>
                    <a:pt x="16" y="230"/>
                  </a:lnTo>
                  <a:lnTo>
                    <a:pt x="19" y="239"/>
                  </a:lnTo>
                  <a:lnTo>
                    <a:pt x="23" y="248"/>
                  </a:lnTo>
                  <a:lnTo>
                    <a:pt x="27" y="257"/>
                  </a:lnTo>
                  <a:lnTo>
                    <a:pt x="31" y="266"/>
                  </a:lnTo>
                  <a:lnTo>
                    <a:pt x="36" y="276"/>
                  </a:lnTo>
                  <a:lnTo>
                    <a:pt x="41" y="284"/>
                  </a:lnTo>
                  <a:lnTo>
                    <a:pt x="47" y="292"/>
                  </a:lnTo>
                  <a:lnTo>
                    <a:pt x="53" y="300"/>
                  </a:lnTo>
                  <a:lnTo>
                    <a:pt x="59" y="309"/>
                  </a:lnTo>
                  <a:lnTo>
                    <a:pt x="62" y="306"/>
                  </a:lnTo>
                  <a:lnTo>
                    <a:pt x="55" y="298"/>
                  </a:lnTo>
                  <a:lnTo>
                    <a:pt x="50" y="290"/>
                  </a:lnTo>
                  <a:lnTo>
                    <a:pt x="45" y="281"/>
                  </a:lnTo>
                  <a:lnTo>
                    <a:pt x="39" y="273"/>
                  </a:lnTo>
                  <a:lnTo>
                    <a:pt x="34" y="264"/>
                  </a:lnTo>
                  <a:lnTo>
                    <a:pt x="30" y="256"/>
                  </a:lnTo>
                  <a:lnTo>
                    <a:pt x="27" y="247"/>
                  </a:lnTo>
                  <a:lnTo>
                    <a:pt x="23" y="237"/>
                  </a:lnTo>
                  <a:lnTo>
                    <a:pt x="20" y="228"/>
                  </a:lnTo>
                  <a:lnTo>
                    <a:pt x="17" y="219"/>
                  </a:lnTo>
                  <a:lnTo>
                    <a:pt x="14" y="209"/>
                  </a:lnTo>
                  <a:lnTo>
                    <a:pt x="12" y="200"/>
                  </a:lnTo>
                  <a:lnTo>
                    <a:pt x="10" y="190"/>
                  </a:lnTo>
                  <a:lnTo>
                    <a:pt x="8" y="181"/>
                  </a:lnTo>
                  <a:lnTo>
                    <a:pt x="7" y="171"/>
                  </a:lnTo>
                  <a:lnTo>
                    <a:pt x="6" y="161"/>
                  </a:lnTo>
                  <a:lnTo>
                    <a:pt x="5" y="151"/>
                  </a:lnTo>
                  <a:lnTo>
                    <a:pt x="5" y="141"/>
                  </a:lnTo>
                  <a:lnTo>
                    <a:pt x="4" y="132"/>
                  </a:lnTo>
                  <a:lnTo>
                    <a:pt x="4" y="121"/>
                  </a:lnTo>
                  <a:lnTo>
                    <a:pt x="4" y="111"/>
                  </a:lnTo>
                  <a:lnTo>
                    <a:pt x="4" y="100"/>
                  </a:lnTo>
                  <a:lnTo>
                    <a:pt x="4" y="90"/>
                  </a:lnTo>
                  <a:lnTo>
                    <a:pt x="4" y="80"/>
                  </a:lnTo>
                  <a:lnTo>
                    <a:pt x="4" y="70"/>
                  </a:lnTo>
                  <a:lnTo>
                    <a:pt x="5" y="60"/>
                  </a:lnTo>
                  <a:lnTo>
                    <a:pt x="5" y="50"/>
                  </a:lnTo>
                  <a:lnTo>
                    <a:pt x="5" y="40"/>
                  </a:lnTo>
                  <a:lnTo>
                    <a:pt x="5" y="29"/>
                  </a:lnTo>
                  <a:lnTo>
                    <a:pt x="6" y="19"/>
                  </a:lnTo>
                  <a:lnTo>
                    <a:pt x="6" y="10"/>
                  </a:lnTo>
                  <a:lnTo>
                    <a:pt x="7" y="0"/>
                  </a:lnTo>
                  <a:lnTo>
                    <a:pt x="4"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26" name="Freeform 62"/>
            <p:cNvSpPr/>
            <p:nvPr/>
          </p:nvSpPr>
          <p:spPr>
            <a:xfrm>
              <a:off x="1449" y="3361"/>
              <a:ext cx="37" cy="83"/>
            </a:xfrm>
            <a:custGeom>
              <a:avLst/>
              <a:gdLst>
                <a:gd name="txL" fmla="*/ 0 w 37"/>
                <a:gd name="txT" fmla="*/ 0 h 83"/>
                <a:gd name="txR" fmla="*/ 37 w 37"/>
                <a:gd name="txB" fmla="*/ 83 h 83"/>
              </a:gdLst>
              <a:ahLst/>
              <a:cxnLst>
                <a:cxn ang="0">
                  <a:pos x="0" y="1"/>
                </a:cxn>
                <a:cxn ang="0">
                  <a:pos x="2" y="3"/>
                </a:cxn>
                <a:cxn ang="0">
                  <a:pos x="8" y="3"/>
                </a:cxn>
                <a:cxn ang="0">
                  <a:pos x="12" y="3"/>
                </a:cxn>
                <a:cxn ang="0">
                  <a:pos x="16" y="6"/>
                </a:cxn>
                <a:cxn ang="0">
                  <a:pos x="20" y="9"/>
                </a:cxn>
                <a:cxn ang="0">
                  <a:pos x="23" y="13"/>
                </a:cxn>
                <a:cxn ang="0">
                  <a:pos x="25" y="18"/>
                </a:cxn>
                <a:cxn ang="0">
                  <a:pos x="28" y="23"/>
                </a:cxn>
                <a:cxn ang="0">
                  <a:pos x="29" y="29"/>
                </a:cxn>
                <a:cxn ang="0">
                  <a:pos x="31" y="35"/>
                </a:cxn>
                <a:cxn ang="0">
                  <a:pos x="32" y="42"/>
                </a:cxn>
                <a:cxn ang="0">
                  <a:pos x="32" y="50"/>
                </a:cxn>
                <a:cxn ang="0">
                  <a:pos x="32" y="56"/>
                </a:cxn>
                <a:cxn ang="0">
                  <a:pos x="32" y="63"/>
                </a:cxn>
                <a:cxn ang="0">
                  <a:pos x="32" y="70"/>
                </a:cxn>
                <a:cxn ang="0">
                  <a:pos x="32" y="75"/>
                </a:cxn>
                <a:cxn ang="0">
                  <a:pos x="32" y="82"/>
                </a:cxn>
                <a:cxn ang="0">
                  <a:pos x="36" y="82"/>
                </a:cxn>
                <a:cxn ang="0">
                  <a:pos x="36" y="75"/>
                </a:cxn>
                <a:cxn ang="0">
                  <a:pos x="36" y="70"/>
                </a:cxn>
                <a:cxn ang="0">
                  <a:pos x="36" y="63"/>
                </a:cxn>
                <a:cxn ang="0">
                  <a:pos x="36" y="56"/>
                </a:cxn>
                <a:cxn ang="0">
                  <a:pos x="35" y="49"/>
                </a:cxn>
                <a:cxn ang="0">
                  <a:pos x="35" y="42"/>
                </a:cxn>
                <a:cxn ang="0">
                  <a:pos x="34" y="35"/>
                </a:cxn>
                <a:cxn ang="0">
                  <a:pos x="33" y="28"/>
                </a:cxn>
                <a:cxn ang="0">
                  <a:pos x="32" y="22"/>
                </a:cxn>
                <a:cxn ang="0">
                  <a:pos x="28" y="16"/>
                </a:cxn>
                <a:cxn ang="0">
                  <a:pos x="26" y="11"/>
                </a:cxn>
                <a:cxn ang="0">
                  <a:pos x="22" y="6"/>
                </a:cxn>
                <a:cxn ang="0">
                  <a:pos x="18" y="3"/>
                </a:cxn>
                <a:cxn ang="0">
                  <a:pos x="13" y="0"/>
                </a:cxn>
                <a:cxn ang="0">
                  <a:pos x="8" y="0"/>
                </a:cxn>
                <a:cxn ang="0">
                  <a:pos x="1" y="0"/>
                </a:cxn>
                <a:cxn ang="0">
                  <a:pos x="4" y="2"/>
                </a:cxn>
                <a:cxn ang="0">
                  <a:pos x="0" y="1"/>
                </a:cxn>
                <a:cxn ang="0">
                  <a:pos x="0" y="3"/>
                </a:cxn>
                <a:cxn ang="0">
                  <a:pos x="2" y="3"/>
                </a:cxn>
                <a:cxn ang="0">
                  <a:pos x="0" y="1"/>
                </a:cxn>
              </a:cxnLst>
              <a:rect l="txL" t="txT" r="txR" b="txB"/>
              <a:pathLst>
                <a:path w="37" h="83">
                  <a:moveTo>
                    <a:pt x="0" y="1"/>
                  </a:moveTo>
                  <a:lnTo>
                    <a:pt x="2" y="3"/>
                  </a:lnTo>
                  <a:lnTo>
                    <a:pt x="8" y="3"/>
                  </a:lnTo>
                  <a:lnTo>
                    <a:pt x="12" y="3"/>
                  </a:lnTo>
                  <a:lnTo>
                    <a:pt x="16" y="6"/>
                  </a:lnTo>
                  <a:lnTo>
                    <a:pt x="20" y="9"/>
                  </a:lnTo>
                  <a:lnTo>
                    <a:pt x="23" y="13"/>
                  </a:lnTo>
                  <a:lnTo>
                    <a:pt x="25" y="18"/>
                  </a:lnTo>
                  <a:lnTo>
                    <a:pt x="28" y="23"/>
                  </a:lnTo>
                  <a:lnTo>
                    <a:pt x="29" y="29"/>
                  </a:lnTo>
                  <a:lnTo>
                    <a:pt x="31" y="35"/>
                  </a:lnTo>
                  <a:lnTo>
                    <a:pt x="32" y="42"/>
                  </a:lnTo>
                  <a:lnTo>
                    <a:pt x="32" y="50"/>
                  </a:lnTo>
                  <a:lnTo>
                    <a:pt x="32" y="56"/>
                  </a:lnTo>
                  <a:lnTo>
                    <a:pt x="32" y="63"/>
                  </a:lnTo>
                  <a:lnTo>
                    <a:pt x="32" y="70"/>
                  </a:lnTo>
                  <a:lnTo>
                    <a:pt x="32" y="75"/>
                  </a:lnTo>
                  <a:lnTo>
                    <a:pt x="32" y="82"/>
                  </a:lnTo>
                  <a:lnTo>
                    <a:pt x="36" y="82"/>
                  </a:lnTo>
                  <a:lnTo>
                    <a:pt x="36" y="75"/>
                  </a:lnTo>
                  <a:lnTo>
                    <a:pt x="36" y="70"/>
                  </a:lnTo>
                  <a:lnTo>
                    <a:pt x="36" y="63"/>
                  </a:lnTo>
                  <a:lnTo>
                    <a:pt x="36" y="56"/>
                  </a:lnTo>
                  <a:lnTo>
                    <a:pt x="35" y="49"/>
                  </a:lnTo>
                  <a:lnTo>
                    <a:pt x="35" y="42"/>
                  </a:lnTo>
                  <a:lnTo>
                    <a:pt x="34" y="35"/>
                  </a:lnTo>
                  <a:lnTo>
                    <a:pt x="33" y="28"/>
                  </a:lnTo>
                  <a:lnTo>
                    <a:pt x="32" y="22"/>
                  </a:lnTo>
                  <a:lnTo>
                    <a:pt x="28" y="16"/>
                  </a:lnTo>
                  <a:lnTo>
                    <a:pt x="26" y="11"/>
                  </a:lnTo>
                  <a:lnTo>
                    <a:pt x="22" y="6"/>
                  </a:lnTo>
                  <a:lnTo>
                    <a:pt x="18" y="3"/>
                  </a:lnTo>
                  <a:lnTo>
                    <a:pt x="13" y="0"/>
                  </a:lnTo>
                  <a:lnTo>
                    <a:pt x="8" y="0"/>
                  </a:lnTo>
                  <a:lnTo>
                    <a:pt x="1" y="0"/>
                  </a:lnTo>
                  <a:lnTo>
                    <a:pt x="4" y="2"/>
                  </a:lnTo>
                  <a:lnTo>
                    <a:pt x="0" y="1"/>
                  </a:lnTo>
                  <a:lnTo>
                    <a:pt x="0" y="3"/>
                  </a:lnTo>
                  <a:lnTo>
                    <a:pt x="2" y="3"/>
                  </a:lnTo>
                  <a:lnTo>
                    <a:pt x="0" y="1"/>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27" name="Freeform 63"/>
            <p:cNvSpPr/>
            <p:nvPr/>
          </p:nvSpPr>
          <p:spPr>
            <a:xfrm>
              <a:off x="1449" y="3232"/>
              <a:ext cx="26" cy="132"/>
            </a:xfrm>
            <a:custGeom>
              <a:avLst/>
              <a:gdLst>
                <a:gd name="txL" fmla="*/ 0 w 26"/>
                <a:gd name="txT" fmla="*/ 0 h 132"/>
                <a:gd name="txR" fmla="*/ 26 w 26"/>
                <a:gd name="txB" fmla="*/ 132 h 132"/>
              </a:gdLst>
              <a:ahLst/>
              <a:cxnLst>
                <a:cxn ang="0">
                  <a:pos x="20" y="0"/>
                </a:cxn>
                <a:cxn ang="0">
                  <a:pos x="20" y="0"/>
                </a:cxn>
                <a:cxn ang="0">
                  <a:pos x="17" y="11"/>
                </a:cxn>
                <a:cxn ang="0">
                  <a:pos x="15" y="20"/>
                </a:cxn>
                <a:cxn ang="0">
                  <a:pos x="12" y="29"/>
                </a:cxn>
                <a:cxn ang="0">
                  <a:pos x="11" y="37"/>
                </a:cxn>
                <a:cxn ang="0">
                  <a:pos x="10" y="44"/>
                </a:cxn>
                <a:cxn ang="0">
                  <a:pos x="10" y="51"/>
                </a:cxn>
                <a:cxn ang="0">
                  <a:pos x="9" y="59"/>
                </a:cxn>
                <a:cxn ang="0">
                  <a:pos x="9" y="65"/>
                </a:cxn>
                <a:cxn ang="0">
                  <a:pos x="9" y="71"/>
                </a:cxn>
                <a:cxn ang="0">
                  <a:pos x="8" y="78"/>
                </a:cxn>
                <a:cxn ang="0">
                  <a:pos x="8" y="84"/>
                </a:cxn>
                <a:cxn ang="0">
                  <a:pos x="8" y="92"/>
                </a:cxn>
                <a:cxn ang="0">
                  <a:pos x="6" y="100"/>
                </a:cxn>
                <a:cxn ang="0">
                  <a:pos x="4" y="109"/>
                </a:cxn>
                <a:cxn ang="0">
                  <a:pos x="2" y="119"/>
                </a:cxn>
                <a:cxn ang="0">
                  <a:pos x="0" y="130"/>
                </a:cxn>
                <a:cxn ang="0">
                  <a:pos x="4" y="131"/>
                </a:cxn>
                <a:cxn ang="0">
                  <a:pos x="7" y="119"/>
                </a:cxn>
                <a:cxn ang="0">
                  <a:pos x="8" y="109"/>
                </a:cxn>
                <a:cxn ang="0">
                  <a:pos x="10" y="101"/>
                </a:cxn>
                <a:cxn ang="0">
                  <a:pos x="11" y="92"/>
                </a:cxn>
                <a:cxn ang="0">
                  <a:pos x="11" y="85"/>
                </a:cxn>
                <a:cxn ang="0">
                  <a:pos x="12" y="79"/>
                </a:cxn>
                <a:cxn ang="0">
                  <a:pos x="12" y="71"/>
                </a:cxn>
                <a:cxn ang="0">
                  <a:pos x="12" y="65"/>
                </a:cxn>
                <a:cxn ang="0">
                  <a:pos x="13" y="59"/>
                </a:cxn>
                <a:cxn ang="0">
                  <a:pos x="13" y="52"/>
                </a:cxn>
                <a:cxn ang="0">
                  <a:pos x="14" y="45"/>
                </a:cxn>
                <a:cxn ang="0">
                  <a:pos x="15" y="37"/>
                </a:cxn>
                <a:cxn ang="0">
                  <a:pos x="16" y="30"/>
                </a:cxn>
                <a:cxn ang="0">
                  <a:pos x="19" y="21"/>
                </a:cxn>
                <a:cxn ang="0">
                  <a:pos x="21" y="11"/>
                </a:cxn>
                <a:cxn ang="0">
                  <a:pos x="25" y="0"/>
                </a:cxn>
                <a:cxn ang="0">
                  <a:pos x="25" y="0"/>
                </a:cxn>
                <a:cxn ang="0">
                  <a:pos x="20" y="0"/>
                </a:cxn>
              </a:cxnLst>
              <a:rect l="txL" t="txT" r="txR" b="txB"/>
              <a:pathLst>
                <a:path w="26" h="132">
                  <a:moveTo>
                    <a:pt x="20" y="0"/>
                  </a:moveTo>
                  <a:lnTo>
                    <a:pt x="20" y="0"/>
                  </a:lnTo>
                  <a:lnTo>
                    <a:pt x="17" y="11"/>
                  </a:lnTo>
                  <a:lnTo>
                    <a:pt x="15" y="20"/>
                  </a:lnTo>
                  <a:lnTo>
                    <a:pt x="12" y="29"/>
                  </a:lnTo>
                  <a:lnTo>
                    <a:pt x="11" y="37"/>
                  </a:lnTo>
                  <a:lnTo>
                    <a:pt x="10" y="44"/>
                  </a:lnTo>
                  <a:lnTo>
                    <a:pt x="10" y="51"/>
                  </a:lnTo>
                  <a:lnTo>
                    <a:pt x="9" y="59"/>
                  </a:lnTo>
                  <a:lnTo>
                    <a:pt x="9" y="65"/>
                  </a:lnTo>
                  <a:lnTo>
                    <a:pt x="9" y="71"/>
                  </a:lnTo>
                  <a:lnTo>
                    <a:pt x="8" y="78"/>
                  </a:lnTo>
                  <a:lnTo>
                    <a:pt x="8" y="84"/>
                  </a:lnTo>
                  <a:lnTo>
                    <a:pt x="8" y="92"/>
                  </a:lnTo>
                  <a:lnTo>
                    <a:pt x="6" y="100"/>
                  </a:lnTo>
                  <a:lnTo>
                    <a:pt x="4" y="109"/>
                  </a:lnTo>
                  <a:lnTo>
                    <a:pt x="2" y="119"/>
                  </a:lnTo>
                  <a:lnTo>
                    <a:pt x="0" y="130"/>
                  </a:lnTo>
                  <a:lnTo>
                    <a:pt x="4" y="131"/>
                  </a:lnTo>
                  <a:lnTo>
                    <a:pt x="7" y="119"/>
                  </a:lnTo>
                  <a:lnTo>
                    <a:pt x="8" y="109"/>
                  </a:lnTo>
                  <a:lnTo>
                    <a:pt x="10" y="101"/>
                  </a:lnTo>
                  <a:lnTo>
                    <a:pt x="11" y="92"/>
                  </a:lnTo>
                  <a:lnTo>
                    <a:pt x="11" y="85"/>
                  </a:lnTo>
                  <a:lnTo>
                    <a:pt x="12" y="79"/>
                  </a:lnTo>
                  <a:lnTo>
                    <a:pt x="12" y="71"/>
                  </a:lnTo>
                  <a:lnTo>
                    <a:pt x="12" y="65"/>
                  </a:lnTo>
                  <a:lnTo>
                    <a:pt x="13" y="59"/>
                  </a:lnTo>
                  <a:lnTo>
                    <a:pt x="13" y="52"/>
                  </a:lnTo>
                  <a:lnTo>
                    <a:pt x="14" y="45"/>
                  </a:lnTo>
                  <a:lnTo>
                    <a:pt x="15" y="37"/>
                  </a:lnTo>
                  <a:lnTo>
                    <a:pt x="16" y="30"/>
                  </a:lnTo>
                  <a:lnTo>
                    <a:pt x="19" y="21"/>
                  </a:lnTo>
                  <a:lnTo>
                    <a:pt x="21" y="11"/>
                  </a:lnTo>
                  <a:lnTo>
                    <a:pt x="25" y="0"/>
                  </a:lnTo>
                  <a:lnTo>
                    <a:pt x="20"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28" name="Freeform 64"/>
            <p:cNvSpPr/>
            <p:nvPr/>
          </p:nvSpPr>
          <p:spPr>
            <a:xfrm>
              <a:off x="1403" y="2956"/>
              <a:ext cx="77" cy="278"/>
            </a:xfrm>
            <a:custGeom>
              <a:avLst/>
              <a:gdLst>
                <a:gd name="txL" fmla="*/ 0 w 77"/>
                <a:gd name="txT" fmla="*/ 0 h 278"/>
                <a:gd name="txR" fmla="*/ 77 w 77"/>
                <a:gd name="txB" fmla="*/ 278 h 278"/>
              </a:gdLst>
              <a:ahLst/>
              <a:cxnLst>
                <a:cxn ang="0">
                  <a:pos x="4" y="0"/>
                </a:cxn>
                <a:cxn ang="0">
                  <a:pos x="0" y="20"/>
                </a:cxn>
                <a:cxn ang="0">
                  <a:pos x="0" y="39"/>
                </a:cxn>
                <a:cxn ang="0">
                  <a:pos x="2" y="56"/>
                </a:cxn>
                <a:cxn ang="0">
                  <a:pos x="6" y="74"/>
                </a:cxn>
                <a:cxn ang="0">
                  <a:pos x="12" y="92"/>
                </a:cxn>
                <a:cxn ang="0">
                  <a:pos x="20" y="108"/>
                </a:cxn>
                <a:cxn ang="0">
                  <a:pos x="28" y="124"/>
                </a:cxn>
                <a:cxn ang="0">
                  <a:pos x="36" y="140"/>
                </a:cxn>
                <a:cxn ang="0">
                  <a:pos x="45" y="156"/>
                </a:cxn>
                <a:cxn ang="0">
                  <a:pos x="54" y="172"/>
                </a:cxn>
                <a:cxn ang="0">
                  <a:pos x="60" y="189"/>
                </a:cxn>
                <a:cxn ang="0">
                  <a:pos x="66" y="205"/>
                </a:cxn>
                <a:cxn ang="0">
                  <a:pos x="70" y="221"/>
                </a:cxn>
                <a:cxn ang="0">
                  <a:pos x="72" y="239"/>
                </a:cxn>
                <a:cxn ang="0">
                  <a:pos x="71" y="257"/>
                </a:cxn>
                <a:cxn ang="0">
                  <a:pos x="67" y="276"/>
                </a:cxn>
                <a:cxn ang="0">
                  <a:pos x="73" y="267"/>
                </a:cxn>
                <a:cxn ang="0">
                  <a:pos x="76" y="248"/>
                </a:cxn>
                <a:cxn ang="0">
                  <a:pos x="76" y="230"/>
                </a:cxn>
                <a:cxn ang="0">
                  <a:pos x="72" y="213"/>
                </a:cxn>
                <a:cxn ang="0">
                  <a:pos x="68" y="196"/>
                </a:cxn>
                <a:cxn ang="0">
                  <a:pos x="60" y="179"/>
                </a:cxn>
                <a:cxn ang="0">
                  <a:pos x="53" y="163"/>
                </a:cxn>
                <a:cxn ang="0">
                  <a:pos x="44" y="146"/>
                </a:cxn>
                <a:cxn ang="0">
                  <a:pos x="35" y="131"/>
                </a:cxn>
                <a:cxn ang="0">
                  <a:pos x="27" y="115"/>
                </a:cxn>
                <a:cxn ang="0">
                  <a:pos x="19" y="97"/>
                </a:cxn>
                <a:cxn ang="0">
                  <a:pos x="12" y="82"/>
                </a:cxn>
                <a:cxn ang="0">
                  <a:pos x="8" y="65"/>
                </a:cxn>
                <a:cxn ang="0">
                  <a:pos x="4" y="48"/>
                </a:cxn>
                <a:cxn ang="0">
                  <a:pos x="4" y="29"/>
                </a:cxn>
                <a:cxn ang="0">
                  <a:pos x="6" y="12"/>
                </a:cxn>
                <a:cxn ang="0">
                  <a:pos x="6" y="0"/>
                </a:cxn>
                <a:cxn ang="0">
                  <a:pos x="8" y="0"/>
                </a:cxn>
                <a:cxn ang="0">
                  <a:pos x="6" y="4"/>
                </a:cxn>
              </a:cxnLst>
              <a:rect l="txL" t="txT" r="txR" b="txB"/>
              <a:pathLst>
                <a:path w="77" h="278">
                  <a:moveTo>
                    <a:pt x="6" y="4"/>
                  </a:moveTo>
                  <a:lnTo>
                    <a:pt x="4" y="0"/>
                  </a:lnTo>
                  <a:lnTo>
                    <a:pt x="2" y="11"/>
                  </a:lnTo>
                  <a:lnTo>
                    <a:pt x="0" y="20"/>
                  </a:lnTo>
                  <a:lnTo>
                    <a:pt x="0" y="29"/>
                  </a:lnTo>
                  <a:lnTo>
                    <a:pt x="0" y="39"/>
                  </a:lnTo>
                  <a:lnTo>
                    <a:pt x="0" y="48"/>
                  </a:lnTo>
                  <a:lnTo>
                    <a:pt x="2" y="56"/>
                  </a:lnTo>
                  <a:lnTo>
                    <a:pt x="4" y="66"/>
                  </a:lnTo>
                  <a:lnTo>
                    <a:pt x="6" y="74"/>
                  </a:lnTo>
                  <a:lnTo>
                    <a:pt x="8" y="83"/>
                  </a:lnTo>
                  <a:lnTo>
                    <a:pt x="12" y="92"/>
                  </a:lnTo>
                  <a:lnTo>
                    <a:pt x="16" y="100"/>
                  </a:lnTo>
                  <a:lnTo>
                    <a:pt x="20" y="108"/>
                  </a:lnTo>
                  <a:lnTo>
                    <a:pt x="24" y="116"/>
                  </a:lnTo>
                  <a:lnTo>
                    <a:pt x="28" y="124"/>
                  </a:lnTo>
                  <a:lnTo>
                    <a:pt x="32" y="132"/>
                  </a:lnTo>
                  <a:lnTo>
                    <a:pt x="36" y="140"/>
                  </a:lnTo>
                  <a:lnTo>
                    <a:pt x="40" y="148"/>
                  </a:lnTo>
                  <a:lnTo>
                    <a:pt x="45" y="156"/>
                  </a:lnTo>
                  <a:lnTo>
                    <a:pt x="49" y="164"/>
                  </a:lnTo>
                  <a:lnTo>
                    <a:pt x="54" y="172"/>
                  </a:lnTo>
                  <a:lnTo>
                    <a:pt x="56" y="180"/>
                  </a:lnTo>
                  <a:lnTo>
                    <a:pt x="60" y="189"/>
                  </a:lnTo>
                  <a:lnTo>
                    <a:pt x="64" y="196"/>
                  </a:lnTo>
                  <a:lnTo>
                    <a:pt x="66" y="205"/>
                  </a:lnTo>
                  <a:lnTo>
                    <a:pt x="68" y="214"/>
                  </a:lnTo>
                  <a:lnTo>
                    <a:pt x="70" y="221"/>
                  </a:lnTo>
                  <a:lnTo>
                    <a:pt x="72" y="231"/>
                  </a:lnTo>
                  <a:lnTo>
                    <a:pt x="72" y="239"/>
                  </a:lnTo>
                  <a:lnTo>
                    <a:pt x="72" y="248"/>
                  </a:lnTo>
                  <a:lnTo>
                    <a:pt x="71" y="257"/>
                  </a:lnTo>
                  <a:lnTo>
                    <a:pt x="69" y="266"/>
                  </a:lnTo>
                  <a:lnTo>
                    <a:pt x="67" y="276"/>
                  </a:lnTo>
                  <a:lnTo>
                    <a:pt x="71" y="277"/>
                  </a:lnTo>
                  <a:lnTo>
                    <a:pt x="73" y="267"/>
                  </a:lnTo>
                  <a:lnTo>
                    <a:pt x="75" y="258"/>
                  </a:lnTo>
                  <a:lnTo>
                    <a:pt x="76" y="248"/>
                  </a:lnTo>
                  <a:lnTo>
                    <a:pt x="76" y="239"/>
                  </a:lnTo>
                  <a:lnTo>
                    <a:pt x="76" y="230"/>
                  </a:lnTo>
                  <a:lnTo>
                    <a:pt x="74" y="221"/>
                  </a:lnTo>
                  <a:lnTo>
                    <a:pt x="72" y="213"/>
                  </a:lnTo>
                  <a:lnTo>
                    <a:pt x="70" y="204"/>
                  </a:lnTo>
                  <a:lnTo>
                    <a:pt x="68" y="196"/>
                  </a:lnTo>
                  <a:lnTo>
                    <a:pt x="64" y="188"/>
                  </a:lnTo>
                  <a:lnTo>
                    <a:pt x="60" y="179"/>
                  </a:lnTo>
                  <a:lnTo>
                    <a:pt x="56" y="170"/>
                  </a:lnTo>
                  <a:lnTo>
                    <a:pt x="53" y="163"/>
                  </a:lnTo>
                  <a:lnTo>
                    <a:pt x="48" y="155"/>
                  </a:lnTo>
                  <a:lnTo>
                    <a:pt x="44" y="146"/>
                  </a:lnTo>
                  <a:lnTo>
                    <a:pt x="40" y="139"/>
                  </a:lnTo>
                  <a:lnTo>
                    <a:pt x="35" y="131"/>
                  </a:lnTo>
                  <a:lnTo>
                    <a:pt x="32" y="122"/>
                  </a:lnTo>
                  <a:lnTo>
                    <a:pt x="27" y="115"/>
                  </a:lnTo>
                  <a:lnTo>
                    <a:pt x="23" y="106"/>
                  </a:lnTo>
                  <a:lnTo>
                    <a:pt x="19" y="97"/>
                  </a:lnTo>
                  <a:lnTo>
                    <a:pt x="16" y="90"/>
                  </a:lnTo>
                  <a:lnTo>
                    <a:pt x="12" y="82"/>
                  </a:lnTo>
                  <a:lnTo>
                    <a:pt x="9" y="73"/>
                  </a:lnTo>
                  <a:lnTo>
                    <a:pt x="8" y="65"/>
                  </a:lnTo>
                  <a:lnTo>
                    <a:pt x="6" y="56"/>
                  </a:lnTo>
                  <a:lnTo>
                    <a:pt x="4" y="48"/>
                  </a:lnTo>
                  <a:lnTo>
                    <a:pt x="4" y="39"/>
                  </a:lnTo>
                  <a:lnTo>
                    <a:pt x="4" y="29"/>
                  </a:lnTo>
                  <a:lnTo>
                    <a:pt x="4" y="21"/>
                  </a:lnTo>
                  <a:lnTo>
                    <a:pt x="6" y="12"/>
                  </a:lnTo>
                  <a:lnTo>
                    <a:pt x="8" y="2"/>
                  </a:lnTo>
                  <a:lnTo>
                    <a:pt x="6" y="0"/>
                  </a:lnTo>
                  <a:lnTo>
                    <a:pt x="8" y="2"/>
                  </a:lnTo>
                  <a:lnTo>
                    <a:pt x="8" y="0"/>
                  </a:lnTo>
                  <a:lnTo>
                    <a:pt x="6" y="0"/>
                  </a:lnTo>
                  <a:lnTo>
                    <a:pt x="6" y="4"/>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29" name="Freeform 65"/>
            <p:cNvSpPr/>
            <p:nvPr/>
          </p:nvSpPr>
          <p:spPr>
            <a:xfrm>
              <a:off x="890" y="2956"/>
              <a:ext cx="520" cy="17"/>
            </a:xfrm>
            <a:custGeom>
              <a:avLst/>
              <a:gdLst>
                <a:gd name="txL" fmla="*/ 0 w 520"/>
                <a:gd name="txT" fmla="*/ 0 h 17"/>
                <a:gd name="txR" fmla="*/ 520 w 520"/>
                <a:gd name="txB" fmla="*/ 17 h 17"/>
              </a:gdLst>
              <a:ahLst/>
              <a:cxnLst>
                <a:cxn ang="0">
                  <a:pos x="2" y="12"/>
                </a:cxn>
                <a:cxn ang="0">
                  <a:pos x="0" y="16"/>
                </a:cxn>
                <a:cxn ang="0">
                  <a:pos x="519" y="16"/>
                </a:cxn>
                <a:cxn ang="0">
                  <a:pos x="519" y="0"/>
                </a:cxn>
                <a:cxn ang="0">
                  <a:pos x="0" y="0"/>
                </a:cxn>
                <a:cxn ang="0">
                  <a:pos x="0" y="0"/>
                </a:cxn>
                <a:cxn ang="0">
                  <a:pos x="0" y="0"/>
                </a:cxn>
                <a:cxn ang="0">
                  <a:pos x="0" y="0"/>
                </a:cxn>
                <a:cxn ang="0">
                  <a:pos x="0" y="0"/>
                </a:cxn>
                <a:cxn ang="0">
                  <a:pos x="2" y="12"/>
                </a:cxn>
              </a:cxnLst>
              <a:rect l="txL" t="txT" r="txR" b="txB"/>
              <a:pathLst>
                <a:path w="520" h="17">
                  <a:moveTo>
                    <a:pt x="2" y="12"/>
                  </a:moveTo>
                  <a:lnTo>
                    <a:pt x="0" y="16"/>
                  </a:lnTo>
                  <a:lnTo>
                    <a:pt x="519" y="16"/>
                  </a:lnTo>
                  <a:lnTo>
                    <a:pt x="519" y="0"/>
                  </a:lnTo>
                  <a:lnTo>
                    <a:pt x="0" y="0"/>
                  </a:lnTo>
                  <a:lnTo>
                    <a:pt x="2" y="12"/>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30" name="Freeform 66"/>
            <p:cNvSpPr/>
            <p:nvPr/>
          </p:nvSpPr>
          <p:spPr>
            <a:xfrm>
              <a:off x="872" y="3378"/>
              <a:ext cx="24" cy="65"/>
            </a:xfrm>
            <a:custGeom>
              <a:avLst/>
              <a:gdLst>
                <a:gd name="txL" fmla="*/ 0 w 24"/>
                <a:gd name="txT" fmla="*/ 0 h 65"/>
                <a:gd name="txR" fmla="*/ 24 w 24"/>
                <a:gd name="txB" fmla="*/ 65 h 65"/>
              </a:gdLst>
              <a:ahLst/>
              <a:cxnLst>
                <a:cxn ang="0">
                  <a:pos x="23" y="60"/>
                </a:cxn>
                <a:cxn ang="0">
                  <a:pos x="23" y="60"/>
                </a:cxn>
                <a:cxn ang="0">
                  <a:pos x="19" y="58"/>
                </a:cxn>
                <a:cxn ang="0">
                  <a:pos x="18" y="56"/>
                </a:cxn>
                <a:cxn ang="0">
                  <a:pos x="16" y="53"/>
                </a:cxn>
                <a:cxn ang="0">
                  <a:pos x="13" y="50"/>
                </a:cxn>
                <a:cxn ang="0">
                  <a:pos x="13" y="46"/>
                </a:cxn>
                <a:cxn ang="0">
                  <a:pos x="12" y="42"/>
                </a:cxn>
                <a:cxn ang="0">
                  <a:pos x="11" y="38"/>
                </a:cxn>
                <a:cxn ang="0">
                  <a:pos x="10" y="34"/>
                </a:cxn>
                <a:cxn ang="0">
                  <a:pos x="9" y="30"/>
                </a:cxn>
                <a:cxn ang="0">
                  <a:pos x="9" y="25"/>
                </a:cxn>
                <a:cxn ang="0">
                  <a:pos x="8" y="21"/>
                </a:cxn>
                <a:cxn ang="0">
                  <a:pos x="7" y="17"/>
                </a:cxn>
                <a:cxn ang="0">
                  <a:pos x="6" y="12"/>
                </a:cxn>
                <a:cxn ang="0">
                  <a:pos x="5" y="8"/>
                </a:cxn>
                <a:cxn ang="0">
                  <a:pos x="4" y="4"/>
                </a:cxn>
                <a:cxn ang="0">
                  <a:pos x="4" y="0"/>
                </a:cxn>
                <a:cxn ang="0">
                  <a:pos x="0" y="0"/>
                </a:cxn>
                <a:cxn ang="0">
                  <a:pos x="0" y="5"/>
                </a:cxn>
                <a:cxn ang="0">
                  <a:pos x="1" y="9"/>
                </a:cxn>
                <a:cxn ang="0">
                  <a:pos x="2" y="13"/>
                </a:cxn>
                <a:cxn ang="0">
                  <a:pos x="3" y="17"/>
                </a:cxn>
                <a:cxn ang="0">
                  <a:pos x="4" y="22"/>
                </a:cxn>
                <a:cxn ang="0">
                  <a:pos x="4" y="26"/>
                </a:cxn>
                <a:cxn ang="0">
                  <a:pos x="5" y="31"/>
                </a:cxn>
                <a:cxn ang="0">
                  <a:pos x="6" y="34"/>
                </a:cxn>
                <a:cxn ang="0">
                  <a:pos x="7" y="39"/>
                </a:cxn>
                <a:cxn ang="0">
                  <a:pos x="9" y="43"/>
                </a:cxn>
                <a:cxn ang="0">
                  <a:pos x="9" y="47"/>
                </a:cxn>
                <a:cxn ang="0">
                  <a:pos x="11" y="51"/>
                </a:cxn>
                <a:cxn ang="0">
                  <a:pos x="12" y="55"/>
                </a:cxn>
                <a:cxn ang="0">
                  <a:pos x="14" y="58"/>
                </a:cxn>
                <a:cxn ang="0">
                  <a:pos x="17" y="61"/>
                </a:cxn>
                <a:cxn ang="0">
                  <a:pos x="19" y="64"/>
                </a:cxn>
                <a:cxn ang="0">
                  <a:pos x="19" y="64"/>
                </a:cxn>
                <a:cxn ang="0">
                  <a:pos x="23" y="60"/>
                </a:cxn>
              </a:cxnLst>
              <a:rect l="txL" t="txT" r="txR" b="txB"/>
              <a:pathLst>
                <a:path w="24" h="65">
                  <a:moveTo>
                    <a:pt x="23" y="60"/>
                  </a:moveTo>
                  <a:lnTo>
                    <a:pt x="23" y="60"/>
                  </a:lnTo>
                  <a:lnTo>
                    <a:pt x="19" y="58"/>
                  </a:lnTo>
                  <a:lnTo>
                    <a:pt x="18" y="56"/>
                  </a:lnTo>
                  <a:lnTo>
                    <a:pt x="16" y="53"/>
                  </a:lnTo>
                  <a:lnTo>
                    <a:pt x="13" y="50"/>
                  </a:lnTo>
                  <a:lnTo>
                    <a:pt x="13" y="46"/>
                  </a:lnTo>
                  <a:lnTo>
                    <a:pt x="12" y="42"/>
                  </a:lnTo>
                  <a:lnTo>
                    <a:pt x="11" y="38"/>
                  </a:lnTo>
                  <a:lnTo>
                    <a:pt x="10" y="34"/>
                  </a:lnTo>
                  <a:lnTo>
                    <a:pt x="9" y="30"/>
                  </a:lnTo>
                  <a:lnTo>
                    <a:pt x="9" y="25"/>
                  </a:lnTo>
                  <a:lnTo>
                    <a:pt x="8" y="21"/>
                  </a:lnTo>
                  <a:lnTo>
                    <a:pt x="7" y="17"/>
                  </a:lnTo>
                  <a:lnTo>
                    <a:pt x="6" y="12"/>
                  </a:lnTo>
                  <a:lnTo>
                    <a:pt x="5" y="8"/>
                  </a:lnTo>
                  <a:lnTo>
                    <a:pt x="4" y="4"/>
                  </a:lnTo>
                  <a:lnTo>
                    <a:pt x="4" y="0"/>
                  </a:lnTo>
                  <a:lnTo>
                    <a:pt x="0" y="0"/>
                  </a:lnTo>
                  <a:lnTo>
                    <a:pt x="0" y="5"/>
                  </a:lnTo>
                  <a:lnTo>
                    <a:pt x="1" y="9"/>
                  </a:lnTo>
                  <a:lnTo>
                    <a:pt x="2" y="13"/>
                  </a:lnTo>
                  <a:lnTo>
                    <a:pt x="3" y="17"/>
                  </a:lnTo>
                  <a:lnTo>
                    <a:pt x="4" y="22"/>
                  </a:lnTo>
                  <a:lnTo>
                    <a:pt x="4" y="26"/>
                  </a:lnTo>
                  <a:lnTo>
                    <a:pt x="5" y="31"/>
                  </a:lnTo>
                  <a:lnTo>
                    <a:pt x="6" y="34"/>
                  </a:lnTo>
                  <a:lnTo>
                    <a:pt x="7" y="39"/>
                  </a:lnTo>
                  <a:lnTo>
                    <a:pt x="9" y="43"/>
                  </a:lnTo>
                  <a:lnTo>
                    <a:pt x="9" y="47"/>
                  </a:lnTo>
                  <a:lnTo>
                    <a:pt x="11" y="51"/>
                  </a:lnTo>
                  <a:lnTo>
                    <a:pt x="12" y="55"/>
                  </a:lnTo>
                  <a:lnTo>
                    <a:pt x="14" y="58"/>
                  </a:lnTo>
                  <a:lnTo>
                    <a:pt x="17" y="61"/>
                  </a:lnTo>
                  <a:lnTo>
                    <a:pt x="19" y="64"/>
                  </a:lnTo>
                  <a:lnTo>
                    <a:pt x="23" y="6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31" name="Freeform 67"/>
            <p:cNvSpPr/>
            <p:nvPr/>
          </p:nvSpPr>
          <p:spPr>
            <a:xfrm>
              <a:off x="892" y="3406"/>
              <a:ext cx="98" cy="45"/>
            </a:xfrm>
            <a:custGeom>
              <a:avLst/>
              <a:gdLst>
                <a:gd name="txL" fmla="*/ 0 w 98"/>
                <a:gd name="txT" fmla="*/ 0 h 45"/>
                <a:gd name="txR" fmla="*/ 98 w 98"/>
                <a:gd name="txB" fmla="*/ 45 h 45"/>
              </a:gdLst>
              <a:ahLst/>
              <a:cxnLst>
                <a:cxn ang="0">
                  <a:pos x="97" y="4"/>
                </a:cxn>
                <a:cxn ang="0">
                  <a:pos x="88" y="0"/>
                </a:cxn>
                <a:cxn ang="0">
                  <a:pos x="80" y="0"/>
                </a:cxn>
                <a:cxn ang="0">
                  <a:pos x="73" y="0"/>
                </a:cxn>
                <a:cxn ang="0">
                  <a:pos x="66" y="4"/>
                </a:cxn>
                <a:cxn ang="0">
                  <a:pos x="60" y="7"/>
                </a:cxn>
                <a:cxn ang="0">
                  <a:pos x="55" y="12"/>
                </a:cxn>
                <a:cxn ang="0">
                  <a:pos x="49" y="16"/>
                </a:cxn>
                <a:cxn ang="0">
                  <a:pos x="44" y="22"/>
                </a:cxn>
                <a:cxn ang="0">
                  <a:pos x="39" y="28"/>
                </a:cxn>
                <a:cxn ang="0">
                  <a:pos x="35" y="32"/>
                </a:cxn>
                <a:cxn ang="0">
                  <a:pos x="29" y="36"/>
                </a:cxn>
                <a:cxn ang="0">
                  <a:pos x="24" y="39"/>
                </a:cxn>
                <a:cxn ang="0">
                  <a:pos x="19" y="40"/>
                </a:cxn>
                <a:cxn ang="0">
                  <a:pos x="14" y="40"/>
                </a:cxn>
                <a:cxn ang="0">
                  <a:pos x="8" y="37"/>
                </a:cxn>
                <a:cxn ang="0">
                  <a:pos x="3" y="32"/>
                </a:cxn>
                <a:cxn ang="0">
                  <a:pos x="0" y="36"/>
                </a:cxn>
                <a:cxn ang="0">
                  <a:pos x="7" y="41"/>
                </a:cxn>
                <a:cxn ang="0">
                  <a:pos x="14" y="44"/>
                </a:cxn>
                <a:cxn ang="0">
                  <a:pos x="20" y="44"/>
                </a:cxn>
                <a:cxn ang="0">
                  <a:pos x="25" y="42"/>
                </a:cxn>
                <a:cxn ang="0">
                  <a:pos x="32" y="39"/>
                </a:cxn>
                <a:cxn ang="0">
                  <a:pos x="37" y="35"/>
                </a:cxn>
                <a:cxn ang="0">
                  <a:pos x="41" y="30"/>
                </a:cxn>
                <a:cxn ang="0">
                  <a:pos x="47" y="25"/>
                </a:cxn>
                <a:cxn ang="0">
                  <a:pos x="52" y="20"/>
                </a:cxn>
                <a:cxn ang="0">
                  <a:pos x="58" y="14"/>
                </a:cxn>
                <a:cxn ang="0">
                  <a:pos x="63" y="10"/>
                </a:cxn>
                <a:cxn ang="0">
                  <a:pos x="68" y="6"/>
                </a:cxn>
                <a:cxn ang="0">
                  <a:pos x="74" y="4"/>
                </a:cxn>
                <a:cxn ang="0">
                  <a:pos x="80" y="4"/>
                </a:cxn>
                <a:cxn ang="0">
                  <a:pos x="87" y="4"/>
                </a:cxn>
                <a:cxn ang="0">
                  <a:pos x="95" y="7"/>
                </a:cxn>
                <a:cxn ang="0">
                  <a:pos x="97" y="4"/>
                </a:cxn>
              </a:cxnLst>
              <a:rect l="txL" t="txT" r="txR" b="txB"/>
              <a:pathLst>
                <a:path w="98" h="45">
                  <a:moveTo>
                    <a:pt x="97" y="4"/>
                  </a:moveTo>
                  <a:lnTo>
                    <a:pt x="88" y="0"/>
                  </a:lnTo>
                  <a:lnTo>
                    <a:pt x="80" y="0"/>
                  </a:lnTo>
                  <a:lnTo>
                    <a:pt x="73" y="0"/>
                  </a:lnTo>
                  <a:lnTo>
                    <a:pt x="66" y="4"/>
                  </a:lnTo>
                  <a:lnTo>
                    <a:pt x="60" y="7"/>
                  </a:lnTo>
                  <a:lnTo>
                    <a:pt x="55" y="12"/>
                  </a:lnTo>
                  <a:lnTo>
                    <a:pt x="49" y="16"/>
                  </a:lnTo>
                  <a:lnTo>
                    <a:pt x="44" y="22"/>
                  </a:lnTo>
                  <a:lnTo>
                    <a:pt x="39" y="28"/>
                  </a:lnTo>
                  <a:lnTo>
                    <a:pt x="35" y="32"/>
                  </a:lnTo>
                  <a:lnTo>
                    <a:pt x="29" y="36"/>
                  </a:lnTo>
                  <a:lnTo>
                    <a:pt x="24" y="39"/>
                  </a:lnTo>
                  <a:lnTo>
                    <a:pt x="19" y="40"/>
                  </a:lnTo>
                  <a:lnTo>
                    <a:pt x="14" y="40"/>
                  </a:lnTo>
                  <a:lnTo>
                    <a:pt x="8" y="37"/>
                  </a:lnTo>
                  <a:lnTo>
                    <a:pt x="3" y="32"/>
                  </a:lnTo>
                  <a:lnTo>
                    <a:pt x="0" y="36"/>
                  </a:lnTo>
                  <a:lnTo>
                    <a:pt x="7" y="41"/>
                  </a:lnTo>
                  <a:lnTo>
                    <a:pt x="14" y="44"/>
                  </a:lnTo>
                  <a:lnTo>
                    <a:pt x="20" y="44"/>
                  </a:lnTo>
                  <a:lnTo>
                    <a:pt x="25" y="42"/>
                  </a:lnTo>
                  <a:lnTo>
                    <a:pt x="32" y="39"/>
                  </a:lnTo>
                  <a:lnTo>
                    <a:pt x="37" y="35"/>
                  </a:lnTo>
                  <a:lnTo>
                    <a:pt x="41" y="30"/>
                  </a:lnTo>
                  <a:lnTo>
                    <a:pt x="47" y="25"/>
                  </a:lnTo>
                  <a:lnTo>
                    <a:pt x="52" y="20"/>
                  </a:lnTo>
                  <a:lnTo>
                    <a:pt x="58" y="14"/>
                  </a:lnTo>
                  <a:lnTo>
                    <a:pt x="63" y="10"/>
                  </a:lnTo>
                  <a:lnTo>
                    <a:pt x="68" y="6"/>
                  </a:lnTo>
                  <a:lnTo>
                    <a:pt x="74" y="4"/>
                  </a:lnTo>
                  <a:lnTo>
                    <a:pt x="80" y="4"/>
                  </a:lnTo>
                  <a:lnTo>
                    <a:pt x="87" y="4"/>
                  </a:lnTo>
                  <a:lnTo>
                    <a:pt x="95" y="7"/>
                  </a:lnTo>
                  <a:lnTo>
                    <a:pt x="97" y="4"/>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32" name="Freeform 68"/>
            <p:cNvSpPr/>
            <p:nvPr/>
          </p:nvSpPr>
          <p:spPr>
            <a:xfrm>
              <a:off x="1277" y="3410"/>
              <a:ext cx="150" cy="68"/>
            </a:xfrm>
            <a:custGeom>
              <a:avLst/>
              <a:gdLst>
                <a:gd name="txL" fmla="*/ 0 w 150"/>
                <a:gd name="txT" fmla="*/ 0 h 68"/>
                <a:gd name="txR" fmla="*/ 150 w 150"/>
                <a:gd name="txB" fmla="*/ 68 h 68"/>
              </a:gdLst>
              <a:ahLst/>
              <a:cxnLst>
                <a:cxn ang="0">
                  <a:pos x="145" y="0"/>
                </a:cxn>
                <a:cxn ang="0">
                  <a:pos x="139" y="8"/>
                </a:cxn>
                <a:cxn ang="0">
                  <a:pos x="132" y="18"/>
                </a:cxn>
                <a:cxn ang="0">
                  <a:pos x="123" y="27"/>
                </a:cxn>
                <a:cxn ang="0">
                  <a:pos x="112" y="35"/>
                </a:cxn>
                <a:cxn ang="0">
                  <a:pos x="103" y="43"/>
                </a:cxn>
                <a:cxn ang="0">
                  <a:pos x="92" y="50"/>
                </a:cxn>
                <a:cxn ang="0">
                  <a:pos x="81" y="55"/>
                </a:cxn>
                <a:cxn ang="0">
                  <a:pos x="70" y="59"/>
                </a:cxn>
                <a:cxn ang="0">
                  <a:pos x="60" y="62"/>
                </a:cxn>
                <a:cxn ang="0">
                  <a:pos x="48" y="62"/>
                </a:cxn>
                <a:cxn ang="0">
                  <a:pos x="39" y="61"/>
                </a:cxn>
                <a:cxn ang="0">
                  <a:pos x="29" y="58"/>
                </a:cxn>
                <a:cxn ang="0">
                  <a:pos x="21" y="51"/>
                </a:cxn>
                <a:cxn ang="0">
                  <a:pos x="14" y="42"/>
                </a:cxn>
                <a:cxn ang="0">
                  <a:pos x="8" y="31"/>
                </a:cxn>
                <a:cxn ang="0">
                  <a:pos x="4" y="16"/>
                </a:cxn>
                <a:cxn ang="0">
                  <a:pos x="0" y="17"/>
                </a:cxn>
                <a:cxn ang="0">
                  <a:pos x="4" y="33"/>
                </a:cxn>
                <a:cxn ang="0">
                  <a:pos x="11" y="45"/>
                </a:cxn>
                <a:cxn ang="0">
                  <a:pos x="18" y="54"/>
                </a:cxn>
                <a:cxn ang="0">
                  <a:pos x="28" y="61"/>
                </a:cxn>
                <a:cxn ang="0">
                  <a:pos x="37" y="65"/>
                </a:cxn>
                <a:cxn ang="0">
                  <a:pos x="48" y="67"/>
                </a:cxn>
                <a:cxn ang="0">
                  <a:pos x="60" y="66"/>
                </a:cxn>
                <a:cxn ang="0">
                  <a:pos x="71" y="63"/>
                </a:cxn>
                <a:cxn ang="0">
                  <a:pos x="83" y="58"/>
                </a:cxn>
                <a:cxn ang="0">
                  <a:pos x="93" y="53"/>
                </a:cxn>
                <a:cxn ang="0">
                  <a:pos x="105" y="46"/>
                </a:cxn>
                <a:cxn ang="0">
                  <a:pos x="115" y="38"/>
                </a:cxn>
                <a:cxn ang="0">
                  <a:pos x="125" y="29"/>
                </a:cxn>
                <a:cxn ang="0">
                  <a:pos x="134" y="21"/>
                </a:cxn>
                <a:cxn ang="0">
                  <a:pos x="142" y="11"/>
                </a:cxn>
                <a:cxn ang="0">
                  <a:pos x="149" y="1"/>
                </a:cxn>
                <a:cxn ang="0">
                  <a:pos x="145" y="0"/>
                </a:cxn>
              </a:cxnLst>
              <a:rect l="txL" t="txT" r="txR" b="txB"/>
              <a:pathLst>
                <a:path w="150" h="68">
                  <a:moveTo>
                    <a:pt x="145" y="0"/>
                  </a:moveTo>
                  <a:lnTo>
                    <a:pt x="139" y="8"/>
                  </a:lnTo>
                  <a:lnTo>
                    <a:pt x="132" y="18"/>
                  </a:lnTo>
                  <a:lnTo>
                    <a:pt x="123" y="27"/>
                  </a:lnTo>
                  <a:lnTo>
                    <a:pt x="112" y="35"/>
                  </a:lnTo>
                  <a:lnTo>
                    <a:pt x="103" y="43"/>
                  </a:lnTo>
                  <a:lnTo>
                    <a:pt x="92" y="50"/>
                  </a:lnTo>
                  <a:lnTo>
                    <a:pt x="81" y="55"/>
                  </a:lnTo>
                  <a:lnTo>
                    <a:pt x="70" y="59"/>
                  </a:lnTo>
                  <a:lnTo>
                    <a:pt x="60" y="62"/>
                  </a:lnTo>
                  <a:lnTo>
                    <a:pt x="48" y="62"/>
                  </a:lnTo>
                  <a:lnTo>
                    <a:pt x="39" y="61"/>
                  </a:lnTo>
                  <a:lnTo>
                    <a:pt x="29" y="58"/>
                  </a:lnTo>
                  <a:lnTo>
                    <a:pt x="21" y="51"/>
                  </a:lnTo>
                  <a:lnTo>
                    <a:pt x="14" y="42"/>
                  </a:lnTo>
                  <a:lnTo>
                    <a:pt x="8" y="31"/>
                  </a:lnTo>
                  <a:lnTo>
                    <a:pt x="4" y="16"/>
                  </a:lnTo>
                  <a:lnTo>
                    <a:pt x="0" y="17"/>
                  </a:lnTo>
                  <a:lnTo>
                    <a:pt x="4" y="33"/>
                  </a:lnTo>
                  <a:lnTo>
                    <a:pt x="11" y="45"/>
                  </a:lnTo>
                  <a:lnTo>
                    <a:pt x="18" y="54"/>
                  </a:lnTo>
                  <a:lnTo>
                    <a:pt x="28" y="61"/>
                  </a:lnTo>
                  <a:lnTo>
                    <a:pt x="37" y="65"/>
                  </a:lnTo>
                  <a:lnTo>
                    <a:pt x="48" y="67"/>
                  </a:lnTo>
                  <a:lnTo>
                    <a:pt x="60" y="66"/>
                  </a:lnTo>
                  <a:lnTo>
                    <a:pt x="71" y="63"/>
                  </a:lnTo>
                  <a:lnTo>
                    <a:pt x="83" y="58"/>
                  </a:lnTo>
                  <a:lnTo>
                    <a:pt x="93" y="53"/>
                  </a:lnTo>
                  <a:lnTo>
                    <a:pt x="105" y="46"/>
                  </a:lnTo>
                  <a:lnTo>
                    <a:pt x="115" y="38"/>
                  </a:lnTo>
                  <a:lnTo>
                    <a:pt x="125" y="29"/>
                  </a:lnTo>
                  <a:lnTo>
                    <a:pt x="134" y="21"/>
                  </a:lnTo>
                  <a:lnTo>
                    <a:pt x="142" y="11"/>
                  </a:lnTo>
                  <a:lnTo>
                    <a:pt x="149" y="1"/>
                  </a:lnTo>
                  <a:lnTo>
                    <a:pt x="145"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33" name="Freeform 69"/>
            <p:cNvSpPr/>
            <p:nvPr/>
          </p:nvSpPr>
          <p:spPr>
            <a:xfrm>
              <a:off x="905" y="3216"/>
              <a:ext cx="132" cy="51"/>
            </a:xfrm>
            <a:custGeom>
              <a:avLst/>
              <a:gdLst>
                <a:gd name="txL" fmla="*/ 0 w 132"/>
                <a:gd name="txT" fmla="*/ 0 h 51"/>
                <a:gd name="txR" fmla="*/ 132 w 132"/>
                <a:gd name="txB" fmla="*/ 51 h 51"/>
              </a:gdLst>
              <a:ahLst/>
              <a:cxnLst>
                <a:cxn ang="0">
                  <a:pos x="129" y="31"/>
                </a:cxn>
                <a:cxn ang="0">
                  <a:pos x="116" y="37"/>
                </a:cxn>
                <a:cxn ang="0">
                  <a:pos x="103" y="41"/>
                </a:cxn>
                <a:cxn ang="0">
                  <a:pos x="92" y="44"/>
                </a:cxn>
                <a:cxn ang="0">
                  <a:pos x="81" y="45"/>
                </a:cxn>
                <a:cxn ang="0">
                  <a:pos x="72" y="45"/>
                </a:cxn>
                <a:cxn ang="0">
                  <a:pos x="63" y="45"/>
                </a:cxn>
                <a:cxn ang="0">
                  <a:pos x="55" y="43"/>
                </a:cxn>
                <a:cxn ang="0">
                  <a:pos x="48" y="40"/>
                </a:cxn>
                <a:cxn ang="0">
                  <a:pos x="41" y="37"/>
                </a:cxn>
                <a:cxn ang="0">
                  <a:pos x="35" y="32"/>
                </a:cxn>
                <a:cxn ang="0">
                  <a:pos x="28" y="27"/>
                </a:cxn>
                <a:cxn ang="0">
                  <a:pos x="23" y="23"/>
                </a:cxn>
                <a:cxn ang="0">
                  <a:pos x="18" y="16"/>
                </a:cxn>
                <a:cxn ang="0">
                  <a:pos x="12" y="11"/>
                </a:cxn>
                <a:cxn ang="0">
                  <a:pos x="7" y="4"/>
                </a:cxn>
                <a:cxn ang="0">
                  <a:pos x="2" y="0"/>
                </a:cxn>
                <a:cxn ang="0">
                  <a:pos x="0" y="2"/>
                </a:cxn>
                <a:cxn ang="0">
                  <a:pos x="4" y="8"/>
                </a:cxn>
                <a:cxn ang="0">
                  <a:pos x="10" y="13"/>
                </a:cxn>
                <a:cxn ang="0">
                  <a:pos x="15" y="20"/>
                </a:cxn>
                <a:cxn ang="0">
                  <a:pos x="20" y="25"/>
                </a:cxn>
                <a:cxn ang="0">
                  <a:pos x="26" y="30"/>
                </a:cxn>
                <a:cxn ang="0">
                  <a:pos x="32" y="36"/>
                </a:cxn>
                <a:cxn ang="0">
                  <a:pos x="39" y="40"/>
                </a:cxn>
                <a:cxn ang="0">
                  <a:pos x="46" y="44"/>
                </a:cxn>
                <a:cxn ang="0">
                  <a:pos x="54" y="47"/>
                </a:cxn>
                <a:cxn ang="0">
                  <a:pos x="63" y="49"/>
                </a:cxn>
                <a:cxn ang="0">
                  <a:pos x="72" y="50"/>
                </a:cxn>
                <a:cxn ang="0">
                  <a:pos x="82" y="50"/>
                </a:cxn>
                <a:cxn ang="0">
                  <a:pos x="92" y="48"/>
                </a:cxn>
                <a:cxn ang="0">
                  <a:pos x="104" y="45"/>
                </a:cxn>
                <a:cxn ang="0">
                  <a:pos x="117" y="41"/>
                </a:cxn>
                <a:cxn ang="0">
                  <a:pos x="131" y="35"/>
                </a:cxn>
                <a:cxn ang="0">
                  <a:pos x="129" y="31"/>
                </a:cxn>
              </a:cxnLst>
              <a:rect l="txL" t="txT" r="txR" b="txB"/>
              <a:pathLst>
                <a:path w="132" h="51">
                  <a:moveTo>
                    <a:pt x="129" y="31"/>
                  </a:moveTo>
                  <a:lnTo>
                    <a:pt x="116" y="37"/>
                  </a:lnTo>
                  <a:lnTo>
                    <a:pt x="103" y="41"/>
                  </a:lnTo>
                  <a:lnTo>
                    <a:pt x="92" y="44"/>
                  </a:lnTo>
                  <a:lnTo>
                    <a:pt x="81" y="45"/>
                  </a:lnTo>
                  <a:lnTo>
                    <a:pt x="72" y="45"/>
                  </a:lnTo>
                  <a:lnTo>
                    <a:pt x="63" y="45"/>
                  </a:lnTo>
                  <a:lnTo>
                    <a:pt x="55" y="43"/>
                  </a:lnTo>
                  <a:lnTo>
                    <a:pt x="48" y="40"/>
                  </a:lnTo>
                  <a:lnTo>
                    <a:pt x="41" y="37"/>
                  </a:lnTo>
                  <a:lnTo>
                    <a:pt x="35" y="32"/>
                  </a:lnTo>
                  <a:lnTo>
                    <a:pt x="28" y="27"/>
                  </a:lnTo>
                  <a:lnTo>
                    <a:pt x="23" y="23"/>
                  </a:lnTo>
                  <a:lnTo>
                    <a:pt x="18" y="16"/>
                  </a:lnTo>
                  <a:lnTo>
                    <a:pt x="12" y="11"/>
                  </a:lnTo>
                  <a:lnTo>
                    <a:pt x="7" y="4"/>
                  </a:lnTo>
                  <a:lnTo>
                    <a:pt x="2" y="0"/>
                  </a:lnTo>
                  <a:lnTo>
                    <a:pt x="0" y="2"/>
                  </a:lnTo>
                  <a:lnTo>
                    <a:pt x="4" y="8"/>
                  </a:lnTo>
                  <a:lnTo>
                    <a:pt x="10" y="13"/>
                  </a:lnTo>
                  <a:lnTo>
                    <a:pt x="15" y="20"/>
                  </a:lnTo>
                  <a:lnTo>
                    <a:pt x="20" y="25"/>
                  </a:lnTo>
                  <a:lnTo>
                    <a:pt x="26" y="30"/>
                  </a:lnTo>
                  <a:lnTo>
                    <a:pt x="32" y="36"/>
                  </a:lnTo>
                  <a:lnTo>
                    <a:pt x="39" y="40"/>
                  </a:lnTo>
                  <a:lnTo>
                    <a:pt x="46" y="44"/>
                  </a:lnTo>
                  <a:lnTo>
                    <a:pt x="54" y="47"/>
                  </a:lnTo>
                  <a:lnTo>
                    <a:pt x="63" y="49"/>
                  </a:lnTo>
                  <a:lnTo>
                    <a:pt x="72" y="50"/>
                  </a:lnTo>
                  <a:lnTo>
                    <a:pt x="82" y="50"/>
                  </a:lnTo>
                  <a:lnTo>
                    <a:pt x="92" y="48"/>
                  </a:lnTo>
                  <a:lnTo>
                    <a:pt x="104" y="45"/>
                  </a:lnTo>
                  <a:lnTo>
                    <a:pt x="117" y="41"/>
                  </a:lnTo>
                  <a:lnTo>
                    <a:pt x="131" y="35"/>
                  </a:lnTo>
                  <a:lnTo>
                    <a:pt x="129" y="31"/>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34" name="Freeform 70"/>
            <p:cNvSpPr/>
            <p:nvPr/>
          </p:nvSpPr>
          <p:spPr>
            <a:xfrm>
              <a:off x="1198" y="3198"/>
              <a:ext cx="99" cy="22"/>
            </a:xfrm>
            <a:custGeom>
              <a:avLst/>
              <a:gdLst>
                <a:gd name="txL" fmla="*/ 0 w 99"/>
                <a:gd name="txT" fmla="*/ 0 h 22"/>
                <a:gd name="txR" fmla="*/ 99 w 99"/>
                <a:gd name="txB" fmla="*/ 22 h 22"/>
              </a:gdLst>
              <a:ahLst/>
              <a:cxnLst>
                <a:cxn ang="0">
                  <a:pos x="98" y="16"/>
                </a:cxn>
                <a:cxn ang="0">
                  <a:pos x="92" y="16"/>
                </a:cxn>
                <a:cxn ang="0">
                  <a:pos x="86" y="14"/>
                </a:cxn>
                <a:cxn ang="0">
                  <a:pos x="80" y="13"/>
                </a:cxn>
                <a:cxn ang="0">
                  <a:pos x="73" y="12"/>
                </a:cxn>
                <a:cxn ang="0">
                  <a:pos x="68" y="12"/>
                </a:cxn>
                <a:cxn ang="0">
                  <a:pos x="61" y="10"/>
                </a:cxn>
                <a:cxn ang="0">
                  <a:pos x="56" y="9"/>
                </a:cxn>
                <a:cxn ang="0">
                  <a:pos x="49" y="8"/>
                </a:cxn>
                <a:cxn ang="0">
                  <a:pos x="44" y="7"/>
                </a:cxn>
                <a:cxn ang="0">
                  <a:pos x="37" y="6"/>
                </a:cxn>
                <a:cxn ang="0">
                  <a:pos x="31" y="5"/>
                </a:cxn>
                <a:cxn ang="0">
                  <a:pos x="24" y="4"/>
                </a:cxn>
                <a:cxn ang="0">
                  <a:pos x="19" y="3"/>
                </a:cxn>
                <a:cxn ang="0">
                  <a:pos x="13" y="2"/>
                </a:cxn>
                <a:cxn ang="0">
                  <a:pos x="7" y="1"/>
                </a:cxn>
                <a:cxn ang="0">
                  <a:pos x="0" y="0"/>
                </a:cxn>
                <a:cxn ang="0">
                  <a:pos x="0" y="4"/>
                </a:cxn>
                <a:cxn ang="0">
                  <a:pos x="6" y="5"/>
                </a:cxn>
                <a:cxn ang="0">
                  <a:pos x="12" y="6"/>
                </a:cxn>
                <a:cxn ang="0">
                  <a:pos x="19" y="7"/>
                </a:cxn>
                <a:cxn ang="0">
                  <a:pos x="24" y="8"/>
                </a:cxn>
                <a:cxn ang="0">
                  <a:pos x="30" y="9"/>
                </a:cxn>
                <a:cxn ang="0">
                  <a:pos x="36" y="10"/>
                </a:cxn>
                <a:cxn ang="0">
                  <a:pos x="43" y="12"/>
                </a:cxn>
                <a:cxn ang="0">
                  <a:pos x="49" y="12"/>
                </a:cxn>
                <a:cxn ang="0">
                  <a:pos x="55" y="13"/>
                </a:cxn>
                <a:cxn ang="0">
                  <a:pos x="61" y="14"/>
                </a:cxn>
                <a:cxn ang="0">
                  <a:pos x="67" y="16"/>
                </a:cxn>
                <a:cxn ang="0">
                  <a:pos x="73" y="16"/>
                </a:cxn>
                <a:cxn ang="0">
                  <a:pos x="79" y="17"/>
                </a:cxn>
                <a:cxn ang="0">
                  <a:pos x="85" y="19"/>
                </a:cxn>
                <a:cxn ang="0">
                  <a:pos x="92" y="20"/>
                </a:cxn>
                <a:cxn ang="0">
                  <a:pos x="98" y="21"/>
                </a:cxn>
                <a:cxn ang="0">
                  <a:pos x="98" y="16"/>
                </a:cxn>
              </a:cxnLst>
              <a:rect l="txL" t="txT" r="txR" b="txB"/>
              <a:pathLst>
                <a:path w="99" h="22">
                  <a:moveTo>
                    <a:pt x="98" y="16"/>
                  </a:moveTo>
                  <a:lnTo>
                    <a:pt x="92" y="16"/>
                  </a:lnTo>
                  <a:lnTo>
                    <a:pt x="86" y="14"/>
                  </a:lnTo>
                  <a:lnTo>
                    <a:pt x="80" y="13"/>
                  </a:lnTo>
                  <a:lnTo>
                    <a:pt x="73" y="12"/>
                  </a:lnTo>
                  <a:lnTo>
                    <a:pt x="68" y="12"/>
                  </a:lnTo>
                  <a:lnTo>
                    <a:pt x="61" y="10"/>
                  </a:lnTo>
                  <a:lnTo>
                    <a:pt x="56" y="9"/>
                  </a:lnTo>
                  <a:lnTo>
                    <a:pt x="49" y="8"/>
                  </a:lnTo>
                  <a:lnTo>
                    <a:pt x="44" y="7"/>
                  </a:lnTo>
                  <a:lnTo>
                    <a:pt x="37" y="6"/>
                  </a:lnTo>
                  <a:lnTo>
                    <a:pt x="31" y="5"/>
                  </a:lnTo>
                  <a:lnTo>
                    <a:pt x="24" y="4"/>
                  </a:lnTo>
                  <a:lnTo>
                    <a:pt x="19" y="3"/>
                  </a:lnTo>
                  <a:lnTo>
                    <a:pt x="13" y="2"/>
                  </a:lnTo>
                  <a:lnTo>
                    <a:pt x="7" y="1"/>
                  </a:lnTo>
                  <a:lnTo>
                    <a:pt x="0" y="0"/>
                  </a:lnTo>
                  <a:lnTo>
                    <a:pt x="0" y="4"/>
                  </a:lnTo>
                  <a:lnTo>
                    <a:pt x="6" y="5"/>
                  </a:lnTo>
                  <a:lnTo>
                    <a:pt x="12" y="6"/>
                  </a:lnTo>
                  <a:lnTo>
                    <a:pt x="19" y="7"/>
                  </a:lnTo>
                  <a:lnTo>
                    <a:pt x="24" y="8"/>
                  </a:lnTo>
                  <a:lnTo>
                    <a:pt x="30" y="9"/>
                  </a:lnTo>
                  <a:lnTo>
                    <a:pt x="36" y="10"/>
                  </a:lnTo>
                  <a:lnTo>
                    <a:pt x="43" y="12"/>
                  </a:lnTo>
                  <a:lnTo>
                    <a:pt x="49" y="12"/>
                  </a:lnTo>
                  <a:lnTo>
                    <a:pt x="55" y="13"/>
                  </a:lnTo>
                  <a:lnTo>
                    <a:pt x="61" y="14"/>
                  </a:lnTo>
                  <a:lnTo>
                    <a:pt x="67" y="16"/>
                  </a:lnTo>
                  <a:lnTo>
                    <a:pt x="73" y="16"/>
                  </a:lnTo>
                  <a:lnTo>
                    <a:pt x="79" y="17"/>
                  </a:lnTo>
                  <a:lnTo>
                    <a:pt x="85" y="19"/>
                  </a:lnTo>
                  <a:lnTo>
                    <a:pt x="92" y="20"/>
                  </a:lnTo>
                  <a:lnTo>
                    <a:pt x="98" y="21"/>
                  </a:lnTo>
                  <a:lnTo>
                    <a:pt x="98" y="16"/>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35" name="Freeform 71"/>
            <p:cNvSpPr/>
            <p:nvPr/>
          </p:nvSpPr>
          <p:spPr>
            <a:xfrm>
              <a:off x="616" y="2312"/>
              <a:ext cx="939" cy="839"/>
            </a:xfrm>
            <a:custGeom>
              <a:avLst/>
              <a:gdLst>
                <a:gd name="txL" fmla="*/ 0 w 939"/>
                <a:gd name="txT" fmla="*/ 0 h 839"/>
                <a:gd name="txR" fmla="*/ 939 w 939"/>
                <a:gd name="txB" fmla="*/ 839 h 839"/>
              </a:gdLst>
              <a:ahLst/>
              <a:cxnLst>
                <a:cxn ang="0">
                  <a:pos x="40" y="650"/>
                </a:cxn>
                <a:cxn ang="0">
                  <a:pos x="87" y="687"/>
                </a:cxn>
                <a:cxn ang="0">
                  <a:pos x="132" y="715"/>
                </a:cxn>
                <a:cxn ang="0">
                  <a:pos x="176" y="740"/>
                </a:cxn>
                <a:cxn ang="0">
                  <a:pos x="221" y="761"/>
                </a:cxn>
                <a:cxn ang="0">
                  <a:pos x="303" y="796"/>
                </a:cxn>
                <a:cxn ang="0">
                  <a:pos x="433" y="828"/>
                </a:cxn>
                <a:cxn ang="0">
                  <a:pos x="569" y="838"/>
                </a:cxn>
                <a:cxn ang="0">
                  <a:pos x="698" y="825"/>
                </a:cxn>
                <a:cxn ang="0">
                  <a:pos x="805" y="788"/>
                </a:cxn>
                <a:cxn ang="0">
                  <a:pos x="868" y="737"/>
                </a:cxn>
                <a:cxn ang="0">
                  <a:pos x="837" y="731"/>
                </a:cxn>
                <a:cxn ang="0">
                  <a:pos x="809" y="674"/>
                </a:cxn>
                <a:cxn ang="0">
                  <a:pos x="799" y="616"/>
                </a:cxn>
                <a:cxn ang="0">
                  <a:pos x="802" y="557"/>
                </a:cxn>
                <a:cxn ang="0">
                  <a:pos x="815" y="501"/>
                </a:cxn>
                <a:cxn ang="0">
                  <a:pos x="833" y="450"/>
                </a:cxn>
                <a:cxn ang="0">
                  <a:pos x="849" y="412"/>
                </a:cxn>
                <a:cxn ang="0">
                  <a:pos x="872" y="380"/>
                </a:cxn>
                <a:cxn ang="0">
                  <a:pos x="900" y="348"/>
                </a:cxn>
                <a:cxn ang="0">
                  <a:pos x="924" y="313"/>
                </a:cxn>
                <a:cxn ang="0">
                  <a:pos x="937" y="276"/>
                </a:cxn>
                <a:cxn ang="0">
                  <a:pos x="929" y="232"/>
                </a:cxn>
                <a:cxn ang="0">
                  <a:pos x="904" y="150"/>
                </a:cxn>
                <a:cxn ang="0">
                  <a:pos x="860" y="89"/>
                </a:cxn>
                <a:cxn ang="0">
                  <a:pos x="801" y="86"/>
                </a:cxn>
                <a:cxn ang="0">
                  <a:pos x="765" y="108"/>
                </a:cxn>
                <a:cxn ang="0">
                  <a:pos x="733" y="152"/>
                </a:cxn>
                <a:cxn ang="0">
                  <a:pos x="724" y="137"/>
                </a:cxn>
                <a:cxn ang="0">
                  <a:pos x="717" y="111"/>
                </a:cxn>
                <a:cxn ang="0">
                  <a:pos x="697" y="101"/>
                </a:cxn>
                <a:cxn ang="0">
                  <a:pos x="683" y="125"/>
                </a:cxn>
                <a:cxn ang="0">
                  <a:pos x="640" y="139"/>
                </a:cxn>
                <a:cxn ang="0">
                  <a:pos x="591" y="140"/>
                </a:cxn>
                <a:cxn ang="0">
                  <a:pos x="547" y="127"/>
                </a:cxn>
                <a:cxn ang="0">
                  <a:pos x="511" y="100"/>
                </a:cxn>
                <a:cxn ang="0">
                  <a:pos x="489" y="58"/>
                </a:cxn>
                <a:cxn ang="0">
                  <a:pos x="472" y="48"/>
                </a:cxn>
                <a:cxn ang="0">
                  <a:pos x="448" y="85"/>
                </a:cxn>
                <a:cxn ang="0">
                  <a:pos x="424" y="122"/>
                </a:cxn>
                <a:cxn ang="0">
                  <a:pos x="414" y="68"/>
                </a:cxn>
                <a:cxn ang="0">
                  <a:pos x="383" y="14"/>
                </a:cxn>
                <a:cxn ang="0">
                  <a:pos x="328" y="1"/>
                </a:cxn>
                <a:cxn ang="0">
                  <a:pos x="246" y="30"/>
                </a:cxn>
                <a:cxn ang="0">
                  <a:pos x="173" y="84"/>
                </a:cxn>
                <a:cxn ang="0">
                  <a:pos x="110" y="156"/>
                </a:cxn>
                <a:cxn ang="0">
                  <a:pos x="60" y="239"/>
                </a:cxn>
                <a:cxn ang="0">
                  <a:pos x="26" y="324"/>
                </a:cxn>
                <a:cxn ang="0">
                  <a:pos x="30" y="352"/>
                </a:cxn>
                <a:cxn ang="0">
                  <a:pos x="67" y="364"/>
                </a:cxn>
                <a:cxn ang="0">
                  <a:pos x="116" y="377"/>
                </a:cxn>
                <a:cxn ang="0">
                  <a:pos x="164" y="393"/>
                </a:cxn>
                <a:cxn ang="0">
                  <a:pos x="193" y="417"/>
                </a:cxn>
                <a:cxn ang="0">
                  <a:pos x="192" y="457"/>
                </a:cxn>
                <a:cxn ang="0">
                  <a:pos x="172" y="503"/>
                </a:cxn>
                <a:cxn ang="0">
                  <a:pos x="139" y="545"/>
                </a:cxn>
                <a:cxn ang="0">
                  <a:pos x="96" y="578"/>
                </a:cxn>
                <a:cxn ang="0">
                  <a:pos x="46" y="602"/>
                </a:cxn>
              </a:cxnLst>
              <a:rect l="txL" t="txT" r="txR" b="txB"/>
              <a:pathLst>
                <a:path w="939" h="839">
                  <a:moveTo>
                    <a:pt x="0" y="613"/>
                  </a:moveTo>
                  <a:lnTo>
                    <a:pt x="7" y="621"/>
                  </a:lnTo>
                  <a:lnTo>
                    <a:pt x="16" y="629"/>
                  </a:lnTo>
                  <a:lnTo>
                    <a:pt x="24" y="637"/>
                  </a:lnTo>
                  <a:lnTo>
                    <a:pt x="32" y="644"/>
                  </a:lnTo>
                  <a:lnTo>
                    <a:pt x="40" y="650"/>
                  </a:lnTo>
                  <a:lnTo>
                    <a:pt x="48" y="657"/>
                  </a:lnTo>
                  <a:lnTo>
                    <a:pt x="56" y="664"/>
                  </a:lnTo>
                  <a:lnTo>
                    <a:pt x="64" y="669"/>
                  </a:lnTo>
                  <a:lnTo>
                    <a:pt x="72" y="676"/>
                  </a:lnTo>
                  <a:lnTo>
                    <a:pt x="78" y="681"/>
                  </a:lnTo>
                  <a:lnTo>
                    <a:pt x="87" y="687"/>
                  </a:lnTo>
                  <a:lnTo>
                    <a:pt x="94" y="692"/>
                  </a:lnTo>
                  <a:lnTo>
                    <a:pt x="101" y="697"/>
                  </a:lnTo>
                  <a:lnTo>
                    <a:pt x="109" y="702"/>
                  </a:lnTo>
                  <a:lnTo>
                    <a:pt x="117" y="707"/>
                  </a:lnTo>
                  <a:lnTo>
                    <a:pt x="124" y="712"/>
                  </a:lnTo>
                  <a:lnTo>
                    <a:pt x="132" y="715"/>
                  </a:lnTo>
                  <a:lnTo>
                    <a:pt x="140" y="720"/>
                  </a:lnTo>
                  <a:lnTo>
                    <a:pt x="148" y="724"/>
                  </a:lnTo>
                  <a:lnTo>
                    <a:pt x="154" y="728"/>
                  </a:lnTo>
                  <a:lnTo>
                    <a:pt x="162" y="732"/>
                  </a:lnTo>
                  <a:lnTo>
                    <a:pt x="170" y="736"/>
                  </a:lnTo>
                  <a:lnTo>
                    <a:pt x="176" y="740"/>
                  </a:lnTo>
                  <a:lnTo>
                    <a:pt x="184" y="743"/>
                  </a:lnTo>
                  <a:lnTo>
                    <a:pt x="192" y="747"/>
                  </a:lnTo>
                  <a:lnTo>
                    <a:pt x="199" y="751"/>
                  </a:lnTo>
                  <a:lnTo>
                    <a:pt x="207" y="754"/>
                  </a:lnTo>
                  <a:lnTo>
                    <a:pt x="214" y="758"/>
                  </a:lnTo>
                  <a:lnTo>
                    <a:pt x="221" y="761"/>
                  </a:lnTo>
                  <a:lnTo>
                    <a:pt x="228" y="765"/>
                  </a:lnTo>
                  <a:lnTo>
                    <a:pt x="236" y="768"/>
                  </a:lnTo>
                  <a:lnTo>
                    <a:pt x="244" y="772"/>
                  </a:lnTo>
                  <a:lnTo>
                    <a:pt x="263" y="781"/>
                  </a:lnTo>
                  <a:lnTo>
                    <a:pt x="283" y="788"/>
                  </a:lnTo>
                  <a:lnTo>
                    <a:pt x="303" y="796"/>
                  </a:lnTo>
                  <a:lnTo>
                    <a:pt x="324" y="802"/>
                  </a:lnTo>
                  <a:lnTo>
                    <a:pt x="344" y="809"/>
                  </a:lnTo>
                  <a:lnTo>
                    <a:pt x="366" y="814"/>
                  </a:lnTo>
                  <a:lnTo>
                    <a:pt x="388" y="819"/>
                  </a:lnTo>
                  <a:lnTo>
                    <a:pt x="411" y="824"/>
                  </a:lnTo>
                  <a:lnTo>
                    <a:pt x="433" y="828"/>
                  </a:lnTo>
                  <a:lnTo>
                    <a:pt x="456" y="831"/>
                  </a:lnTo>
                  <a:lnTo>
                    <a:pt x="479" y="834"/>
                  </a:lnTo>
                  <a:lnTo>
                    <a:pt x="501" y="836"/>
                  </a:lnTo>
                  <a:lnTo>
                    <a:pt x="524" y="837"/>
                  </a:lnTo>
                  <a:lnTo>
                    <a:pt x="547" y="838"/>
                  </a:lnTo>
                  <a:lnTo>
                    <a:pt x="569" y="838"/>
                  </a:lnTo>
                  <a:lnTo>
                    <a:pt x="592" y="838"/>
                  </a:lnTo>
                  <a:lnTo>
                    <a:pt x="613" y="837"/>
                  </a:lnTo>
                  <a:lnTo>
                    <a:pt x="635" y="835"/>
                  </a:lnTo>
                  <a:lnTo>
                    <a:pt x="657" y="833"/>
                  </a:lnTo>
                  <a:lnTo>
                    <a:pt x="677" y="829"/>
                  </a:lnTo>
                  <a:lnTo>
                    <a:pt x="698" y="825"/>
                  </a:lnTo>
                  <a:lnTo>
                    <a:pt x="717" y="821"/>
                  </a:lnTo>
                  <a:lnTo>
                    <a:pt x="737" y="816"/>
                  </a:lnTo>
                  <a:lnTo>
                    <a:pt x="755" y="810"/>
                  </a:lnTo>
                  <a:lnTo>
                    <a:pt x="772" y="803"/>
                  </a:lnTo>
                  <a:lnTo>
                    <a:pt x="789" y="796"/>
                  </a:lnTo>
                  <a:lnTo>
                    <a:pt x="805" y="788"/>
                  </a:lnTo>
                  <a:lnTo>
                    <a:pt x="820" y="779"/>
                  </a:lnTo>
                  <a:lnTo>
                    <a:pt x="833" y="769"/>
                  </a:lnTo>
                  <a:lnTo>
                    <a:pt x="846" y="760"/>
                  </a:lnTo>
                  <a:lnTo>
                    <a:pt x="858" y="749"/>
                  </a:lnTo>
                  <a:lnTo>
                    <a:pt x="868" y="737"/>
                  </a:lnTo>
                  <a:lnTo>
                    <a:pt x="866" y="737"/>
                  </a:lnTo>
                  <a:lnTo>
                    <a:pt x="861" y="738"/>
                  </a:lnTo>
                  <a:lnTo>
                    <a:pt x="856" y="739"/>
                  </a:lnTo>
                  <a:lnTo>
                    <a:pt x="849" y="738"/>
                  </a:lnTo>
                  <a:lnTo>
                    <a:pt x="843" y="736"/>
                  </a:lnTo>
                  <a:lnTo>
                    <a:pt x="837" y="731"/>
                  </a:lnTo>
                  <a:lnTo>
                    <a:pt x="830" y="723"/>
                  </a:lnTo>
                  <a:lnTo>
                    <a:pt x="825" y="713"/>
                  </a:lnTo>
                  <a:lnTo>
                    <a:pt x="820" y="704"/>
                  </a:lnTo>
                  <a:lnTo>
                    <a:pt x="816" y="693"/>
                  </a:lnTo>
                  <a:lnTo>
                    <a:pt x="813" y="685"/>
                  </a:lnTo>
                  <a:lnTo>
                    <a:pt x="809" y="674"/>
                  </a:lnTo>
                  <a:lnTo>
                    <a:pt x="806" y="665"/>
                  </a:lnTo>
                  <a:lnTo>
                    <a:pt x="804" y="655"/>
                  </a:lnTo>
                  <a:lnTo>
                    <a:pt x="802" y="645"/>
                  </a:lnTo>
                  <a:lnTo>
                    <a:pt x="801" y="635"/>
                  </a:lnTo>
                  <a:lnTo>
                    <a:pt x="800" y="625"/>
                  </a:lnTo>
                  <a:lnTo>
                    <a:pt x="799" y="616"/>
                  </a:lnTo>
                  <a:lnTo>
                    <a:pt x="799" y="606"/>
                  </a:lnTo>
                  <a:lnTo>
                    <a:pt x="799" y="596"/>
                  </a:lnTo>
                  <a:lnTo>
                    <a:pt x="799" y="586"/>
                  </a:lnTo>
                  <a:lnTo>
                    <a:pt x="800" y="577"/>
                  </a:lnTo>
                  <a:lnTo>
                    <a:pt x="801" y="567"/>
                  </a:lnTo>
                  <a:lnTo>
                    <a:pt x="802" y="557"/>
                  </a:lnTo>
                  <a:lnTo>
                    <a:pt x="804" y="548"/>
                  </a:lnTo>
                  <a:lnTo>
                    <a:pt x="805" y="539"/>
                  </a:lnTo>
                  <a:lnTo>
                    <a:pt x="808" y="529"/>
                  </a:lnTo>
                  <a:lnTo>
                    <a:pt x="810" y="521"/>
                  </a:lnTo>
                  <a:lnTo>
                    <a:pt x="813" y="511"/>
                  </a:lnTo>
                  <a:lnTo>
                    <a:pt x="815" y="501"/>
                  </a:lnTo>
                  <a:lnTo>
                    <a:pt x="817" y="493"/>
                  </a:lnTo>
                  <a:lnTo>
                    <a:pt x="820" y="484"/>
                  </a:lnTo>
                  <a:lnTo>
                    <a:pt x="823" y="475"/>
                  </a:lnTo>
                  <a:lnTo>
                    <a:pt x="826" y="467"/>
                  </a:lnTo>
                  <a:lnTo>
                    <a:pt x="829" y="458"/>
                  </a:lnTo>
                  <a:lnTo>
                    <a:pt x="833" y="450"/>
                  </a:lnTo>
                  <a:lnTo>
                    <a:pt x="835" y="442"/>
                  </a:lnTo>
                  <a:lnTo>
                    <a:pt x="839" y="434"/>
                  </a:lnTo>
                  <a:lnTo>
                    <a:pt x="842" y="426"/>
                  </a:lnTo>
                  <a:lnTo>
                    <a:pt x="844" y="421"/>
                  </a:lnTo>
                  <a:lnTo>
                    <a:pt x="846" y="416"/>
                  </a:lnTo>
                  <a:lnTo>
                    <a:pt x="849" y="412"/>
                  </a:lnTo>
                  <a:lnTo>
                    <a:pt x="853" y="407"/>
                  </a:lnTo>
                  <a:lnTo>
                    <a:pt x="856" y="402"/>
                  </a:lnTo>
                  <a:lnTo>
                    <a:pt x="860" y="397"/>
                  </a:lnTo>
                  <a:lnTo>
                    <a:pt x="864" y="392"/>
                  </a:lnTo>
                  <a:lnTo>
                    <a:pt x="868" y="386"/>
                  </a:lnTo>
                  <a:lnTo>
                    <a:pt x="872" y="380"/>
                  </a:lnTo>
                  <a:lnTo>
                    <a:pt x="877" y="376"/>
                  </a:lnTo>
                  <a:lnTo>
                    <a:pt x="881" y="371"/>
                  </a:lnTo>
                  <a:lnTo>
                    <a:pt x="886" y="365"/>
                  </a:lnTo>
                  <a:lnTo>
                    <a:pt x="891" y="360"/>
                  </a:lnTo>
                  <a:lnTo>
                    <a:pt x="895" y="353"/>
                  </a:lnTo>
                  <a:lnTo>
                    <a:pt x="900" y="348"/>
                  </a:lnTo>
                  <a:lnTo>
                    <a:pt x="905" y="343"/>
                  </a:lnTo>
                  <a:lnTo>
                    <a:pt x="909" y="337"/>
                  </a:lnTo>
                  <a:lnTo>
                    <a:pt x="913" y="331"/>
                  </a:lnTo>
                  <a:lnTo>
                    <a:pt x="916" y="326"/>
                  </a:lnTo>
                  <a:lnTo>
                    <a:pt x="920" y="320"/>
                  </a:lnTo>
                  <a:lnTo>
                    <a:pt x="924" y="313"/>
                  </a:lnTo>
                  <a:lnTo>
                    <a:pt x="927" y="307"/>
                  </a:lnTo>
                  <a:lnTo>
                    <a:pt x="929" y="301"/>
                  </a:lnTo>
                  <a:lnTo>
                    <a:pt x="932" y="295"/>
                  </a:lnTo>
                  <a:lnTo>
                    <a:pt x="934" y="288"/>
                  </a:lnTo>
                  <a:lnTo>
                    <a:pt x="936" y="282"/>
                  </a:lnTo>
                  <a:lnTo>
                    <a:pt x="937" y="276"/>
                  </a:lnTo>
                  <a:lnTo>
                    <a:pt x="938" y="270"/>
                  </a:lnTo>
                  <a:lnTo>
                    <a:pt x="938" y="263"/>
                  </a:lnTo>
                  <a:lnTo>
                    <a:pt x="937" y="257"/>
                  </a:lnTo>
                  <a:lnTo>
                    <a:pt x="935" y="250"/>
                  </a:lnTo>
                  <a:lnTo>
                    <a:pt x="933" y="243"/>
                  </a:lnTo>
                  <a:lnTo>
                    <a:pt x="929" y="232"/>
                  </a:lnTo>
                  <a:lnTo>
                    <a:pt x="925" y="218"/>
                  </a:lnTo>
                  <a:lnTo>
                    <a:pt x="921" y="205"/>
                  </a:lnTo>
                  <a:lnTo>
                    <a:pt x="917" y="191"/>
                  </a:lnTo>
                  <a:lnTo>
                    <a:pt x="913" y="177"/>
                  </a:lnTo>
                  <a:lnTo>
                    <a:pt x="909" y="164"/>
                  </a:lnTo>
                  <a:lnTo>
                    <a:pt x="904" y="150"/>
                  </a:lnTo>
                  <a:lnTo>
                    <a:pt x="898" y="137"/>
                  </a:lnTo>
                  <a:lnTo>
                    <a:pt x="892" y="125"/>
                  </a:lnTo>
                  <a:lnTo>
                    <a:pt x="885" y="114"/>
                  </a:lnTo>
                  <a:lnTo>
                    <a:pt x="877" y="104"/>
                  </a:lnTo>
                  <a:lnTo>
                    <a:pt x="869" y="96"/>
                  </a:lnTo>
                  <a:lnTo>
                    <a:pt x="860" y="89"/>
                  </a:lnTo>
                  <a:lnTo>
                    <a:pt x="849" y="85"/>
                  </a:lnTo>
                  <a:lnTo>
                    <a:pt x="838" y="83"/>
                  </a:lnTo>
                  <a:lnTo>
                    <a:pt x="825" y="83"/>
                  </a:lnTo>
                  <a:lnTo>
                    <a:pt x="817" y="83"/>
                  </a:lnTo>
                  <a:lnTo>
                    <a:pt x="809" y="84"/>
                  </a:lnTo>
                  <a:lnTo>
                    <a:pt x="801" y="86"/>
                  </a:lnTo>
                  <a:lnTo>
                    <a:pt x="794" y="88"/>
                  </a:lnTo>
                  <a:lnTo>
                    <a:pt x="787" y="91"/>
                  </a:lnTo>
                  <a:lnTo>
                    <a:pt x="781" y="94"/>
                  </a:lnTo>
                  <a:lnTo>
                    <a:pt x="775" y="98"/>
                  </a:lnTo>
                  <a:lnTo>
                    <a:pt x="770" y="103"/>
                  </a:lnTo>
                  <a:lnTo>
                    <a:pt x="765" y="108"/>
                  </a:lnTo>
                  <a:lnTo>
                    <a:pt x="759" y="114"/>
                  </a:lnTo>
                  <a:lnTo>
                    <a:pt x="754" y="120"/>
                  </a:lnTo>
                  <a:lnTo>
                    <a:pt x="749" y="128"/>
                  </a:lnTo>
                  <a:lnTo>
                    <a:pt x="745" y="136"/>
                  </a:lnTo>
                  <a:lnTo>
                    <a:pt x="739" y="143"/>
                  </a:lnTo>
                  <a:lnTo>
                    <a:pt x="733" y="152"/>
                  </a:lnTo>
                  <a:lnTo>
                    <a:pt x="728" y="160"/>
                  </a:lnTo>
                  <a:lnTo>
                    <a:pt x="726" y="156"/>
                  </a:lnTo>
                  <a:lnTo>
                    <a:pt x="725" y="151"/>
                  </a:lnTo>
                  <a:lnTo>
                    <a:pt x="725" y="147"/>
                  </a:lnTo>
                  <a:lnTo>
                    <a:pt x="724" y="142"/>
                  </a:lnTo>
                  <a:lnTo>
                    <a:pt x="724" y="137"/>
                  </a:lnTo>
                  <a:lnTo>
                    <a:pt x="723" y="132"/>
                  </a:lnTo>
                  <a:lnTo>
                    <a:pt x="723" y="128"/>
                  </a:lnTo>
                  <a:lnTo>
                    <a:pt x="721" y="123"/>
                  </a:lnTo>
                  <a:lnTo>
                    <a:pt x="721" y="119"/>
                  </a:lnTo>
                  <a:lnTo>
                    <a:pt x="719" y="114"/>
                  </a:lnTo>
                  <a:lnTo>
                    <a:pt x="717" y="111"/>
                  </a:lnTo>
                  <a:lnTo>
                    <a:pt x="713" y="107"/>
                  </a:lnTo>
                  <a:lnTo>
                    <a:pt x="710" y="104"/>
                  </a:lnTo>
                  <a:lnTo>
                    <a:pt x="706" y="100"/>
                  </a:lnTo>
                  <a:lnTo>
                    <a:pt x="701" y="98"/>
                  </a:lnTo>
                  <a:lnTo>
                    <a:pt x="696" y="96"/>
                  </a:lnTo>
                  <a:lnTo>
                    <a:pt x="697" y="101"/>
                  </a:lnTo>
                  <a:lnTo>
                    <a:pt x="697" y="107"/>
                  </a:lnTo>
                  <a:lnTo>
                    <a:pt x="696" y="112"/>
                  </a:lnTo>
                  <a:lnTo>
                    <a:pt x="693" y="115"/>
                  </a:lnTo>
                  <a:lnTo>
                    <a:pt x="691" y="119"/>
                  </a:lnTo>
                  <a:lnTo>
                    <a:pt x="687" y="122"/>
                  </a:lnTo>
                  <a:lnTo>
                    <a:pt x="683" y="125"/>
                  </a:lnTo>
                  <a:lnTo>
                    <a:pt x="679" y="127"/>
                  </a:lnTo>
                  <a:lnTo>
                    <a:pt x="672" y="130"/>
                  </a:lnTo>
                  <a:lnTo>
                    <a:pt x="664" y="133"/>
                  </a:lnTo>
                  <a:lnTo>
                    <a:pt x="655" y="136"/>
                  </a:lnTo>
                  <a:lnTo>
                    <a:pt x="648" y="137"/>
                  </a:lnTo>
                  <a:lnTo>
                    <a:pt x="640" y="139"/>
                  </a:lnTo>
                  <a:lnTo>
                    <a:pt x="631" y="140"/>
                  </a:lnTo>
                  <a:lnTo>
                    <a:pt x="624" y="140"/>
                  </a:lnTo>
                  <a:lnTo>
                    <a:pt x="615" y="141"/>
                  </a:lnTo>
                  <a:lnTo>
                    <a:pt x="607" y="141"/>
                  </a:lnTo>
                  <a:lnTo>
                    <a:pt x="599" y="140"/>
                  </a:lnTo>
                  <a:lnTo>
                    <a:pt x="591" y="140"/>
                  </a:lnTo>
                  <a:lnTo>
                    <a:pt x="583" y="139"/>
                  </a:lnTo>
                  <a:lnTo>
                    <a:pt x="576" y="137"/>
                  </a:lnTo>
                  <a:lnTo>
                    <a:pt x="568" y="136"/>
                  </a:lnTo>
                  <a:lnTo>
                    <a:pt x="561" y="133"/>
                  </a:lnTo>
                  <a:lnTo>
                    <a:pt x="554" y="131"/>
                  </a:lnTo>
                  <a:lnTo>
                    <a:pt x="547" y="127"/>
                  </a:lnTo>
                  <a:lnTo>
                    <a:pt x="540" y="124"/>
                  </a:lnTo>
                  <a:lnTo>
                    <a:pt x="533" y="120"/>
                  </a:lnTo>
                  <a:lnTo>
                    <a:pt x="528" y="115"/>
                  </a:lnTo>
                  <a:lnTo>
                    <a:pt x="521" y="111"/>
                  </a:lnTo>
                  <a:lnTo>
                    <a:pt x="516" y="105"/>
                  </a:lnTo>
                  <a:lnTo>
                    <a:pt x="511" y="100"/>
                  </a:lnTo>
                  <a:lnTo>
                    <a:pt x="506" y="94"/>
                  </a:lnTo>
                  <a:lnTo>
                    <a:pt x="502" y="88"/>
                  </a:lnTo>
                  <a:lnTo>
                    <a:pt x="498" y="80"/>
                  </a:lnTo>
                  <a:lnTo>
                    <a:pt x="494" y="73"/>
                  </a:lnTo>
                  <a:lnTo>
                    <a:pt x="491" y="65"/>
                  </a:lnTo>
                  <a:lnTo>
                    <a:pt x="489" y="58"/>
                  </a:lnTo>
                  <a:lnTo>
                    <a:pt x="487" y="49"/>
                  </a:lnTo>
                  <a:lnTo>
                    <a:pt x="485" y="40"/>
                  </a:lnTo>
                  <a:lnTo>
                    <a:pt x="485" y="31"/>
                  </a:lnTo>
                  <a:lnTo>
                    <a:pt x="481" y="36"/>
                  </a:lnTo>
                  <a:lnTo>
                    <a:pt x="476" y="42"/>
                  </a:lnTo>
                  <a:lnTo>
                    <a:pt x="472" y="48"/>
                  </a:lnTo>
                  <a:lnTo>
                    <a:pt x="467" y="54"/>
                  </a:lnTo>
                  <a:lnTo>
                    <a:pt x="463" y="60"/>
                  </a:lnTo>
                  <a:lnTo>
                    <a:pt x="459" y="66"/>
                  </a:lnTo>
                  <a:lnTo>
                    <a:pt x="456" y="72"/>
                  </a:lnTo>
                  <a:lnTo>
                    <a:pt x="452" y="79"/>
                  </a:lnTo>
                  <a:lnTo>
                    <a:pt x="448" y="85"/>
                  </a:lnTo>
                  <a:lnTo>
                    <a:pt x="444" y="92"/>
                  </a:lnTo>
                  <a:lnTo>
                    <a:pt x="440" y="98"/>
                  </a:lnTo>
                  <a:lnTo>
                    <a:pt x="436" y="104"/>
                  </a:lnTo>
                  <a:lnTo>
                    <a:pt x="433" y="110"/>
                  </a:lnTo>
                  <a:lnTo>
                    <a:pt x="429" y="116"/>
                  </a:lnTo>
                  <a:lnTo>
                    <a:pt x="424" y="122"/>
                  </a:lnTo>
                  <a:lnTo>
                    <a:pt x="420" y="128"/>
                  </a:lnTo>
                  <a:lnTo>
                    <a:pt x="420" y="116"/>
                  </a:lnTo>
                  <a:lnTo>
                    <a:pt x="420" y="104"/>
                  </a:lnTo>
                  <a:lnTo>
                    <a:pt x="419" y="91"/>
                  </a:lnTo>
                  <a:lnTo>
                    <a:pt x="416" y="80"/>
                  </a:lnTo>
                  <a:lnTo>
                    <a:pt x="414" y="68"/>
                  </a:lnTo>
                  <a:lnTo>
                    <a:pt x="411" y="57"/>
                  </a:lnTo>
                  <a:lnTo>
                    <a:pt x="407" y="47"/>
                  </a:lnTo>
                  <a:lnTo>
                    <a:pt x="401" y="37"/>
                  </a:lnTo>
                  <a:lnTo>
                    <a:pt x="396" y="28"/>
                  </a:lnTo>
                  <a:lnTo>
                    <a:pt x="389" y="20"/>
                  </a:lnTo>
                  <a:lnTo>
                    <a:pt x="383" y="14"/>
                  </a:lnTo>
                  <a:lnTo>
                    <a:pt x="376" y="8"/>
                  </a:lnTo>
                  <a:lnTo>
                    <a:pt x="368" y="4"/>
                  </a:lnTo>
                  <a:lnTo>
                    <a:pt x="360" y="1"/>
                  </a:lnTo>
                  <a:lnTo>
                    <a:pt x="351" y="0"/>
                  </a:lnTo>
                  <a:lnTo>
                    <a:pt x="341" y="0"/>
                  </a:lnTo>
                  <a:lnTo>
                    <a:pt x="328" y="1"/>
                  </a:lnTo>
                  <a:lnTo>
                    <a:pt x="314" y="4"/>
                  </a:lnTo>
                  <a:lnTo>
                    <a:pt x="300" y="8"/>
                  </a:lnTo>
                  <a:lnTo>
                    <a:pt x="287" y="12"/>
                  </a:lnTo>
                  <a:lnTo>
                    <a:pt x="272" y="17"/>
                  </a:lnTo>
                  <a:lnTo>
                    <a:pt x="260" y="23"/>
                  </a:lnTo>
                  <a:lnTo>
                    <a:pt x="246" y="30"/>
                  </a:lnTo>
                  <a:lnTo>
                    <a:pt x="234" y="38"/>
                  </a:lnTo>
                  <a:lnTo>
                    <a:pt x="221" y="45"/>
                  </a:lnTo>
                  <a:lnTo>
                    <a:pt x="208" y="54"/>
                  </a:lnTo>
                  <a:lnTo>
                    <a:pt x="196" y="64"/>
                  </a:lnTo>
                  <a:lnTo>
                    <a:pt x="185" y="74"/>
                  </a:lnTo>
                  <a:lnTo>
                    <a:pt x="173" y="84"/>
                  </a:lnTo>
                  <a:lnTo>
                    <a:pt x="162" y="95"/>
                  </a:lnTo>
                  <a:lnTo>
                    <a:pt x="151" y="107"/>
                  </a:lnTo>
                  <a:lnTo>
                    <a:pt x="140" y="118"/>
                  </a:lnTo>
                  <a:lnTo>
                    <a:pt x="129" y="131"/>
                  </a:lnTo>
                  <a:lnTo>
                    <a:pt x="120" y="143"/>
                  </a:lnTo>
                  <a:lnTo>
                    <a:pt x="110" y="156"/>
                  </a:lnTo>
                  <a:lnTo>
                    <a:pt x="100" y="169"/>
                  </a:lnTo>
                  <a:lnTo>
                    <a:pt x="92" y="184"/>
                  </a:lnTo>
                  <a:lnTo>
                    <a:pt x="83" y="196"/>
                  </a:lnTo>
                  <a:lnTo>
                    <a:pt x="76" y="210"/>
                  </a:lnTo>
                  <a:lnTo>
                    <a:pt x="68" y="224"/>
                  </a:lnTo>
                  <a:lnTo>
                    <a:pt x="60" y="239"/>
                  </a:lnTo>
                  <a:lnTo>
                    <a:pt x="52" y="253"/>
                  </a:lnTo>
                  <a:lnTo>
                    <a:pt x="47" y="267"/>
                  </a:lnTo>
                  <a:lnTo>
                    <a:pt x="40" y="281"/>
                  </a:lnTo>
                  <a:lnTo>
                    <a:pt x="35" y="296"/>
                  </a:lnTo>
                  <a:lnTo>
                    <a:pt x="30" y="310"/>
                  </a:lnTo>
                  <a:lnTo>
                    <a:pt x="26" y="324"/>
                  </a:lnTo>
                  <a:lnTo>
                    <a:pt x="22" y="338"/>
                  </a:lnTo>
                  <a:lnTo>
                    <a:pt x="21" y="341"/>
                  </a:lnTo>
                  <a:lnTo>
                    <a:pt x="22" y="344"/>
                  </a:lnTo>
                  <a:lnTo>
                    <a:pt x="24" y="347"/>
                  </a:lnTo>
                  <a:lnTo>
                    <a:pt x="27" y="350"/>
                  </a:lnTo>
                  <a:lnTo>
                    <a:pt x="30" y="352"/>
                  </a:lnTo>
                  <a:lnTo>
                    <a:pt x="35" y="354"/>
                  </a:lnTo>
                  <a:lnTo>
                    <a:pt x="40" y="356"/>
                  </a:lnTo>
                  <a:lnTo>
                    <a:pt x="46" y="359"/>
                  </a:lnTo>
                  <a:lnTo>
                    <a:pt x="52" y="360"/>
                  </a:lnTo>
                  <a:lnTo>
                    <a:pt x="60" y="363"/>
                  </a:lnTo>
                  <a:lnTo>
                    <a:pt x="67" y="364"/>
                  </a:lnTo>
                  <a:lnTo>
                    <a:pt x="75" y="367"/>
                  </a:lnTo>
                  <a:lnTo>
                    <a:pt x="82" y="368"/>
                  </a:lnTo>
                  <a:lnTo>
                    <a:pt x="91" y="371"/>
                  </a:lnTo>
                  <a:lnTo>
                    <a:pt x="100" y="373"/>
                  </a:lnTo>
                  <a:lnTo>
                    <a:pt x="108" y="375"/>
                  </a:lnTo>
                  <a:lnTo>
                    <a:pt x="116" y="377"/>
                  </a:lnTo>
                  <a:lnTo>
                    <a:pt x="124" y="379"/>
                  </a:lnTo>
                  <a:lnTo>
                    <a:pt x="133" y="381"/>
                  </a:lnTo>
                  <a:lnTo>
                    <a:pt x="142" y="384"/>
                  </a:lnTo>
                  <a:lnTo>
                    <a:pt x="149" y="387"/>
                  </a:lnTo>
                  <a:lnTo>
                    <a:pt x="156" y="390"/>
                  </a:lnTo>
                  <a:lnTo>
                    <a:pt x="164" y="393"/>
                  </a:lnTo>
                  <a:lnTo>
                    <a:pt x="171" y="397"/>
                  </a:lnTo>
                  <a:lnTo>
                    <a:pt x="176" y="400"/>
                  </a:lnTo>
                  <a:lnTo>
                    <a:pt x="182" y="404"/>
                  </a:lnTo>
                  <a:lnTo>
                    <a:pt x="187" y="408"/>
                  </a:lnTo>
                  <a:lnTo>
                    <a:pt x="191" y="412"/>
                  </a:lnTo>
                  <a:lnTo>
                    <a:pt x="193" y="417"/>
                  </a:lnTo>
                  <a:lnTo>
                    <a:pt x="196" y="423"/>
                  </a:lnTo>
                  <a:lnTo>
                    <a:pt x="196" y="428"/>
                  </a:lnTo>
                  <a:lnTo>
                    <a:pt x="196" y="434"/>
                  </a:lnTo>
                  <a:lnTo>
                    <a:pt x="195" y="442"/>
                  </a:lnTo>
                  <a:lnTo>
                    <a:pt x="193" y="450"/>
                  </a:lnTo>
                  <a:lnTo>
                    <a:pt x="192" y="457"/>
                  </a:lnTo>
                  <a:lnTo>
                    <a:pt x="189" y="466"/>
                  </a:lnTo>
                  <a:lnTo>
                    <a:pt x="186" y="473"/>
                  </a:lnTo>
                  <a:lnTo>
                    <a:pt x="183" y="481"/>
                  </a:lnTo>
                  <a:lnTo>
                    <a:pt x="180" y="489"/>
                  </a:lnTo>
                  <a:lnTo>
                    <a:pt x="176" y="497"/>
                  </a:lnTo>
                  <a:lnTo>
                    <a:pt x="172" y="503"/>
                  </a:lnTo>
                  <a:lnTo>
                    <a:pt x="167" y="511"/>
                  </a:lnTo>
                  <a:lnTo>
                    <a:pt x="162" y="518"/>
                  </a:lnTo>
                  <a:lnTo>
                    <a:pt x="156" y="525"/>
                  </a:lnTo>
                  <a:lnTo>
                    <a:pt x="151" y="532"/>
                  </a:lnTo>
                  <a:lnTo>
                    <a:pt x="145" y="538"/>
                  </a:lnTo>
                  <a:lnTo>
                    <a:pt x="139" y="545"/>
                  </a:lnTo>
                  <a:lnTo>
                    <a:pt x="132" y="550"/>
                  </a:lnTo>
                  <a:lnTo>
                    <a:pt x="125" y="557"/>
                  </a:lnTo>
                  <a:lnTo>
                    <a:pt x="119" y="562"/>
                  </a:lnTo>
                  <a:lnTo>
                    <a:pt x="112" y="569"/>
                  </a:lnTo>
                  <a:lnTo>
                    <a:pt x="104" y="573"/>
                  </a:lnTo>
                  <a:lnTo>
                    <a:pt x="96" y="578"/>
                  </a:lnTo>
                  <a:lnTo>
                    <a:pt x="88" y="583"/>
                  </a:lnTo>
                  <a:lnTo>
                    <a:pt x="80" y="588"/>
                  </a:lnTo>
                  <a:lnTo>
                    <a:pt x="72" y="592"/>
                  </a:lnTo>
                  <a:lnTo>
                    <a:pt x="64" y="595"/>
                  </a:lnTo>
                  <a:lnTo>
                    <a:pt x="54" y="599"/>
                  </a:lnTo>
                  <a:lnTo>
                    <a:pt x="46" y="602"/>
                  </a:lnTo>
                  <a:lnTo>
                    <a:pt x="36" y="605"/>
                  </a:lnTo>
                  <a:lnTo>
                    <a:pt x="28" y="608"/>
                  </a:lnTo>
                  <a:lnTo>
                    <a:pt x="18" y="610"/>
                  </a:lnTo>
                  <a:lnTo>
                    <a:pt x="8" y="612"/>
                  </a:lnTo>
                  <a:lnTo>
                    <a:pt x="0" y="613"/>
                  </a:lnTo>
                </a:path>
              </a:pathLst>
            </a:custGeom>
            <a:solidFill>
              <a:srgbClr val="FF7F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36" name="Freeform 72"/>
            <p:cNvSpPr/>
            <p:nvPr/>
          </p:nvSpPr>
          <p:spPr>
            <a:xfrm>
              <a:off x="615" y="2924"/>
              <a:ext cx="247" cy="163"/>
            </a:xfrm>
            <a:custGeom>
              <a:avLst/>
              <a:gdLst>
                <a:gd name="txL" fmla="*/ 0 w 247"/>
                <a:gd name="txT" fmla="*/ 0 h 163"/>
                <a:gd name="txR" fmla="*/ 247 w 247"/>
                <a:gd name="txB" fmla="*/ 163 h 163"/>
              </a:gdLst>
              <a:ahLst/>
              <a:cxnLst>
                <a:cxn ang="0">
                  <a:pos x="246" y="157"/>
                </a:cxn>
                <a:cxn ang="0">
                  <a:pos x="230" y="151"/>
                </a:cxn>
                <a:cxn ang="0">
                  <a:pos x="216" y="144"/>
                </a:cxn>
                <a:cxn ang="0">
                  <a:pos x="201" y="137"/>
                </a:cxn>
                <a:cxn ang="0">
                  <a:pos x="186" y="129"/>
                </a:cxn>
                <a:cxn ang="0">
                  <a:pos x="172" y="122"/>
                </a:cxn>
                <a:cxn ang="0">
                  <a:pos x="157" y="114"/>
                </a:cxn>
                <a:cxn ang="0">
                  <a:pos x="142" y="106"/>
                </a:cxn>
                <a:cxn ang="0">
                  <a:pos x="126" y="98"/>
                </a:cxn>
                <a:cxn ang="0">
                  <a:pos x="112" y="88"/>
                </a:cxn>
                <a:cxn ang="0">
                  <a:pos x="97" y="79"/>
                </a:cxn>
                <a:cxn ang="0">
                  <a:pos x="81" y="68"/>
                </a:cxn>
                <a:cxn ang="0">
                  <a:pos x="66" y="56"/>
                </a:cxn>
                <a:cxn ang="0">
                  <a:pos x="50" y="44"/>
                </a:cxn>
                <a:cxn ang="0">
                  <a:pos x="34" y="30"/>
                </a:cxn>
                <a:cxn ang="0">
                  <a:pos x="19" y="16"/>
                </a:cxn>
                <a:cxn ang="0">
                  <a:pos x="2" y="0"/>
                </a:cxn>
                <a:cxn ang="0">
                  <a:pos x="7" y="11"/>
                </a:cxn>
                <a:cxn ang="0">
                  <a:pos x="24" y="26"/>
                </a:cxn>
                <a:cxn ang="0">
                  <a:pos x="40" y="40"/>
                </a:cxn>
                <a:cxn ang="0">
                  <a:pos x="55" y="53"/>
                </a:cxn>
                <a:cxn ang="0">
                  <a:pos x="71" y="65"/>
                </a:cxn>
                <a:cxn ang="0">
                  <a:pos x="87" y="76"/>
                </a:cxn>
                <a:cxn ang="0">
                  <a:pos x="102" y="87"/>
                </a:cxn>
                <a:cxn ang="0">
                  <a:pos x="117" y="97"/>
                </a:cxn>
                <a:cxn ang="0">
                  <a:pos x="132" y="105"/>
                </a:cxn>
                <a:cxn ang="0">
                  <a:pos x="148" y="114"/>
                </a:cxn>
                <a:cxn ang="0">
                  <a:pos x="162" y="122"/>
                </a:cxn>
                <a:cxn ang="0">
                  <a:pos x="177" y="129"/>
                </a:cxn>
                <a:cxn ang="0">
                  <a:pos x="192" y="137"/>
                </a:cxn>
                <a:cxn ang="0">
                  <a:pos x="206" y="144"/>
                </a:cxn>
                <a:cxn ang="0">
                  <a:pos x="222" y="151"/>
                </a:cxn>
                <a:cxn ang="0">
                  <a:pos x="237" y="157"/>
                </a:cxn>
                <a:cxn ang="0">
                  <a:pos x="244" y="162"/>
                </a:cxn>
              </a:cxnLst>
              <a:rect l="txL" t="txT" r="txR" b="txB"/>
              <a:pathLst>
                <a:path w="247" h="163">
                  <a:moveTo>
                    <a:pt x="246" y="157"/>
                  </a:moveTo>
                  <a:lnTo>
                    <a:pt x="246" y="157"/>
                  </a:lnTo>
                  <a:lnTo>
                    <a:pt x="238" y="154"/>
                  </a:lnTo>
                  <a:lnTo>
                    <a:pt x="230" y="151"/>
                  </a:lnTo>
                  <a:lnTo>
                    <a:pt x="223" y="148"/>
                  </a:lnTo>
                  <a:lnTo>
                    <a:pt x="216" y="144"/>
                  </a:lnTo>
                  <a:lnTo>
                    <a:pt x="209" y="141"/>
                  </a:lnTo>
                  <a:lnTo>
                    <a:pt x="201" y="137"/>
                  </a:lnTo>
                  <a:lnTo>
                    <a:pt x="194" y="133"/>
                  </a:lnTo>
                  <a:lnTo>
                    <a:pt x="186" y="129"/>
                  </a:lnTo>
                  <a:lnTo>
                    <a:pt x="178" y="126"/>
                  </a:lnTo>
                  <a:lnTo>
                    <a:pt x="172" y="122"/>
                  </a:lnTo>
                  <a:lnTo>
                    <a:pt x="164" y="118"/>
                  </a:lnTo>
                  <a:lnTo>
                    <a:pt x="157" y="114"/>
                  </a:lnTo>
                  <a:lnTo>
                    <a:pt x="149" y="110"/>
                  </a:lnTo>
                  <a:lnTo>
                    <a:pt x="142" y="106"/>
                  </a:lnTo>
                  <a:lnTo>
                    <a:pt x="134" y="102"/>
                  </a:lnTo>
                  <a:lnTo>
                    <a:pt x="126" y="98"/>
                  </a:lnTo>
                  <a:lnTo>
                    <a:pt x="119" y="93"/>
                  </a:lnTo>
                  <a:lnTo>
                    <a:pt x="112" y="88"/>
                  </a:lnTo>
                  <a:lnTo>
                    <a:pt x="104" y="83"/>
                  </a:lnTo>
                  <a:lnTo>
                    <a:pt x="97" y="79"/>
                  </a:lnTo>
                  <a:lnTo>
                    <a:pt x="89" y="73"/>
                  </a:lnTo>
                  <a:lnTo>
                    <a:pt x="81" y="68"/>
                  </a:lnTo>
                  <a:lnTo>
                    <a:pt x="74" y="61"/>
                  </a:lnTo>
                  <a:lnTo>
                    <a:pt x="66" y="56"/>
                  </a:lnTo>
                  <a:lnTo>
                    <a:pt x="58" y="50"/>
                  </a:lnTo>
                  <a:lnTo>
                    <a:pt x="50" y="44"/>
                  </a:lnTo>
                  <a:lnTo>
                    <a:pt x="42" y="36"/>
                  </a:lnTo>
                  <a:lnTo>
                    <a:pt x="34" y="30"/>
                  </a:lnTo>
                  <a:lnTo>
                    <a:pt x="27" y="23"/>
                  </a:lnTo>
                  <a:lnTo>
                    <a:pt x="19" y="16"/>
                  </a:lnTo>
                  <a:lnTo>
                    <a:pt x="10" y="8"/>
                  </a:lnTo>
                  <a:lnTo>
                    <a:pt x="2" y="0"/>
                  </a:lnTo>
                  <a:lnTo>
                    <a:pt x="0" y="3"/>
                  </a:lnTo>
                  <a:lnTo>
                    <a:pt x="7" y="11"/>
                  </a:lnTo>
                  <a:lnTo>
                    <a:pt x="15" y="18"/>
                  </a:lnTo>
                  <a:lnTo>
                    <a:pt x="24" y="26"/>
                  </a:lnTo>
                  <a:lnTo>
                    <a:pt x="31" y="32"/>
                  </a:lnTo>
                  <a:lnTo>
                    <a:pt x="40" y="40"/>
                  </a:lnTo>
                  <a:lnTo>
                    <a:pt x="48" y="47"/>
                  </a:lnTo>
                  <a:lnTo>
                    <a:pt x="55" y="53"/>
                  </a:lnTo>
                  <a:lnTo>
                    <a:pt x="63" y="59"/>
                  </a:lnTo>
                  <a:lnTo>
                    <a:pt x="71" y="65"/>
                  </a:lnTo>
                  <a:lnTo>
                    <a:pt x="79" y="71"/>
                  </a:lnTo>
                  <a:lnTo>
                    <a:pt x="87" y="76"/>
                  </a:lnTo>
                  <a:lnTo>
                    <a:pt x="95" y="81"/>
                  </a:lnTo>
                  <a:lnTo>
                    <a:pt x="102" y="87"/>
                  </a:lnTo>
                  <a:lnTo>
                    <a:pt x="110" y="92"/>
                  </a:lnTo>
                  <a:lnTo>
                    <a:pt x="117" y="97"/>
                  </a:lnTo>
                  <a:lnTo>
                    <a:pt x="125" y="101"/>
                  </a:lnTo>
                  <a:lnTo>
                    <a:pt x="132" y="105"/>
                  </a:lnTo>
                  <a:lnTo>
                    <a:pt x="140" y="109"/>
                  </a:lnTo>
                  <a:lnTo>
                    <a:pt x="148" y="114"/>
                  </a:lnTo>
                  <a:lnTo>
                    <a:pt x="154" y="118"/>
                  </a:lnTo>
                  <a:lnTo>
                    <a:pt x="162" y="122"/>
                  </a:lnTo>
                  <a:lnTo>
                    <a:pt x="170" y="126"/>
                  </a:lnTo>
                  <a:lnTo>
                    <a:pt x="177" y="129"/>
                  </a:lnTo>
                  <a:lnTo>
                    <a:pt x="185" y="133"/>
                  </a:lnTo>
                  <a:lnTo>
                    <a:pt x="192" y="137"/>
                  </a:lnTo>
                  <a:lnTo>
                    <a:pt x="199" y="141"/>
                  </a:lnTo>
                  <a:lnTo>
                    <a:pt x="206" y="144"/>
                  </a:lnTo>
                  <a:lnTo>
                    <a:pt x="214" y="148"/>
                  </a:lnTo>
                  <a:lnTo>
                    <a:pt x="222" y="151"/>
                  </a:lnTo>
                  <a:lnTo>
                    <a:pt x="229" y="154"/>
                  </a:lnTo>
                  <a:lnTo>
                    <a:pt x="237" y="157"/>
                  </a:lnTo>
                  <a:lnTo>
                    <a:pt x="244" y="162"/>
                  </a:lnTo>
                  <a:lnTo>
                    <a:pt x="246" y="157"/>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37" name="Freeform 73"/>
            <p:cNvSpPr/>
            <p:nvPr/>
          </p:nvSpPr>
          <p:spPr>
            <a:xfrm>
              <a:off x="860" y="3048"/>
              <a:ext cx="627" cy="105"/>
            </a:xfrm>
            <a:custGeom>
              <a:avLst/>
              <a:gdLst>
                <a:gd name="txL" fmla="*/ 0 w 627"/>
                <a:gd name="txT" fmla="*/ 0 h 105"/>
                <a:gd name="txR" fmla="*/ 627 w 627"/>
                <a:gd name="txB" fmla="*/ 105 h 105"/>
              </a:gdLst>
              <a:ahLst/>
              <a:cxnLst>
                <a:cxn ang="0">
                  <a:pos x="623" y="0"/>
                </a:cxn>
                <a:cxn ang="0">
                  <a:pos x="601" y="22"/>
                </a:cxn>
                <a:cxn ang="0">
                  <a:pos x="575" y="41"/>
                </a:cxn>
                <a:cxn ang="0">
                  <a:pos x="545" y="58"/>
                </a:cxn>
                <a:cxn ang="0">
                  <a:pos x="510" y="72"/>
                </a:cxn>
                <a:cxn ang="0">
                  <a:pos x="474" y="83"/>
                </a:cxn>
                <a:cxn ang="0">
                  <a:pos x="433" y="91"/>
                </a:cxn>
                <a:cxn ang="0">
                  <a:pos x="391" y="97"/>
                </a:cxn>
                <a:cxn ang="0">
                  <a:pos x="348" y="100"/>
                </a:cxn>
                <a:cxn ang="0">
                  <a:pos x="303" y="100"/>
                </a:cxn>
                <a:cxn ang="0">
                  <a:pos x="258" y="98"/>
                </a:cxn>
                <a:cxn ang="0">
                  <a:pos x="213" y="93"/>
                </a:cxn>
                <a:cxn ang="0">
                  <a:pos x="167" y="85"/>
                </a:cxn>
                <a:cxn ang="0">
                  <a:pos x="123" y="76"/>
                </a:cxn>
                <a:cxn ang="0">
                  <a:pos x="80" y="64"/>
                </a:cxn>
                <a:cxn ang="0">
                  <a:pos x="39" y="50"/>
                </a:cxn>
                <a:cxn ang="0">
                  <a:pos x="1" y="33"/>
                </a:cxn>
                <a:cxn ang="0">
                  <a:pos x="19" y="46"/>
                </a:cxn>
                <a:cxn ang="0">
                  <a:pos x="59" y="61"/>
                </a:cxn>
                <a:cxn ang="0">
                  <a:pos x="100" y="75"/>
                </a:cxn>
                <a:cxn ang="0">
                  <a:pos x="144" y="85"/>
                </a:cxn>
                <a:cxn ang="0">
                  <a:pos x="190" y="94"/>
                </a:cxn>
                <a:cxn ang="0">
                  <a:pos x="235" y="100"/>
                </a:cxn>
                <a:cxn ang="0">
                  <a:pos x="280" y="103"/>
                </a:cxn>
                <a:cxn ang="0">
                  <a:pos x="326" y="104"/>
                </a:cxn>
                <a:cxn ang="0">
                  <a:pos x="370" y="102"/>
                </a:cxn>
                <a:cxn ang="0">
                  <a:pos x="413" y="98"/>
                </a:cxn>
                <a:cxn ang="0">
                  <a:pos x="454" y="92"/>
                </a:cxn>
                <a:cxn ang="0">
                  <a:pos x="494" y="81"/>
                </a:cxn>
                <a:cxn ang="0">
                  <a:pos x="529" y="69"/>
                </a:cxn>
                <a:cxn ang="0">
                  <a:pos x="562" y="53"/>
                </a:cxn>
                <a:cxn ang="0">
                  <a:pos x="591" y="35"/>
                </a:cxn>
                <a:cxn ang="0">
                  <a:pos x="616" y="14"/>
                </a:cxn>
                <a:cxn ang="0">
                  <a:pos x="626" y="2"/>
                </a:cxn>
              </a:cxnLst>
              <a:rect l="txL" t="txT" r="txR" b="txB"/>
              <a:pathLst>
                <a:path w="627" h="105">
                  <a:moveTo>
                    <a:pt x="623" y="0"/>
                  </a:moveTo>
                  <a:lnTo>
                    <a:pt x="623" y="0"/>
                  </a:lnTo>
                  <a:lnTo>
                    <a:pt x="613" y="11"/>
                  </a:lnTo>
                  <a:lnTo>
                    <a:pt x="601" y="22"/>
                  </a:lnTo>
                  <a:lnTo>
                    <a:pt x="589" y="32"/>
                  </a:lnTo>
                  <a:lnTo>
                    <a:pt x="575" y="41"/>
                  </a:lnTo>
                  <a:lnTo>
                    <a:pt x="560" y="50"/>
                  </a:lnTo>
                  <a:lnTo>
                    <a:pt x="545" y="58"/>
                  </a:lnTo>
                  <a:lnTo>
                    <a:pt x="527" y="65"/>
                  </a:lnTo>
                  <a:lnTo>
                    <a:pt x="510" y="72"/>
                  </a:lnTo>
                  <a:lnTo>
                    <a:pt x="492" y="77"/>
                  </a:lnTo>
                  <a:lnTo>
                    <a:pt x="474" y="83"/>
                  </a:lnTo>
                  <a:lnTo>
                    <a:pt x="454" y="88"/>
                  </a:lnTo>
                  <a:lnTo>
                    <a:pt x="433" y="91"/>
                  </a:lnTo>
                  <a:lnTo>
                    <a:pt x="412" y="94"/>
                  </a:lnTo>
                  <a:lnTo>
                    <a:pt x="391" y="97"/>
                  </a:lnTo>
                  <a:lnTo>
                    <a:pt x="370" y="99"/>
                  </a:lnTo>
                  <a:lnTo>
                    <a:pt x="348" y="100"/>
                  </a:lnTo>
                  <a:lnTo>
                    <a:pt x="326" y="100"/>
                  </a:lnTo>
                  <a:lnTo>
                    <a:pt x="303" y="100"/>
                  </a:lnTo>
                  <a:lnTo>
                    <a:pt x="280" y="99"/>
                  </a:lnTo>
                  <a:lnTo>
                    <a:pt x="258" y="98"/>
                  </a:lnTo>
                  <a:lnTo>
                    <a:pt x="235" y="96"/>
                  </a:lnTo>
                  <a:lnTo>
                    <a:pt x="213" y="93"/>
                  </a:lnTo>
                  <a:lnTo>
                    <a:pt x="191" y="90"/>
                  </a:lnTo>
                  <a:lnTo>
                    <a:pt x="167" y="85"/>
                  </a:lnTo>
                  <a:lnTo>
                    <a:pt x="145" y="81"/>
                  </a:lnTo>
                  <a:lnTo>
                    <a:pt x="123" y="76"/>
                  </a:lnTo>
                  <a:lnTo>
                    <a:pt x="102" y="71"/>
                  </a:lnTo>
                  <a:lnTo>
                    <a:pt x="80" y="64"/>
                  </a:lnTo>
                  <a:lnTo>
                    <a:pt x="59" y="57"/>
                  </a:lnTo>
                  <a:lnTo>
                    <a:pt x="39" y="50"/>
                  </a:lnTo>
                  <a:lnTo>
                    <a:pt x="20" y="43"/>
                  </a:lnTo>
                  <a:lnTo>
                    <a:pt x="1" y="33"/>
                  </a:lnTo>
                  <a:lnTo>
                    <a:pt x="0" y="37"/>
                  </a:lnTo>
                  <a:lnTo>
                    <a:pt x="19" y="46"/>
                  </a:lnTo>
                  <a:lnTo>
                    <a:pt x="39" y="53"/>
                  </a:lnTo>
                  <a:lnTo>
                    <a:pt x="59" y="61"/>
                  </a:lnTo>
                  <a:lnTo>
                    <a:pt x="79" y="68"/>
                  </a:lnTo>
                  <a:lnTo>
                    <a:pt x="100" y="75"/>
                  </a:lnTo>
                  <a:lnTo>
                    <a:pt x="122" y="80"/>
                  </a:lnTo>
                  <a:lnTo>
                    <a:pt x="144" y="85"/>
                  </a:lnTo>
                  <a:lnTo>
                    <a:pt x="167" y="90"/>
                  </a:lnTo>
                  <a:lnTo>
                    <a:pt x="190" y="94"/>
                  </a:lnTo>
                  <a:lnTo>
                    <a:pt x="212" y="97"/>
                  </a:lnTo>
                  <a:lnTo>
                    <a:pt x="235" y="100"/>
                  </a:lnTo>
                  <a:lnTo>
                    <a:pt x="258" y="101"/>
                  </a:lnTo>
                  <a:lnTo>
                    <a:pt x="280" y="103"/>
                  </a:lnTo>
                  <a:lnTo>
                    <a:pt x="303" y="104"/>
                  </a:lnTo>
                  <a:lnTo>
                    <a:pt x="326" y="104"/>
                  </a:lnTo>
                  <a:lnTo>
                    <a:pt x="348" y="104"/>
                  </a:lnTo>
                  <a:lnTo>
                    <a:pt x="370" y="102"/>
                  </a:lnTo>
                  <a:lnTo>
                    <a:pt x="392" y="100"/>
                  </a:lnTo>
                  <a:lnTo>
                    <a:pt x="413" y="98"/>
                  </a:lnTo>
                  <a:lnTo>
                    <a:pt x="434" y="95"/>
                  </a:lnTo>
                  <a:lnTo>
                    <a:pt x="454" y="92"/>
                  </a:lnTo>
                  <a:lnTo>
                    <a:pt x="474" y="87"/>
                  </a:lnTo>
                  <a:lnTo>
                    <a:pt x="494" y="81"/>
                  </a:lnTo>
                  <a:lnTo>
                    <a:pt x="511" y="76"/>
                  </a:lnTo>
                  <a:lnTo>
                    <a:pt x="529" y="69"/>
                  </a:lnTo>
                  <a:lnTo>
                    <a:pt x="546" y="61"/>
                  </a:lnTo>
                  <a:lnTo>
                    <a:pt x="562" y="53"/>
                  </a:lnTo>
                  <a:lnTo>
                    <a:pt x="577" y="45"/>
                  </a:lnTo>
                  <a:lnTo>
                    <a:pt x="591" y="35"/>
                  </a:lnTo>
                  <a:lnTo>
                    <a:pt x="604" y="25"/>
                  </a:lnTo>
                  <a:lnTo>
                    <a:pt x="616" y="14"/>
                  </a:lnTo>
                  <a:lnTo>
                    <a:pt x="626" y="2"/>
                  </a:lnTo>
                  <a:lnTo>
                    <a:pt x="623"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38" name="Freeform 74"/>
            <p:cNvSpPr/>
            <p:nvPr/>
          </p:nvSpPr>
          <p:spPr>
            <a:xfrm>
              <a:off x="1444" y="3034"/>
              <a:ext cx="43" cy="20"/>
            </a:xfrm>
            <a:custGeom>
              <a:avLst/>
              <a:gdLst>
                <a:gd name="txL" fmla="*/ 0 w 43"/>
                <a:gd name="txT" fmla="*/ 0 h 20"/>
                <a:gd name="txR" fmla="*/ 43 w 43"/>
                <a:gd name="txB" fmla="*/ 20 h 20"/>
              </a:gdLst>
              <a:ahLst/>
              <a:cxnLst>
                <a:cxn ang="0">
                  <a:pos x="0" y="1"/>
                </a:cxn>
                <a:cxn ang="0">
                  <a:pos x="0" y="1"/>
                </a:cxn>
                <a:cxn ang="0">
                  <a:pos x="7" y="10"/>
                </a:cxn>
                <a:cxn ang="0">
                  <a:pos x="14" y="16"/>
                </a:cxn>
                <a:cxn ang="0">
                  <a:pos x="21" y="18"/>
                </a:cxn>
                <a:cxn ang="0">
                  <a:pos x="28" y="19"/>
                </a:cxn>
                <a:cxn ang="0">
                  <a:pos x="34" y="18"/>
                </a:cxn>
                <a:cxn ang="0">
                  <a:pos x="38" y="17"/>
                </a:cxn>
                <a:cxn ang="0">
                  <a:pos x="40" y="17"/>
                </a:cxn>
                <a:cxn ang="0">
                  <a:pos x="39" y="14"/>
                </a:cxn>
                <a:cxn ang="0">
                  <a:pos x="42" y="16"/>
                </a:cxn>
                <a:cxn ang="0">
                  <a:pos x="40" y="13"/>
                </a:cxn>
                <a:cxn ang="0">
                  <a:pos x="37" y="13"/>
                </a:cxn>
                <a:cxn ang="0">
                  <a:pos x="33" y="14"/>
                </a:cxn>
                <a:cxn ang="0">
                  <a:pos x="28" y="15"/>
                </a:cxn>
                <a:cxn ang="0">
                  <a:pos x="21" y="14"/>
                </a:cxn>
                <a:cxn ang="0">
                  <a:pos x="15" y="12"/>
                </a:cxn>
                <a:cxn ang="0">
                  <a:pos x="9" y="8"/>
                </a:cxn>
                <a:cxn ang="0">
                  <a:pos x="4" y="0"/>
                </a:cxn>
                <a:cxn ang="0">
                  <a:pos x="4" y="0"/>
                </a:cxn>
                <a:cxn ang="0">
                  <a:pos x="0" y="1"/>
                </a:cxn>
              </a:cxnLst>
              <a:rect l="txL" t="txT" r="txR" b="txB"/>
              <a:pathLst>
                <a:path w="43" h="20">
                  <a:moveTo>
                    <a:pt x="0" y="1"/>
                  </a:moveTo>
                  <a:lnTo>
                    <a:pt x="0" y="1"/>
                  </a:lnTo>
                  <a:lnTo>
                    <a:pt x="7" y="10"/>
                  </a:lnTo>
                  <a:lnTo>
                    <a:pt x="14" y="16"/>
                  </a:lnTo>
                  <a:lnTo>
                    <a:pt x="21" y="18"/>
                  </a:lnTo>
                  <a:lnTo>
                    <a:pt x="28" y="19"/>
                  </a:lnTo>
                  <a:lnTo>
                    <a:pt x="34" y="18"/>
                  </a:lnTo>
                  <a:lnTo>
                    <a:pt x="38" y="17"/>
                  </a:lnTo>
                  <a:lnTo>
                    <a:pt x="40" y="17"/>
                  </a:lnTo>
                  <a:lnTo>
                    <a:pt x="39" y="14"/>
                  </a:lnTo>
                  <a:lnTo>
                    <a:pt x="42" y="16"/>
                  </a:lnTo>
                  <a:lnTo>
                    <a:pt x="40" y="13"/>
                  </a:lnTo>
                  <a:lnTo>
                    <a:pt x="37" y="13"/>
                  </a:lnTo>
                  <a:lnTo>
                    <a:pt x="33" y="14"/>
                  </a:lnTo>
                  <a:lnTo>
                    <a:pt x="28" y="15"/>
                  </a:lnTo>
                  <a:lnTo>
                    <a:pt x="21" y="14"/>
                  </a:lnTo>
                  <a:lnTo>
                    <a:pt x="15" y="12"/>
                  </a:lnTo>
                  <a:lnTo>
                    <a:pt x="9" y="8"/>
                  </a:lnTo>
                  <a:lnTo>
                    <a:pt x="4" y="0"/>
                  </a:lnTo>
                  <a:lnTo>
                    <a:pt x="0" y="1"/>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39" name="Freeform 75"/>
            <p:cNvSpPr/>
            <p:nvPr/>
          </p:nvSpPr>
          <p:spPr>
            <a:xfrm>
              <a:off x="1412" y="2738"/>
              <a:ext cx="48" cy="299"/>
            </a:xfrm>
            <a:custGeom>
              <a:avLst/>
              <a:gdLst>
                <a:gd name="txL" fmla="*/ 0 w 48"/>
                <a:gd name="txT" fmla="*/ 0 h 299"/>
                <a:gd name="txR" fmla="*/ 48 w 48"/>
                <a:gd name="txB" fmla="*/ 299 h 299"/>
              </a:gdLst>
              <a:ahLst/>
              <a:cxnLst>
                <a:cxn ang="0">
                  <a:pos x="44" y="0"/>
                </a:cxn>
                <a:cxn ang="0">
                  <a:pos x="37" y="15"/>
                </a:cxn>
                <a:cxn ang="0">
                  <a:pos x="30" y="32"/>
                </a:cxn>
                <a:cxn ang="0">
                  <a:pos x="24" y="49"/>
                </a:cxn>
                <a:cxn ang="0">
                  <a:pos x="19" y="67"/>
                </a:cxn>
                <a:cxn ang="0">
                  <a:pos x="13" y="84"/>
                </a:cxn>
                <a:cxn ang="0">
                  <a:pos x="8" y="103"/>
                </a:cxn>
                <a:cxn ang="0">
                  <a:pos x="5" y="122"/>
                </a:cxn>
                <a:cxn ang="0">
                  <a:pos x="2" y="141"/>
                </a:cxn>
                <a:cxn ang="0">
                  <a:pos x="0" y="160"/>
                </a:cxn>
                <a:cxn ang="0">
                  <a:pos x="0" y="180"/>
                </a:cxn>
                <a:cxn ang="0">
                  <a:pos x="0" y="199"/>
                </a:cxn>
                <a:cxn ang="0">
                  <a:pos x="3" y="218"/>
                </a:cxn>
                <a:cxn ang="0">
                  <a:pos x="7" y="239"/>
                </a:cxn>
                <a:cxn ang="0">
                  <a:pos x="13" y="259"/>
                </a:cxn>
                <a:cxn ang="0">
                  <a:pos x="21" y="278"/>
                </a:cxn>
                <a:cxn ang="0">
                  <a:pos x="31" y="298"/>
                </a:cxn>
                <a:cxn ang="0">
                  <a:pos x="29" y="286"/>
                </a:cxn>
                <a:cxn ang="0">
                  <a:pos x="21" y="266"/>
                </a:cxn>
                <a:cxn ang="0">
                  <a:pos x="14" y="247"/>
                </a:cxn>
                <a:cxn ang="0">
                  <a:pos x="9" y="228"/>
                </a:cxn>
                <a:cxn ang="0">
                  <a:pos x="6" y="209"/>
                </a:cxn>
                <a:cxn ang="0">
                  <a:pos x="4" y="190"/>
                </a:cxn>
                <a:cxn ang="0">
                  <a:pos x="4" y="170"/>
                </a:cxn>
                <a:cxn ang="0">
                  <a:pos x="5" y="150"/>
                </a:cxn>
                <a:cxn ang="0">
                  <a:pos x="7" y="132"/>
                </a:cxn>
                <a:cxn ang="0">
                  <a:pos x="11" y="113"/>
                </a:cxn>
                <a:cxn ang="0">
                  <a:pos x="15" y="95"/>
                </a:cxn>
                <a:cxn ang="0">
                  <a:pos x="21" y="76"/>
                </a:cxn>
                <a:cxn ang="0">
                  <a:pos x="25" y="59"/>
                </a:cxn>
                <a:cxn ang="0">
                  <a:pos x="31" y="42"/>
                </a:cxn>
                <a:cxn ang="0">
                  <a:pos x="38" y="24"/>
                </a:cxn>
                <a:cxn ang="0">
                  <a:pos x="44" y="9"/>
                </a:cxn>
                <a:cxn ang="0">
                  <a:pos x="47" y="1"/>
                </a:cxn>
              </a:cxnLst>
              <a:rect l="txL" t="txT" r="txR" b="txB"/>
              <a:pathLst>
                <a:path w="48" h="299">
                  <a:moveTo>
                    <a:pt x="44" y="0"/>
                  </a:moveTo>
                  <a:lnTo>
                    <a:pt x="44" y="0"/>
                  </a:lnTo>
                  <a:lnTo>
                    <a:pt x="41" y="7"/>
                  </a:lnTo>
                  <a:lnTo>
                    <a:pt x="37" y="15"/>
                  </a:lnTo>
                  <a:lnTo>
                    <a:pt x="34" y="24"/>
                  </a:lnTo>
                  <a:lnTo>
                    <a:pt x="30" y="32"/>
                  </a:lnTo>
                  <a:lnTo>
                    <a:pt x="27" y="40"/>
                  </a:lnTo>
                  <a:lnTo>
                    <a:pt x="24" y="49"/>
                  </a:lnTo>
                  <a:lnTo>
                    <a:pt x="21" y="58"/>
                  </a:lnTo>
                  <a:lnTo>
                    <a:pt x="19" y="67"/>
                  </a:lnTo>
                  <a:lnTo>
                    <a:pt x="17" y="75"/>
                  </a:lnTo>
                  <a:lnTo>
                    <a:pt x="13" y="84"/>
                  </a:lnTo>
                  <a:lnTo>
                    <a:pt x="11" y="94"/>
                  </a:lnTo>
                  <a:lnTo>
                    <a:pt x="8" y="103"/>
                  </a:lnTo>
                  <a:lnTo>
                    <a:pt x="7" y="112"/>
                  </a:lnTo>
                  <a:lnTo>
                    <a:pt x="5" y="122"/>
                  </a:lnTo>
                  <a:lnTo>
                    <a:pt x="3" y="131"/>
                  </a:lnTo>
                  <a:lnTo>
                    <a:pt x="2" y="141"/>
                  </a:lnTo>
                  <a:lnTo>
                    <a:pt x="1" y="150"/>
                  </a:lnTo>
                  <a:lnTo>
                    <a:pt x="0" y="160"/>
                  </a:lnTo>
                  <a:lnTo>
                    <a:pt x="0" y="170"/>
                  </a:lnTo>
                  <a:lnTo>
                    <a:pt x="0" y="180"/>
                  </a:lnTo>
                  <a:lnTo>
                    <a:pt x="0" y="190"/>
                  </a:lnTo>
                  <a:lnTo>
                    <a:pt x="0" y="199"/>
                  </a:lnTo>
                  <a:lnTo>
                    <a:pt x="2" y="210"/>
                  </a:lnTo>
                  <a:lnTo>
                    <a:pt x="3" y="218"/>
                  </a:lnTo>
                  <a:lnTo>
                    <a:pt x="5" y="229"/>
                  </a:lnTo>
                  <a:lnTo>
                    <a:pt x="7" y="239"/>
                  </a:lnTo>
                  <a:lnTo>
                    <a:pt x="10" y="249"/>
                  </a:lnTo>
                  <a:lnTo>
                    <a:pt x="13" y="259"/>
                  </a:lnTo>
                  <a:lnTo>
                    <a:pt x="17" y="269"/>
                  </a:lnTo>
                  <a:lnTo>
                    <a:pt x="21" y="278"/>
                  </a:lnTo>
                  <a:lnTo>
                    <a:pt x="26" y="288"/>
                  </a:lnTo>
                  <a:lnTo>
                    <a:pt x="31" y="298"/>
                  </a:lnTo>
                  <a:lnTo>
                    <a:pt x="35" y="296"/>
                  </a:lnTo>
                  <a:lnTo>
                    <a:pt x="29" y="286"/>
                  </a:lnTo>
                  <a:lnTo>
                    <a:pt x="25" y="277"/>
                  </a:lnTo>
                  <a:lnTo>
                    <a:pt x="21" y="266"/>
                  </a:lnTo>
                  <a:lnTo>
                    <a:pt x="17" y="258"/>
                  </a:lnTo>
                  <a:lnTo>
                    <a:pt x="14" y="247"/>
                  </a:lnTo>
                  <a:lnTo>
                    <a:pt x="12" y="238"/>
                  </a:lnTo>
                  <a:lnTo>
                    <a:pt x="9" y="228"/>
                  </a:lnTo>
                  <a:lnTo>
                    <a:pt x="7" y="218"/>
                  </a:lnTo>
                  <a:lnTo>
                    <a:pt x="6" y="209"/>
                  </a:lnTo>
                  <a:lnTo>
                    <a:pt x="4" y="198"/>
                  </a:lnTo>
                  <a:lnTo>
                    <a:pt x="4" y="190"/>
                  </a:lnTo>
                  <a:lnTo>
                    <a:pt x="4" y="180"/>
                  </a:lnTo>
                  <a:lnTo>
                    <a:pt x="4" y="170"/>
                  </a:lnTo>
                  <a:lnTo>
                    <a:pt x="4" y="160"/>
                  </a:lnTo>
                  <a:lnTo>
                    <a:pt x="5" y="150"/>
                  </a:lnTo>
                  <a:lnTo>
                    <a:pt x="6" y="142"/>
                  </a:lnTo>
                  <a:lnTo>
                    <a:pt x="7" y="132"/>
                  </a:lnTo>
                  <a:lnTo>
                    <a:pt x="9" y="122"/>
                  </a:lnTo>
                  <a:lnTo>
                    <a:pt x="11" y="113"/>
                  </a:lnTo>
                  <a:lnTo>
                    <a:pt x="12" y="104"/>
                  </a:lnTo>
                  <a:lnTo>
                    <a:pt x="15" y="95"/>
                  </a:lnTo>
                  <a:lnTo>
                    <a:pt x="17" y="86"/>
                  </a:lnTo>
                  <a:lnTo>
                    <a:pt x="21" y="76"/>
                  </a:lnTo>
                  <a:lnTo>
                    <a:pt x="22" y="67"/>
                  </a:lnTo>
                  <a:lnTo>
                    <a:pt x="25" y="59"/>
                  </a:lnTo>
                  <a:lnTo>
                    <a:pt x="28" y="50"/>
                  </a:lnTo>
                  <a:lnTo>
                    <a:pt x="31" y="42"/>
                  </a:lnTo>
                  <a:lnTo>
                    <a:pt x="34" y="33"/>
                  </a:lnTo>
                  <a:lnTo>
                    <a:pt x="38" y="24"/>
                  </a:lnTo>
                  <a:lnTo>
                    <a:pt x="41" y="17"/>
                  </a:lnTo>
                  <a:lnTo>
                    <a:pt x="44" y="9"/>
                  </a:lnTo>
                  <a:lnTo>
                    <a:pt x="47" y="1"/>
                  </a:lnTo>
                  <a:lnTo>
                    <a:pt x="44"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40" name="Freeform 76"/>
            <p:cNvSpPr/>
            <p:nvPr/>
          </p:nvSpPr>
          <p:spPr>
            <a:xfrm>
              <a:off x="1457" y="2555"/>
              <a:ext cx="100" cy="185"/>
            </a:xfrm>
            <a:custGeom>
              <a:avLst/>
              <a:gdLst>
                <a:gd name="txL" fmla="*/ 0 w 100"/>
                <a:gd name="txT" fmla="*/ 0 h 185"/>
                <a:gd name="txR" fmla="*/ 100 w 100"/>
                <a:gd name="txB" fmla="*/ 185 h 185"/>
              </a:gdLst>
              <a:ahLst/>
              <a:cxnLst>
                <a:cxn ang="0">
                  <a:pos x="90" y="0"/>
                </a:cxn>
                <a:cxn ang="0">
                  <a:pos x="94" y="14"/>
                </a:cxn>
                <a:cxn ang="0">
                  <a:pos x="94" y="27"/>
                </a:cxn>
                <a:cxn ang="0">
                  <a:pos x="93" y="39"/>
                </a:cxn>
                <a:cxn ang="0">
                  <a:pos x="90" y="52"/>
                </a:cxn>
                <a:cxn ang="0">
                  <a:pos x="85" y="63"/>
                </a:cxn>
                <a:cxn ang="0">
                  <a:pos x="78" y="76"/>
                </a:cxn>
                <a:cxn ang="0">
                  <a:pos x="70" y="87"/>
                </a:cxn>
                <a:cxn ang="0">
                  <a:pos x="61" y="99"/>
                </a:cxn>
                <a:cxn ang="0">
                  <a:pos x="53" y="110"/>
                </a:cxn>
                <a:cxn ang="0">
                  <a:pos x="44" y="120"/>
                </a:cxn>
                <a:cxn ang="0">
                  <a:pos x="34" y="132"/>
                </a:cxn>
                <a:cxn ang="0">
                  <a:pos x="26" y="142"/>
                </a:cxn>
                <a:cxn ang="0">
                  <a:pos x="17" y="152"/>
                </a:cxn>
                <a:cxn ang="0">
                  <a:pos x="10" y="162"/>
                </a:cxn>
                <a:cxn ang="0">
                  <a:pos x="4" y="172"/>
                </a:cxn>
                <a:cxn ang="0">
                  <a:pos x="0" y="182"/>
                </a:cxn>
                <a:cxn ang="0">
                  <a:pos x="4" y="179"/>
                </a:cxn>
                <a:cxn ang="0">
                  <a:pos x="10" y="169"/>
                </a:cxn>
                <a:cxn ang="0">
                  <a:pos x="16" y="160"/>
                </a:cxn>
                <a:cxn ang="0">
                  <a:pos x="24" y="150"/>
                </a:cxn>
                <a:cxn ang="0">
                  <a:pos x="33" y="139"/>
                </a:cxn>
                <a:cxn ang="0">
                  <a:pos x="42" y="129"/>
                </a:cxn>
                <a:cxn ang="0">
                  <a:pos x="51" y="117"/>
                </a:cxn>
                <a:cxn ang="0">
                  <a:pos x="61" y="107"/>
                </a:cxn>
                <a:cxn ang="0">
                  <a:pos x="70" y="95"/>
                </a:cxn>
                <a:cxn ang="0">
                  <a:pos x="78" y="84"/>
                </a:cxn>
                <a:cxn ang="0">
                  <a:pos x="85" y="71"/>
                </a:cxn>
                <a:cxn ang="0">
                  <a:pos x="91" y="59"/>
                </a:cxn>
                <a:cxn ang="0">
                  <a:pos x="95" y="46"/>
                </a:cxn>
                <a:cxn ang="0">
                  <a:pos x="99" y="33"/>
                </a:cxn>
                <a:cxn ang="0">
                  <a:pos x="99" y="20"/>
                </a:cxn>
                <a:cxn ang="0">
                  <a:pos x="97" y="6"/>
                </a:cxn>
                <a:cxn ang="0">
                  <a:pos x="94" y="0"/>
                </a:cxn>
              </a:cxnLst>
              <a:rect l="txL" t="txT" r="txR" b="txB"/>
              <a:pathLst>
                <a:path w="100" h="185">
                  <a:moveTo>
                    <a:pt x="90" y="0"/>
                  </a:moveTo>
                  <a:lnTo>
                    <a:pt x="90" y="0"/>
                  </a:lnTo>
                  <a:lnTo>
                    <a:pt x="93" y="8"/>
                  </a:lnTo>
                  <a:lnTo>
                    <a:pt x="94" y="14"/>
                  </a:lnTo>
                  <a:lnTo>
                    <a:pt x="94" y="20"/>
                  </a:lnTo>
                  <a:lnTo>
                    <a:pt x="94" y="27"/>
                  </a:lnTo>
                  <a:lnTo>
                    <a:pt x="94" y="33"/>
                  </a:lnTo>
                  <a:lnTo>
                    <a:pt x="93" y="39"/>
                  </a:lnTo>
                  <a:lnTo>
                    <a:pt x="91" y="45"/>
                  </a:lnTo>
                  <a:lnTo>
                    <a:pt x="90" y="52"/>
                  </a:lnTo>
                  <a:lnTo>
                    <a:pt x="87" y="57"/>
                  </a:lnTo>
                  <a:lnTo>
                    <a:pt x="85" y="63"/>
                  </a:lnTo>
                  <a:lnTo>
                    <a:pt x="82" y="69"/>
                  </a:lnTo>
                  <a:lnTo>
                    <a:pt x="78" y="76"/>
                  </a:lnTo>
                  <a:lnTo>
                    <a:pt x="74" y="81"/>
                  </a:lnTo>
                  <a:lnTo>
                    <a:pt x="70" y="87"/>
                  </a:lnTo>
                  <a:lnTo>
                    <a:pt x="66" y="92"/>
                  </a:lnTo>
                  <a:lnTo>
                    <a:pt x="61" y="99"/>
                  </a:lnTo>
                  <a:lnTo>
                    <a:pt x="57" y="104"/>
                  </a:lnTo>
                  <a:lnTo>
                    <a:pt x="53" y="110"/>
                  </a:lnTo>
                  <a:lnTo>
                    <a:pt x="49" y="115"/>
                  </a:lnTo>
                  <a:lnTo>
                    <a:pt x="44" y="120"/>
                  </a:lnTo>
                  <a:lnTo>
                    <a:pt x="39" y="126"/>
                  </a:lnTo>
                  <a:lnTo>
                    <a:pt x="34" y="132"/>
                  </a:lnTo>
                  <a:lnTo>
                    <a:pt x="30" y="136"/>
                  </a:lnTo>
                  <a:lnTo>
                    <a:pt x="26" y="142"/>
                  </a:lnTo>
                  <a:lnTo>
                    <a:pt x="21" y="148"/>
                  </a:lnTo>
                  <a:lnTo>
                    <a:pt x="17" y="152"/>
                  </a:lnTo>
                  <a:lnTo>
                    <a:pt x="13" y="158"/>
                  </a:lnTo>
                  <a:lnTo>
                    <a:pt x="10" y="162"/>
                  </a:lnTo>
                  <a:lnTo>
                    <a:pt x="6" y="167"/>
                  </a:lnTo>
                  <a:lnTo>
                    <a:pt x="4" y="172"/>
                  </a:lnTo>
                  <a:lnTo>
                    <a:pt x="1" y="177"/>
                  </a:lnTo>
                  <a:lnTo>
                    <a:pt x="0" y="182"/>
                  </a:lnTo>
                  <a:lnTo>
                    <a:pt x="2" y="184"/>
                  </a:lnTo>
                  <a:lnTo>
                    <a:pt x="4" y="179"/>
                  </a:lnTo>
                  <a:lnTo>
                    <a:pt x="7" y="174"/>
                  </a:lnTo>
                  <a:lnTo>
                    <a:pt x="10" y="169"/>
                  </a:lnTo>
                  <a:lnTo>
                    <a:pt x="13" y="164"/>
                  </a:lnTo>
                  <a:lnTo>
                    <a:pt x="16" y="160"/>
                  </a:lnTo>
                  <a:lnTo>
                    <a:pt x="20" y="155"/>
                  </a:lnTo>
                  <a:lnTo>
                    <a:pt x="24" y="150"/>
                  </a:lnTo>
                  <a:lnTo>
                    <a:pt x="28" y="144"/>
                  </a:lnTo>
                  <a:lnTo>
                    <a:pt x="33" y="139"/>
                  </a:lnTo>
                  <a:lnTo>
                    <a:pt x="37" y="134"/>
                  </a:lnTo>
                  <a:lnTo>
                    <a:pt x="42" y="129"/>
                  </a:lnTo>
                  <a:lnTo>
                    <a:pt x="47" y="124"/>
                  </a:lnTo>
                  <a:lnTo>
                    <a:pt x="51" y="117"/>
                  </a:lnTo>
                  <a:lnTo>
                    <a:pt x="56" y="112"/>
                  </a:lnTo>
                  <a:lnTo>
                    <a:pt x="61" y="107"/>
                  </a:lnTo>
                  <a:lnTo>
                    <a:pt x="66" y="100"/>
                  </a:lnTo>
                  <a:lnTo>
                    <a:pt x="70" y="95"/>
                  </a:lnTo>
                  <a:lnTo>
                    <a:pt x="74" y="89"/>
                  </a:lnTo>
                  <a:lnTo>
                    <a:pt x="78" y="84"/>
                  </a:lnTo>
                  <a:lnTo>
                    <a:pt x="81" y="78"/>
                  </a:lnTo>
                  <a:lnTo>
                    <a:pt x="85" y="71"/>
                  </a:lnTo>
                  <a:lnTo>
                    <a:pt x="88" y="64"/>
                  </a:lnTo>
                  <a:lnTo>
                    <a:pt x="91" y="59"/>
                  </a:lnTo>
                  <a:lnTo>
                    <a:pt x="94" y="52"/>
                  </a:lnTo>
                  <a:lnTo>
                    <a:pt x="95" y="46"/>
                  </a:lnTo>
                  <a:lnTo>
                    <a:pt x="97" y="40"/>
                  </a:lnTo>
                  <a:lnTo>
                    <a:pt x="99" y="33"/>
                  </a:lnTo>
                  <a:lnTo>
                    <a:pt x="99" y="27"/>
                  </a:lnTo>
                  <a:lnTo>
                    <a:pt x="99" y="20"/>
                  </a:lnTo>
                  <a:lnTo>
                    <a:pt x="99" y="13"/>
                  </a:lnTo>
                  <a:lnTo>
                    <a:pt x="97" y="6"/>
                  </a:lnTo>
                  <a:lnTo>
                    <a:pt x="94" y="0"/>
                  </a:lnTo>
                  <a:lnTo>
                    <a:pt x="90"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41" name="Freeform 77"/>
            <p:cNvSpPr/>
            <p:nvPr/>
          </p:nvSpPr>
          <p:spPr>
            <a:xfrm>
              <a:off x="1440" y="2394"/>
              <a:ext cx="112" cy="163"/>
            </a:xfrm>
            <a:custGeom>
              <a:avLst/>
              <a:gdLst>
                <a:gd name="txL" fmla="*/ 0 w 112"/>
                <a:gd name="txT" fmla="*/ 0 h 163"/>
                <a:gd name="txR" fmla="*/ 112 w 112"/>
                <a:gd name="txB" fmla="*/ 163 h 163"/>
              </a:gdLst>
              <a:ahLst/>
              <a:cxnLst>
                <a:cxn ang="0">
                  <a:pos x="0" y="3"/>
                </a:cxn>
                <a:cxn ang="0">
                  <a:pos x="0" y="3"/>
                </a:cxn>
                <a:cxn ang="0">
                  <a:pos x="12" y="3"/>
                </a:cxn>
                <a:cxn ang="0">
                  <a:pos x="24" y="6"/>
                </a:cxn>
                <a:cxn ang="0">
                  <a:pos x="34" y="9"/>
                </a:cxn>
                <a:cxn ang="0">
                  <a:pos x="43" y="16"/>
                </a:cxn>
                <a:cxn ang="0">
                  <a:pos x="51" y="24"/>
                </a:cxn>
                <a:cxn ang="0">
                  <a:pos x="59" y="33"/>
                </a:cxn>
                <a:cxn ang="0">
                  <a:pos x="66" y="44"/>
                </a:cxn>
                <a:cxn ang="0">
                  <a:pos x="71" y="56"/>
                </a:cxn>
                <a:cxn ang="0">
                  <a:pos x="78" y="69"/>
                </a:cxn>
                <a:cxn ang="0">
                  <a:pos x="82" y="82"/>
                </a:cxn>
                <a:cxn ang="0">
                  <a:pos x="87" y="96"/>
                </a:cxn>
                <a:cxn ang="0">
                  <a:pos x="90" y="110"/>
                </a:cxn>
                <a:cxn ang="0">
                  <a:pos x="94" y="124"/>
                </a:cxn>
                <a:cxn ang="0">
                  <a:pos x="98" y="137"/>
                </a:cxn>
                <a:cxn ang="0">
                  <a:pos x="102" y="150"/>
                </a:cxn>
                <a:cxn ang="0">
                  <a:pos x="106" y="162"/>
                </a:cxn>
                <a:cxn ang="0">
                  <a:pos x="111" y="161"/>
                </a:cxn>
                <a:cxn ang="0">
                  <a:pos x="106" y="149"/>
                </a:cxn>
                <a:cxn ang="0">
                  <a:pos x="102" y="136"/>
                </a:cxn>
                <a:cxn ang="0">
                  <a:pos x="98" y="122"/>
                </a:cxn>
                <a:cxn ang="0">
                  <a:pos x="94" y="109"/>
                </a:cxn>
                <a:cxn ang="0">
                  <a:pos x="90" y="95"/>
                </a:cxn>
                <a:cxn ang="0">
                  <a:pos x="86" y="81"/>
                </a:cxn>
                <a:cxn ang="0">
                  <a:pos x="81" y="67"/>
                </a:cxn>
                <a:cxn ang="0">
                  <a:pos x="75" y="55"/>
                </a:cxn>
                <a:cxn ang="0">
                  <a:pos x="69" y="43"/>
                </a:cxn>
                <a:cxn ang="0">
                  <a:pos x="62" y="31"/>
                </a:cxn>
                <a:cxn ang="0">
                  <a:pos x="54" y="21"/>
                </a:cxn>
                <a:cxn ang="0">
                  <a:pos x="45" y="13"/>
                </a:cxn>
                <a:cxn ang="0">
                  <a:pos x="36" y="7"/>
                </a:cxn>
                <a:cxn ang="0">
                  <a:pos x="24" y="2"/>
                </a:cxn>
                <a:cxn ang="0">
                  <a:pos x="13" y="0"/>
                </a:cxn>
                <a:cxn ang="0">
                  <a:pos x="0" y="0"/>
                </a:cxn>
                <a:cxn ang="0">
                  <a:pos x="0" y="0"/>
                </a:cxn>
                <a:cxn ang="0">
                  <a:pos x="0" y="3"/>
                </a:cxn>
                <a:cxn ang="0">
                  <a:pos x="0" y="3"/>
                </a:cxn>
                <a:cxn ang="0">
                  <a:pos x="0" y="3"/>
                </a:cxn>
                <a:cxn ang="0">
                  <a:pos x="0" y="3"/>
                </a:cxn>
              </a:cxnLst>
              <a:rect l="txL" t="txT" r="txR" b="txB"/>
              <a:pathLst>
                <a:path w="112" h="163">
                  <a:moveTo>
                    <a:pt x="0" y="3"/>
                  </a:moveTo>
                  <a:lnTo>
                    <a:pt x="0" y="3"/>
                  </a:lnTo>
                  <a:lnTo>
                    <a:pt x="12" y="3"/>
                  </a:lnTo>
                  <a:lnTo>
                    <a:pt x="24" y="6"/>
                  </a:lnTo>
                  <a:lnTo>
                    <a:pt x="34" y="9"/>
                  </a:lnTo>
                  <a:lnTo>
                    <a:pt x="43" y="16"/>
                  </a:lnTo>
                  <a:lnTo>
                    <a:pt x="51" y="24"/>
                  </a:lnTo>
                  <a:lnTo>
                    <a:pt x="59" y="33"/>
                  </a:lnTo>
                  <a:lnTo>
                    <a:pt x="66" y="44"/>
                  </a:lnTo>
                  <a:lnTo>
                    <a:pt x="71" y="56"/>
                  </a:lnTo>
                  <a:lnTo>
                    <a:pt x="78" y="69"/>
                  </a:lnTo>
                  <a:lnTo>
                    <a:pt x="82" y="82"/>
                  </a:lnTo>
                  <a:lnTo>
                    <a:pt x="87" y="96"/>
                  </a:lnTo>
                  <a:lnTo>
                    <a:pt x="90" y="110"/>
                  </a:lnTo>
                  <a:lnTo>
                    <a:pt x="94" y="124"/>
                  </a:lnTo>
                  <a:lnTo>
                    <a:pt x="98" y="137"/>
                  </a:lnTo>
                  <a:lnTo>
                    <a:pt x="102" y="150"/>
                  </a:lnTo>
                  <a:lnTo>
                    <a:pt x="106" y="162"/>
                  </a:lnTo>
                  <a:lnTo>
                    <a:pt x="111" y="161"/>
                  </a:lnTo>
                  <a:lnTo>
                    <a:pt x="106" y="149"/>
                  </a:lnTo>
                  <a:lnTo>
                    <a:pt x="102" y="136"/>
                  </a:lnTo>
                  <a:lnTo>
                    <a:pt x="98" y="122"/>
                  </a:lnTo>
                  <a:lnTo>
                    <a:pt x="94" y="109"/>
                  </a:lnTo>
                  <a:lnTo>
                    <a:pt x="90" y="95"/>
                  </a:lnTo>
                  <a:lnTo>
                    <a:pt x="86" y="81"/>
                  </a:lnTo>
                  <a:lnTo>
                    <a:pt x="81" y="67"/>
                  </a:lnTo>
                  <a:lnTo>
                    <a:pt x="75" y="55"/>
                  </a:lnTo>
                  <a:lnTo>
                    <a:pt x="69" y="43"/>
                  </a:lnTo>
                  <a:lnTo>
                    <a:pt x="62" y="31"/>
                  </a:lnTo>
                  <a:lnTo>
                    <a:pt x="54" y="21"/>
                  </a:lnTo>
                  <a:lnTo>
                    <a:pt x="45" y="13"/>
                  </a:lnTo>
                  <a:lnTo>
                    <a:pt x="36" y="7"/>
                  </a:lnTo>
                  <a:lnTo>
                    <a:pt x="24" y="2"/>
                  </a:lnTo>
                  <a:lnTo>
                    <a:pt x="13" y="0"/>
                  </a:lnTo>
                  <a:lnTo>
                    <a:pt x="0" y="0"/>
                  </a:lnTo>
                  <a:lnTo>
                    <a:pt x="0" y="3"/>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42" name="Freeform 78"/>
            <p:cNvSpPr/>
            <p:nvPr/>
          </p:nvSpPr>
          <p:spPr>
            <a:xfrm>
              <a:off x="1341" y="2393"/>
              <a:ext cx="100" cy="84"/>
            </a:xfrm>
            <a:custGeom>
              <a:avLst/>
              <a:gdLst>
                <a:gd name="txL" fmla="*/ 0 w 100"/>
                <a:gd name="txT" fmla="*/ 0 h 84"/>
                <a:gd name="txR" fmla="*/ 100 w 100"/>
                <a:gd name="txB" fmla="*/ 84 h 84"/>
              </a:gdLst>
              <a:ahLst/>
              <a:cxnLst>
                <a:cxn ang="0">
                  <a:pos x="0" y="79"/>
                </a:cxn>
                <a:cxn ang="0">
                  <a:pos x="3" y="79"/>
                </a:cxn>
                <a:cxn ang="0">
                  <a:pos x="9" y="71"/>
                </a:cxn>
                <a:cxn ang="0">
                  <a:pos x="15" y="62"/>
                </a:cxn>
                <a:cxn ang="0">
                  <a:pos x="20" y="55"/>
                </a:cxn>
                <a:cxn ang="0">
                  <a:pos x="25" y="47"/>
                </a:cxn>
                <a:cxn ang="0">
                  <a:pos x="30" y="40"/>
                </a:cxn>
                <a:cxn ang="0">
                  <a:pos x="35" y="33"/>
                </a:cxn>
                <a:cxn ang="0">
                  <a:pos x="40" y="28"/>
                </a:cxn>
                <a:cxn ang="0">
                  <a:pos x="45" y="23"/>
                </a:cxn>
                <a:cxn ang="0">
                  <a:pos x="51" y="18"/>
                </a:cxn>
                <a:cxn ang="0">
                  <a:pos x="56" y="14"/>
                </a:cxn>
                <a:cxn ang="0">
                  <a:pos x="63" y="11"/>
                </a:cxn>
                <a:cxn ang="0">
                  <a:pos x="69" y="7"/>
                </a:cxn>
                <a:cxn ang="0">
                  <a:pos x="75" y="6"/>
                </a:cxn>
                <a:cxn ang="0">
                  <a:pos x="83" y="4"/>
                </a:cxn>
                <a:cxn ang="0">
                  <a:pos x="91" y="3"/>
                </a:cxn>
                <a:cxn ang="0">
                  <a:pos x="99" y="3"/>
                </a:cxn>
                <a:cxn ang="0">
                  <a:pos x="99" y="0"/>
                </a:cxn>
                <a:cxn ang="0">
                  <a:pos x="91" y="0"/>
                </a:cxn>
                <a:cxn ang="0">
                  <a:pos x="82" y="0"/>
                </a:cxn>
                <a:cxn ang="0">
                  <a:pos x="74" y="2"/>
                </a:cxn>
                <a:cxn ang="0">
                  <a:pos x="67" y="4"/>
                </a:cxn>
                <a:cxn ang="0">
                  <a:pos x="60" y="7"/>
                </a:cxn>
                <a:cxn ang="0">
                  <a:pos x="54" y="11"/>
                </a:cxn>
                <a:cxn ang="0">
                  <a:pos x="48" y="15"/>
                </a:cxn>
                <a:cxn ang="0">
                  <a:pos x="43" y="20"/>
                </a:cxn>
                <a:cxn ang="0">
                  <a:pos x="37" y="25"/>
                </a:cxn>
                <a:cxn ang="0">
                  <a:pos x="32" y="31"/>
                </a:cxn>
                <a:cxn ang="0">
                  <a:pos x="27" y="38"/>
                </a:cxn>
                <a:cxn ang="0">
                  <a:pos x="21" y="45"/>
                </a:cxn>
                <a:cxn ang="0">
                  <a:pos x="16" y="52"/>
                </a:cxn>
                <a:cxn ang="0">
                  <a:pos x="11" y="60"/>
                </a:cxn>
                <a:cxn ang="0">
                  <a:pos x="6" y="68"/>
                </a:cxn>
                <a:cxn ang="0">
                  <a:pos x="0" y="78"/>
                </a:cxn>
                <a:cxn ang="0">
                  <a:pos x="3" y="79"/>
                </a:cxn>
                <a:cxn ang="0">
                  <a:pos x="0" y="79"/>
                </a:cxn>
                <a:cxn ang="0">
                  <a:pos x="1" y="83"/>
                </a:cxn>
                <a:cxn ang="0">
                  <a:pos x="3" y="79"/>
                </a:cxn>
                <a:cxn ang="0">
                  <a:pos x="0" y="79"/>
                </a:cxn>
              </a:cxnLst>
              <a:rect l="txL" t="txT" r="txR" b="txB"/>
              <a:pathLst>
                <a:path w="100" h="84">
                  <a:moveTo>
                    <a:pt x="0" y="79"/>
                  </a:moveTo>
                  <a:lnTo>
                    <a:pt x="3" y="79"/>
                  </a:lnTo>
                  <a:lnTo>
                    <a:pt x="9" y="71"/>
                  </a:lnTo>
                  <a:lnTo>
                    <a:pt x="15" y="62"/>
                  </a:lnTo>
                  <a:lnTo>
                    <a:pt x="20" y="55"/>
                  </a:lnTo>
                  <a:lnTo>
                    <a:pt x="25" y="47"/>
                  </a:lnTo>
                  <a:lnTo>
                    <a:pt x="30" y="40"/>
                  </a:lnTo>
                  <a:lnTo>
                    <a:pt x="35" y="33"/>
                  </a:lnTo>
                  <a:lnTo>
                    <a:pt x="40" y="28"/>
                  </a:lnTo>
                  <a:lnTo>
                    <a:pt x="45" y="23"/>
                  </a:lnTo>
                  <a:lnTo>
                    <a:pt x="51" y="18"/>
                  </a:lnTo>
                  <a:lnTo>
                    <a:pt x="56" y="14"/>
                  </a:lnTo>
                  <a:lnTo>
                    <a:pt x="63" y="11"/>
                  </a:lnTo>
                  <a:lnTo>
                    <a:pt x="69" y="7"/>
                  </a:lnTo>
                  <a:lnTo>
                    <a:pt x="75" y="6"/>
                  </a:lnTo>
                  <a:lnTo>
                    <a:pt x="83" y="4"/>
                  </a:lnTo>
                  <a:lnTo>
                    <a:pt x="91" y="3"/>
                  </a:lnTo>
                  <a:lnTo>
                    <a:pt x="99" y="3"/>
                  </a:lnTo>
                  <a:lnTo>
                    <a:pt x="99" y="0"/>
                  </a:lnTo>
                  <a:lnTo>
                    <a:pt x="91" y="0"/>
                  </a:lnTo>
                  <a:lnTo>
                    <a:pt x="82" y="0"/>
                  </a:lnTo>
                  <a:lnTo>
                    <a:pt x="74" y="2"/>
                  </a:lnTo>
                  <a:lnTo>
                    <a:pt x="67" y="4"/>
                  </a:lnTo>
                  <a:lnTo>
                    <a:pt x="60" y="7"/>
                  </a:lnTo>
                  <a:lnTo>
                    <a:pt x="54" y="11"/>
                  </a:lnTo>
                  <a:lnTo>
                    <a:pt x="48" y="15"/>
                  </a:lnTo>
                  <a:lnTo>
                    <a:pt x="43" y="20"/>
                  </a:lnTo>
                  <a:lnTo>
                    <a:pt x="37" y="25"/>
                  </a:lnTo>
                  <a:lnTo>
                    <a:pt x="32" y="31"/>
                  </a:lnTo>
                  <a:lnTo>
                    <a:pt x="27" y="38"/>
                  </a:lnTo>
                  <a:lnTo>
                    <a:pt x="21" y="45"/>
                  </a:lnTo>
                  <a:lnTo>
                    <a:pt x="16" y="52"/>
                  </a:lnTo>
                  <a:lnTo>
                    <a:pt x="11" y="60"/>
                  </a:lnTo>
                  <a:lnTo>
                    <a:pt x="6" y="68"/>
                  </a:lnTo>
                  <a:lnTo>
                    <a:pt x="0" y="78"/>
                  </a:lnTo>
                  <a:lnTo>
                    <a:pt x="3" y="79"/>
                  </a:lnTo>
                  <a:lnTo>
                    <a:pt x="0" y="79"/>
                  </a:lnTo>
                  <a:lnTo>
                    <a:pt x="1" y="83"/>
                  </a:lnTo>
                  <a:lnTo>
                    <a:pt x="3" y="79"/>
                  </a:lnTo>
                  <a:lnTo>
                    <a:pt x="0" y="79"/>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43" name="Freeform 79"/>
            <p:cNvSpPr/>
            <p:nvPr/>
          </p:nvSpPr>
          <p:spPr>
            <a:xfrm>
              <a:off x="1308" y="2404"/>
              <a:ext cx="38" cy="70"/>
            </a:xfrm>
            <a:custGeom>
              <a:avLst/>
              <a:gdLst>
                <a:gd name="txL" fmla="*/ 0 w 38"/>
                <a:gd name="txT" fmla="*/ 0 h 70"/>
                <a:gd name="txR" fmla="*/ 38 w 38"/>
                <a:gd name="txB" fmla="*/ 70 h 70"/>
              </a:gdLst>
              <a:ahLst/>
              <a:cxnLst>
                <a:cxn ang="0">
                  <a:pos x="4" y="2"/>
                </a:cxn>
                <a:cxn ang="0">
                  <a:pos x="2" y="4"/>
                </a:cxn>
                <a:cxn ang="0">
                  <a:pos x="7" y="7"/>
                </a:cxn>
                <a:cxn ang="0">
                  <a:pos x="12" y="9"/>
                </a:cxn>
                <a:cxn ang="0">
                  <a:pos x="16" y="12"/>
                </a:cxn>
                <a:cxn ang="0">
                  <a:pos x="19" y="16"/>
                </a:cxn>
                <a:cxn ang="0">
                  <a:pos x="22" y="19"/>
                </a:cxn>
                <a:cxn ang="0">
                  <a:pos x="24" y="22"/>
                </a:cxn>
                <a:cxn ang="0">
                  <a:pos x="25" y="26"/>
                </a:cxn>
                <a:cxn ang="0">
                  <a:pos x="27" y="31"/>
                </a:cxn>
                <a:cxn ang="0">
                  <a:pos x="28" y="36"/>
                </a:cxn>
                <a:cxn ang="0">
                  <a:pos x="28" y="40"/>
                </a:cxn>
                <a:cxn ang="0">
                  <a:pos x="29" y="44"/>
                </a:cxn>
                <a:cxn ang="0">
                  <a:pos x="30" y="49"/>
                </a:cxn>
                <a:cxn ang="0">
                  <a:pos x="30" y="54"/>
                </a:cxn>
                <a:cxn ang="0">
                  <a:pos x="30" y="59"/>
                </a:cxn>
                <a:cxn ang="0">
                  <a:pos x="32" y="64"/>
                </a:cxn>
                <a:cxn ang="0">
                  <a:pos x="32" y="69"/>
                </a:cxn>
                <a:cxn ang="0">
                  <a:pos x="37" y="68"/>
                </a:cxn>
                <a:cxn ang="0">
                  <a:pos x="36" y="63"/>
                </a:cxn>
                <a:cxn ang="0">
                  <a:pos x="34" y="58"/>
                </a:cxn>
                <a:cxn ang="0">
                  <a:pos x="34" y="53"/>
                </a:cxn>
                <a:cxn ang="0">
                  <a:pos x="33" y="48"/>
                </a:cxn>
                <a:cxn ang="0">
                  <a:pos x="32" y="44"/>
                </a:cxn>
                <a:cxn ang="0">
                  <a:pos x="32" y="40"/>
                </a:cxn>
                <a:cxn ang="0">
                  <a:pos x="31" y="35"/>
                </a:cxn>
                <a:cxn ang="0">
                  <a:pos x="30" y="29"/>
                </a:cxn>
                <a:cxn ang="0">
                  <a:pos x="29" y="25"/>
                </a:cxn>
                <a:cxn ang="0">
                  <a:pos x="28" y="20"/>
                </a:cxn>
                <a:cxn ang="0">
                  <a:pos x="25" y="16"/>
                </a:cxn>
                <a:cxn ang="0">
                  <a:pos x="22" y="12"/>
                </a:cxn>
                <a:cxn ang="0">
                  <a:pos x="19" y="9"/>
                </a:cxn>
                <a:cxn ang="0">
                  <a:pos x="14" y="6"/>
                </a:cxn>
                <a:cxn ang="0">
                  <a:pos x="9" y="3"/>
                </a:cxn>
                <a:cxn ang="0">
                  <a:pos x="4" y="0"/>
                </a:cxn>
                <a:cxn ang="0">
                  <a:pos x="0" y="3"/>
                </a:cxn>
                <a:cxn ang="0">
                  <a:pos x="4" y="0"/>
                </a:cxn>
                <a:cxn ang="0">
                  <a:pos x="0" y="0"/>
                </a:cxn>
                <a:cxn ang="0">
                  <a:pos x="0" y="3"/>
                </a:cxn>
                <a:cxn ang="0">
                  <a:pos x="4" y="2"/>
                </a:cxn>
              </a:cxnLst>
              <a:rect l="txL" t="txT" r="txR" b="txB"/>
              <a:pathLst>
                <a:path w="38" h="70">
                  <a:moveTo>
                    <a:pt x="4" y="2"/>
                  </a:moveTo>
                  <a:lnTo>
                    <a:pt x="2" y="4"/>
                  </a:lnTo>
                  <a:lnTo>
                    <a:pt x="7" y="7"/>
                  </a:lnTo>
                  <a:lnTo>
                    <a:pt x="12" y="9"/>
                  </a:lnTo>
                  <a:lnTo>
                    <a:pt x="16" y="12"/>
                  </a:lnTo>
                  <a:lnTo>
                    <a:pt x="19" y="16"/>
                  </a:lnTo>
                  <a:lnTo>
                    <a:pt x="22" y="19"/>
                  </a:lnTo>
                  <a:lnTo>
                    <a:pt x="24" y="22"/>
                  </a:lnTo>
                  <a:lnTo>
                    <a:pt x="25" y="26"/>
                  </a:lnTo>
                  <a:lnTo>
                    <a:pt x="27" y="31"/>
                  </a:lnTo>
                  <a:lnTo>
                    <a:pt x="28" y="36"/>
                  </a:lnTo>
                  <a:lnTo>
                    <a:pt x="28" y="40"/>
                  </a:lnTo>
                  <a:lnTo>
                    <a:pt x="29" y="44"/>
                  </a:lnTo>
                  <a:lnTo>
                    <a:pt x="30" y="49"/>
                  </a:lnTo>
                  <a:lnTo>
                    <a:pt x="30" y="54"/>
                  </a:lnTo>
                  <a:lnTo>
                    <a:pt x="30" y="59"/>
                  </a:lnTo>
                  <a:lnTo>
                    <a:pt x="32" y="64"/>
                  </a:lnTo>
                  <a:lnTo>
                    <a:pt x="32" y="69"/>
                  </a:lnTo>
                  <a:lnTo>
                    <a:pt x="37" y="68"/>
                  </a:lnTo>
                  <a:lnTo>
                    <a:pt x="36" y="63"/>
                  </a:lnTo>
                  <a:lnTo>
                    <a:pt x="34" y="58"/>
                  </a:lnTo>
                  <a:lnTo>
                    <a:pt x="34" y="53"/>
                  </a:lnTo>
                  <a:lnTo>
                    <a:pt x="33" y="48"/>
                  </a:lnTo>
                  <a:lnTo>
                    <a:pt x="32" y="44"/>
                  </a:lnTo>
                  <a:lnTo>
                    <a:pt x="32" y="40"/>
                  </a:lnTo>
                  <a:lnTo>
                    <a:pt x="31" y="35"/>
                  </a:lnTo>
                  <a:lnTo>
                    <a:pt x="30" y="29"/>
                  </a:lnTo>
                  <a:lnTo>
                    <a:pt x="29" y="25"/>
                  </a:lnTo>
                  <a:lnTo>
                    <a:pt x="28" y="20"/>
                  </a:lnTo>
                  <a:lnTo>
                    <a:pt x="25" y="16"/>
                  </a:lnTo>
                  <a:lnTo>
                    <a:pt x="22" y="12"/>
                  </a:lnTo>
                  <a:lnTo>
                    <a:pt x="19" y="9"/>
                  </a:lnTo>
                  <a:lnTo>
                    <a:pt x="14" y="6"/>
                  </a:lnTo>
                  <a:lnTo>
                    <a:pt x="9" y="3"/>
                  </a:lnTo>
                  <a:lnTo>
                    <a:pt x="4" y="0"/>
                  </a:lnTo>
                  <a:lnTo>
                    <a:pt x="0" y="3"/>
                  </a:lnTo>
                  <a:lnTo>
                    <a:pt x="4" y="0"/>
                  </a:lnTo>
                  <a:lnTo>
                    <a:pt x="0" y="0"/>
                  </a:lnTo>
                  <a:lnTo>
                    <a:pt x="0" y="3"/>
                  </a:lnTo>
                  <a:lnTo>
                    <a:pt x="4" y="2"/>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44" name="Freeform 80"/>
            <p:cNvSpPr/>
            <p:nvPr/>
          </p:nvSpPr>
          <p:spPr>
            <a:xfrm>
              <a:off x="1294" y="2407"/>
              <a:ext cx="22" cy="36"/>
            </a:xfrm>
            <a:custGeom>
              <a:avLst/>
              <a:gdLst>
                <a:gd name="txL" fmla="*/ 0 w 22"/>
                <a:gd name="txT" fmla="*/ 0 h 36"/>
                <a:gd name="txR" fmla="*/ 22 w 22"/>
                <a:gd name="txB" fmla="*/ 36 h 36"/>
              </a:gdLst>
              <a:ahLst/>
              <a:cxnLst>
                <a:cxn ang="0">
                  <a:pos x="1" y="35"/>
                </a:cxn>
                <a:cxn ang="0">
                  <a:pos x="1" y="35"/>
                </a:cxn>
                <a:cxn ang="0">
                  <a:pos x="6" y="32"/>
                </a:cxn>
                <a:cxn ang="0">
                  <a:pos x="10" y="29"/>
                </a:cxn>
                <a:cxn ang="0">
                  <a:pos x="14" y="26"/>
                </a:cxn>
                <a:cxn ang="0">
                  <a:pos x="16" y="21"/>
                </a:cxn>
                <a:cxn ang="0">
                  <a:pos x="19" y="17"/>
                </a:cxn>
                <a:cxn ang="0">
                  <a:pos x="21" y="12"/>
                </a:cxn>
                <a:cxn ang="0">
                  <a:pos x="21" y="6"/>
                </a:cxn>
                <a:cxn ang="0">
                  <a:pos x="19" y="0"/>
                </a:cxn>
                <a:cxn ang="0">
                  <a:pos x="15" y="0"/>
                </a:cxn>
                <a:cxn ang="0">
                  <a:pos x="16" y="6"/>
                </a:cxn>
                <a:cxn ang="0">
                  <a:pos x="16" y="11"/>
                </a:cxn>
                <a:cxn ang="0">
                  <a:pos x="15" y="16"/>
                </a:cxn>
                <a:cxn ang="0">
                  <a:pos x="13" y="19"/>
                </a:cxn>
                <a:cxn ang="0">
                  <a:pos x="11" y="22"/>
                </a:cxn>
                <a:cxn ang="0">
                  <a:pos x="8" y="26"/>
                </a:cxn>
                <a:cxn ang="0">
                  <a:pos x="4" y="28"/>
                </a:cxn>
                <a:cxn ang="0">
                  <a:pos x="0" y="30"/>
                </a:cxn>
                <a:cxn ang="0">
                  <a:pos x="0" y="30"/>
                </a:cxn>
                <a:cxn ang="0">
                  <a:pos x="1" y="35"/>
                </a:cxn>
              </a:cxnLst>
              <a:rect l="txL" t="txT" r="txR" b="txB"/>
              <a:pathLst>
                <a:path w="22" h="36">
                  <a:moveTo>
                    <a:pt x="1" y="35"/>
                  </a:moveTo>
                  <a:lnTo>
                    <a:pt x="1" y="35"/>
                  </a:lnTo>
                  <a:lnTo>
                    <a:pt x="6" y="32"/>
                  </a:lnTo>
                  <a:lnTo>
                    <a:pt x="10" y="29"/>
                  </a:lnTo>
                  <a:lnTo>
                    <a:pt x="14" y="26"/>
                  </a:lnTo>
                  <a:lnTo>
                    <a:pt x="16" y="21"/>
                  </a:lnTo>
                  <a:lnTo>
                    <a:pt x="19" y="17"/>
                  </a:lnTo>
                  <a:lnTo>
                    <a:pt x="21" y="12"/>
                  </a:lnTo>
                  <a:lnTo>
                    <a:pt x="21" y="6"/>
                  </a:lnTo>
                  <a:lnTo>
                    <a:pt x="19" y="0"/>
                  </a:lnTo>
                  <a:lnTo>
                    <a:pt x="15" y="0"/>
                  </a:lnTo>
                  <a:lnTo>
                    <a:pt x="16" y="6"/>
                  </a:lnTo>
                  <a:lnTo>
                    <a:pt x="16" y="11"/>
                  </a:lnTo>
                  <a:lnTo>
                    <a:pt x="15" y="16"/>
                  </a:lnTo>
                  <a:lnTo>
                    <a:pt x="13" y="19"/>
                  </a:lnTo>
                  <a:lnTo>
                    <a:pt x="11" y="22"/>
                  </a:lnTo>
                  <a:lnTo>
                    <a:pt x="8" y="26"/>
                  </a:lnTo>
                  <a:lnTo>
                    <a:pt x="4" y="28"/>
                  </a:lnTo>
                  <a:lnTo>
                    <a:pt x="0" y="30"/>
                  </a:lnTo>
                  <a:lnTo>
                    <a:pt x="1" y="35"/>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45" name="Freeform 81"/>
            <p:cNvSpPr/>
            <p:nvPr/>
          </p:nvSpPr>
          <p:spPr>
            <a:xfrm>
              <a:off x="1100" y="2339"/>
              <a:ext cx="197" cy="117"/>
            </a:xfrm>
            <a:custGeom>
              <a:avLst/>
              <a:gdLst>
                <a:gd name="txL" fmla="*/ 0 w 197"/>
                <a:gd name="txT" fmla="*/ 0 h 117"/>
                <a:gd name="txR" fmla="*/ 197 w 197"/>
                <a:gd name="txB" fmla="*/ 117 h 117"/>
              </a:gdLst>
              <a:ahLst/>
              <a:cxnLst>
                <a:cxn ang="0">
                  <a:pos x="0" y="4"/>
                </a:cxn>
                <a:cxn ang="0">
                  <a:pos x="1" y="23"/>
                </a:cxn>
                <a:cxn ang="0">
                  <a:pos x="6" y="39"/>
                </a:cxn>
                <a:cxn ang="0">
                  <a:pos x="12" y="54"/>
                </a:cxn>
                <a:cxn ang="0">
                  <a:pos x="21" y="68"/>
                </a:cxn>
                <a:cxn ang="0">
                  <a:pos x="31" y="80"/>
                </a:cxn>
                <a:cxn ang="0">
                  <a:pos x="43" y="89"/>
                </a:cxn>
                <a:cxn ang="0">
                  <a:pos x="55" y="98"/>
                </a:cxn>
                <a:cxn ang="0">
                  <a:pos x="70" y="105"/>
                </a:cxn>
                <a:cxn ang="0">
                  <a:pos x="84" y="110"/>
                </a:cxn>
                <a:cxn ang="0">
                  <a:pos x="99" y="113"/>
                </a:cxn>
                <a:cxn ang="0">
                  <a:pos x="115" y="116"/>
                </a:cxn>
                <a:cxn ang="0">
                  <a:pos x="131" y="116"/>
                </a:cxn>
                <a:cxn ang="0">
                  <a:pos x="148" y="115"/>
                </a:cxn>
                <a:cxn ang="0">
                  <a:pos x="164" y="112"/>
                </a:cxn>
                <a:cxn ang="0">
                  <a:pos x="180" y="108"/>
                </a:cxn>
                <a:cxn ang="0">
                  <a:pos x="196" y="102"/>
                </a:cxn>
                <a:cxn ang="0">
                  <a:pos x="187" y="101"/>
                </a:cxn>
                <a:cxn ang="0">
                  <a:pos x="171" y="106"/>
                </a:cxn>
                <a:cxn ang="0">
                  <a:pos x="155" y="110"/>
                </a:cxn>
                <a:cxn ang="0">
                  <a:pos x="139" y="112"/>
                </a:cxn>
                <a:cxn ang="0">
                  <a:pos x="123" y="112"/>
                </a:cxn>
                <a:cxn ang="0">
                  <a:pos x="108" y="111"/>
                </a:cxn>
                <a:cxn ang="0">
                  <a:pos x="93" y="108"/>
                </a:cxn>
                <a:cxn ang="0">
                  <a:pos x="78" y="104"/>
                </a:cxn>
                <a:cxn ang="0">
                  <a:pos x="64" y="98"/>
                </a:cxn>
                <a:cxn ang="0">
                  <a:pos x="50" y="91"/>
                </a:cxn>
                <a:cxn ang="0">
                  <a:pos x="39" y="82"/>
                </a:cxn>
                <a:cxn ang="0">
                  <a:pos x="28" y="71"/>
                </a:cxn>
                <a:cxn ang="0">
                  <a:pos x="20" y="60"/>
                </a:cxn>
                <a:cxn ang="0">
                  <a:pos x="12" y="46"/>
                </a:cxn>
                <a:cxn ang="0">
                  <a:pos x="7" y="30"/>
                </a:cxn>
                <a:cxn ang="0">
                  <a:pos x="4" y="14"/>
                </a:cxn>
                <a:cxn ang="0">
                  <a:pos x="0" y="3"/>
                </a:cxn>
                <a:cxn ang="0">
                  <a:pos x="3" y="0"/>
                </a:cxn>
                <a:cxn ang="0">
                  <a:pos x="3" y="6"/>
                </a:cxn>
              </a:cxnLst>
              <a:rect l="txL" t="txT" r="txR" b="txB"/>
              <a:pathLst>
                <a:path w="197" h="117">
                  <a:moveTo>
                    <a:pt x="3" y="6"/>
                  </a:moveTo>
                  <a:lnTo>
                    <a:pt x="0" y="4"/>
                  </a:lnTo>
                  <a:lnTo>
                    <a:pt x="0" y="14"/>
                  </a:lnTo>
                  <a:lnTo>
                    <a:pt x="1" y="23"/>
                  </a:lnTo>
                  <a:lnTo>
                    <a:pt x="3" y="31"/>
                  </a:lnTo>
                  <a:lnTo>
                    <a:pt x="6" y="39"/>
                  </a:lnTo>
                  <a:lnTo>
                    <a:pt x="9" y="47"/>
                  </a:lnTo>
                  <a:lnTo>
                    <a:pt x="12" y="54"/>
                  </a:lnTo>
                  <a:lnTo>
                    <a:pt x="16" y="62"/>
                  </a:lnTo>
                  <a:lnTo>
                    <a:pt x="21" y="68"/>
                  </a:lnTo>
                  <a:lnTo>
                    <a:pt x="26" y="74"/>
                  </a:lnTo>
                  <a:lnTo>
                    <a:pt x="31" y="80"/>
                  </a:lnTo>
                  <a:lnTo>
                    <a:pt x="36" y="85"/>
                  </a:lnTo>
                  <a:lnTo>
                    <a:pt x="43" y="89"/>
                  </a:lnTo>
                  <a:lnTo>
                    <a:pt x="48" y="94"/>
                  </a:lnTo>
                  <a:lnTo>
                    <a:pt x="55" y="98"/>
                  </a:lnTo>
                  <a:lnTo>
                    <a:pt x="62" y="102"/>
                  </a:lnTo>
                  <a:lnTo>
                    <a:pt x="70" y="105"/>
                  </a:lnTo>
                  <a:lnTo>
                    <a:pt x="76" y="108"/>
                  </a:lnTo>
                  <a:lnTo>
                    <a:pt x="84" y="110"/>
                  </a:lnTo>
                  <a:lnTo>
                    <a:pt x="92" y="112"/>
                  </a:lnTo>
                  <a:lnTo>
                    <a:pt x="99" y="113"/>
                  </a:lnTo>
                  <a:lnTo>
                    <a:pt x="107" y="115"/>
                  </a:lnTo>
                  <a:lnTo>
                    <a:pt x="115" y="116"/>
                  </a:lnTo>
                  <a:lnTo>
                    <a:pt x="123" y="116"/>
                  </a:lnTo>
                  <a:lnTo>
                    <a:pt x="131" y="116"/>
                  </a:lnTo>
                  <a:lnTo>
                    <a:pt x="140" y="116"/>
                  </a:lnTo>
                  <a:lnTo>
                    <a:pt x="148" y="115"/>
                  </a:lnTo>
                  <a:lnTo>
                    <a:pt x="156" y="113"/>
                  </a:lnTo>
                  <a:lnTo>
                    <a:pt x="164" y="112"/>
                  </a:lnTo>
                  <a:lnTo>
                    <a:pt x="172" y="110"/>
                  </a:lnTo>
                  <a:lnTo>
                    <a:pt x="180" y="108"/>
                  </a:lnTo>
                  <a:lnTo>
                    <a:pt x="188" y="105"/>
                  </a:lnTo>
                  <a:lnTo>
                    <a:pt x="196" y="102"/>
                  </a:lnTo>
                  <a:lnTo>
                    <a:pt x="194" y="98"/>
                  </a:lnTo>
                  <a:lnTo>
                    <a:pt x="187" y="101"/>
                  </a:lnTo>
                  <a:lnTo>
                    <a:pt x="179" y="104"/>
                  </a:lnTo>
                  <a:lnTo>
                    <a:pt x="171" y="106"/>
                  </a:lnTo>
                  <a:lnTo>
                    <a:pt x="163" y="108"/>
                  </a:lnTo>
                  <a:lnTo>
                    <a:pt x="155" y="110"/>
                  </a:lnTo>
                  <a:lnTo>
                    <a:pt x="147" y="110"/>
                  </a:lnTo>
                  <a:lnTo>
                    <a:pt x="139" y="112"/>
                  </a:lnTo>
                  <a:lnTo>
                    <a:pt x="131" y="112"/>
                  </a:lnTo>
                  <a:lnTo>
                    <a:pt x="123" y="112"/>
                  </a:lnTo>
                  <a:lnTo>
                    <a:pt x="115" y="112"/>
                  </a:lnTo>
                  <a:lnTo>
                    <a:pt x="108" y="111"/>
                  </a:lnTo>
                  <a:lnTo>
                    <a:pt x="100" y="110"/>
                  </a:lnTo>
                  <a:lnTo>
                    <a:pt x="93" y="108"/>
                  </a:lnTo>
                  <a:lnTo>
                    <a:pt x="85" y="107"/>
                  </a:lnTo>
                  <a:lnTo>
                    <a:pt x="78" y="104"/>
                  </a:lnTo>
                  <a:lnTo>
                    <a:pt x="71" y="102"/>
                  </a:lnTo>
                  <a:lnTo>
                    <a:pt x="64" y="98"/>
                  </a:lnTo>
                  <a:lnTo>
                    <a:pt x="57" y="95"/>
                  </a:lnTo>
                  <a:lnTo>
                    <a:pt x="50" y="91"/>
                  </a:lnTo>
                  <a:lnTo>
                    <a:pt x="45" y="86"/>
                  </a:lnTo>
                  <a:lnTo>
                    <a:pt x="39" y="82"/>
                  </a:lnTo>
                  <a:lnTo>
                    <a:pt x="34" y="77"/>
                  </a:lnTo>
                  <a:lnTo>
                    <a:pt x="28" y="71"/>
                  </a:lnTo>
                  <a:lnTo>
                    <a:pt x="24" y="65"/>
                  </a:lnTo>
                  <a:lnTo>
                    <a:pt x="20" y="60"/>
                  </a:lnTo>
                  <a:lnTo>
                    <a:pt x="16" y="53"/>
                  </a:lnTo>
                  <a:lnTo>
                    <a:pt x="12" y="46"/>
                  </a:lnTo>
                  <a:lnTo>
                    <a:pt x="10" y="38"/>
                  </a:lnTo>
                  <a:lnTo>
                    <a:pt x="7" y="30"/>
                  </a:lnTo>
                  <a:lnTo>
                    <a:pt x="5" y="22"/>
                  </a:lnTo>
                  <a:lnTo>
                    <a:pt x="4" y="14"/>
                  </a:lnTo>
                  <a:lnTo>
                    <a:pt x="3" y="4"/>
                  </a:lnTo>
                  <a:lnTo>
                    <a:pt x="0" y="3"/>
                  </a:lnTo>
                  <a:lnTo>
                    <a:pt x="3" y="4"/>
                  </a:lnTo>
                  <a:lnTo>
                    <a:pt x="3" y="0"/>
                  </a:lnTo>
                  <a:lnTo>
                    <a:pt x="0" y="3"/>
                  </a:lnTo>
                  <a:lnTo>
                    <a:pt x="3" y="6"/>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46" name="Freeform 82"/>
            <p:cNvSpPr/>
            <p:nvPr/>
          </p:nvSpPr>
          <p:spPr>
            <a:xfrm>
              <a:off x="1033" y="2342"/>
              <a:ext cx="70" cy="106"/>
            </a:xfrm>
            <a:custGeom>
              <a:avLst/>
              <a:gdLst>
                <a:gd name="txL" fmla="*/ 0 w 70"/>
                <a:gd name="txT" fmla="*/ 0 h 106"/>
                <a:gd name="txR" fmla="*/ 70 w 70"/>
                <a:gd name="txB" fmla="*/ 106 h 106"/>
              </a:gdLst>
              <a:ahLst/>
              <a:cxnLst>
                <a:cxn ang="0">
                  <a:pos x="0" y="98"/>
                </a:cxn>
                <a:cxn ang="0">
                  <a:pos x="4" y="100"/>
                </a:cxn>
                <a:cxn ang="0">
                  <a:pos x="8" y="93"/>
                </a:cxn>
                <a:cxn ang="0">
                  <a:pos x="13" y="88"/>
                </a:cxn>
                <a:cxn ang="0">
                  <a:pos x="17" y="82"/>
                </a:cxn>
                <a:cxn ang="0">
                  <a:pos x="20" y="76"/>
                </a:cxn>
                <a:cxn ang="0">
                  <a:pos x="24" y="69"/>
                </a:cxn>
                <a:cxn ang="0">
                  <a:pos x="28" y="63"/>
                </a:cxn>
                <a:cxn ang="0">
                  <a:pos x="32" y="57"/>
                </a:cxn>
                <a:cxn ang="0">
                  <a:pos x="36" y="51"/>
                </a:cxn>
                <a:cxn ang="0">
                  <a:pos x="40" y="44"/>
                </a:cxn>
                <a:cxn ang="0">
                  <a:pos x="43" y="38"/>
                </a:cxn>
                <a:cxn ang="0">
                  <a:pos x="47" y="32"/>
                </a:cxn>
                <a:cxn ang="0">
                  <a:pos x="51" y="26"/>
                </a:cxn>
                <a:cxn ang="0">
                  <a:pos x="56" y="20"/>
                </a:cxn>
                <a:cxn ang="0">
                  <a:pos x="60" y="13"/>
                </a:cxn>
                <a:cxn ang="0">
                  <a:pos x="64" y="8"/>
                </a:cxn>
                <a:cxn ang="0">
                  <a:pos x="69" y="3"/>
                </a:cxn>
                <a:cxn ang="0">
                  <a:pos x="65" y="0"/>
                </a:cxn>
                <a:cxn ang="0">
                  <a:pos x="61" y="6"/>
                </a:cxn>
                <a:cxn ang="0">
                  <a:pos x="56" y="11"/>
                </a:cxn>
                <a:cxn ang="0">
                  <a:pos x="52" y="17"/>
                </a:cxn>
                <a:cxn ang="0">
                  <a:pos x="48" y="24"/>
                </a:cxn>
                <a:cxn ang="0">
                  <a:pos x="44" y="30"/>
                </a:cxn>
                <a:cxn ang="0">
                  <a:pos x="40" y="36"/>
                </a:cxn>
                <a:cxn ang="0">
                  <a:pos x="36" y="42"/>
                </a:cxn>
                <a:cxn ang="0">
                  <a:pos x="32" y="48"/>
                </a:cxn>
                <a:cxn ang="0">
                  <a:pos x="28" y="55"/>
                </a:cxn>
                <a:cxn ang="0">
                  <a:pos x="25" y="60"/>
                </a:cxn>
                <a:cxn ang="0">
                  <a:pos x="21" y="67"/>
                </a:cxn>
                <a:cxn ang="0">
                  <a:pos x="17" y="73"/>
                </a:cxn>
                <a:cxn ang="0">
                  <a:pos x="13" y="80"/>
                </a:cxn>
                <a:cxn ang="0">
                  <a:pos x="9" y="85"/>
                </a:cxn>
                <a:cxn ang="0">
                  <a:pos x="5" y="91"/>
                </a:cxn>
                <a:cxn ang="0">
                  <a:pos x="1" y="97"/>
                </a:cxn>
                <a:cxn ang="0">
                  <a:pos x="4" y="99"/>
                </a:cxn>
                <a:cxn ang="0">
                  <a:pos x="0" y="98"/>
                </a:cxn>
                <a:cxn ang="0">
                  <a:pos x="0" y="105"/>
                </a:cxn>
                <a:cxn ang="0">
                  <a:pos x="4" y="100"/>
                </a:cxn>
                <a:cxn ang="0">
                  <a:pos x="0" y="98"/>
                </a:cxn>
              </a:cxnLst>
              <a:rect l="txL" t="txT" r="txR" b="txB"/>
              <a:pathLst>
                <a:path w="70" h="106">
                  <a:moveTo>
                    <a:pt x="0" y="98"/>
                  </a:moveTo>
                  <a:lnTo>
                    <a:pt x="4" y="100"/>
                  </a:lnTo>
                  <a:lnTo>
                    <a:pt x="8" y="93"/>
                  </a:lnTo>
                  <a:lnTo>
                    <a:pt x="13" y="88"/>
                  </a:lnTo>
                  <a:lnTo>
                    <a:pt x="17" y="82"/>
                  </a:lnTo>
                  <a:lnTo>
                    <a:pt x="20" y="76"/>
                  </a:lnTo>
                  <a:lnTo>
                    <a:pt x="24" y="69"/>
                  </a:lnTo>
                  <a:lnTo>
                    <a:pt x="28" y="63"/>
                  </a:lnTo>
                  <a:lnTo>
                    <a:pt x="32" y="57"/>
                  </a:lnTo>
                  <a:lnTo>
                    <a:pt x="36" y="51"/>
                  </a:lnTo>
                  <a:lnTo>
                    <a:pt x="40" y="44"/>
                  </a:lnTo>
                  <a:lnTo>
                    <a:pt x="43" y="38"/>
                  </a:lnTo>
                  <a:lnTo>
                    <a:pt x="47" y="32"/>
                  </a:lnTo>
                  <a:lnTo>
                    <a:pt x="51" y="26"/>
                  </a:lnTo>
                  <a:lnTo>
                    <a:pt x="56" y="20"/>
                  </a:lnTo>
                  <a:lnTo>
                    <a:pt x="60" y="13"/>
                  </a:lnTo>
                  <a:lnTo>
                    <a:pt x="64" y="8"/>
                  </a:lnTo>
                  <a:lnTo>
                    <a:pt x="69" y="3"/>
                  </a:lnTo>
                  <a:lnTo>
                    <a:pt x="65" y="0"/>
                  </a:lnTo>
                  <a:lnTo>
                    <a:pt x="61" y="6"/>
                  </a:lnTo>
                  <a:lnTo>
                    <a:pt x="56" y="11"/>
                  </a:lnTo>
                  <a:lnTo>
                    <a:pt x="52" y="17"/>
                  </a:lnTo>
                  <a:lnTo>
                    <a:pt x="48" y="24"/>
                  </a:lnTo>
                  <a:lnTo>
                    <a:pt x="44" y="30"/>
                  </a:lnTo>
                  <a:lnTo>
                    <a:pt x="40" y="36"/>
                  </a:lnTo>
                  <a:lnTo>
                    <a:pt x="36" y="42"/>
                  </a:lnTo>
                  <a:lnTo>
                    <a:pt x="32" y="48"/>
                  </a:lnTo>
                  <a:lnTo>
                    <a:pt x="28" y="55"/>
                  </a:lnTo>
                  <a:lnTo>
                    <a:pt x="25" y="60"/>
                  </a:lnTo>
                  <a:lnTo>
                    <a:pt x="21" y="67"/>
                  </a:lnTo>
                  <a:lnTo>
                    <a:pt x="17" y="73"/>
                  </a:lnTo>
                  <a:lnTo>
                    <a:pt x="13" y="80"/>
                  </a:lnTo>
                  <a:lnTo>
                    <a:pt x="9" y="85"/>
                  </a:lnTo>
                  <a:lnTo>
                    <a:pt x="5" y="91"/>
                  </a:lnTo>
                  <a:lnTo>
                    <a:pt x="1" y="97"/>
                  </a:lnTo>
                  <a:lnTo>
                    <a:pt x="4" y="99"/>
                  </a:lnTo>
                  <a:lnTo>
                    <a:pt x="0" y="98"/>
                  </a:lnTo>
                  <a:lnTo>
                    <a:pt x="0" y="105"/>
                  </a:lnTo>
                  <a:lnTo>
                    <a:pt x="4" y="100"/>
                  </a:lnTo>
                  <a:lnTo>
                    <a:pt x="0" y="98"/>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47" name="Freeform 83"/>
            <p:cNvSpPr/>
            <p:nvPr/>
          </p:nvSpPr>
          <p:spPr>
            <a:xfrm>
              <a:off x="957" y="2311"/>
              <a:ext cx="84" cy="131"/>
            </a:xfrm>
            <a:custGeom>
              <a:avLst/>
              <a:gdLst>
                <a:gd name="txL" fmla="*/ 0 w 84"/>
                <a:gd name="txT" fmla="*/ 0 h 131"/>
                <a:gd name="txR" fmla="*/ 84 w 84"/>
                <a:gd name="txB" fmla="*/ 131 h 131"/>
              </a:gdLst>
              <a:ahLst/>
              <a:cxnLst>
                <a:cxn ang="0">
                  <a:pos x="0" y="3"/>
                </a:cxn>
                <a:cxn ang="0">
                  <a:pos x="0" y="3"/>
                </a:cxn>
                <a:cxn ang="0">
                  <a:pos x="9" y="3"/>
                </a:cxn>
                <a:cxn ang="0">
                  <a:pos x="18" y="4"/>
                </a:cxn>
                <a:cxn ang="0">
                  <a:pos x="26" y="7"/>
                </a:cxn>
                <a:cxn ang="0">
                  <a:pos x="34" y="11"/>
                </a:cxn>
                <a:cxn ang="0">
                  <a:pos x="41" y="17"/>
                </a:cxn>
                <a:cxn ang="0">
                  <a:pos x="47" y="23"/>
                </a:cxn>
                <a:cxn ang="0">
                  <a:pos x="53" y="31"/>
                </a:cxn>
                <a:cxn ang="0">
                  <a:pos x="59" y="40"/>
                </a:cxn>
                <a:cxn ang="0">
                  <a:pos x="65" y="49"/>
                </a:cxn>
                <a:cxn ang="0">
                  <a:pos x="69" y="59"/>
                </a:cxn>
                <a:cxn ang="0">
                  <a:pos x="71" y="70"/>
                </a:cxn>
                <a:cxn ang="0">
                  <a:pos x="74" y="81"/>
                </a:cxn>
                <a:cxn ang="0">
                  <a:pos x="76" y="92"/>
                </a:cxn>
                <a:cxn ang="0">
                  <a:pos x="78" y="105"/>
                </a:cxn>
                <a:cxn ang="0">
                  <a:pos x="78" y="117"/>
                </a:cxn>
                <a:cxn ang="0">
                  <a:pos x="78" y="129"/>
                </a:cxn>
                <a:cxn ang="0">
                  <a:pos x="82" y="130"/>
                </a:cxn>
                <a:cxn ang="0">
                  <a:pos x="83" y="117"/>
                </a:cxn>
                <a:cxn ang="0">
                  <a:pos x="82" y="105"/>
                </a:cxn>
                <a:cxn ang="0">
                  <a:pos x="80" y="92"/>
                </a:cxn>
                <a:cxn ang="0">
                  <a:pos x="78" y="80"/>
                </a:cxn>
                <a:cxn ang="0">
                  <a:pos x="75" y="68"/>
                </a:cxn>
                <a:cxn ang="0">
                  <a:pos x="72" y="58"/>
                </a:cxn>
                <a:cxn ang="0">
                  <a:pos x="68" y="47"/>
                </a:cxn>
                <a:cxn ang="0">
                  <a:pos x="62" y="38"/>
                </a:cxn>
                <a:cxn ang="0">
                  <a:pos x="57" y="29"/>
                </a:cxn>
                <a:cxn ang="0">
                  <a:pos x="50" y="20"/>
                </a:cxn>
                <a:cxn ang="0">
                  <a:pos x="44" y="15"/>
                </a:cxn>
                <a:cxn ang="0">
                  <a:pos x="36" y="8"/>
                </a:cxn>
                <a:cxn ang="0">
                  <a:pos x="28" y="4"/>
                </a:cxn>
                <a:cxn ang="0">
                  <a:pos x="20" y="0"/>
                </a:cxn>
                <a:cxn ang="0">
                  <a:pos x="10" y="0"/>
                </a:cxn>
                <a:cxn ang="0">
                  <a:pos x="0" y="0"/>
                </a:cxn>
                <a:cxn ang="0">
                  <a:pos x="0" y="0"/>
                </a:cxn>
                <a:cxn ang="0">
                  <a:pos x="0" y="3"/>
                </a:cxn>
              </a:cxnLst>
              <a:rect l="txL" t="txT" r="txR" b="txB"/>
              <a:pathLst>
                <a:path w="84" h="131">
                  <a:moveTo>
                    <a:pt x="0" y="3"/>
                  </a:moveTo>
                  <a:lnTo>
                    <a:pt x="0" y="3"/>
                  </a:lnTo>
                  <a:lnTo>
                    <a:pt x="9" y="3"/>
                  </a:lnTo>
                  <a:lnTo>
                    <a:pt x="18" y="4"/>
                  </a:lnTo>
                  <a:lnTo>
                    <a:pt x="26" y="7"/>
                  </a:lnTo>
                  <a:lnTo>
                    <a:pt x="34" y="11"/>
                  </a:lnTo>
                  <a:lnTo>
                    <a:pt x="41" y="17"/>
                  </a:lnTo>
                  <a:lnTo>
                    <a:pt x="47" y="23"/>
                  </a:lnTo>
                  <a:lnTo>
                    <a:pt x="53" y="31"/>
                  </a:lnTo>
                  <a:lnTo>
                    <a:pt x="59" y="40"/>
                  </a:lnTo>
                  <a:lnTo>
                    <a:pt x="65" y="49"/>
                  </a:lnTo>
                  <a:lnTo>
                    <a:pt x="69" y="59"/>
                  </a:lnTo>
                  <a:lnTo>
                    <a:pt x="71" y="70"/>
                  </a:lnTo>
                  <a:lnTo>
                    <a:pt x="74" y="81"/>
                  </a:lnTo>
                  <a:lnTo>
                    <a:pt x="76" y="92"/>
                  </a:lnTo>
                  <a:lnTo>
                    <a:pt x="78" y="105"/>
                  </a:lnTo>
                  <a:lnTo>
                    <a:pt x="78" y="117"/>
                  </a:lnTo>
                  <a:lnTo>
                    <a:pt x="78" y="129"/>
                  </a:lnTo>
                  <a:lnTo>
                    <a:pt x="82" y="130"/>
                  </a:lnTo>
                  <a:lnTo>
                    <a:pt x="83" y="117"/>
                  </a:lnTo>
                  <a:lnTo>
                    <a:pt x="82" y="105"/>
                  </a:lnTo>
                  <a:lnTo>
                    <a:pt x="80" y="92"/>
                  </a:lnTo>
                  <a:lnTo>
                    <a:pt x="78" y="80"/>
                  </a:lnTo>
                  <a:lnTo>
                    <a:pt x="75" y="68"/>
                  </a:lnTo>
                  <a:lnTo>
                    <a:pt x="72" y="58"/>
                  </a:lnTo>
                  <a:lnTo>
                    <a:pt x="68" y="47"/>
                  </a:lnTo>
                  <a:lnTo>
                    <a:pt x="62" y="38"/>
                  </a:lnTo>
                  <a:lnTo>
                    <a:pt x="57" y="29"/>
                  </a:lnTo>
                  <a:lnTo>
                    <a:pt x="50" y="20"/>
                  </a:lnTo>
                  <a:lnTo>
                    <a:pt x="44" y="15"/>
                  </a:lnTo>
                  <a:lnTo>
                    <a:pt x="36" y="8"/>
                  </a:lnTo>
                  <a:lnTo>
                    <a:pt x="28" y="4"/>
                  </a:lnTo>
                  <a:lnTo>
                    <a:pt x="20" y="0"/>
                  </a:lnTo>
                  <a:lnTo>
                    <a:pt x="10" y="0"/>
                  </a:lnTo>
                  <a:lnTo>
                    <a:pt x="0" y="0"/>
                  </a:lnTo>
                  <a:lnTo>
                    <a:pt x="0" y="3"/>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48" name="Freeform 84"/>
            <p:cNvSpPr/>
            <p:nvPr/>
          </p:nvSpPr>
          <p:spPr>
            <a:xfrm>
              <a:off x="636" y="2311"/>
              <a:ext cx="323" cy="341"/>
            </a:xfrm>
            <a:custGeom>
              <a:avLst/>
              <a:gdLst>
                <a:gd name="txL" fmla="*/ 0 w 323"/>
                <a:gd name="txT" fmla="*/ 0 h 341"/>
                <a:gd name="txR" fmla="*/ 323 w 323"/>
                <a:gd name="txB" fmla="*/ 341 h 341"/>
              </a:gdLst>
              <a:ahLst/>
              <a:cxnLst>
                <a:cxn ang="0">
                  <a:pos x="4" y="340"/>
                </a:cxn>
                <a:cxn ang="0">
                  <a:pos x="12" y="312"/>
                </a:cxn>
                <a:cxn ang="0">
                  <a:pos x="22" y="283"/>
                </a:cxn>
                <a:cxn ang="0">
                  <a:pos x="34" y="255"/>
                </a:cxn>
                <a:cxn ang="0">
                  <a:pos x="49" y="226"/>
                </a:cxn>
                <a:cxn ang="0">
                  <a:pos x="64" y="199"/>
                </a:cxn>
                <a:cxn ang="0">
                  <a:pos x="82" y="171"/>
                </a:cxn>
                <a:cxn ang="0">
                  <a:pos x="102" y="146"/>
                </a:cxn>
                <a:cxn ang="0">
                  <a:pos x="122" y="121"/>
                </a:cxn>
                <a:cxn ang="0">
                  <a:pos x="144" y="98"/>
                </a:cxn>
                <a:cxn ang="0">
                  <a:pos x="167" y="76"/>
                </a:cxn>
                <a:cxn ang="0">
                  <a:pos x="190" y="58"/>
                </a:cxn>
                <a:cxn ang="0">
                  <a:pos x="215" y="41"/>
                </a:cxn>
                <a:cxn ang="0">
                  <a:pos x="241" y="27"/>
                </a:cxn>
                <a:cxn ang="0">
                  <a:pos x="267" y="15"/>
                </a:cxn>
                <a:cxn ang="0">
                  <a:pos x="294" y="7"/>
                </a:cxn>
                <a:cxn ang="0">
                  <a:pos x="322" y="3"/>
                </a:cxn>
                <a:cxn ang="0">
                  <a:pos x="307" y="1"/>
                </a:cxn>
                <a:cxn ang="0">
                  <a:pos x="279" y="7"/>
                </a:cxn>
                <a:cxn ang="0">
                  <a:pos x="252" y="18"/>
                </a:cxn>
                <a:cxn ang="0">
                  <a:pos x="225" y="30"/>
                </a:cxn>
                <a:cxn ang="0">
                  <a:pos x="200" y="45"/>
                </a:cxn>
                <a:cxn ang="0">
                  <a:pos x="176" y="64"/>
                </a:cxn>
                <a:cxn ang="0">
                  <a:pos x="152" y="84"/>
                </a:cxn>
                <a:cxn ang="0">
                  <a:pos x="129" y="106"/>
                </a:cxn>
                <a:cxn ang="0">
                  <a:pos x="108" y="131"/>
                </a:cxn>
                <a:cxn ang="0">
                  <a:pos x="88" y="156"/>
                </a:cxn>
                <a:cxn ang="0">
                  <a:pos x="70" y="183"/>
                </a:cxn>
                <a:cxn ang="0">
                  <a:pos x="54" y="210"/>
                </a:cxn>
                <a:cxn ang="0">
                  <a:pos x="38" y="239"/>
                </a:cxn>
                <a:cxn ang="0">
                  <a:pos x="25" y="267"/>
                </a:cxn>
                <a:cxn ang="0">
                  <a:pos x="13" y="296"/>
                </a:cxn>
                <a:cxn ang="0">
                  <a:pos x="4" y="325"/>
                </a:cxn>
                <a:cxn ang="0">
                  <a:pos x="0" y="339"/>
                </a:cxn>
              </a:cxnLst>
              <a:rect l="txL" t="txT" r="txR" b="txB"/>
              <a:pathLst>
                <a:path w="323" h="341">
                  <a:moveTo>
                    <a:pt x="4" y="340"/>
                  </a:moveTo>
                  <a:lnTo>
                    <a:pt x="4" y="340"/>
                  </a:lnTo>
                  <a:lnTo>
                    <a:pt x="8" y="326"/>
                  </a:lnTo>
                  <a:lnTo>
                    <a:pt x="12" y="312"/>
                  </a:lnTo>
                  <a:lnTo>
                    <a:pt x="17" y="297"/>
                  </a:lnTo>
                  <a:lnTo>
                    <a:pt x="22" y="283"/>
                  </a:lnTo>
                  <a:lnTo>
                    <a:pt x="28" y="268"/>
                  </a:lnTo>
                  <a:lnTo>
                    <a:pt x="34" y="255"/>
                  </a:lnTo>
                  <a:lnTo>
                    <a:pt x="41" y="241"/>
                  </a:lnTo>
                  <a:lnTo>
                    <a:pt x="49" y="226"/>
                  </a:lnTo>
                  <a:lnTo>
                    <a:pt x="56" y="212"/>
                  </a:lnTo>
                  <a:lnTo>
                    <a:pt x="64" y="199"/>
                  </a:lnTo>
                  <a:lnTo>
                    <a:pt x="74" y="185"/>
                  </a:lnTo>
                  <a:lnTo>
                    <a:pt x="82" y="171"/>
                  </a:lnTo>
                  <a:lnTo>
                    <a:pt x="92" y="158"/>
                  </a:lnTo>
                  <a:lnTo>
                    <a:pt x="102" y="146"/>
                  </a:lnTo>
                  <a:lnTo>
                    <a:pt x="111" y="134"/>
                  </a:lnTo>
                  <a:lnTo>
                    <a:pt x="122" y="121"/>
                  </a:lnTo>
                  <a:lnTo>
                    <a:pt x="132" y="110"/>
                  </a:lnTo>
                  <a:lnTo>
                    <a:pt x="144" y="98"/>
                  </a:lnTo>
                  <a:lnTo>
                    <a:pt x="154" y="87"/>
                  </a:lnTo>
                  <a:lnTo>
                    <a:pt x="167" y="76"/>
                  </a:lnTo>
                  <a:lnTo>
                    <a:pt x="177" y="66"/>
                  </a:lnTo>
                  <a:lnTo>
                    <a:pt x="190" y="58"/>
                  </a:lnTo>
                  <a:lnTo>
                    <a:pt x="202" y="48"/>
                  </a:lnTo>
                  <a:lnTo>
                    <a:pt x="215" y="41"/>
                  </a:lnTo>
                  <a:lnTo>
                    <a:pt x="228" y="33"/>
                  </a:lnTo>
                  <a:lnTo>
                    <a:pt x="241" y="27"/>
                  </a:lnTo>
                  <a:lnTo>
                    <a:pt x="253" y="20"/>
                  </a:lnTo>
                  <a:lnTo>
                    <a:pt x="267" y="15"/>
                  </a:lnTo>
                  <a:lnTo>
                    <a:pt x="281" y="11"/>
                  </a:lnTo>
                  <a:lnTo>
                    <a:pt x="294" y="7"/>
                  </a:lnTo>
                  <a:lnTo>
                    <a:pt x="308" y="5"/>
                  </a:lnTo>
                  <a:lnTo>
                    <a:pt x="322" y="3"/>
                  </a:lnTo>
                  <a:lnTo>
                    <a:pt x="321" y="0"/>
                  </a:lnTo>
                  <a:lnTo>
                    <a:pt x="307" y="1"/>
                  </a:lnTo>
                  <a:lnTo>
                    <a:pt x="293" y="3"/>
                  </a:lnTo>
                  <a:lnTo>
                    <a:pt x="279" y="7"/>
                  </a:lnTo>
                  <a:lnTo>
                    <a:pt x="266" y="11"/>
                  </a:lnTo>
                  <a:lnTo>
                    <a:pt x="252" y="18"/>
                  </a:lnTo>
                  <a:lnTo>
                    <a:pt x="239" y="23"/>
                  </a:lnTo>
                  <a:lnTo>
                    <a:pt x="225" y="30"/>
                  </a:lnTo>
                  <a:lnTo>
                    <a:pt x="213" y="38"/>
                  </a:lnTo>
                  <a:lnTo>
                    <a:pt x="200" y="45"/>
                  </a:lnTo>
                  <a:lnTo>
                    <a:pt x="188" y="54"/>
                  </a:lnTo>
                  <a:lnTo>
                    <a:pt x="176" y="64"/>
                  </a:lnTo>
                  <a:lnTo>
                    <a:pt x="164" y="74"/>
                  </a:lnTo>
                  <a:lnTo>
                    <a:pt x="152" y="84"/>
                  </a:lnTo>
                  <a:lnTo>
                    <a:pt x="140" y="94"/>
                  </a:lnTo>
                  <a:lnTo>
                    <a:pt x="129" y="106"/>
                  </a:lnTo>
                  <a:lnTo>
                    <a:pt x="119" y="118"/>
                  </a:lnTo>
                  <a:lnTo>
                    <a:pt x="108" y="131"/>
                  </a:lnTo>
                  <a:lnTo>
                    <a:pt x="98" y="143"/>
                  </a:lnTo>
                  <a:lnTo>
                    <a:pt x="88" y="156"/>
                  </a:lnTo>
                  <a:lnTo>
                    <a:pt x="80" y="169"/>
                  </a:lnTo>
                  <a:lnTo>
                    <a:pt x="70" y="183"/>
                  </a:lnTo>
                  <a:lnTo>
                    <a:pt x="61" y="197"/>
                  </a:lnTo>
                  <a:lnTo>
                    <a:pt x="54" y="210"/>
                  </a:lnTo>
                  <a:lnTo>
                    <a:pt x="45" y="225"/>
                  </a:lnTo>
                  <a:lnTo>
                    <a:pt x="38" y="239"/>
                  </a:lnTo>
                  <a:lnTo>
                    <a:pt x="32" y="253"/>
                  </a:lnTo>
                  <a:lnTo>
                    <a:pt x="25" y="267"/>
                  </a:lnTo>
                  <a:lnTo>
                    <a:pt x="19" y="282"/>
                  </a:lnTo>
                  <a:lnTo>
                    <a:pt x="13" y="296"/>
                  </a:lnTo>
                  <a:lnTo>
                    <a:pt x="8" y="310"/>
                  </a:lnTo>
                  <a:lnTo>
                    <a:pt x="4" y="325"/>
                  </a:lnTo>
                  <a:lnTo>
                    <a:pt x="0" y="339"/>
                  </a:lnTo>
                  <a:lnTo>
                    <a:pt x="4" y="34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49" name="Freeform 85"/>
            <p:cNvSpPr/>
            <p:nvPr/>
          </p:nvSpPr>
          <p:spPr>
            <a:xfrm>
              <a:off x="636" y="2650"/>
              <a:ext cx="179" cy="97"/>
            </a:xfrm>
            <a:custGeom>
              <a:avLst/>
              <a:gdLst>
                <a:gd name="txL" fmla="*/ 0 w 179"/>
                <a:gd name="txT" fmla="*/ 0 h 97"/>
                <a:gd name="txR" fmla="*/ 179 w 179"/>
                <a:gd name="txB" fmla="*/ 97 h 97"/>
              </a:gdLst>
              <a:ahLst/>
              <a:cxnLst>
                <a:cxn ang="0">
                  <a:pos x="178" y="96"/>
                </a:cxn>
                <a:cxn ang="0">
                  <a:pos x="177" y="84"/>
                </a:cxn>
                <a:cxn ang="0">
                  <a:pos x="173" y="73"/>
                </a:cxn>
                <a:cxn ang="0">
                  <a:pos x="163" y="64"/>
                </a:cxn>
                <a:cxn ang="0">
                  <a:pos x="152" y="56"/>
                </a:cxn>
                <a:cxn ang="0">
                  <a:pos x="137" y="50"/>
                </a:cxn>
                <a:cxn ang="0">
                  <a:pos x="122" y="44"/>
                </a:cxn>
                <a:cxn ang="0">
                  <a:pos x="105" y="40"/>
                </a:cxn>
                <a:cxn ang="0">
                  <a:pos x="89" y="35"/>
                </a:cxn>
                <a:cxn ang="0">
                  <a:pos x="72" y="30"/>
                </a:cxn>
                <a:cxn ang="0">
                  <a:pos x="56" y="26"/>
                </a:cxn>
                <a:cxn ang="0">
                  <a:pos x="40" y="22"/>
                </a:cxn>
                <a:cxn ang="0">
                  <a:pos x="27" y="18"/>
                </a:cxn>
                <a:cxn ang="0">
                  <a:pos x="16" y="15"/>
                </a:cxn>
                <a:cxn ang="0">
                  <a:pos x="8" y="10"/>
                </a:cxn>
                <a:cxn ang="0">
                  <a:pos x="4" y="5"/>
                </a:cxn>
                <a:cxn ang="0">
                  <a:pos x="4" y="0"/>
                </a:cxn>
                <a:cxn ang="0">
                  <a:pos x="0" y="4"/>
                </a:cxn>
                <a:cxn ang="0">
                  <a:pos x="3" y="10"/>
                </a:cxn>
                <a:cxn ang="0">
                  <a:pos x="9" y="15"/>
                </a:cxn>
                <a:cxn ang="0">
                  <a:pos x="19" y="20"/>
                </a:cxn>
                <a:cxn ang="0">
                  <a:pos x="32" y="24"/>
                </a:cxn>
                <a:cxn ang="0">
                  <a:pos x="46" y="28"/>
                </a:cxn>
                <a:cxn ang="0">
                  <a:pos x="62" y="32"/>
                </a:cxn>
                <a:cxn ang="0">
                  <a:pos x="80" y="36"/>
                </a:cxn>
                <a:cxn ang="0">
                  <a:pos x="97" y="40"/>
                </a:cxn>
                <a:cxn ang="0">
                  <a:pos x="113" y="45"/>
                </a:cxn>
                <a:cxn ang="0">
                  <a:pos x="129" y="51"/>
                </a:cxn>
                <a:cxn ang="0">
                  <a:pos x="144" y="56"/>
                </a:cxn>
                <a:cxn ang="0">
                  <a:pos x="155" y="64"/>
                </a:cxn>
                <a:cxn ang="0">
                  <a:pos x="165" y="71"/>
                </a:cxn>
                <a:cxn ang="0">
                  <a:pos x="172" y="80"/>
                </a:cxn>
                <a:cxn ang="0">
                  <a:pos x="174" y="89"/>
                </a:cxn>
                <a:cxn ang="0">
                  <a:pos x="174" y="95"/>
                </a:cxn>
              </a:cxnLst>
              <a:rect l="txL" t="txT" r="txR" b="txB"/>
              <a:pathLst>
                <a:path w="179" h="97">
                  <a:moveTo>
                    <a:pt x="178" y="96"/>
                  </a:moveTo>
                  <a:lnTo>
                    <a:pt x="178" y="96"/>
                  </a:lnTo>
                  <a:lnTo>
                    <a:pt x="178" y="89"/>
                  </a:lnTo>
                  <a:lnTo>
                    <a:pt x="177" y="84"/>
                  </a:lnTo>
                  <a:lnTo>
                    <a:pt x="175" y="78"/>
                  </a:lnTo>
                  <a:lnTo>
                    <a:pt x="173" y="73"/>
                  </a:lnTo>
                  <a:lnTo>
                    <a:pt x="168" y="68"/>
                  </a:lnTo>
                  <a:lnTo>
                    <a:pt x="163" y="64"/>
                  </a:lnTo>
                  <a:lnTo>
                    <a:pt x="157" y="60"/>
                  </a:lnTo>
                  <a:lnTo>
                    <a:pt x="152" y="56"/>
                  </a:lnTo>
                  <a:lnTo>
                    <a:pt x="145" y="53"/>
                  </a:lnTo>
                  <a:lnTo>
                    <a:pt x="137" y="50"/>
                  </a:lnTo>
                  <a:lnTo>
                    <a:pt x="130" y="47"/>
                  </a:lnTo>
                  <a:lnTo>
                    <a:pt x="122" y="44"/>
                  </a:lnTo>
                  <a:lnTo>
                    <a:pt x="114" y="41"/>
                  </a:lnTo>
                  <a:lnTo>
                    <a:pt x="105" y="40"/>
                  </a:lnTo>
                  <a:lnTo>
                    <a:pt x="97" y="36"/>
                  </a:lnTo>
                  <a:lnTo>
                    <a:pt x="89" y="35"/>
                  </a:lnTo>
                  <a:lnTo>
                    <a:pt x="80" y="32"/>
                  </a:lnTo>
                  <a:lnTo>
                    <a:pt x="72" y="30"/>
                  </a:lnTo>
                  <a:lnTo>
                    <a:pt x="63" y="28"/>
                  </a:lnTo>
                  <a:lnTo>
                    <a:pt x="56" y="26"/>
                  </a:lnTo>
                  <a:lnTo>
                    <a:pt x="48" y="24"/>
                  </a:lnTo>
                  <a:lnTo>
                    <a:pt x="40" y="22"/>
                  </a:lnTo>
                  <a:lnTo>
                    <a:pt x="32" y="20"/>
                  </a:lnTo>
                  <a:lnTo>
                    <a:pt x="27" y="18"/>
                  </a:lnTo>
                  <a:lnTo>
                    <a:pt x="20" y="16"/>
                  </a:lnTo>
                  <a:lnTo>
                    <a:pt x="16" y="15"/>
                  </a:lnTo>
                  <a:lnTo>
                    <a:pt x="11" y="12"/>
                  </a:lnTo>
                  <a:lnTo>
                    <a:pt x="8" y="10"/>
                  </a:lnTo>
                  <a:lnTo>
                    <a:pt x="5" y="8"/>
                  </a:lnTo>
                  <a:lnTo>
                    <a:pt x="4" y="5"/>
                  </a:lnTo>
                  <a:lnTo>
                    <a:pt x="4" y="3"/>
                  </a:lnTo>
                  <a:lnTo>
                    <a:pt x="4" y="0"/>
                  </a:lnTo>
                  <a:lnTo>
                    <a:pt x="0" y="0"/>
                  </a:lnTo>
                  <a:lnTo>
                    <a:pt x="0" y="4"/>
                  </a:lnTo>
                  <a:lnTo>
                    <a:pt x="0" y="7"/>
                  </a:lnTo>
                  <a:lnTo>
                    <a:pt x="3" y="10"/>
                  </a:lnTo>
                  <a:lnTo>
                    <a:pt x="6" y="13"/>
                  </a:lnTo>
                  <a:lnTo>
                    <a:pt x="9" y="15"/>
                  </a:lnTo>
                  <a:lnTo>
                    <a:pt x="14" y="17"/>
                  </a:lnTo>
                  <a:lnTo>
                    <a:pt x="19" y="20"/>
                  </a:lnTo>
                  <a:lnTo>
                    <a:pt x="26" y="22"/>
                  </a:lnTo>
                  <a:lnTo>
                    <a:pt x="32" y="24"/>
                  </a:lnTo>
                  <a:lnTo>
                    <a:pt x="39" y="26"/>
                  </a:lnTo>
                  <a:lnTo>
                    <a:pt x="46" y="28"/>
                  </a:lnTo>
                  <a:lnTo>
                    <a:pt x="54" y="30"/>
                  </a:lnTo>
                  <a:lnTo>
                    <a:pt x="62" y="32"/>
                  </a:lnTo>
                  <a:lnTo>
                    <a:pt x="71" y="34"/>
                  </a:lnTo>
                  <a:lnTo>
                    <a:pt x="80" y="36"/>
                  </a:lnTo>
                  <a:lnTo>
                    <a:pt x="88" y="39"/>
                  </a:lnTo>
                  <a:lnTo>
                    <a:pt x="97" y="40"/>
                  </a:lnTo>
                  <a:lnTo>
                    <a:pt x="105" y="43"/>
                  </a:lnTo>
                  <a:lnTo>
                    <a:pt x="113" y="45"/>
                  </a:lnTo>
                  <a:lnTo>
                    <a:pt x="121" y="48"/>
                  </a:lnTo>
                  <a:lnTo>
                    <a:pt x="129" y="51"/>
                  </a:lnTo>
                  <a:lnTo>
                    <a:pt x="136" y="53"/>
                  </a:lnTo>
                  <a:lnTo>
                    <a:pt x="144" y="56"/>
                  </a:lnTo>
                  <a:lnTo>
                    <a:pt x="150" y="60"/>
                  </a:lnTo>
                  <a:lnTo>
                    <a:pt x="155" y="64"/>
                  </a:lnTo>
                  <a:lnTo>
                    <a:pt x="161" y="67"/>
                  </a:lnTo>
                  <a:lnTo>
                    <a:pt x="165" y="71"/>
                  </a:lnTo>
                  <a:lnTo>
                    <a:pt x="169" y="76"/>
                  </a:lnTo>
                  <a:lnTo>
                    <a:pt x="172" y="80"/>
                  </a:lnTo>
                  <a:lnTo>
                    <a:pt x="173" y="85"/>
                  </a:lnTo>
                  <a:lnTo>
                    <a:pt x="174" y="89"/>
                  </a:lnTo>
                  <a:lnTo>
                    <a:pt x="174" y="95"/>
                  </a:lnTo>
                  <a:lnTo>
                    <a:pt x="178" y="96"/>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50" name="Freeform 86"/>
            <p:cNvSpPr/>
            <p:nvPr/>
          </p:nvSpPr>
          <p:spPr>
            <a:xfrm>
              <a:off x="612" y="2746"/>
              <a:ext cx="203" cy="183"/>
            </a:xfrm>
            <a:custGeom>
              <a:avLst/>
              <a:gdLst>
                <a:gd name="txL" fmla="*/ 0 w 203"/>
                <a:gd name="txT" fmla="*/ 0 h 183"/>
                <a:gd name="txR" fmla="*/ 203 w 203"/>
                <a:gd name="txB" fmla="*/ 183 h 183"/>
              </a:gdLst>
              <a:ahLst/>
              <a:cxnLst>
                <a:cxn ang="0">
                  <a:pos x="4" y="182"/>
                </a:cxn>
                <a:cxn ang="0">
                  <a:pos x="23" y="178"/>
                </a:cxn>
                <a:cxn ang="0">
                  <a:pos x="42" y="173"/>
                </a:cxn>
                <a:cxn ang="0">
                  <a:pos x="60" y="166"/>
                </a:cxn>
                <a:cxn ang="0">
                  <a:pos x="78" y="159"/>
                </a:cxn>
                <a:cxn ang="0">
                  <a:pos x="94" y="150"/>
                </a:cxn>
                <a:cxn ang="0">
                  <a:pos x="110" y="141"/>
                </a:cxn>
                <a:cxn ang="0">
                  <a:pos x="125" y="130"/>
                </a:cxn>
                <a:cxn ang="0">
                  <a:pos x="138" y="118"/>
                </a:cxn>
                <a:cxn ang="0">
                  <a:pos x="151" y="106"/>
                </a:cxn>
                <a:cxn ang="0">
                  <a:pos x="162" y="91"/>
                </a:cxn>
                <a:cxn ang="0">
                  <a:pos x="173" y="78"/>
                </a:cxn>
                <a:cxn ang="0">
                  <a:pos x="182" y="63"/>
                </a:cxn>
                <a:cxn ang="0">
                  <a:pos x="189" y="48"/>
                </a:cxn>
                <a:cxn ang="0">
                  <a:pos x="195" y="32"/>
                </a:cxn>
                <a:cxn ang="0">
                  <a:pos x="200" y="16"/>
                </a:cxn>
                <a:cxn ang="0">
                  <a:pos x="202" y="0"/>
                </a:cxn>
                <a:cxn ang="0">
                  <a:pos x="198" y="8"/>
                </a:cxn>
                <a:cxn ang="0">
                  <a:pos x="194" y="23"/>
                </a:cxn>
                <a:cxn ang="0">
                  <a:pos x="189" y="39"/>
                </a:cxn>
                <a:cxn ang="0">
                  <a:pos x="182" y="54"/>
                </a:cxn>
                <a:cxn ang="0">
                  <a:pos x="174" y="68"/>
                </a:cxn>
                <a:cxn ang="0">
                  <a:pos x="165" y="83"/>
                </a:cxn>
                <a:cxn ang="0">
                  <a:pos x="154" y="96"/>
                </a:cxn>
                <a:cxn ang="0">
                  <a:pos x="142" y="109"/>
                </a:cxn>
                <a:cxn ang="0">
                  <a:pos x="129" y="121"/>
                </a:cxn>
                <a:cxn ang="0">
                  <a:pos x="115" y="132"/>
                </a:cxn>
                <a:cxn ang="0">
                  <a:pos x="100" y="142"/>
                </a:cxn>
                <a:cxn ang="0">
                  <a:pos x="84" y="152"/>
                </a:cxn>
                <a:cxn ang="0">
                  <a:pos x="67" y="160"/>
                </a:cxn>
                <a:cxn ang="0">
                  <a:pos x="50" y="166"/>
                </a:cxn>
                <a:cxn ang="0">
                  <a:pos x="32" y="172"/>
                </a:cxn>
                <a:cxn ang="0">
                  <a:pos x="13" y="176"/>
                </a:cxn>
                <a:cxn ang="0">
                  <a:pos x="3" y="181"/>
                </a:cxn>
                <a:cxn ang="0">
                  <a:pos x="0" y="178"/>
                </a:cxn>
                <a:cxn ang="0">
                  <a:pos x="5" y="178"/>
                </a:cxn>
              </a:cxnLst>
              <a:rect l="txL" t="txT" r="txR" b="txB"/>
              <a:pathLst>
                <a:path w="203" h="183">
                  <a:moveTo>
                    <a:pt x="5" y="178"/>
                  </a:moveTo>
                  <a:lnTo>
                    <a:pt x="4" y="182"/>
                  </a:lnTo>
                  <a:lnTo>
                    <a:pt x="13" y="180"/>
                  </a:lnTo>
                  <a:lnTo>
                    <a:pt x="23" y="178"/>
                  </a:lnTo>
                  <a:lnTo>
                    <a:pt x="32" y="176"/>
                  </a:lnTo>
                  <a:lnTo>
                    <a:pt x="42" y="173"/>
                  </a:lnTo>
                  <a:lnTo>
                    <a:pt x="51" y="170"/>
                  </a:lnTo>
                  <a:lnTo>
                    <a:pt x="60" y="166"/>
                  </a:lnTo>
                  <a:lnTo>
                    <a:pt x="69" y="162"/>
                  </a:lnTo>
                  <a:lnTo>
                    <a:pt x="78" y="159"/>
                  </a:lnTo>
                  <a:lnTo>
                    <a:pt x="86" y="155"/>
                  </a:lnTo>
                  <a:lnTo>
                    <a:pt x="94" y="150"/>
                  </a:lnTo>
                  <a:lnTo>
                    <a:pt x="102" y="146"/>
                  </a:lnTo>
                  <a:lnTo>
                    <a:pt x="110" y="141"/>
                  </a:lnTo>
                  <a:lnTo>
                    <a:pt x="117" y="136"/>
                  </a:lnTo>
                  <a:lnTo>
                    <a:pt x="125" y="130"/>
                  </a:lnTo>
                  <a:lnTo>
                    <a:pt x="131" y="124"/>
                  </a:lnTo>
                  <a:lnTo>
                    <a:pt x="138" y="118"/>
                  </a:lnTo>
                  <a:lnTo>
                    <a:pt x="145" y="112"/>
                  </a:lnTo>
                  <a:lnTo>
                    <a:pt x="151" y="106"/>
                  </a:lnTo>
                  <a:lnTo>
                    <a:pt x="157" y="98"/>
                  </a:lnTo>
                  <a:lnTo>
                    <a:pt x="162" y="91"/>
                  </a:lnTo>
                  <a:lnTo>
                    <a:pt x="168" y="85"/>
                  </a:lnTo>
                  <a:lnTo>
                    <a:pt x="173" y="78"/>
                  </a:lnTo>
                  <a:lnTo>
                    <a:pt x="177" y="71"/>
                  </a:lnTo>
                  <a:lnTo>
                    <a:pt x="182" y="63"/>
                  </a:lnTo>
                  <a:lnTo>
                    <a:pt x="186" y="55"/>
                  </a:lnTo>
                  <a:lnTo>
                    <a:pt x="189" y="48"/>
                  </a:lnTo>
                  <a:lnTo>
                    <a:pt x="193" y="40"/>
                  </a:lnTo>
                  <a:lnTo>
                    <a:pt x="195" y="32"/>
                  </a:lnTo>
                  <a:lnTo>
                    <a:pt x="198" y="24"/>
                  </a:lnTo>
                  <a:lnTo>
                    <a:pt x="200" y="16"/>
                  </a:lnTo>
                  <a:lnTo>
                    <a:pt x="201" y="8"/>
                  </a:lnTo>
                  <a:lnTo>
                    <a:pt x="202" y="0"/>
                  </a:lnTo>
                  <a:lnTo>
                    <a:pt x="198" y="0"/>
                  </a:lnTo>
                  <a:lnTo>
                    <a:pt x="198" y="8"/>
                  </a:lnTo>
                  <a:lnTo>
                    <a:pt x="196" y="15"/>
                  </a:lnTo>
                  <a:lnTo>
                    <a:pt x="194" y="23"/>
                  </a:lnTo>
                  <a:lnTo>
                    <a:pt x="191" y="31"/>
                  </a:lnTo>
                  <a:lnTo>
                    <a:pt x="189" y="39"/>
                  </a:lnTo>
                  <a:lnTo>
                    <a:pt x="186" y="46"/>
                  </a:lnTo>
                  <a:lnTo>
                    <a:pt x="182" y="54"/>
                  </a:lnTo>
                  <a:lnTo>
                    <a:pt x="178" y="62"/>
                  </a:lnTo>
                  <a:lnTo>
                    <a:pt x="174" y="68"/>
                  </a:lnTo>
                  <a:lnTo>
                    <a:pt x="170" y="75"/>
                  </a:lnTo>
                  <a:lnTo>
                    <a:pt x="165" y="83"/>
                  </a:lnTo>
                  <a:lnTo>
                    <a:pt x="159" y="89"/>
                  </a:lnTo>
                  <a:lnTo>
                    <a:pt x="154" y="96"/>
                  </a:lnTo>
                  <a:lnTo>
                    <a:pt x="148" y="102"/>
                  </a:lnTo>
                  <a:lnTo>
                    <a:pt x="142" y="109"/>
                  </a:lnTo>
                  <a:lnTo>
                    <a:pt x="135" y="114"/>
                  </a:lnTo>
                  <a:lnTo>
                    <a:pt x="129" y="121"/>
                  </a:lnTo>
                  <a:lnTo>
                    <a:pt x="122" y="127"/>
                  </a:lnTo>
                  <a:lnTo>
                    <a:pt x="115" y="132"/>
                  </a:lnTo>
                  <a:lnTo>
                    <a:pt x="107" y="137"/>
                  </a:lnTo>
                  <a:lnTo>
                    <a:pt x="100" y="142"/>
                  </a:lnTo>
                  <a:lnTo>
                    <a:pt x="92" y="147"/>
                  </a:lnTo>
                  <a:lnTo>
                    <a:pt x="84" y="152"/>
                  </a:lnTo>
                  <a:lnTo>
                    <a:pt x="76" y="156"/>
                  </a:lnTo>
                  <a:lnTo>
                    <a:pt x="67" y="160"/>
                  </a:lnTo>
                  <a:lnTo>
                    <a:pt x="58" y="162"/>
                  </a:lnTo>
                  <a:lnTo>
                    <a:pt x="50" y="166"/>
                  </a:lnTo>
                  <a:lnTo>
                    <a:pt x="41" y="169"/>
                  </a:lnTo>
                  <a:lnTo>
                    <a:pt x="32" y="172"/>
                  </a:lnTo>
                  <a:lnTo>
                    <a:pt x="22" y="174"/>
                  </a:lnTo>
                  <a:lnTo>
                    <a:pt x="13" y="176"/>
                  </a:lnTo>
                  <a:lnTo>
                    <a:pt x="3" y="178"/>
                  </a:lnTo>
                  <a:lnTo>
                    <a:pt x="3" y="181"/>
                  </a:lnTo>
                  <a:lnTo>
                    <a:pt x="3" y="178"/>
                  </a:lnTo>
                  <a:lnTo>
                    <a:pt x="0" y="178"/>
                  </a:lnTo>
                  <a:lnTo>
                    <a:pt x="3" y="181"/>
                  </a:lnTo>
                  <a:lnTo>
                    <a:pt x="5" y="178"/>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51" name="Freeform 87"/>
            <p:cNvSpPr/>
            <p:nvPr/>
          </p:nvSpPr>
          <p:spPr>
            <a:xfrm>
              <a:off x="856" y="2538"/>
              <a:ext cx="37" cy="94"/>
            </a:xfrm>
            <a:custGeom>
              <a:avLst/>
              <a:gdLst>
                <a:gd name="txL" fmla="*/ 0 w 37"/>
                <a:gd name="txT" fmla="*/ 0 h 94"/>
                <a:gd name="txR" fmla="*/ 37 w 37"/>
                <a:gd name="txB" fmla="*/ 94 h 94"/>
              </a:gdLst>
              <a:ahLst/>
              <a:cxnLst>
                <a:cxn ang="0">
                  <a:pos x="0" y="93"/>
                </a:cxn>
                <a:cxn ang="0">
                  <a:pos x="0" y="92"/>
                </a:cxn>
                <a:cxn ang="0">
                  <a:pos x="0" y="89"/>
                </a:cxn>
                <a:cxn ang="0">
                  <a:pos x="1" y="85"/>
                </a:cxn>
                <a:cxn ang="0">
                  <a:pos x="3" y="81"/>
                </a:cxn>
                <a:cxn ang="0">
                  <a:pos x="4" y="75"/>
                </a:cxn>
                <a:cxn ang="0">
                  <a:pos x="5" y="68"/>
                </a:cxn>
                <a:cxn ang="0">
                  <a:pos x="8" y="61"/>
                </a:cxn>
                <a:cxn ang="0">
                  <a:pos x="10" y="54"/>
                </a:cxn>
                <a:cxn ang="0">
                  <a:pos x="13" y="45"/>
                </a:cxn>
                <a:cxn ang="0">
                  <a:pos x="15" y="37"/>
                </a:cxn>
                <a:cxn ang="0">
                  <a:pos x="18" y="30"/>
                </a:cxn>
                <a:cxn ang="0">
                  <a:pos x="22" y="22"/>
                </a:cxn>
                <a:cxn ang="0">
                  <a:pos x="26" y="15"/>
                </a:cxn>
                <a:cxn ang="0">
                  <a:pos x="28" y="8"/>
                </a:cxn>
                <a:cxn ang="0">
                  <a:pos x="31" y="3"/>
                </a:cxn>
                <a:cxn ang="0">
                  <a:pos x="36" y="0"/>
                </a:cxn>
                <a:cxn ang="0">
                  <a:pos x="0" y="93"/>
                </a:cxn>
              </a:cxnLst>
              <a:rect l="txL" t="txT" r="txR" b="txB"/>
              <a:pathLst>
                <a:path w="37" h="94">
                  <a:moveTo>
                    <a:pt x="0" y="93"/>
                  </a:moveTo>
                  <a:lnTo>
                    <a:pt x="0" y="92"/>
                  </a:lnTo>
                  <a:lnTo>
                    <a:pt x="0" y="89"/>
                  </a:lnTo>
                  <a:lnTo>
                    <a:pt x="1" y="85"/>
                  </a:lnTo>
                  <a:lnTo>
                    <a:pt x="3" y="81"/>
                  </a:lnTo>
                  <a:lnTo>
                    <a:pt x="4" y="75"/>
                  </a:lnTo>
                  <a:lnTo>
                    <a:pt x="5" y="68"/>
                  </a:lnTo>
                  <a:lnTo>
                    <a:pt x="8" y="61"/>
                  </a:lnTo>
                  <a:lnTo>
                    <a:pt x="10" y="54"/>
                  </a:lnTo>
                  <a:lnTo>
                    <a:pt x="13" y="45"/>
                  </a:lnTo>
                  <a:lnTo>
                    <a:pt x="15" y="37"/>
                  </a:lnTo>
                  <a:lnTo>
                    <a:pt x="18" y="30"/>
                  </a:lnTo>
                  <a:lnTo>
                    <a:pt x="22" y="22"/>
                  </a:lnTo>
                  <a:lnTo>
                    <a:pt x="26" y="15"/>
                  </a:lnTo>
                  <a:lnTo>
                    <a:pt x="28" y="8"/>
                  </a:lnTo>
                  <a:lnTo>
                    <a:pt x="31" y="3"/>
                  </a:lnTo>
                  <a:lnTo>
                    <a:pt x="36" y="0"/>
                  </a:lnTo>
                  <a:lnTo>
                    <a:pt x="0" y="93"/>
                  </a:lnTo>
                </a:path>
              </a:pathLst>
            </a:custGeom>
            <a:solidFill>
              <a:srgbClr val="FFFFFF"/>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52" name="Freeform 88"/>
            <p:cNvSpPr/>
            <p:nvPr/>
          </p:nvSpPr>
          <p:spPr>
            <a:xfrm>
              <a:off x="855" y="2536"/>
              <a:ext cx="39" cy="96"/>
            </a:xfrm>
            <a:custGeom>
              <a:avLst/>
              <a:gdLst>
                <a:gd name="txL" fmla="*/ 0 w 39"/>
                <a:gd name="txT" fmla="*/ 0 h 96"/>
                <a:gd name="txR" fmla="*/ 39 w 39"/>
                <a:gd name="txB" fmla="*/ 96 h 96"/>
              </a:gdLst>
              <a:ahLst/>
              <a:cxnLst>
                <a:cxn ang="0">
                  <a:pos x="34" y="0"/>
                </a:cxn>
                <a:cxn ang="0">
                  <a:pos x="30" y="4"/>
                </a:cxn>
                <a:cxn ang="0">
                  <a:pos x="28" y="9"/>
                </a:cxn>
                <a:cxn ang="0">
                  <a:pos x="24" y="15"/>
                </a:cxn>
                <a:cxn ang="0">
                  <a:pos x="21" y="23"/>
                </a:cxn>
                <a:cxn ang="0">
                  <a:pos x="18" y="31"/>
                </a:cxn>
                <a:cxn ang="0">
                  <a:pos x="15" y="39"/>
                </a:cxn>
                <a:cxn ang="0">
                  <a:pos x="12" y="47"/>
                </a:cxn>
                <a:cxn ang="0">
                  <a:pos x="9" y="55"/>
                </a:cxn>
                <a:cxn ang="0">
                  <a:pos x="7" y="62"/>
                </a:cxn>
                <a:cxn ang="0">
                  <a:pos x="5" y="70"/>
                </a:cxn>
                <a:cxn ang="0">
                  <a:pos x="3" y="76"/>
                </a:cxn>
                <a:cxn ang="0">
                  <a:pos x="2" y="82"/>
                </a:cxn>
                <a:cxn ang="0">
                  <a:pos x="1" y="87"/>
                </a:cxn>
                <a:cxn ang="0">
                  <a:pos x="0" y="91"/>
                </a:cxn>
                <a:cxn ang="0">
                  <a:pos x="0" y="93"/>
                </a:cxn>
                <a:cxn ang="0">
                  <a:pos x="0" y="95"/>
                </a:cxn>
                <a:cxn ang="0">
                  <a:pos x="3" y="95"/>
                </a:cxn>
                <a:cxn ang="0">
                  <a:pos x="3" y="95"/>
                </a:cxn>
                <a:cxn ang="0">
                  <a:pos x="4" y="91"/>
                </a:cxn>
                <a:cxn ang="0">
                  <a:pos x="5" y="88"/>
                </a:cxn>
                <a:cxn ang="0">
                  <a:pos x="5" y="83"/>
                </a:cxn>
                <a:cxn ang="0">
                  <a:pos x="7" y="78"/>
                </a:cxn>
                <a:cxn ang="0">
                  <a:pos x="9" y="71"/>
                </a:cxn>
                <a:cxn ang="0">
                  <a:pos x="11" y="63"/>
                </a:cxn>
                <a:cxn ang="0">
                  <a:pos x="13" y="56"/>
                </a:cxn>
                <a:cxn ang="0">
                  <a:pos x="16" y="47"/>
                </a:cxn>
                <a:cxn ang="0">
                  <a:pos x="19" y="39"/>
                </a:cxn>
                <a:cxn ang="0">
                  <a:pos x="21" y="32"/>
                </a:cxn>
                <a:cxn ang="0">
                  <a:pos x="24" y="25"/>
                </a:cxn>
                <a:cxn ang="0">
                  <a:pos x="28" y="18"/>
                </a:cxn>
                <a:cxn ang="0">
                  <a:pos x="30" y="11"/>
                </a:cxn>
                <a:cxn ang="0">
                  <a:pos x="34" y="7"/>
                </a:cxn>
                <a:cxn ang="0">
                  <a:pos x="38" y="3"/>
                </a:cxn>
                <a:cxn ang="0">
                  <a:pos x="34" y="0"/>
                </a:cxn>
              </a:cxnLst>
              <a:rect l="txL" t="txT" r="txR" b="txB"/>
              <a:pathLst>
                <a:path w="39" h="96">
                  <a:moveTo>
                    <a:pt x="34" y="0"/>
                  </a:moveTo>
                  <a:lnTo>
                    <a:pt x="30" y="4"/>
                  </a:lnTo>
                  <a:lnTo>
                    <a:pt x="28" y="9"/>
                  </a:lnTo>
                  <a:lnTo>
                    <a:pt x="24" y="15"/>
                  </a:lnTo>
                  <a:lnTo>
                    <a:pt x="21" y="23"/>
                  </a:lnTo>
                  <a:lnTo>
                    <a:pt x="18" y="31"/>
                  </a:lnTo>
                  <a:lnTo>
                    <a:pt x="15" y="39"/>
                  </a:lnTo>
                  <a:lnTo>
                    <a:pt x="12" y="47"/>
                  </a:lnTo>
                  <a:lnTo>
                    <a:pt x="9" y="55"/>
                  </a:lnTo>
                  <a:lnTo>
                    <a:pt x="7" y="62"/>
                  </a:lnTo>
                  <a:lnTo>
                    <a:pt x="5" y="70"/>
                  </a:lnTo>
                  <a:lnTo>
                    <a:pt x="3" y="76"/>
                  </a:lnTo>
                  <a:lnTo>
                    <a:pt x="2" y="82"/>
                  </a:lnTo>
                  <a:lnTo>
                    <a:pt x="1" y="87"/>
                  </a:lnTo>
                  <a:lnTo>
                    <a:pt x="0" y="91"/>
                  </a:lnTo>
                  <a:lnTo>
                    <a:pt x="0" y="93"/>
                  </a:lnTo>
                  <a:lnTo>
                    <a:pt x="0" y="95"/>
                  </a:lnTo>
                  <a:lnTo>
                    <a:pt x="3" y="95"/>
                  </a:lnTo>
                  <a:lnTo>
                    <a:pt x="4" y="91"/>
                  </a:lnTo>
                  <a:lnTo>
                    <a:pt x="5" y="88"/>
                  </a:lnTo>
                  <a:lnTo>
                    <a:pt x="5" y="83"/>
                  </a:lnTo>
                  <a:lnTo>
                    <a:pt x="7" y="78"/>
                  </a:lnTo>
                  <a:lnTo>
                    <a:pt x="9" y="71"/>
                  </a:lnTo>
                  <a:lnTo>
                    <a:pt x="11" y="63"/>
                  </a:lnTo>
                  <a:lnTo>
                    <a:pt x="13" y="56"/>
                  </a:lnTo>
                  <a:lnTo>
                    <a:pt x="16" y="47"/>
                  </a:lnTo>
                  <a:lnTo>
                    <a:pt x="19" y="39"/>
                  </a:lnTo>
                  <a:lnTo>
                    <a:pt x="21" y="32"/>
                  </a:lnTo>
                  <a:lnTo>
                    <a:pt x="24" y="25"/>
                  </a:lnTo>
                  <a:lnTo>
                    <a:pt x="28" y="18"/>
                  </a:lnTo>
                  <a:lnTo>
                    <a:pt x="30" y="11"/>
                  </a:lnTo>
                  <a:lnTo>
                    <a:pt x="34" y="7"/>
                  </a:lnTo>
                  <a:lnTo>
                    <a:pt x="38" y="3"/>
                  </a:lnTo>
                  <a:lnTo>
                    <a:pt x="34"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53" name="Freeform 89"/>
            <p:cNvSpPr/>
            <p:nvPr/>
          </p:nvSpPr>
          <p:spPr>
            <a:xfrm>
              <a:off x="1071" y="2449"/>
              <a:ext cx="240" cy="67"/>
            </a:xfrm>
            <a:custGeom>
              <a:avLst/>
              <a:gdLst>
                <a:gd name="txL" fmla="*/ 0 w 240"/>
                <a:gd name="txT" fmla="*/ 0 h 67"/>
                <a:gd name="txR" fmla="*/ 240 w 240"/>
                <a:gd name="txB" fmla="*/ 67 h 67"/>
              </a:gdLst>
              <a:ahLst/>
              <a:cxnLst>
                <a:cxn ang="0">
                  <a:pos x="226" y="44"/>
                </a:cxn>
                <a:cxn ang="0">
                  <a:pos x="207" y="53"/>
                </a:cxn>
                <a:cxn ang="0">
                  <a:pos x="188" y="58"/>
                </a:cxn>
                <a:cxn ang="0">
                  <a:pos x="168" y="61"/>
                </a:cxn>
                <a:cxn ang="0">
                  <a:pos x="147" y="61"/>
                </a:cxn>
                <a:cxn ang="0">
                  <a:pos x="128" y="58"/>
                </a:cxn>
                <a:cxn ang="0">
                  <a:pos x="109" y="54"/>
                </a:cxn>
                <a:cxn ang="0">
                  <a:pos x="90" y="48"/>
                </a:cxn>
                <a:cxn ang="0">
                  <a:pos x="73" y="42"/>
                </a:cxn>
                <a:cxn ang="0">
                  <a:pos x="56" y="34"/>
                </a:cxn>
                <a:cxn ang="0">
                  <a:pos x="43" y="26"/>
                </a:cxn>
                <a:cxn ang="0">
                  <a:pos x="29" y="19"/>
                </a:cxn>
                <a:cxn ang="0">
                  <a:pos x="19" y="11"/>
                </a:cxn>
                <a:cxn ang="0">
                  <a:pos x="11" y="6"/>
                </a:cxn>
                <a:cxn ang="0">
                  <a:pos x="4" y="1"/>
                </a:cxn>
                <a:cxn ang="0">
                  <a:pos x="2" y="0"/>
                </a:cxn>
                <a:cxn ang="0">
                  <a:pos x="0" y="2"/>
                </a:cxn>
                <a:cxn ang="0">
                  <a:pos x="1" y="3"/>
                </a:cxn>
                <a:cxn ang="0">
                  <a:pos x="5" y="7"/>
                </a:cxn>
                <a:cxn ang="0">
                  <a:pos x="12" y="12"/>
                </a:cxn>
                <a:cxn ang="0">
                  <a:pos x="22" y="19"/>
                </a:cxn>
                <a:cxn ang="0">
                  <a:pos x="34" y="25"/>
                </a:cxn>
                <a:cxn ang="0">
                  <a:pos x="48" y="33"/>
                </a:cxn>
                <a:cxn ang="0">
                  <a:pos x="63" y="41"/>
                </a:cxn>
                <a:cxn ang="0">
                  <a:pos x="80" y="48"/>
                </a:cxn>
                <a:cxn ang="0">
                  <a:pos x="99" y="54"/>
                </a:cxn>
                <a:cxn ang="0">
                  <a:pos x="117" y="60"/>
                </a:cxn>
                <a:cxn ang="0">
                  <a:pos x="137" y="64"/>
                </a:cxn>
                <a:cxn ang="0">
                  <a:pos x="157" y="66"/>
                </a:cxn>
                <a:cxn ang="0">
                  <a:pos x="178" y="64"/>
                </a:cxn>
                <a:cxn ang="0">
                  <a:pos x="198" y="60"/>
                </a:cxn>
                <a:cxn ang="0">
                  <a:pos x="218" y="52"/>
                </a:cxn>
                <a:cxn ang="0">
                  <a:pos x="239" y="41"/>
                </a:cxn>
              </a:cxnLst>
              <a:rect l="txL" t="txT" r="txR" b="txB"/>
              <a:pathLst>
                <a:path w="240" h="67">
                  <a:moveTo>
                    <a:pt x="236" y="38"/>
                  </a:moveTo>
                  <a:lnTo>
                    <a:pt x="226" y="44"/>
                  </a:lnTo>
                  <a:lnTo>
                    <a:pt x="217" y="48"/>
                  </a:lnTo>
                  <a:lnTo>
                    <a:pt x="207" y="53"/>
                  </a:lnTo>
                  <a:lnTo>
                    <a:pt x="197" y="56"/>
                  </a:lnTo>
                  <a:lnTo>
                    <a:pt x="188" y="58"/>
                  </a:lnTo>
                  <a:lnTo>
                    <a:pt x="178" y="60"/>
                  </a:lnTo>
                  <a:lnTo>
                    <a:pt x="168" y="61"/>
                  </a:lnTo>
                  <a:lnTo>
                    <a:pt x="157" y="62"/>
                  </a:lnTo>
                  <a:lnTo>
                    <a:pt x="147" y="61"/>
                  </a:lnTo>
                  <a:lnTo>
                    <a:pt x="138" y="60"/>
                  </a:lnTo>
                  <a:lnTo>
                    <a:pt x="128" y="58"/>
                  </a:lnTo>
                  <a:lnTo>
                    <a:pt x="119" y="56"/>
                  </a:lnTo>
                  <a:lnTo>
                    <a:pt x="109" y="54"/>
                  </a:lnTo>
                  <a:lnTo>
                    <a:pt x="99" y="50"/>
                  </a:lnTo>
                  <a:lnTo>
                    <a:pt x="90" y="48"/>
                  </a:lnTo>
                  <a:lnTo>
                    <a:pt x="81" y="45"/>
                  </a:lnTo>
                  <a:lnTo>
                    <a:pt x="73" y="42"/>
                  </a:lnTo>
                  <a:lnTo>
                    <a:pt x="65" y="38"/>
                  </a:lnTo>
                  <a:lnTo>
                    <a:pt x="56" y="34"/>
                  </a:lnTo>
                  <a:lnTo>
                    <a:pt x="50" y="30"/>
                  </a:lnTo>
                  <a:lnTo>
                    <a:pt x="43" y="26"/>
                  </a:lnTo>
                  <a:lnTo>
                    <a:pt x="36" y="23"/>
                  </a:lnTo>
                  <a:lnTo>
                    <a:pt x="29" y="19"/>
                  </a:lnTo>
                  <a:lnTo>
                    <a:pt x="24" y="15"/>
                  </a:lnTo>
                  <a:lnTo>
                    <a:pt x="19" y="11"/>
                  </a:lnTo>
                  <a:lnTo>
                    <a:pt x="15" y="8"/>
                  </a:lnTo>
                  <a:lnTo>
                    <a:pt x="11" y="6"/>
                  </a:lnTo>
                  <a:lnTo>
                    <a:pt x="8" y="3"/>
                  </a:lnTo>
                  <a:lnTo>
                    <a:pt x="4" y="1"/>
                  </a:lnTo>
                  <a:lnTo>
                    <a:pt x="3" y="0"/>
                  </a:lnTo>
                  <a:lnTo>
                    <a:pt x="2" y="0"/>
                  </a:lnTo>
                  <a:lnTo>
                    <a:pt x="0" y="2"/>
                  </a:lnTo>
                  <a:lnTo>
                    <a:pt x="1" y="3"/>
                  </a:lnTo>
                  <a:lnTo>
                    <a:pt x="3" y="5"/>
                  </a:lnTo>
                  <a:lnTo>
                    <a:pt x="5" y="7"/>
                  </a:lnTo>
                  <a:lnTo>
                    <a:pt x="8" y="9"/>
                  </a:lnTo>
                  <a:lnTo>
                    <a:pt x="12" y="12"/>
                  </a:lnTo>
                  <a:lnTo>
                    <a:pt x="17" y="15"/>
                  </a:lnTo>
                  <a:lnTo>
                    <a:pt x="22" y="19"/>
                  </a:lnTo>
                  <a:lnTo>
                    <a:pt x="28" y="22"/>
                  </a:lnTo>
                  <a:lnTo>
                    <a:pt x="34" y="25"/>
                  </a:lnTo>
                  <a:lnTo>
                    <a:pt x="41" y="29"/>
                  </a:lnTo>
                  <a:lnTo>
                    <a:pt x="48" y="33"/>
                  </a:lnTo>
                  <a:lnTo>
                    <a:pt x="55" y="37"/>
                  </a:lnTo>
                  <a:lnTo>
                    <a:pt x="63" y="41"/>
                  </a:lnTo>
                  <a:lnTo>
                    <a:pt x="72" y="45"/>
                  </a:lnTo>
                  <a:lnTo>
                    <a:pt x="80" y="48"/>
                  </a:lnTo>
                  <a:lnTo>
                    <a:pt x="89" y="51"/>
                  </a:lnTo>
                  <a:lnTo>
                    <a:pt x="99" y="54"/>
                  </a:lnTo>
                  <a:lnTo>
                    <a:pt x="108" y="58"/>
                  </a:lnTo>
                  <a:lnTo>
                    <a:pt x="117" y="60"/>
                  </a:lnTo>
                  <a:lnTo>
                    <a:pt x="127" y="62"/>
                  </a:lnTo>
                  <a:lnTo>
                    <a:pt x="137" y="64"/>
                  </a:lnTo>
                  <a:lnTo>
                    <a:pt x="147" y="65"/>
                  </a:lnTo>
                  <a:lnTo>
                    <a:pt x="157" y="66"/>
                  </a:lnTo>
                  <a:lnTo>
                    <a:pt x="168" y="65"/>
                  </a:lnTo>
                  <a:lnTo>
                    <a:pt x="178" y="64"/>
                  </a:lnTo>
                  <a:lnTo>
                    <a:pt x="189" y="62"/>
                  </a:lnTo>
                  <a:lnTo>
                    <a:pt x="198" y="60"/>
                  </a:lnTo>
                  <a:lnTo>
                    <a:pt x="209" y="57"/>
                  </a:lnTo>
                  <a:lnTo>
                    <a:pt x="218" y="52"/>
                  </a:lnTo>
                  <a:lnTo>
                    <a:pt x="228" y="47"/>
                  </a:lnTo>
                  <a:lnTo>
                    <a:pt x="239" y="41"/>
                  </a:lnTo>
                  <a:lnTo>
                    <a:pt x="236" y="38"/>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54" name="Freeform 90"/>
            <p:cNvSpPr/>
            <p:nvPr/>
          </p:nvSpPr>
          <p:spPr>
            <a:xfrm>
              <a:off x="619" y="1848"/>
              <a:ext cx="2267" cy="1355"/>
            </a:xfrm>
            <a:custGeom>
              <a:avLst/>
              <a:gdLst>
                <a:gd name="txL" fmla="*/ 0 w 2267"/>
                <a:gd name="txT" fmla="*/ 0 h 1355"/>
                <a:gd name="txR" fmla="*/ 2267 w 2267"/>
                <a:gd name="txB" fmla="*/ 1355 h 1355"/>
              </a:gdLst>
              <a:ahLst/>
              <a:cxnLst>
                <a:cxn ang="0">
                  <a:pos x="2266" y="0"/>
                </a:cxn>
                <a:cxn ang="0">
                  <a:pos x="1870" y="44"/>
                </a:cxn>
                <a:cxn ang="0">
                  <a:pos x="0" y="1084"/>
                </a:cxn>
                <a:cxn ang="0">
                  <a:pos x="148" y="1354"/>
                </a:cxn>
                <a:cxn ang="0">
                  <a:pos x="2019" y="312"/>
                </a:cxn>
                <a:cxn ang="0">
                  <a:pos x="2266" y="0"/>
                </a:cxn>
              </a:cxnLst>
              <a:rect l="txL" t="txT" r="txR" b="txB"/>
              <a:pathLst>
                <a:path w="2267" h="1355">
                  <a:moveTo>
                    <a:pt x="2266" y="0"/>
                  </a:moveTo>
                  <a:lnTo>
                    <a:pt x="1870" y="44"/>
                  </a:lnTo>
                  <a:lnTo>
                    <a:pt x="0" y="1084"/>
                  </a:lnTo>
                  <a:lnTo>
                    <a:pt x="148" y="1354"/>
                  </a:lnTo>
                  <a:lnTo>
                    <a:pt x="2019" y="312"/>
                  </a:lnTo>
                  <a:lnTo>
                    <a:pt x="2266" y="0"/>
                  </a:lnTo>
                </a:path>
              </a:pathLst>
            </a:custGeom>
            <a:solidFill>
              <a:srgbClr val="FF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55" name="Freeform 91"/>
            <p:cNvSpPr/>
            <p:nvPr/>
          </p:nvSpPr>
          <p:spPr>
            <a:xfrm>
              <a:off x="2489" y="1847"/>
              <a:ext cx="398" cy="49"/>
            </a:xfrm>
            <a:custGeom>
              <a:avLst/>
              <a:gdLst>
                <a:gd name="txL" fmla="*/ 0 w 398"/>
                <a:gd name="txT" fmla="*/ 0 h 49"/>
                <a:gd name="txR" fmla="*/ 398 w 398"/>
                <a:gd name="txB" fmla="*/ 49 h 49"/>
              </a:gdLst>
              <a:ahLst/>
              <a:cxnLst>
                <a:cxn ang="0">
                  <a:pos x="1" y="47"/>
                </a:cxn>
                <a:cxn ang="0">
                  <a:pos x="1" y="48"/>
                </a:cxn>
                <a:cxn ang="0">
                  <a:pos x="397" y="3"/>
                </a:cxn>
                <a:cxn ang="0">
                  <a:pos x="396" y="0"/>
                </a:cxn>
                <a:cxn ang="0">
                  <a:pos x="0" y="43"/>
                </a:cxn>
                <a:cxn ang="0">
                  <a:pos x="0" y="44"/>
                </a:cxn>
                <a:cxn ang="0">
                  <a:pos x="0" y="43"/>
                </a:cxn>
                <a:cxn ang="0">
                  <a:pos x="0" y="43"/>
                </a:cxn>
                <a:cxn ang="0">
                  <a:pos x="0" y="44"/>
                </a:cxn>
                <a:cxn ang="0">
                  <a:pos x="1" y="47"/>
                </a:cxn>
              </a:cxnLst>
              <a:rect l="txL" t="txT" r="txR" b="txB"/>
              <a:pathLst>
                <a:path w="398" h="49">
                  <a:moveTo>
                    <a:pt x="1" y="47"/>
                  </a:moveTo>
                  <a:lnTo>
                    <a:pt x="1" y="48"/>
                  </a:lnTo>
                  <a:lnTo>
                    <a:pt x="397" y="3"/>
                  </a:lnTo>
                  <a:lnTo>
                    <a:pt x="396" y="0"/>
                  </a:lnTo>
                  <a:lnTo>
                    <a:pt x="0" y="43"/>
                  </a:lnTo>
                  <a:lnTo>
                    <a:pt x="0" y="44"/>
                  </a:lnTo>
                  <a:lnTo>
                    <a:pt x="0" y="43"/>
                  </a:lnTo>
                  <a:lnTo>
                    <a:pt x="0" y="44"/>
                  </a:lnTo>
                  <a:lnTo>
                    <a:pt x="1" y="47"/>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56" name="Freeform 92"/>
            <p:cNvSpPr/>
            <p:nvPr/>
          </p:nvSpPr>
          <p:spPr>
            <a:xfrm>
              <a:off x="616" y="1891"/>
              <a:ext cx="1876" cy="1044"/>
            </a:xfrm>
            <a:custGeom>
              <a:avLst/>
              <a:gdLst>
                <a:gd name="txL" fmla="*/ 0 w 1876"/>
                <a:gd name="txT" fmla="*/ 0 h 1044"/>
                <a:gd name="txR" fmla="*/ 1876 w 1876"/>
                <a:gd name="txB" fmla="*/ 1044 h 1044"/>
              </a:gdLst>
              <a:ahLst/>
              <a:cxnLst>
                <a:cxn ang="0">
                  <a:pos x="4" y="1040"/>
                </a:cxn>
                <a:cxn ang="0">
                  <a:pos x="3" y="1043"/>
                </a:cxn>
                <a:cxn ang="0">
                  <a:pos x="1875" y="3"/>
                </a:cxn>
                <a:cxn ang="0">
                  <a:pos x="1873" y="0"/>
                </a:cxn>
                <a:cxn ang="0">
                  <a:pos x="1" y="1039"/>
                </a:cxn>
                <a:cxn ang="0">
                  <a:pos x="0" y="1042"/>
                </a:cxn>
                <a:cxn ang="0">
                  <a:pos x="1" y="1039"/>
                </a:cxn>
                <a:cxn ang="0">
                  <a:pos x="0" y="1040"/>
                </a:cxn>
                <a:cxn ang="0">
                  <a:pos x="0" y="1042"/>
                </a:cxn>
                <a:cxn ang="0">
                  <a:pos x="4" y="1040"/>
                </a:cxn>
              </a:cxnLst>
              <a:rect l="txL" t="txT" r="txR" b="txB"/>
              <a:pathLst>
                <a:path w="1876" h="1044">
                  <a:moveTo>
                    <a:pt x="4" y="1040"/>
                  </a:moveTo>
                  <a:lnTo>
                    <a:pt x="3" y="1043"/>
                  </a:lnTo>
                  <a:lnTo>
                    <a:pt x="1875" y="3"/>
                  </a:lnTo>
                  <a:lnTo>
                    <a:pt x="1873" y="0"/>
                  </a:lnTo>
                  <a:lnTo>
                    <a:pt x="1" y="1039"/>
                  </a:lnTo>
                  <a:lnTo>
                    <a:pt x="0" y="1042"/>
                  </a:lnTo>
                  <a:lnTo>
                    <a:pt x="1" y="1039"/>
                  </a:lnTo>
                  <a:lnTo>
                    <a:pt x="0" y="1040"/>
                  </a:lnTo>
                  <a:lnTo>
                    <a:pt x="0" y="1042"/>
                  </a:lnTo>
                  <a:lnTo>
                    <a:pt x="4" y="104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57" name="Freeform 93"/>
            <p:cNvSpPr/>
            <p:nvPr/>
          </p:nvSpPr>
          <p:spPr>
            <a:xfrm>
              <a:off x="617" y="2931"/>
              <a:ext cx="153" cy="274"/>
            </a:xfrm>
            <a:custGeom>
              <a:avLst/>
              <a:gdLst>
                <a:gd name="txL" fmla="*/ 0 w 153"/>
                <a:gd name="txT" fmla="*/ 0 h 274"/>
                <a:gd name="txR" fmla="*/ 153 w 153"/>
                <a:gd name="txB" fmla="*/ 274 h 274"/>
              </a:gdLst>
              <a:ahLst/>
              <a:cxnLst>
                <a:cxn ang="0">
                  <a:pos x="149" y="268"/>
                </a:cxn>
                <a:cxn ang="0">
                  <a:pos x="152" y="269"/>
                </a:cxn>
                <a:cxn ang="0">
                  <a:pos x="3" y="0"/>
                </a:cxn>
                <a:cxn ang="0">
                  <a:pos x="0" y="1"/>
                </a:cxn>
                <a:cxn ang="0">
                  <a:pos x="148" y="271"/>
                </a:cxn>
                <a:cxn ang="0">
                  <a:pos x="151" y="272"/>
                </a:cxn>
                <a:cxn ang="0">
                  <a:pos x="148" y="271"/>
                </a:cxn>
                <a:cxn ang="0">
                  <a:pos x="149" y="273"/>
                </a:cxn>
                <a:cxn ang="0">
                  <a:pos x="151" y="272"/>
                </a:cxn>
                <a:cxn ang="0">
                  <a:pos x="149" y="268"/>
                </a:cxn>
              </a:cxnLst>
              <a:rect l="txL" t="txT" r="txR" b="txB"/>
              <a:pathLst>
                <a:path w="153" h="274">
                  <a:moveTo>
                    <a:pt x="149" y="268"/>
                  </a:moveTo>
                  <a:lnTo>
                    <a:pt x="152" y="269"/>
                  </a:lnTo>
                  <a:lnTo>
                    <a:pt x="3" y="0"/>
                  </a:lnTo>
                  <a:lnTo>
                    <a:pt x="0" y="1"/>
                  </a:lnTo>
                  <a:lnTo>
                    <a:pt x="148" y="271"/>
                  </a:lnTo>
                  <a:lnTo>
                    <a:pt x="151" y="272"/>
                  </a:lnTo>
                  <a:lnTo>
                    <a:pt x="148" y="271"/>
                  </a:lnTo>
                  <a:lnTo>
                    <a:pt x="149" y="273"/>
                  </a:lnTo>
                  <a:lnTo>
                    <a:pt x="151" y="272"/>
                  </a:lnTo>
                  <a:lnTo>
                    <a:pt x="149" y="268"/>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58" name="Freeform 94"/>
            <p:cNvSpPr/>
            <p:nvPr/>
          </p:nvSpPr>
          <p:spPr>
            <a:xfrm>
              <a:off x="766" y="2159"/>
              <a:ext cx="1875" cy="1045"/>
            </a:xfrm>
            <a:custGeom>
              <a:avLst/>
              <a:gdLst>
                <a:gd name="txL" fmla="*/ 0 w 1875"/>
                <a:gd name="txT" fmla="*/ 0 h 1045"/>
                <a:gd name="txR" fmla="*/ 1875 w 1875"/>
                <a:gd name="txB" fmla="*/ 1045 h 1045"/>
              </a:gdLst>
              <a:ahLst/>
              <a:cxnLst>
                <a:cxn ang="0">
                  <a:pos x="1870" y="0"/>
                </a:cxn>
                <a:cxn ang="0">
                  <a:pos x="1871" y="0"/>
                </a:cxn>
                <a:cxn ang="0">
                  <a:pos x="0" y="1040"/>
                </a:cxn>
                <a:cxn ang="0">
                  <a:pos x="1" y="1044"/>
                </a:cxn>
                <a:cxn ang="0">
                  <a:pos x="1873" y="3"/>
                </a:cxn>
                <a:cxn ang="0">
                  <a:pos x="1874" y="2"/>
                </a:cxn>
                <a:cxn ang="0">
                  <a:pos x="1873" y="3"/>
                </a:cxn>
                <a:cxn ang="0">
                  <a:pos x="1874" y="2"/>
                </a:cxn>
                <a:cxn ang="0">
                  <a:pos x="1874" y="2"/>
                </a:cxn>
                <a:cxn ang="0">
                  <a:pos x="1870" y="0"/>
                </a:cxn>
              </a:cxnLst>
              <a:rect l="txL" t="txT" r="txR" b="txB"/>
              <a:pathLst>
                <a:path w="1875" h="1045">
                  <a:moveTo>
                    <a:pt x="1870" y="0"/>
                  </a:moveTo>
                  <a:lnTo>
                    <a:pt x="1871" y="0"/>
                  </a:lnTo>
                  <a:lnTo>
                    <a:pt x="0" y="1040"/>
                  </a:lnTo>
                  <a:lnTo>
                    <a:pt x="1" y="1044"/>
                  </a:lnTo>
                  <a:lnTo>
                    <a:pt x="1873" y="3"/>
                  </a:lnTo>
                  <a:lnTo>
                    <a:pt x="1874" y="2"/>
                  </a:lnTo>
                  <a:lnTo>
                    <a:pt x="1873" y="3"/>
                  </a:lnTo>
                  <a:lnTo>
                    <a:pt x="1874" y="2"/>
                  </a:lnTo>
                  <a:lnTo>
                    <a:pt x="1870"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59" name="Freeform 95"/>
            <p:cNvSpPr/>
            <p:nvPr/>
          </p:nvSpPr>
          <p:spPr>
            <a:xfrm>
              <a:off x="2637" y="1847"/>
              <a:ext cx="254" cy="317"/>
            </a:xfrm>
            <a:custGeom>
              <a:avLst/>
              <a:gdLst>
                <a:gd name="txL" fmla="*/ 0 w 254"/>
                <a:gd name="txT" fmla="*/ 0 h 317"/>
                <a:gd name="txR" fmla="*/ 254 w 254"/>
                <a:gd name="txB" fmla="*/ 317 h 317"/>
              </a:gdLst>
              <a:ahLst/>
              <a:cxnLst>
                <a:cxn ang="0">
                  <a:pos x="248" y="4"/>
                </a:cxn>
                <a:cxn ang="0">
                  <a:pos x="246" y="1"/>
                </a:cxn>
                <a:cxn ang="0">
                  <a:pos x="0" y="314"/>
                </a:cxn>
                <a:cxn ang="0">
                  <a:pos x="3" y="316"/>
                </a:cxn>
                <a:cxn ang="0">
                  <a:pos x="249" y="3"/>
                </a:cxn>
                <a:cxn ang="0">
                  <a:pos x="248" y="0"/>
                </a:cxn>
                <a:cxn ang="0">
                  <a:pos x="249" y="3"/>
                </a:cxn>
                <a:cxn ang="0">
                  <a:pos x="253" y="0"/>
                </a:cxn>
                <a:cxn ang="0">
                  <a:pos x="248" y="0"/>
                </a:cxn>
                <a:cxn ang="0">
                  <a:pos x="248" y="4"/>
                </a:cxn>
              </a:cxnLst>
              <a:rect l="txL" t="txT" r="txR" b="txB"/>
              <a:pathLst>
                <a:path w="254" h="317">
                  <a:moveTo>
                    <a:pt x="248" y="4"/>
                  </a:moveTo>
                  <a:lnTo>
                    <a:pt x="246" y="1"/>
                  </a:lnTo>
                  <a:lnTo>
                    <a:pt x="0" y="314"/>
                  </a:lnTo>
                  <a:lnTo>
                    <a:pt x="3" y="316"/>
                  </a:lnTo>
                  <a:lnTo>
                    <a:pt x="249" y="3"/>
                  </a:lnTo>
                  <a:lnTo>
                    <a:pt x="248" y="0"/>
                  </a:lnTo>
                  <a:lnTo>
                    <a:pt x="249" y="3"/>
                  </a:lnTo>
                  <a:lnTo>
                    <a:pt x="253" y="0"/>
                  </a:lnTo>
                  <a:lnTo>
                    <a:pt x="248" y="0"/>
                  </a:lnTo>
                  <a:lnTo>
                    <a:pt x="248" y="4"/>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60" name="Freeform 96"/>
            <p:cNvSpPr/>
            <p:nvPr/>
          </p:nvSpPr>
          <p:spPr>
            <a:xfrm>
              <a:off x="2556" y="2071"/>
              <a:ext cx="83" cy="101"/>
            </a:xfrm>
            <a:custGeom>
              <a:avLst/>
              <a:gdLst>
                <a:gd name="txL" fmla="*/ 0 w 83"/>
                <a:gd name="txT" fmla="*/ 0 h 101"/>
                <a:gd name="txR" fmla="*/ 83 w 83"/>
                <a:gd name="txB" fmla="*/ 101 h 101"/>
              </a:gdLst>
              <a:ahLst/>
              <a:cxnLst>
                <a:cxn ang="0">
                  <a:pos x="31" y="0"/>
                </a:cxn>
                <a:cxn ang="0">
                  <a:pos x="27" y="3"/>
                </a:cxn>
                <a:cxn ang="0">
                  <a:pos x="22" y="7"/>
                </a:cxn>
                <a:cxn ang="0">
                  <a:pos x="17" y="11"/>
                </a:cxn>
                <a:cxn ang="0">
                  <a:pos x="13" y="16"/>
                </a:cxn>
                <a:cxn ang="0">
                  <a:pos x="10" y="20"/>
                </a:cxn>
                <a:cxn ang="0">
                  <a:pos x="7" y="24"/>
                </a:cxn>
                <a:cxn ang="0">
                  <a:pos x="5" y="30"/>
                </a:cxn>
                <a:cxn ang="0">
                  <a:pos x="3" y="36"/>
                </a:cxn>
                <a:cxn ang="0">
                  <a:pos x="1" y="41"/>
                </a:cxn>
                <a:cxn ang="0">
                  <a:pos x="0" y="46"/>
                </a:cxn>
                <a:cxn ang="0">
                  <a:pos x="0" y="52"/>
                </a:cxn>
                <a:cxn ang="0">
                  <a:pos x="0" y="57"/>
                </a:cxn>
                <a:cxn ang="0">
                  <a:pos x="0" y="62"/>
                </a:cxn>
                <a:cxn ang="0">
                  <a:pos x="1" y="67"/>
                </a:cxn>
                <a:cxn ang="0">
                  <a:pos x="3" y="72"/>
                </a:cxn>
                <a:cxn ang="0">
                  <a:pos x="5" y="76"/>
                </a:cxn>
                <a:cxn ang="0">
                  <a:pos x="7" y="81"/>
                </a:cxn>
                <a:cxn ang="0">
                  <a:pos x="10" y="85"/>
                </a:cxn>
                <a:cxn ang="0">
                  <a:pos x="14" y="88"/>
                </a:cxn>
                <a:cxn ang="0">
                  <a:pos x="19" y="91"/>
                </a:cxn>
                <a:cxn ang="0">
                  <a:pos x="23" y="94"/>
                </a:cxn>
                <a:cxn ang="0">
                  <a:pos x="27" y="96"/>
                </a:cxn>
                <a:cxn ang="0">
                  <a:pos x="32" y="97"/>
                </a:cxn>
                <a:cxn ang="0">
                  <a:pos x="37" y="99"/>
                </a:cxn>
                <a:cxn ang="0">
                  <a:pos x="42" y="100"/>
                </a:cxn>
                <a:cxn ang="0">
                  <a:pos x="48" y="100"/>
                </a:cxn>
                <a:cxn ang="0">
                  <a:pos x="54" y="100"/>
                </a:cxn>
                <a:cxn ang="0">
                  <a:pos x="59" y="99"/>
                </a:cxn>
                <a:cxn ang="0">
                  <a:pos x="65" y="97"/>
                </a:cxn>
                <a:cxn ang="0">
                  <a:pos x="71" y="96"/>
                </a:cxn>
                <a:cxn ang="0">
                  <a:pos x="77" y="93"/>
                </a:cxn>
                <a:cxn ang="0">
                  <a:pos x="82" y="90"/>
                </a:cxn>
                <a:cxn ang="0">
                  <a:pos x="31" y="0"/>
                </a:cxn>
              </a:cxnLst>
              <a:rect l="txL" t="txT" r="txR" b="txB"/>
              <a:pathLst>
                <a:path w="83" h="101">
                  <a:moveTo>
                    <a:pt x="31" y="0"/>
                  </a:moveTo>
                  <a:lnTo>
                    <a:pt x="27" y="3"/>
                  </a:lnTo>
                  <a:lnTo>
                    <a:pt x="22" y="7"/>
                  </a:lnTo>
                  <a:lnTo>
                    <a:pt x="17" y="11"/>
                  </a:lnTo>
                  <a:lnTo>
                    <a:pt x="13" y="16"/>
                  </a:lnTo>
                  <a:lnTo>
                    <a:pt x="10" y="20"/>
                  </a:lnTo>
                  <a:lnTo>
                    <a:pt x="7" y="24"/>
                  </a:lnTo>
                  <a:lnTo>
                    <a:pt x="5" y="30"/>
                  </a:lnTo>
                  <a:lnTo>
                    <a:pt x="3" y="36"/>
                  </a:lnTo>
                  <a:lnTo>
                    <a:pt x="1" y="41"/>
                  </a:lnTo>
                  <a:lnTo>
                    <a:pt x="0" y="46"/>
                  </a:lnTo>
                  <a:lnTo>
                    <a:pt x="0" y="52"/>
                  </a:lnTo>
                  <a:lnTo>
                    <a:pt x="0" y="57"/>
                  </a:lnTo>
                  <a:lnTo>
                    <a:pt x="0" y="62"/>
                  </a:lnTo>
                  <a:lnTo>
                    <a:pt x="1" y="67"/>
                  </a:lnTo>
                  <a:lnTo>
                    <a:pt x="3" y="72"/>
                  </a:lnTo>
                  <a:lnTo>
                    <a:pt x="5" y="76"/>
                  </a:lnTo>
                  <a:lnTo>
                    <a:pt x="7" y="81"/>
                  </a:lnTo>
                  <a:lnTo>
                    <a:pt x="10" y="85"/>
                  </a:lnTo>
                  <a:lnTo>
                    <a:pt x="14" y="88"/>
                  </a:lnTo>
                  <a:lnTo>
                    <a:pt x="19" y="91"/>
                  </a:lnTo>
                  <a:lnTo>
                    <a:pt x="23" y="94"/>
                  </a:lnTo>
                  <a:lnTo>
                    <a:pt x="27" y="96"/>
                  </a:lnTo>
                  <a:lnTo>
                    <a:pt x="32" y="97"/>
                  </a:lnTo>
                  <a:lnTo>
                    <a:pt x="37" y="99"/>
                  </a:lnTo>
                  <a:lnTo>
                    <a:pt x="42" y="100"/>
                  </a:lnTo>
                  <a:lnTo>
                    <a:pt x="48" y="100"/>
                  </a:lnTo>
                  <a:lnTo>
                    <a:pt x="54" y="100"/>
                  </a:lnTo>
                  <a:lnTo>
                    <a:pt x="59" y="99"/>
                  </a:lnTo>
                  <a:lnTo>
                    <a:pt x="65" y="97"/>
                  </a:lnTo>
                  <a:lnTo>
                    <a:pt x="71" y="96"/>
                  </a:lnTo>
                  <a:lnTo>
                    <a:pt x="77" y="93"/>
                  </a:lnTo>
                  <a:lnTo>
                    <a:pt x="82" y="90"/>
                  </a:lnTo>
                  <a:lnTo>
                    <a:pt x="31" y="0"/>
                  </a:lnTo>
                </a:path>
              </a:pathLst>
            </a:custGeom>
            <a:solidFill>
              <a:srgbClr val="FFFFFF"/>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61" name="Freeform 97"/>
            <p:cNvSpPr/>
            <p:nvPr/>
          </p:nvSpPr>
          <p:spPr>
            <a:xfrm>
              <a:off x="2553" y="2070"/>
              <a:ext cx="36" cy="80"/>
            </a:xfrm>
            <a:custGeom>
              <a:avLst/>
              <a:gdLst>
                <a:gd name="txL" fmla="*/ 0 w 36"/>
                <a:gd name="txT" fmla="*/ 0 h 80"/>
                <a:gd name="txR" fmla="*/ 36 w 36"/>
                <a:gd name="txB" fmla="*/ 80 h 80"/>
              </a:gdLst>
              <a:ahLst/>
              <a:cxnLst>
                <a:cxn ang="0">
                  <a:pos x="8" y="77"/>
                </a:cxn>
                <a:cxn ang="0">
                  <a:pos x="8" y="77"/>
                </a:cxn>
                <a:cxn ang="0">
                  <a:pos x="7" y="72"/>
                </a:cxn>
                <a:cxn ang="0">
                  <a:pos x="5" y="67"/>
                </a:cxn>
                <a:cxn ang="0">
                  <a:pos x="4" y="63"/>
                </a:cxn>
                <a:cxn ang="0">
                  <a:pos x="3" y="59"/>
                </a:cxn>
                <a:cxn ang="0">
                  <a:pos x="3" y="53"/>
                </a:cxn>
                <a:cxn ang="0">
                  <a:pos x="4" y="47"/>
                </a:cxn>
                <a:cxn ang="0">
                  <a:pos x="5" y="43"/>
                </a:cxn>
                <a:cxn ang="0">
                  <a:pos x="7" y="38"/>
                </a:cxn>
                <a:cxn ang="0">
                  <a:pos x="8" y="32"/>
                </a:cxn>
                <a:cxn ang="0">
                  <a:pos x="11" y="27"/>
                </a:cxn>
                <a:cxn ang="0">
                  <a:pos x="14" y="23"/>
                </a:cxn>
                <a:cxn ang="0">
                  <a:pos x="17" y="19"/>
                </a:cxn>
                <a:cxn ang="0">
                  <a:pos x="21" y="14"/>
                </a:cxn>
                <a:cxn ang="0">
                  <a:pos x="25" y="10"/>
                </a:cxn>
                <a:cxn ang="0">
                  <a:pos x="31" y="7"/>
                </a:cxn>
                <a:cxn ang="0">
                  <a:pos x="35" y="3"/>
                </a:cxn>
                <a:cxn ang="0">
                  <a:pos x="33" y="0"/>
                </a:cxn>
                <a:cxn ang="0">
                  <a:pos x="28" y="3"/>
                </a:cxn>
                <a:cxn ang="0">
                  <a:pos x="23" y="7"/>
                </a:cxn>
                <a:cxn ang="0">
                  <a:pos x="18" y="11"/>
                </a:cxn>
                <a:cxn ang="0">
                  <a:pos x="14" y="16"/>
                </a:cxn>
                <a:cxn ang="0">
                  <a:pos x="11" y="20"/>
                </a:cxn>
                <a:cxn ang="0">
                  <a:pos x="8" y="25"/>
                </a:cxn>
                <a:cxn ang="0">
                  <a:pos x="5" y="31"/>
                </a:cxn>
                <a:cxn ang="0">
                  <a:pos x="3" y="36"/>
                </a:cxn>
                <a:cxn ang="0">
                  <a:pos x="1" y="42"/>
                </a:cxn>
                <a:cxn ang="0">
                  <a:pos x="0" y="47"/>
                </a:cxn>
                <a:cxn ang="0">
                  <a:pos x="0" y="53"/>
                </a:cxn>
                <a:cxn ang="0">
                  <a:pos x="0" y="59"/>
                </a:cxn>
                <a:cxn ang="0">
                  <a:pos x="0" y="64"/>
                </a:cxn>
                <a:cxn ang="0">
                  <a:pos x="1" y="69"/>
                </a:cxn>
                <a:cxn ang="0">
                  <a:pos x="3" y="74"/>
                </a:cxn>
                <a:cxn ang="0">
                  <a:pos x="6" y="79"/>
                </a:cxn>
                <a:cxn ang="0">
                  <a:pos x="6" y="79"/>
                </a:cxn>
                <a:cxn ang="0">
                  <a:pos x="8" y="77"/>
                </a:cxn>
              </a:cxnLst>
              <a:rect l="txL" t="txT" r="txR" b="txB"/>
              <a:pathLst>
                <a:path w="36" h="80">
                  <a:moveTo>
                    <a:pt x="8" y="77"/>
                  </a:moveTo>
                  <a:lnTo>
                    <a:pt x="8" y="77"/>
                  </a:lnTo>
                  <a:lnTo>
                    <a:pt x="7" y="72"/>
                  </a:lnTo>
                  <a:lnTo>
                    <a:pt x="5" y="67"/>
                  </a:lnTo>
                  <a:lnTo>
                    <a:pt x="4" y="63"/>
                  </a:lnTo>
                  <a:lnTo>
                    <a:pt x="3" y="59"/>
                  </a:lnTo>
                  <a:lnTo>
                    <a:pt x="3" y="53"/>
                  </a:lnTo>
                  <a:lnTo>
                    <a:pt x="4" y="47"/>
                  </a:lnTo>
                  <a:lnTo>
                    <a:pt x="5" y="43"/>
                  </a:lnTo>
                  <a:lnTo>
                    <a:pt x="7" y="38"/>
                  </a:lnTo>
                  <a:lnTo>
                    <a:pt x="8" y="32"/>
                  </a:lnTo>
                  <a:lnTo>
                    <a:pt x="11" y="27"/>
                  </a:lnTo>
                  <a:lnTo>
                    <a:pt x="14" y="23"/>
                  </a:lnTo>
                  <a:lnTo>
                    <a:pt x="17" y="19"/>
                  </a:lnTo>
                  <a:lnTo>
                    <a:pt x="21" y="14"/>
                  </a:lnTo>
                  <a:lnTo>
                    <a:pt x="25" y="10"/>
                  </a:lnTo>
                  <a:lnTo>
                    <a:pt x="31" y="7"/>
                  </a:lnTo>
                  <a:lnTo>
                    <a:pt x="35" y="3"/>
                  </a:lnTo>
                  <a:lnTo>
                    <a:pt x="33" y="0"/>
                  </a:lnTo>
                  <a:lnTo>
                    <a:pt x="28" y="3"/>
                  </a:lnTo>
                  <a:lnTo>
                    <a:pt x="23" y="7"/>
                  </a:lnTo>
                  <a:lnTo>
                    <a:pt x="18" y="11"/>
                  </a:lnTo>
                  <a:lnTo>
                    <a:pt x="14" y="16"/>
                  </a:lnTo>
                  <a:lnTo>
                    <a:pt x="11" y="20"/>
                  </a:lnTo>
                  <a:lnTo>
                    <a:pt x="8" y="25"/>
                  </a:lnTo>
                  <a:lnTo>
                    <a:pt x="5" y="31"/>
                  </a:lnTo>
                  <a:lnTo>
                    <a:pt x="3" y="36"/>
                  </a:lnTo>
                  <a:lnTo>
                    <a:pt x="1" y="42"/>
                  </a:lnTo>
                  <a:lnTo>
                    <a:pt x="0" y="47"/>
                  </a:lnTo>
                  <a:lnTo>
                    <a:pt x="0" y="53"/>
                  </a:lnTo>
                  <a:lnTo>
                    <a:pt x="0" y="59"/>
                  </a:lnTo>
                  <a:lnTo>
                    <a:pt x="0" y="64"/>
                  </a:lnTo>
                  <a:lnTo>
                    <a:pt x="1" y="69"/>
                  </a:lnTo>
                  <a:lnTo>
                    <a:pt x="3" y="74"/>
                  </a:lnTo>
                  <a:lnTo>
                    <a:pt x="6" y="79"/>
                  </a:lnTo>
                  <a:lnTo>
                    <a:pt x="8" y="77"/>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62" name="Freeform 98"/>
            <p:cNvSpPr/>
            <p:nvPr/>
          </p:nvSpPr>
          <p:spPr>
            <a:xfrm>
              <a:off x="2560" y="2147"/>
              <a:ext cx="80" cy="28"/>
            </a:xfrm>
            <a:custGeom>
              <a:avLst/>
              <a:gdLst>
                <a:gd name="txL" fmla="*/ 0 w 80"/>
                <a:gd name="txT" fmla="*/ 0 h 28"/>
                <a:gd name="txR" fmla="*/ 80 w 80"/>
                <a:gd name="txB" fmla="*/ 28 h 28"/>
              </a:gdLst>
              <a:ahLst/>
              <a:cxnLst>
                <a:cxn ang="0">
                  <a:pos x="77" y="13"/>
                </a:cxn>
                <a:cxn ang="0">
                  <a:pos x="72" y="16"/>
                </a:cxn>
                <a:cxn ang="0">
                  <a:pos x="67" y="18"/>
                </a:cxn>
                <a:cxn ang="0">
                  <a:pos x="60" y="20"/>
                </a:cxn>
                <a:cxn ang="0">
                  <a:pos x="55" y="21"/>
                </a:cxn>
                <a:cxn ang="0">
                  <a:pos x="50" y="22"/>
                </a:cxn>
                <a:cxn ang="0">
                  <a:pos x="44" y="22"/>
                </a:cxn>
                <a:cxn ang="0">
                  <a:pos x="39" y="22"/>
                </a:cxn>
                <a:cxn ang="0">
                  <a:pos x="33" y="21"/>
                </a:cxn>
                <a:cxn ang="0">
                  <a:pos x="28" y="20"/>
                </a:cxn>
                <a:cxn ang="0">
                  <a:pos x="24" y="18"/>
                </a:cxn>
                <a:cxn ang="0">
                  <a:pos x="19" y="16"/>
                </a:cxn>
                <a:cxn ang="0">
                  <a:pos x="15" y="13"/>
                </a:cxn>
                <a:cxn ang="0">
                  <a:pos x="11" y="11"/>
                </a:cxn>
                <a:cxn ang="0">
                  <a:pos x="7" y="8"/>
                </a:cxn>
                <a:cxn ang="0">
                  <a:pos x="5" y="4"/>
                </a:cxn>
                <a:cxn ang="0">
                  <a:pos x="2" y="0"/>
                </a:cxn>
                <a:cxn ang="0">
                  <a:pos x="0" y="1"/>
                </a:cxn>
                <a:cxn ang="0">
                  <a:pos x="2" y="6"/>
                </a:cxn>
                <a:cxn ang="0">
                  <a:pos x="5" y="10"/>
                </a:cxn>
                <a:cxn ang="0">
                  <a:pos x="9" y="13"/>
                </a:cxn>
                <a:cxn ang="0">
                  <a:pos x="13" y="17"/>
                </a:cxn>
                <a:cxn ang="0">
                  <a:pos x="18" y="20"/>
                </a:cxn>
                <a:cxn ang="0">
                  <a:pos x="23" y="22"/>
                </a:cxn>
                <a:cxn ang="0">
                  <a:pos x="27" y="24"/>
                </a:cxn>
                <a:cxn ang="0">
                  <a:pos x="33" y="25"/>
                </a:cxn>
                <a:cxn ang="0">
                  <a:pos x="39" y="26"/>
                </a:cxn>
                <a:cxn ang="0">
                  <a:pos x="44" y="27"/>
                </a:cxn>
                <a:cxn ang="0">
                  <a:pos x="50" y="26"/>
                </a:cxn>
                <a:cxn ang="0">
                  <a:pos x="55" y="25"/>
                </a:cxn>
                <a:cxn ang="0">
                  <a:pos x="62" y="24"/>
                </a:cxn>
                <a:cxn ang="0">
                  <a:pos x="67" y="22"/>
                </a:cxn>
                <a:cxn ang="0">
                  <a:pos x="74" y="19"/>
                </a:cxn>
                <a:cxn ang="0">
                  <a:pos x="79" y="16"/>
                </a:cxn>
                <a:cxn ang="0">
                  <a:pos x="77" y="13"/>
                </a:cxn>
              </a:cxnLst>
              <a:rect l="txL" t="txT" r="txR" b="txB"/>
              <a:pathLst>
                <a:path w="80" h="28">
                  <a:moveTo>
                    <a:pt x="77" y="13"/>
                  </a:moveTo>
                  <a:lnTo>
                    <a:pt x="72" y="16"/>
                  </a:lnTo>
                  <a:lnTo>
                    <a:pt x="67" y="18"/>
                  </a:lnTo>
                  <a:lnTo>
                    <a:pt x="60" y="20"/>
                  </a:lnTo>
                  <a:lnTo>
                    <a:pt x="55" y="21"/>
                  </a:lnTo>
                  <a:lnTo>
                    <a:pt x="50" y="22"/>
                  </a:lnTo>
                  <a:lnTo>
                    <a:pt x="44" y="22"/>
                  </a:lnTo>
                  <a:lnTo>
                    <a:pt x="39" y="22"/>
                  </a:lnTo>
                  <a:lnTo>
                    <a:pt x="33" y="21"/>
                  </a:lnTo>
                  <a:lnTo>
                    <a:pt x="28" y="20"/>
                  </a:lnTo>
                  <a:lnTo>
                    <a:pt x="24" y="18"/>
                  </a:lnTo>
                  <a:lnTo>
                    <a:pt x="19" y="16"/>
                  </a:lnTo>
                  <a:lnTo>
                    <a:pt x="15" y="13"/>
                  </a:lnTo>
                  <a:lnTo>
                    <a:pt x="11" y="11"/>
                  </a:lnTo>
                  <a:lnTo>
                    <a:pt x="7" y="8"/>
                  </a:lnTo>
                  <a:lnTo>
                    <a:pt x="5" y="4"/>
                  </a:lnTo>
                  <a:lnTo>
                    <a:pt x="2" y="0"/>
                  </a:lnTo>
                  <a:lnTo>
                    <a:pt x="0" y="1"/>
                  </a:lnTo>
                  <a:lnTo>
                    <a:pt x="2" y="6"/>
                  </a:lnTo>
                  <a:lnTo>
                    <a:pt x="5" y="10"/>
                  </a:lnTo>
                  <a:lnTo>
                    <a:pt x="9" y="13"/>
                  </a:lnTo>
                  <a:lnTo>
                    <a:pt x="13" y="17"/>
                  </a:lnTo>
                  <a:lnTo>
                    <a:pt x="18" y="20"/>
                  </a:lnTo>
                  <a:lnTo>
                    <a:pt x="23" y="22"/>
                  </a:lnTo>
                  <a:lnTo>
                    <a:pt x="27" y="24"/>
                  </a:lnTo>
                  <a:lnTo>
                    <a:pt x="33" y="25"/>
                  </a:lnTo>
                  <a:lnTo>
                    <a:pt x="39" y="26"/>
                  </a:lnTo>
                  <a:lnTo>
                    <a:pt x="44" y="27"/>
                  </a:lnTo>
                  <a:lnTo>
                    <a:pt x="50" y="26"/>
                  </a:lnTo>
                  <a:lnTo>
                    <a:pt x="55" y="25"/>
                  </a:lnTo>
                  <a:lnTo>
                    <a:pt x="62" y="24"/>
                  </a:lnTo>
                  <a:lnTo>
                    <a:pt x="67" y="22"/>
                  </a:lnTo>
                  <a:lnTo>
                    <a:pt x="74" y="19"/>
                  </a:lnTo>
                  <a:lnTo>
                    <a:pt x="79" y="16"/>
                  </a:lnTo>
                  <a:lnTo>
                    <a:pt x="77" y="13"/>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63" name="Freeform 99"/>
            <p:cNvSpPr/>
            <p:nvPr/>
          </p:nvSpPr>
          <p:spPr>
            <a:xfrm>
              <a:off x="668" y="1985"/>
              <a:ext cx="1921" cy="1127"/>
            </a:xfrm>
            <a:custGeom>
              <a:avLst/>
              <a:gdLst>
                <a:gd name="txL" fmla="*/ 0 w 1921"/>
                <a:gd name="txT" fmla="*/ 0 h 1127"/>
                <a:gd name="txR" fmla="*/ 1921 w 1921"/>
                <a:gd name="txB" fmla="*/ 1127 h 1127"/>
              </a:gdLst>
              <a:ahLst/>
              <a:cxnLst>
                <a:cxn ang="0">
                  <a:pos x="48" y="1126"/>
                </a:cxn>
                <a:cxn ang="0">
                  <a:pos x="1920" y="86"/>
                </a:cxn>
                <a:cxn ang="0">
                  <a:pos x="1915" y="89"/>
                </a:cxn>
                <a:cxn ang="0">
                  <a:pos x="1909" y="91"/>
                </a:cxn>
                <a:cxn ang="0">
                  <a:pos x="1903" y="93"/>
                </a:cxn>
                <a:cxn ang="0">
                  <a:pos x="1897" y="94"/>
                </a:cxn>
                <a:cxn ang="0">
                  <a:pos x="1891" y="95"/>
                </a:cxn>
                <a:cxn ang="0">
                  <a:pos x="1886" y="95"/>
                </a:cxn>
                <a:cxn ang="0">
                  <a:pos x="1880" y="95"/>
                </a:cxn>
                <a:cxn ang="0">
                  <a:pos x="1875" y="95"/>
                </a:cxn>
                <a:cxn ang="0">
                  <a:pos x="1870" y="93"/>
                </a:cxn>
                <a:cxn ang="0">
                  <a:pos x="1865" y="91"/>
                </a:cxn>
                <a:cxn ang="0">
                  <a:pos x="1860" y="89"/>
                </a:cxn>
                <a:cxn ang="0">
                  <a:pos x="1856" y="87"/>
                </a:cxn>
                <a:cxn ang="0">
                  <a:pos x="1851" y="84"/>
                </a:cxn>
                <a:cxn ang="0">
                  <a:pos x="1848" y="80"/>
                </a:cxn>
                <a:cxn ang="0">
                  <a:pos x="1846" y="77"/>
                </a:cxn>
                <a:cxn ang="0">
                  <a:pos x="1843" y="72"/>
                </a:cxn>
                <a:cxn ang="0">
                  <a:pos x="1840" y="67"/>
                </a:cxn>
                <a:cxn ang="0">
                  <a:pos x="1839" y="63"/>
                </a:cxn>
                <a:cxn ang="0">
                  <a:pos x="1838" y="58"/>
                </a:cxn>
                <a:cxn ang="0">
                  <a:pos x="1837" y="53"/>
                </a:cxn>
                <a:cxn ang="0">
                  <a:pos x="1838" y="48"/>
                </a:cxn>
                <a:cxn ang="0">
                  <a:pos x="1838" y="43"/>
                </a:cxn>
                <a:cxn ang="0">
                  <a:pos x="1839" y="38"/>
                </a:cxn>
                <a:cxn ang="0">
                  <a:pos x="1841" y="32"/>
                </a:cxn>
                <a:cxn ang="0">
                  <a:pos x="1843" y="28"/>
                </a:cxn>
                <a:cxn ang="0">
                  <a:pos x="1846" y="23"/>
                </a:cxn>
                <a:cxn ang="0">
                  <a:pos x="1849" y="19"/>
                </a:cxn>
                <a:cxn ang="0">
                  <a:pos x="1852" y="14"/>
                </a:cxn>
                <a:cxn ang="0">
                  <a:pos x="1857" y="10"/>
                </a:cxn>
                <a:cxn ang="0">
                  <a:pos x="1862" y="7"/>
                </a:cxn>
                <a:cxn ang="0">
                  <a:pos x="1867" y="3"/>
                </a:cxn>
                <a:cxn ang="0">
                  <a:pos x="1871" y="0"/>
                </a:cxn>
                <a:cxn ang="0">
                  <a:pos x="0" y="1038"/>
                </a:cxn>
                <a:cxn ang="0">
                  <a:pos x="48" y="1126"/>
                </a:cxn>
              </a:cxnLst>
              <a:rect l="txL" t="txT" r="txR" b="txB"/>
              <a:pathLst>
                <a:path w="1921" h="1127">
                  <a:moveTo>
                    <a:pt x="48" y="1126"/>
                  </a:moveTo>
                  <a:lnTo>
                    <a:pt x="1920" y="86"/>
                  </a:lnTo>
                  <a:lnTo>
                    <a:pt x="1915" y="89"/>
                  </a:lnTo>
                  <a:lnTo>
                    <a:pt x="1909" y="91"/>
                  </a:lnTo>
                  <a:lnTo>
                    <a:pt x="1903" y="93"/>
                  </a:lnTo>
                  <a:lnTo>
                    <a:pt x="1897" y="94"/>
                  </a:lnTo>
                  <a:lnTo>
                    <a:pt x="1891" y="95"/>
                  </a:lnTo>
                  <a:lnTo>
                    <a:pt x="1886" y="95"/>
                  </a:lnTo>
                  <a:lnTo>
                    <a:pt x="1880" y="95"/>
                  </a:lnTo>
                  <a:lnTo>
                    <a:pt x="1875" y="95"/>
                  </a:lnTo>
                  <a:lnTo>
                    <a:pt x="1870" y="93"/>
                  </a:lnTo>
                  <a:lnTo>
                    <a:pt x="1865" y="91"/>
                  </a:lnTo>
                  <a:lnTo>
                    <a:pt x="1860" y="89"/>
                  </a:lnTo>
                  <a:lnTo>
                    <a:pt x="1856" y="87"/>
                  </a:lnTo>
                  <a:lnTo>
                    <a:pt x="1851" y="84"/>
                  </a:lnTo>
                  <a:lnTo>
                    <a:pt x="1848" y="80"/>
                  </a:lnTo>
                  <a:lnTo>
                    <a:pt x="1846" y="77"/>
                  </a:lnTo>
                  <a:lnTo>
                    <a:pt x="1843" y="72"/>
                  </a:lnTo>
                  <a:lnTo>
                    <a:pt x="1840" y="67"/>
                  </a:lnTo>
                  <a:lnTo>
                    <a:pt x="1839" y="63"/>
                  </a:lnTo>
                  <a:lnTo>
                    <a:pt x="1838" y="58"/>
                  </a:lnTo>
                  <a:lnTo>
                    <a:pt x="1837" y="53"/>
                  </a:lnTo>
                  <a:lnTo>
                    <a:pt x="1838" y="48"/>
                  </a:lnTo>
                  <a:lnTo>
                    <a:pt x="1838" y="43"/>
                  </a:lnTo>
                  <a:lnTo>
                    <a:pt x="1839" y="38"/>
                  </a:lnTo>
                  <a:lnTo>
                    <a:pt x="1841" y="32"/>
                  </a:lnTo>
                  <a:lnTo>
                    <a:pt x="1843" y="28"/>
                  </a:lnTo>
                  <a:lnTo>
                    <a:pt x="1846" y="23"/>
                  </a:lnTo>
                  <a:lnTo>
                    <a:pt x="1849" y="19"/>
                  </a:lnTo>
                  <a:lnTo>
                    <a:pt x="1852" y="14"/>
                  </a:lnTo>
                  <a:lnTo>
                    <a:pt x="1857" y="10"/>
                  </a:lnTo>
                  <a:lnTo>
                    <a:pt x="1862" y="7"/>
                  </a:lnTo>
                  <a:lnTo>
                    <a:pt x="1867" y="3"/>
                  </a:lnTo>
                  <a:lnTo>
                    <a:pt x="1871" y="0"/>
                  </a:lnTo>
                  <a:lnTo>
                    <a:pt x="0" y="1038"/>
                  </a:lnTo>
                  <a:lnTo>
                    <a:pt x="48" y="1126"/>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64" name="Freeform 100"/>
            <p:cNvSpPr/>
            <p:nvPr/>
          </p:nvSpPr>
          <p:spPr>
            <a:xfrm>
              <a:off x="716" y="2069"/>
              <a:ext cx="1873" cy="1045"/>
            </a:xfrm>
            <a:custGeom>
              <a:avLst/>
              <a:gdLst>
                <a:gd name="txL" fmla="*/ 0 w 1873"/>
                <a:gd name="txT" fmla="*/ 0 h 1045"/>
                <a:gd name="txR" fmla="*/ 1873 w 1873"/>
                <a:gd name="txB" fmla="*/ 1045 h 1045"/>
              </a:gdLst>
              <a:ahLst/>
              <a:cxnLst>
                <a:cxn ang="0">
                  <a:pos x="1872" y="3"/>
                </a:cxn>
                <a:cxn ang="0">
                  <a:pos x="1870" y="0"/>
                </a:cxn>
                <a:cxn ang="0">
                  <a:pos x="0" y="1040"/>
                </a:cxn>
                <a:cxn ang="0">
                  <a:pos x="1" y="1044"/>
                </a:cxn>
                <a:cxn ang="0">
                  <a:pos x="1872" y="3"/>
                </a:cxn>
                <a:cxn ang="0">
                  <a:pos x="1870" y="0"/>
                </a:cxn>
                <a:cxn ang="0">
                  <a:pos x="1872" y="3"/>
                </a:cxn>
              </a:cxnLst>
              <a:rect l="txL" t="txT" r="txR" b="txB"/>
              <a:pathLst>
                <a:path w="1873" h="1045">
                  <a:moveTo>
                    <a:pt x="1872" y="3"/>
                  </a:moveTo>
                  <a:lnTo>
                    <a:pt x="1870" y="0"/>
                  </a:lnTo>
                  <a:lnTo>
                    <a:pt x="0" y="1040"/>
                  </a:lnTo>
                  <a:lnTo>
                    <a:pt x="1" y="1044"/>
                  </a:lnTo>
                  <a:lnTo>
                    <a:pt x="1872" y="3"/>
                  </a:lnTo>
                  <a:lnTo>
                    <a:pt x="1870" y="0"/>
                  </a:lnTo>
                  <a:lnTo>
                    <a:pt x="1872" y="3"/>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65" name="Freeform 101"/>
            <p:cNvSpPr/>
            <p:nvPr/>
          </p:nvSpPr>
          <p:spPr>
            <a:xfrm>
              <a:off x="2509" y="2057"/>
              <a:ext cx="80" cy="27"/>
            </a:xfrm>
            <a:custGeom>
              <a:avLst/>
              <a:gdLst>
                <a:gd name="txL" fmla="*/ 0 w 80"/>
                <a:gd name="txT" fmla="*/ 0 h 27"/>
                <a:gd name="txR" fmla="*/ 80 w 80"/>
                <a:gd name="txB" fmla="*/ 27 h 27"/>
              </a:gdLst>
              <a:ahLst/>
              <a:cxnLst>
                <a:cxn ang="0">
                  <a:pos x="0" y="1"/>
                </a:cxn>
                <a:cxn ang="0">
                  <a:pos x="0" y="1"/>
                </a:cxn>
                <a:cxn ang="0">
                  <a:pos x="2" y="6"/>
                </a:cxn>
                <a:cxn ang="0">
                  <a:pos x="5" y="10"/>
                </a:cxn>
                <a:cxn ang="0">
                  <a:pos x="9" y="13"/>
                </a:cxn>
                <a:cxn ang="0">
                  <a:pos x="13" y="17"/>
                </a:cxn>
                <a:cxn ang="0">
                  <a:pos x="18" y="20"/>
                </a:cxn>
                <a:cxn ang="0">
                  <a:pos x="23" y="21"/>
                </a:cxn>
                <a:cxn ang="0">
                  <a:pos x="28" y="24"/>
                </a:cxn>
                <a:cxn ang="0">
                  <a:pos x="33" y="25"/>
                </a:cxn>
                <a:cxn ang="0">
                  <a:pos x="39" y="26"/>
                </a:cxn>
                <a:cxn ang="0">
                  <a:pos x="44" y="26"/>
                </a:cxn>
                <a:cxn ang="0">
                  <a:pos x="51" y="26"/>
                </a:cxn>
                <a:cxn ang="0">
                  <a:pos x="55" y="25"/>
                </a:cxn>
                <a:cxn ang="0">
                  <a:pos x="62" y="24"/>
                </a:cxn>
                <a:cxn ang="0">
                  <a:pos x="68" y="21"/>
                </a:cxn>
                <a:cxn ang="0">
                  <a:pos x="74" y="19"/>
                </a:cxn>
                <a:cxn ang="0">
                  <a:pos x="79" y="16"/>
                </a:cxn>
                <a:cxn ang="0">
                  <a:pos x="77" y="13"/>
                </a:cxn>
                <a:cxn ang="0">
                  <a:pos x="72" y="15"/>
                </a:cxn>
                <a:cxn ang="0">
                  <a:pos x="67" y="17"/>
                </a:cxn>
                <a:cxn ang="0">
                  <a:pos x="61" y="20"/>
                </a:cxn>
                <a:cxn ang="0">
                  <a:pos x="55" y="21"/>
                </a:cxn>
                <a:cxn ang="0">
                  <a:pos x="50" y="21"/>
                </a:cxn>
                <a:cxn ang="0">
                  <a:pos x="44" y="21"/>
                </a:cxn>
                <a:cxn ang="0">
                  <a:pos x="39" y="21"/>
                </a:cxn>
                <a:cxn ang="0">
                  <a:pos x="34" y="21"/>
                </a:cxn>
                <a:cxn ang="0">
                  <a:pos x="28" y="20"/>
                </a:cxn>
                <a:cxn ang="0">
                  <a:pos x="24" y="18"/>
                </a:cxn>
                <a:cxn ang="0">
                  <a:pos x="19" y="16"/>
                </a:cxn>
                <a:cxn ang="0">
                  <a:pos x="15" y="13"/>
                </a:cxn>
                <a:cxn ang="0">
                  <a:pos x="11" y="11"/>
                </a:cxn>
                <a:cxn ang="0">
                  <a:pos x="7" y="7"/>
                </a:cxn>
                <a:cxn ang="0">
                  <a:pos x="5" y="4"/>
                </a:cxn>
                <a:cxn ang="0">
                  <a:pos x="3" y="0"/>
                </a:cxn>
                <a:cxn ang="0">
                  <a:pos x="3" y="0"/>
                </a:cxn>
                <a:cxn ang="0">
                  <a:pos x="0" y="1"/>
                </a:cxn>
              </a:cxnLst>
              <a:rect l="txL" t="txT" r="txR" b="txB"/>
              <a:pathLst>
                <a:path w="80" h="27">
                  <a:moveTo>
                    <a:pt x="0" y="1"/>
                  </a:moveTo>
                  <a:lnTo>
                    <a:pt x="0" y="1"/>
                  </a:lnTo>
                  <a:lnTo>
                    <a:pt x="2" y="6"/>
                  </a:lnTo>
                  <a:lnTo>
                    <a:pt x="5" y="10"/>
                  </a:lnTo>
                  <a:lnTo>
                    <a:pt x="9" y="13"/>
                  </a:lnTo>
                  <a:lnTo>
                    <a:pt x="13" y="17"/>
                  </a:lnTo>
                  <a:lnTo>
                    <a:pt x="18" y="20"/>
                  </a:lnTo>
                  <a:lnTo>
                    <a:pt x="23" y="21"/>
                  </a:lnTo>
                  <a:lnTo>
                    <a:pt x="28" y="24"/>
                  </a:lnTo>
                  <a:lnTo>
                    <a:pt x="33" y="25"/>
                  </a:lnTo>
                  <a:lnTo>
                    <a:pt x="39" y="26"/>
                  </a:lnTo>
                  <a:lnTo>
                    <a:pt x="44" y="26"/>
                  </a:lnTo>
                  <a:lnTo>
                    <a:pt x="51" y="26"/>
                  </a:lnTo>
                  <a:lnTo>
                    <a:pt x="55" y="25"/>
                  </a:lnTo>
                  <a:lnTo>
                    <a:pt x="62" y="24"/>
                  </a:lnTo>
                  <a:lnTo>
                    <a:pt x="68" y="21"/>
                  </a:lnTo>
                  <a:lnTo>
                    <a:pt x="74" y="19"/>
                  </a:lnTo>
                  <a:lnTo>
                    <a:pt x="79" y="16"/>
                  </a:lnTo>
                  <a:lnTo>
                    <a:pt x="77" y="13"/>
                  </a:lnTo>
                  <a:lnTo>
                    <a:pt x="72" y="15"/>
                  </a:lnTo>
                  <a:lnTo>
                    <a:pt x="67" y="17"/>
                  </a:lnTo>
                  <a:lnTo>
                    <a:pt x="61" y="20"/>
                  </a:lnTo>
                  <a:lnTo>
                    <a:pt x="55" y="21"/>
                  </a:lnTo>
                  <a:lnTo>
                    <a:pt x="50" y="21"/>
                  </a:lnTo>
                  <a:lnTo>
                    <a:pt x="44" y="21"/>
                  </a:lnTo>
                  <a:lnTo>
                    <a:pt x="39" y="21"/>
                  </a:lnTo>
                  <a:lnTo>
                    <a:pt x="34" y="21"/>
                  </a:lnTo>
                  <a:lnTo>
                    <a:pt x="28" y="20"/>
                  </a:lnTo>
                  <a:lnTo>
                    <a:pt x="24" y="18"/>
                  </a:lnTo>
                  <a:lnTo>
                    <a:pt x="19" y="16"/>
                  </a:lnTo>
                  <a:lnTo>
                    <a:pt x="15" y="13"/>
                  </a:lnTo>
                  <a:lnTo>
                    <a:pt x="11" y="11"/>
                  </a:lnTo>
                  <a:lnTo>
                    <a:pt x="7" y="7"/>
                  </a:lnTo>
                  <a:lnTo>
                    <a:pt x="5" y="4"/>
                  </a:lnTo>
                  <a:lnTo>
                    <a:pt x="3" y="0"/>
                  </a:lnTo>
                  <a:lnTo>
                    <a:pt x="0" y="1"/>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66" name="Freeform 102"/>
            <p:cNvSpPr/>
            <p:nvPr/>
          </p:nvSpPr>
          <p:spPr>
            <a:xfrm>
              <a:off x="2504" y="1983"/>
              <a:ext cx="37" cy="77"/>
            </a:xfrm>
            <a:custGeom>
              <a:avLst/>
              <a:gdLst>
                <a:gd name="txL" fmla="*/ 0 w 37"/>
                <a:gd name="txT" fmla="*/ 0 h 77"/>
                <a:gd name="txR" fmla="*/ 37 w 37"/>
                <a:gd name="txB" fmla="*/ 77 h 77"/>
              </a:gdLst>
              <a:ahLst/>
              <a:cxnLst>
                <a:cxn ang="0">
                  <a:pos x="36" y="4"/>
                </a:cxn>
                <a:cxn ang="0">
                  <a:pos x="34" y="0"/>
                </a:cxn>
                <a:cxn ang="0">
                  <a:pos x="29" y="4"/>
                </a:cxn>
                <a:cxn ang="0">
                  <a:pos x="24" y="8"/>
                </a:cxn>
                <a:cxn ang="0">
                  <a:pos x="19" y="11"/>
                </a:cxn>
                <a:cxn ang="0">
                  <a:pos x="15" y="15"/>
                </a:cxn>
                <a:cxn ang="0">
                  <a:pos x="10" y="20"/>
                </a:cxn>
                <a:cxn ang="0">
                  <a:pos x="9" y="24"/>
                </a:cxn>
                <a:cxn ang="0">
                  <a:pos x="6" y="30"/>
                </a:cxn>
                <a:cxn ang="0">
                  <a:pos x="3" y="34"/>
                </a:cxn>
                <a:cxn ang="0">
                  <a:pos x="2" y="40"/>
                </a:cxn>
                <a:cxn ang="0">
                  <a:pos x="0" y="45"/>
                </a:cxn>
                <a:cxn ang="0">
                  <a:pos x="0" y="50"/>
                </a:cxn>
                <a:cxn ang="0">
                  <a:pos x="0" y="56"/>
                </a:cxn>
                <a:cxn ang="0">
                  <a:pos x="0" y="60"/>
                </a:cxn>
                <a:cxn ang="0">
                  <a:pos x="0" y="66"/>
                </a:cxn>
                <a:cxn ang="0">
                  <a:pos x="3" y="71"/>
                </a:cxn>
                <a:cxn ang="0">
                  <a:pos x="5" y="76"/>
                </a:cxn>
                <a:cxn ang="0">
                  <a:pos x="8" y="74"/>
                </a:cxn>
                <a:cxn ang="0">
                  <a:pos x="6" y="69"/>
                </a:cxn>
                <a:cxn ang="0">
                  <a:pos x="4" y="64"/>
                </a:cxn>
                <a:cxn ang="0">
                  <a:pos x="3" y="60"/>
                </a:cxn>
                <a:cxn ang="0">
                  <a:pos x="3" y="56"/>
                </a:cxn>
                <a:cxn ang="0">
                  <a:pos x="3" y="51"/>
                </a:cxn>
                <a:cxn ang="0">
                  <a:pos x="4" y="46"/>
                </a:cxn>
                <a:cxn ang="0">
                  <a:pos x="6" y="40"/>
                </a:cxn>
                <a:cxn ang="0">
                  <a:pos x="7" y="36"/>
                </a:cxn>
                <a:cxn ang="0">
                  <a:pos x="9" y="32"/>
                </a:cxn>
                <a:cxn ang="0">
                  <a:pos x="11" y="27"/>
                </a:cxn>
                <a:cxn ang="0">
                  <a:pos x="14" y="22"/>
                </a:cxn>
                <a:cxn ang="0">
                  <a:pos x="18" y="18"/>
                </a:cxn>
                <a:cxn ang="0">
                  <a:pos x="22" y="13"/>
                </a:cxn>
                <a:cxn ang="0">
                  <a:pos x="26" y="9"/>
                </a:cxn>
                <a:cxn ang="0">
                  <a:pos x="31" y="7"/>
                </a:cxn>
                <a:cxn ang="0">
                  <a:pos x="36" y="4"/>
                </a:cxn>
                <a:cxn ang="0">
                  <a:pos x="34" y="0"/>
                </a:cxn>
                <a:cxn ang="0">
                  <a:pos x="36" y="4"/>
                </a:cxn>
              </a:cxnLst>
              <a:rect l="txL" t="txT" r="txR" b="txB"/>
              <a:pathLst>
                <a:path w="37" h="77">
                  <a:moveTo>
                    <a:pt x="36" y="4"/>
                  </a:moveTo>
                  <a:lnTo>
                    <a:pt x="34" y="0"/>
                  </a:lnTo>
                  <a:lnTo>
                    <a:pt x="29" y="4"/>
                  </a:lnTo>
                  <a:lnTo>
                    <a:pt x="24" y="8"/>
                  </a:lnTo>
                  <a:lnTo>
                    <a:pt x="19" y="11"/>
                  </a:lnTo>
                  <a:lnTo>
                    <a:pt x="15" y="15"/>
                  </a:lnTo>
                  <a:lnTo>
                    <a:pt x="10" y="20"/>
                  </a:lnTo>
                  <a:lnTo>
                    <a:pt x="9" y="24"/>
                  </a:lnTo>
                  <a:lnTo>
                    <a:pt x="6" y="30"/>
                  </a:lnTo>
                  <a:lnTo>
                    <a:pt x="3" y="34"/>
                  </a:lnTo>
                  <a:lnTo>
                    <a:pt x="2" y="40"/>
                  </a:lnTo>
                  <a:lnTo>
                    <a:pt x="0" y="45"/>
                  </a:lnTo>
                  <a:lnTo>
                    <a:pt x="0" y="50"/>
                  </a:lnTo>
                  <a:lnTo>
                    <a:pt x="0" y="56"/>
                  </a:lnTo>
                  <a:lnTo>
                    <a:pt x="0" y="60"/>
                  </a:lnTo>
                  <a:lnTo>
                    <a:pt x="0" y="66"/>
                  </a:lnTo>
                  <a:lnTo>
                    <a:pt x="3" y="71"/>
                  </a:lnTo>
                  <a:lnTo>
                    <a:pt x="5" y="76"/>
                  </a:lnTo>
                  <a:lnTo>
                    <a:pt x="8" y="74"/>
                  </a:lnTo>
                  <a:lnTo>
                    <a:pt x="6" y="69"/>
                  </a:lnTo>
                  <a:lnTo>
                    <a:pt x="4" y="64"/>
                  </a:lnTo>
                  <a:lnTo>
                    <a:pt x="3" y="60"/>
                  </a:lnTo>
                  <a:lnTo>
                    <a:pt x="3" y="56"/>
                  </a:lnTo>
                  <a:lnTo>
                    <a:pt x="3" y="51"/>
                  </a:lnTo>
                  <a:lnTo>
                    <a:pt x="4" y="46"/>
                  </a:lnTo>
                  <a:lnTo>
                    <a:pt x="6" y="40"/>
                  </a:lnTo>
                  <a:lnTo>
                    <a:pt x="7" y="36"/>
                  </a:lnTo>
                  <a:lnTo>
                    <a:pt x="9" y="32"/>
                  </a:lnTo>
                  <a:lnTo>
                    <a:pt x="11" y="27"/>
                  </a:lnTo>
                  <a:lnTo>
                    <a:pt x="14" y="22"/>
                  </a:lnTo>
                  <a:lnTo>
                    <a:pt x="18" y="18"/>
                  </a:lnTo>
                  <a:lnTo>
                    <a:pt x="22" y="13"/>
                  </a:lnTo>
                  <a:lnTo>
                    <a:pt x="26" y="9"/>
                  </a:lnTo>
                  <a:lnTo>
                    <a:pt x="31" y="7"/>
                  </a:lnTo>
                  <a:lnTo>
                    <a:pt x="36" y="4"/>
                  </a:lnTo>
                  <a:lnTo>
                    <a:pt x="34" y="0"/>
                  </a:lnTo>
                  <a:lnTo>
                    <a:pt x="36" y="4"/>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67" name="Freeform 103"/>
            <p:cNvSpPr/>
            <p:nvPr/>
          </p:nvSpPr>
          <p:spPr>
            <a:xfrm>
              <a:off x="666" y="1983"/>
              <a:ext cx="1875" cy="1044"/>
            </a:xfrm>
            <a:custGeom>
              <a:avLst/>
              <a:gdLst>
                <a:gd name="txL" fmla="*/ 0 w 1875"/>
                <a:gd name="txT" fmla="*/ 0 h 1044"/>
                <a:gd name="txR" fmla="*/ 1875 w 1875"/>
                <a:gd name="txB" fmla="*/ 1044 h 1044"/>
              </a:gdLst>
              <a:ahLst/>
              <a:cxnLst>
                <a:cxn ang="0">
                  <a:pos x="4" y="1039"/>
                </a:cxn>
                <a:cxn ang="0">
                  <a:pos x="3" y="1043"/>
                </a:cxn>
                <a:cxn ang="0">
                  <a:pos x="1874" y="3"/>
                </a:cxn>
                <a:cxn ang="0">
                  <a:pos x="1872" y="0"/>
                </a:cxn>
                <a:cxn ang="0">
                  <a:pos x="1" y="1039"/>
                </a:cxn>
                <a:cxn ang="0">
                  <a:pos x="0" y="1042"/>
                </a:cxn>
                <a:cxn ang="0">
                  <a:pos x="1" y="1039"/>
                </a:cxn>
                <a:cxn ang="0">
                  <a:pos x="0" y="1039"/>
                </a:cxn>
                <a:cxn ang="0">
                  <a:pos x="0" y="1042"/>
                </a:cxn>
                <a:cxn ang="0">
                  <a:pos x="4" y="1039"/>
                </a:cxn>
              </a:cxnLst>
              <a:rect l="txL" t="txT" r="txR" b="txB"/>
              <a:pathLst>
                <a:path w="1875" h="1044">
                  <a:moveTo>
                    <a:pt x="4" y="1039"/>
                  </a:moveTo>
                  <a:lnTo>
                    <a:pt x="3" y="1043"/>
                  </a:lnTo>
                  <a:lnTo>
                    <a:pt x="1874" y="3"/>
                  </a:lnTo>
                  <a:lnTo>
                    <a:pt x="1872" y="0"/>
                  </a:lnTo>
                  <a:lnTo>
                    <a:pt x="1" y="1039"/>
                  </a:lnTo>
                  <a:lnTo>
                    <a:pt x="0" y="1042"/>
                  </a:lnTo>
                  <a:lnTo>
                    <a:pt x="1" y="1039"/>
                  </a:lnTo>
                  <a:lnTo>
                    <a:pt x="0" y="1039"/>
                  </a:lnTo>
                  <a:lnTo>
                    <a:pt x="0" y="1042"/>
                  </a:lnTo>
                  <a:lnTo>
                    <a:pt x="4" y="1039"/>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68" name="Freeform 104"/>
            <p:cNvSpPr/>
            <p:nvPr/>
          </p:nvSpPr>
          <p:spPr>
            <a:xfrm>
              <a:off x="667" y="3023"/>
              <a:ext cx="52" cy="92"/>
            </a:xfrm>
            <a:custGeom>
              <a:avLst/>
              <a:gdLst>
                <a:gd name="txL" fmla="*/ 0 w 52"/>
                <a:gd name="txT" fmla="*/ 0 h 92"/>
                <a:gd name="txR" fmla="*/ 52 w 52"/>
                <a:gd name="txB" fmla="*/ 92 h 92"/>
              </a:gdLst>
              <a:ahLst/>
              <a:cxnLst>
                <a:cxn ang="0">
                  <a:pos x="48" y="86"/>
                </a:cxn>
                <a:cxn ang="0">
                  <a:pos x="51" y="87"/>
                </a:cxn>
                <a:cxn ang="0">
                  <a:pos x="3" y="0"/>
                </a:cxn>
                <a:cxn ang="0">
                  <a:pos x="0" y="2"/>
                </a:cxn>
                <a:cxn ang="0">
                  <a:pos x="48" y="89"/>
                </a:cxn>
                <a:cxn ang="0">
                  <a:pos x="50" y="90"/>
                </a:cxn>
                <a:cxn ang="0">
                  <a:pos x="48" y="89"/>
                </a:cxn>
                <a:cxn ang="0">
                  <a:pos x="48" y="91"/>
                </a:cxn>
                <a:cxn ang="0">
                  <a:pos x="50" y="90"/>
                </a:cxn>
                <a:cxn ang="0">
                  <a:pos x="48" y="86"/>
                </a:cxn>
              </a:cxnLst>
              <a:rect l="txL" t="txT" r="txR" b="txB"/>
              <a:pathLst>
                <a:path w="52" h="92">
                  <a:moveTo>
                    <a:pt x="48" y="86"/>
                  </a:moveTo>
                  <a:lnTo>
                    <a:pt x="51" y="87"/>
                  </a:lnTo>
                  <a:lnTo>
                    <a:pt x="3" y="0"/>
                  </a:lnTo>
                  <a:lnTo>
                    <a:pt x="0" y="2"/>
                  </a:lnTo>
                  <a:lnTo>
                    <a:pt x="48" y="89"/>
                  </a:lnTo>
                  <a:lnTo>
                    <a:pt x="50" y="90"/>
                  </a:lnTo>
                  <a:lnTo>
                    <a:pt x="48" y="89"/>
                  </a:lnTo>
                  <a:lnTo>
                    <a:pt x="48" y="91"/>
                  </a:lnTo>
                  <a:lnTo>
                    <a:pt x="50" y="90"/>
                  </a:lnTo>
                  <a:lnTo>
                    <a:pt x="48" y="86"/>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69" name="Freeform 105"/>
            <p:cNvSpPr/>
            <p:nvPr/>
          </p:nvSpPr>
          <p:spPr>
            <a:xfrm>
              <a:off x="2455" y="1894"/>
              <a:ext cx="86" cy="98"/>
            </a:xfrm>
            <a:custGeom>
              <a:avLst/>
              <a:gdLst>
                <a:gd name="txL" fmla="*/ 0 w 86"/>
                <a:gd name="txT" fmla="*/ 0 h 98"/>
                <a:gd name="txR" fmla="*/ 86 w 86"/>
                <a:gd name="txB" fmla="*/ 98 h 98"/>
              </a:gdLst>
              <a:ahLst/>
              <a:cxnLst>
                <a:cxn ang="0">
                  <a:pos x="35" y="0"/>
                </a:cxn>
                <a:cxn ang="0">
                  <a:pos x="29" y="2"/>
                </a:cxn>
                <a:cxn ang="0">
                  <a:pos x="24" y="5"/>
                </a:cxn>
                <a:cxn ang="0">
                  <a:pos x="20" y="10"/>
                </a:cxn>
                <a:cxn ang="0">
                  <a:pos x="15" y="14"/>
                </a:cxn>
                <a:cxn ang="0">
                  <a:pos x="12" y="19"/>
                </a:cxn>
                <a:cxn ang="0">
                  <a:pos x="9" y="23"/>
                </a:cxn>
                <a:cxn ang="0">
                  <a:pos x="6" y="27"/>
                </a:cxn>
                <a:cxn ang="0">
                  <a:pos x="4" y="32"/>
                </a:cxn>
                <a:cxn ang="0">
                  <a:pos x="2" y="38"/>
                </a:cxn>
                <a:cxn ang="0">
                  <a:pos x="0" y="42"/>
                </a:cxn>
                <a:cxn ang="0">
                  <a:pos x="0" y="48"/>
                </a:cxn>
                <a:cxn ang="0">
                  <a:pos x="0" y="52"/>
                </a:cxn>
                <a:cxn ang="0">
                  <a:pos x="0" y="58"/>
                </a:cxn>
                <a:cxn ang="0">
                  <a:pos x="1" y="62"/>
                </a:cxn>
                <a:cxn ang="0">
                  <a:pos x="3" y="67"/>
                </a:cxn>
                <a:cxn ang="0">
                  <a:pos x="5" y="72"/>
                </a:cxn>
                <a:cxn ang="0">
                  <a:pos x="8" y="76"/>
                </a:cxn>
                <a:cxn ang="0">
                  <a:pos x="12" y="80"/>
                </a:cxn>
                <a:cxn ang="0">
                  <a:pos x="15" y="84"/>
                </a:cxn>
                <a:cxn ang="0">
                  <a:pos x="19" y="87"/>
                </a:cxn>
                <a:cxn ang="0">
                  <a:pos x="24" y="89"/>
                </a:cxn>
                <a:cxn ang="0">
                  <a:pos x="28" y="93"/>
                </a:cxn>
                <a:cxn ang="0">
                  <a:pos x="34" y="94"/>
                </a:cxn>
                <a:cxn ang="0">
                  <a:pos x="39" y="96"/>
                </a:cxn>
                <a:cxn ang="0">
                  <a:pos x="44" y="97"/>
                </a:cxn>
                <a:cxn ang="0">
                  <a:pos x="50" y="97"/>
                </a:cxn>
                <a:cxn ang="0">
                  <a:pos x="56" y="97"/>
                </a:cxn>
                <a:cxn ang="0">
                  <a:pos x="61" y="97"/>
                </a:cxn>
                <a:cxn ang="0">
                  <a:pos x="67" y="96"/>
                </a:cxn>
                <a:cxn ang="0">
                  <a:pos x="73" y="94"/>
                </a:cxn>
                <a:cxn ang="0">
                  <a:pos x="80" y="92"/>
                </a:cxn>
                <a:cxn ang="0">
                  <a:pos x="85" y="89"/>
                </a:cxn>
                <a:cxn ang="0">
                  <a:pos x="35" y="0"/>
                </a:cxn>
              </a:cxnLst>
              <a:rect l="txL" t="txT" r="txR" b="txB"/>
              <a:pathLst>
                <a:path w="86" h="98">
                  <a:moveTo>
                    <a:pt x="35" y="0"/>
                  </a:moveTo>
                  <a:lnTo>
                    <a:pt x="29" y="2"/>
                  </a:lnTo>
                  <a:lnTo>
                    <a:pt x="24" y="5"/>
                  </a:lnTo>
                  <a:lnTo>
                    <a:pt x="20" y="10"/>
                  </a:lnTo>
                  <a:lnTo>
                    <a:pt x="15" y="14"/>
                  </a:lnTo>
                  <a:lnTo>
                    <a:pt x="12" y="19"/>
                  </a:lnTo>
                  <a:lnTo>
                    <a:pt x="9" y="23"/>
                  </a:lnTo>
                  <a:lnTo>
                    <a:pt x="6" y="27"/>
                  </a:lnTo>
                  <a:lnTo>
                    <a:pt x="4" y="32"/>
                  </a:lnTo>
                  <a:lnTo>
                    <a:pt x="2" y="38"/>
                  </a:lnTo>
                  <a:lnTo>
                    <a:pt x="0" y="42"/>
                  </a:lnTo>
                  <a:lnTo>
                    <a:pt x="0" y="48"/>
                  </a:lnTo>
                  <a:lnTo>
                    <a:pt x="0" y="52"/>
                  </a:lnTo>
                  <a:lnTo>
                    <a:pt x="0" y="58"/>
                  </a:lnTo>
                  <a:lnTo>
                    <a:pt x="1" y="62"/>
                  </a:lnTo>
                  <a:lnTo>
                    <a:pt x="3" y="67"/>
                  </a:lnTo>
                  <a:lnTo>
                    <a:pt x="5" y="72"/>
                  </a:lnTo>
                  <a:lnTo>
                    <a:pt x="8" y="76"/>
                  </a:lnTo>
                  <a:lnTo>
                    <a:pt x="12" y="80"/>
                  </a:lnTo>
                  <a:lnTo>
                    <a:pt x="15" y="84"/>
                  </a:lnTo>
                  <a:lnTo>
                    <a:pt x="19" y="87"/>
                  </a:lnTo>
                  <a:lnTo>
                    <a:pt x="24" y="89"/>
                  </a:lnTo>
                  <a:lnTo>
                    <a:pt x="28" y="93"/>
                  </a:lnTo>
                  <a:lnTo>
                    <a:pt x="34" y="94"/>
                  </a:lnTo>
                  <a:lnTo>
                    <a:pt x="39" y="96"/>
                  </a:lnTo>
                  <a:lnTo>
                    <a:pt x="44" y="97"/>
                  </a:lnTo>
                  <a:lnTo>
                    <a:pt x="50" y="97"/>
                  </a:lnTo>
                  <a:lnTo>
                    <a:pt x="56" y="97"/>
                  </a:lnTo>
                  <a:lnTo>
                    <a:pt x="61" y="97"/>
                  </a:lnTo>
                  <a:lnTo>
                    <a:pt x="67" y="96"/>
                  </a:lnTo>
                  <a:lnTo>
                    <a:pt x="73" y="94"/>
                  </a:lnTo>
                  <a:lnTo>
                    <a:pt x="80" y="92"/>
                  </a:lnTo>
                  <a:lnTo>
                    <a:pt x="85" y="89"/>
                  </a:lnTo>
                  <a:lnTo>
                    <a:pt x="35" y="0"/>
                  </a:lnTo>
                </a:path>
              </a:pathLst>
            </a:custGeom>
            <a:solidFill>
              <a:srgbClr val="FFFFFF"/>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70" name="Freeform 106"/>
            <p:cNvSpPr/>
            <p:nvPr/>
          </p:nvSpPr>
          <p:spPr>
            <a:xfrm>
              <a:off x="2453" y="1892"/>
              <a:ext cx="39" cy="76"/>
            </a:xfrm>
            <a:custGeom>
              <a:avLst/>
              <a:gdLst>
                <a:gd name="txL" fmla="*/ 0 w 39"/>
                <a:gd name="txT" fmla="*/ 0 h 76"/>
                <a:gd name="txR" fmla="*/ 39 w 39"/>
                <a:gd name="txB" fmla="*/ 76 h 76"/>
              </a:gdLst>
              <a:ahLst/>
              <a:cxnLst>
                <a:cxn ang="0">
                  <a:pos x="8" y="73"/>
                </a:cxn>
                <a:cxn ang="0">
                  <a:pos x="8" y="73"/>
                </a:cxn>
                <a:cxn ang="0">
                  <a:pos x="6" y="68"/>
                </a:cxn>
                <a:cxn ang="0">
                  <a:pos x="5" y="63"/>
                </a:cxn>
                <a:cxn ang="0">
                  <a:pos x="4" y="59"/>
                </a:cxn>
                <a:cxn ang="0">
                  <a:pos x="4" y="54"/>
                </a:cxn>
                <a:cxn ang="0">
                  <a:pos x="4" y="50"/>
                </a:cxn>
                <a:cxn ang="0">
                  <a:pos x="4" y="45"/>
                </a:cxn>
                <a:cxn ang="0">
                  <a:pos x="6" y="39"/>
                </a:cxn>
                <a:cxn ang="0">
                  <a:pos x="7" y="35"/>
                </a:cxn>
                <a:cxn ang="0">
                  <a:pos x="9" y="30"/>
                </a:cxn>
                <a:cxn ang="0">
                  <a:pos x="12" y="26"/>
                </a:cxn>
                <a:cxn ang="0">
                  <a:pos x="15" y="21"/>
                </a:cxn>
                <a:cxn ang="0">
                  <a:pos x="18" y="17"/>
                </a:cxn>
                <a:cxn ang="0">
                  <a:pos x="23" y="12"/>
                </a:cxn>
                <a:cxn ang="0">
                  <a:pos x="27" y="9"/>
                </a:cxn>
                <a:cxn ang="0">
                  <a:pos x="33" y="5"/>
                </a:cxn>
                <a:cxn ang="0">
                  <a:pos x="38" y="3"/>
                </a:cxn>
                <a:cxn ang="0">
                  <a:pos x="36" y="0"/>
                </a:cxn>
                <a:cxn ang="0">
                  <a:pos x="30" y="3"/>
                </a:cxn>
                <a:cxn ang="0">
                  <a:pos x="25" y="5"/>
                </a:cxn>
                <a:cxn ang="0">
                  <a:pos x="20" y="10"/>
                </a:cxn>
                <a:cxn ang="0">
                  <a:pos x="16" y="14"/>
                </a:cxn>
                <a:cxn ang="0">
                  <a:pos x="12" y="19"/>
                </a:cxn>
                <a:cxn ang="0">
                  <a:pos x="9" y="23"/>
                </a:cxn>
                <a:cxn ang="0">
                  <a:pos x="6" y="28"/>
                </a:cxn>
                <a:cxn ang="0">
                  <a:pos x="4" y="33"/>
                </a:cxn>
                <a:cxn ang="0">
                  <a:pos x="2" y="39"/>
                </a:cxn>
                <a:cxn ang="0">
                  <a:pos x="0" y="44"/>
                </a:cxn>
                <a:cxn ang="0">
                  <a:pos x="0" y="50"/>
                </a:cxn>
                <a:cxn ang="0">
                  <a:pos x="0" y="54"/>
                </a:cxn>
                <a:cxn ang="0">
                  <a:pos x="0" y="59"/>
                </a:cxn>
                <a:cxn ang="0">
                  <a:pos x="1" y="65"/>
                </a:cxn>
                <a:cxn ang="0">
                  <a:pos x="3" y="71"/>
                </a:cxn>
                <a:cxn ang="0">
                  <a:pos x="5" y="75"/>
                </a:cxn>
                <a:cxn ang="0">
                  <a:pos x="5" y="75"/>
                </a:cxn>
                <a:cxn ang="0">
                  <a:pos x="8" y="73"/>
                </a:cxn>
              </a:cxnLst>
              <a:rect l="txL" t="txT" r="txR" b="txB"/>
              <a:pathLst>
                <a:path w="39" h="76">
                  <a:moveTo>
                    <a:pt x="8" y="73"/>
                  </a:moveTo>
                  <a:lnTo>
                    <a:pt x="8" y="73"/>
                  </a:lnTo>
                  <a:lnTo>
                    <a:pt x="6" y="68"/>
                  </a:lnTo>
                  <a:lnTo>
                    <a:pt x="5" y="63"/>
                  </a:lnTo>
                  <a:lnTo>
                    <a:pt x="4" y="59"/>
                  </a:lnTo>
                  <a:lnTo>
                    <a:pt x="4" y="54"/>
                  </a:lnTo>
                  <a:lnTo>
                    <a:pt x="4" y="50"/>
                  </a:lnTo>
                  <a:lnTo>
                    <a:pt x="4" y="45"/>
                  </a:lnTo>
                  <a:lnTo>
                    <a:pt x="6" y="39"/>
                  </a:lnTo>
                  <a:lnTo>
                    <a:pt x="7" y="35"/>
                  </a:lnTo>
                  <a:lnTo>
                    <a:pt x="9" y="30"/>
                  </a:lnTo>
                  <a:lnTo>
                    <a:pt x="12" y="26"/>
                  </a:lnTo>
                  <a:lnTo>
                    <a:pt x="15" y="21"/>
                  </a:lnTo>
                  <a:lnTo>
                    <a:pt x="18" y="17"/>
                  </a:lnTo>
                  <a:lnTo>
                    <a:pt x="23" y="12"/>
                  </a:lnTo>
                  <a:lnTo>
                    <a:pt x="27" y="9"/>
                  </a:lnTo>
                  <a:lnTo>
                    <a:pt x="33" y="5"/>
                  </a:lnTo>
                  <a:lnTo>
                    <a:pt x="38" y="3"/>
                  </a:lnTo>
                  <a:lnTo>
                    <a:pt x="36" y="0"/>
                  </a:lnTo>
                  <a:lnTo>
                    <a:pt x="30" y="3"/>
                  </a:lnTo>
                  <a:lnTo>
                    <a:pt x="25" y="5"/>
                  </a:lnTo>
                  <a:lnTo>
                    <a:pt x="20" y="10"/>
                  </a:lnTo>
                  <a:lnTo>
                    <a:pt x="16" y="14"/>
                  </a:lnTo>
                  <a:lnTo>
                    <a:pt x="12" y="19"/>
                  </a:lnTo>
                  <a:lnTo>
                    <a:pt x="9" y="23"/>
                  </a:lnTo>
                  <a:lnTo>
                    <a:pt x="6" y="28"/>
                  </a:lnTo>
                  <a:lnTo>
                    <a:pt x="4" y="33"/>
                  </a:lnTo>
                  <a:lnTo>
                    <a:pt x="2" y="39"/>
                  </a:lnTo>
                  <a:lnTo>
                    <a:pt x="0" y="44"/>
                  </a:lnTo>
                  <a:lnTo>
                    <a:pt x="0" y="50"/>
                  </a:lnTo>
                  <a:lnTo>
                    <a:pt x="0" y="54"/>
                  </a:lnTo>
                  <a:lnTo>
                    <a:pt x="0" y="59"/>
                  </a:lnTo>
                  <a:lnTo>
                    <a:pt x="1" y="65"/>
                  </a:lnTo>
                  <a:lnTo>
                    <a:pt x="3" y="71"/>
                  </a:lnTo>
                  <a:lnTo>
                    <a:pt x="5" y="75"/>
                  </a:lnTo>
                  <a:lnTo>
                    <a:pt x="8" y="73"/>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71" name="Freeform 107"/>
            <p:cNvSpPr/>
            <p:nvPr/>
          </p:nvSpPr>
          <p:spPr>
            <a:xfrm>
              <a:off x="2459" y="1967"/>
              <a:ext cx="82" cy="29"/>
            </a:xfrm>
            <a:custGeom>
              <a:avLst/>
              <a:gdLst>
                <a:gd name="txL" fmla="*/ 0 w 82"/>
                <a:gd name="txT" fmla="*/ 0 h 29"/>
                <a:gd name="txR" fmla="*/ 82 w 82"/>
                <a:gd name="txB" fmla="*/ 29 h 29"/>
              </a:gdLst>
              <a:ahLst/>
              <a:cxnLst>
                <a:cxn ang="0">
                  <a:pos x="79" y="16"/>
                </a:cxn>
                <a:cxn ang="0">
                  <a:pos x="74" y="19"/>
                </a:cxn>
                <a:cxn ang="0">
                  <a:pos x="68" y="21"/>
                </a:cxn>
                <a:cxn ang="0">
                  <a:pos x="62" y="23"/>
                </a:cxn>
                <a:cxn ang="0">
                  <a:pos x="57" y="24"/>
                </a:cxn>
                <a:cxn ang="0">
                  <a:pos x="52" y="24"/>
                </a:cxn>
                <a:cxn ang="0">
                  <a:pos x="46" y="24"/>
                </a:cxn>
                <a:cxn ang="0">
                  <a:pos x="40" y="24"/>
                </a:cxn>
                <a:cxn ang="0">
                  <a:pos x="34" y="22"/>
                </a:cxn>
                <a:cxn ang="0">
                  <a:pos x="30" y="21"/>
                </a:cxn>
                <a:cxn ang="0">
                  <a:pos x="25" y="19"/>
                </a:cxn>
                <a:cxn ang="0">
                  <a:pos x="20" y="16"/>
                </a:cxn>
                <a:cxn ang="0">
                  <a:pos x="16" y="14"/>
                </a:cxn>
                <a:cxn ang="0">
                  <a:pos x="12" y="11"/>
                </a:cxn>
                <a:cxn ang="0">
                  <a:pos x="8" y="7"/>
                </a:cxn>
                <a:cxn ang="0">
                  <a:pos x="6" y="4"/>
                </a:cxn>
                <a:cxn ang="0">
                  <a:pos x="3" y="0"/>
                </a:cxn>
                <a:cxn ang="0">
                  <a:pos x="0" y="1"/>
                </a:cxn>
                <a:cxn ang="0">
                  <a:pos x="3" y="5"/>
                </a:cxn>
                <a:cxn ang="0">
                  <a:pos x="6" y="10"/>
                </a:cxn>
                <a:cxn ang="0">
                  <a:pos x="9" y="14"/>
                </a:cxn>
                <a:cxn ang="0">
                  <a:pos x="14" y="17"/>
                </a:cxn>
                <a:cxn ang="0">
                  <a:pos x="19" y="20"/>
                </a:cxn>
                <a:cxn ang="0">
                  <a:pos x="23" y="23"/>
                </a:cxn>
                <a:cxn ang="0">
                  <a:pos x="29" y="25"/>
                </a:cxn>
                <a:cxn ang="0">
                  <a:pos x="34" y="25"/>
                </a:cxn>
                <a:cxn ang="0">
                  <a:pos x="40" y="27"/>
                </a:cxn>
                <a:cxn ang="0">
                  <a:pos x="46" y="28"/>
                </a:cxn>
                <a:cxn ang="0">
                  <a:pos x="52" y="28"/>
                </a:cxn>
                <a:cxn ang="0">
                  <a:pos x="57" y="27"/>
                </a:cxn>
                <a:cxn ang="0">
                  <a:pos x="63" y="26"/>
                </a:cxn>
                <a:cxn ang="0">
                  <a:pos x="69" y="25"/>
                </a:cxn>
                <a:cxn ang="0">
                  <a:pos x="76" y="22"/>
                </a:cxn>
                <a:cxn ang="0">
                  <a:pos x="81" y="20"/>
                </a:cxn>
                <a:cxn ang="0">
                  <a:pos x="79" y="16"/>
                </a:cxn>
              </a:cxnLst>
              <a:rect l="txL" t="txT" r="txR" b="txB"/>
              <a:pathLst>
                <a:path w="82" h="29">
                  <a:moveTo>
                    <a:pt x="79" y="16"/>
                  </a:moveTo>
                  <a:lnTo>
                    <a:pt x="74" y="19"/>
                  </a:lnTo>
                  <a:lnTo>
                    <a:pt x="68" y="21"/>
                  </a:lnTo>
                  <a:lnTo>
                    <a:pt x="62" y="23"/>
                  </a:lnTo>
                  <a:lnTo>
                    <a:pt x="57" y="24"/>
                  </a:lnTo>
                  <a:lnTo>
                    <a:pt x="52" y="24"/>
                  </a:lnTo>
                  <a:lnTo>
                    <a:pt x="46" y="24"/>
                  </a:lnTo>
                  <a:lnTo>
                    <a:pt x="40" y="24"/>
                  </a:lnTo>
                  <a:lnTo>
                    <a:pt x="34" y="22"/>
                  </a:lnTo>
                  <a:lnTo>
                    <a:pt x="30" y="21"/>
                  </a:lnTo>
                  <a:lnTo>
                    <a:pt x="25" y="19"/>
                  </a:lnTo>
                  <a:lnTo>
                    <a:pt x="20" y="16"/>
                  </a:lnTo>
                  <a:lnTo>
                    <a:pt x="16" y="14"/>
                  </a:lnTo>
                  <a:lnTo>
                    <a:pt x="12" y="11"/>
                  </a:lnTo>
                  <a:lnTo>
                    <a:pt x="8" y="7"/>
                  </a:lnTo>
                  <a:lnTo>
                    <a:pt x="6" y="4"/>
                  </a:lnTo>
                  <a:lnTo>
                    <a:pt x="3" y="0"/>
                  </a:lnTo>
                  <a:lnTo>
                    <a:pt x="0" y="1"/>
                  </a:lnTo>
                  <a:lnTo>
                    <a:pt x="3" y="5"/>
                  </a:lnTo>
                  <a:lnTo>
                    <a:pt x="6" y="10"/>
                  </a:lnTo>
                  <a:lnTo>
                    <a:pt x="9" y="14"/>
                  </a:lnTo>
                  <a:lnTo>
                    <a:pt x="14" y="17"/>
                  </a:lnTo>
                  <a:lnTo>
                    <a:pt x="19" y="20"/>
                  </a:lnTo>
                  <a:lnTo>
                    <a:pt x="23" y="23"/>
                  </a:lnTo>
                  <a:lnTo>
                    <a:pt x="29" y="25"/>
                  </a:lnTo>
                  <a:lnTo>
                    <a:pt x="34" y="25"/>
                  </a:lnTo>
                  <a:lnTo>
                    <a:pt x="40" y="27"/>
                  </a:lnTo>
                  <a:lnTo>
                    <a:pt x="46" y="28"/>
                  </a:lnTo>
                  <a:lnTo>
                    <a:pt x="52" y="28"/>
                  </a:lnTo>
                  <a:lnTo>
                    <a:pt x="57" y="27"/>
                  </a:lnTo>
                  <a:lnTo>
                    <a:pt x="63" y="26"/>
                  </a:lnTo>
                  <a:lnTo>
                    <a:pt x="69" y="25"/>
                  </a:lnTo>
                  <a:lnTo>
                    <a:pt x="76" y="22"/>
                  </a:lnTo>
                  <a:lnTo>
                    <a:pt x="81" y="20"/>
                  </a:lnTo>
                  <a:lnTo>
                    <a:pt x="79" y="16"/>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72" name="Freeform 108"/>
            <p:cNvSpPr/>
            <p:nvPr/>
          </p:nvSpPr>
          <p:spPr>
            <a:xfrm>
              <a:off x="546" y="2915"/>
              <a:ext cx="254" cy="320"/>
            </a:xfrm>
            <a:custGeom>
              <a:avLst/>
              <a:gdLst>
                <a:gd name="txL" fmla="*/ 0 w 254"/>
                <a:gd name="txT" fmla="*/ 0 h 320"/>
                <a:gd name="txR" fmla="*/ 254 w 254"/>
                <a:gd name="txB" fmla="*/ 320 h 320"/>
              </a:gdLst>
              <a:ahLst/>
              <a:cxnLst>
                <a:cxn ang="0">
                  <a:pos x="102" y="0"/>
                </a:cxn>
                <a:cxn ang="0">
                  <a:pos x="22" y="44"/>
                </a:cxn>
                <a:cxn ang="0">
                  <a:pos x="18" y="47"/>
                </a:cxn>
                <a:cxn ang="0">
                  <a:pos x="14" y="49"/>
                </a:cxn>
                <a:cxn ang="0">
                  <a:pos x="11" y="52"/>
                </a:cxn>
                <a:cxn ang="0">
                  <a:pos x="8" y="56"/>
                </a:cxn>
                <a:cxn ang="0">
                  <a:pos x="6" y="60"/>
                </a:cxn>
                <a:cxn ang="0">
                  <a:pos x="4" y="63"/>
                </a:cxn>
                <a:cxn ang="0">
                  <a:pos x="2" y="67"/>
                </a:cxn>
                <a:cxn ang="0">
                  <a:pos x="1" y="72"/>
                </a:cxn>
                <a:cxn ang="0">
                  <a:pos x="0" y="76"/>
                </a:cxn>
                <a:cxn ang="0">
                  <a:pos x="0" y="81"/>
                </a:cxn>
                <a:cxn ang="0">
                  <a:pos x="0" y="86"/>
                </a:cxn>
                <a:cxn ang="0">
                  <a:pos x="0" y="90"/>
                </a:cxn>
                <a:cxn ang="0">
                  <a:pos x="1" y="95"/>
                </a:cxn>
                <a:cxn ang="0">
                  <a:pos x="1" y="99"/>
                </a:cxn>
                <a:cxn ang="0">
                  <a:pos x="3" y="103"/>
                </a:cxn>
                <a:cxn ang="0">
                  <a:pos x="5" y="108"/>
                </a:cxn>
                <a:cxn ang="0">
                  <a:pos x="108" y="293"/>
                </a:cxn>
                <a:cxn ang="0">
                  <a:pos x="111" y="298"/>
                </a:cxn>
                <a:cxn ang="0">
                  <a:pos x="114" y="302"/>
                </a:cxn>
                <a:cxn ang="0">
                  <a:pos x="117" y="304"/>
                </a:cxn>
                <a:cxn ang="0">
                  <a:pos x="121" y="307"/>
                </a:cxn>
                <a:cxn ang="0">
                  <a:pos x="124" y="311"/>
                </a:cxn>
                <a:cxn ang="0">
                  <a:pos x="128" y="313"/>
                </a:cxn>
                <a:cxn ang="0">
                  <a:pos x="132" y="315"/>
                </a:cxn>
                <a:cxn ang="0">
                  <a:pos x="137" y="316"/>
                </a:cxn>
                <a:cxn ang="0">
                  <a:pos x="141" y="318"/>
                </a:cxn>
                <a:cxn ang="0">
                  <a:pos x="145" y="319"/>
                </a:cxn>
                <a:cxn ang="0">
                  <a:pos x="150" y="319"/>
                </a:cxn>
                <a:cxn ang="0">
                  <a:pos x="154" y="319"/>
                </a:cxn>
                <a:cxn ang="0">
                  <a:pos x="159" y="318"/>
                </a:cxn>
                <a:cxn ang="0">
                  <a:pos x="164" y="317"/>
                </a:cxn>
                <a:cxn ang="0">
                  <a:pos x="168" y="315"/>
                </a:cxn>
                <a:cxn ang="0">
                  <a:pos x="171" y="313"/>
                </a:cxn>
                <a:cxn ang="0">
                  <a:pos x="253" y="269"/>
                </a:cxn>
                <a:cxn ang="0">
                  <a:pos x="102" y="0"/>
                </a:cxn>
              </a:cxnLst>
              <a:rect l="txL" t="txT" r="txR" b="txB"/>
              <a:pathLst>
                <a:path w="254" h="320">
                  <a:moveTo>
                    <a:pt x="102" y="0"/>
                  </a:moveTo>
                  <a:lnTo>
                    <a:pt x="22" y="44"/>
                  </a:lnTo>
                  <a:lnTo>
                    <a:pt x="18" y="47"/>
                  </a:lnTo>
                  <a:lnTo>
                    <a:pt x="14" y="49"/>
                  </a:lnTo>
                  <a:lnTo>
                    <a:pt x="11" y="52"/>
                  </a:lnTo>
                  <a:lnTo>
                    <a:pt x="8" y="56"/>
                  </a:lnTo>
                  <a:lnTo>
                    <a:pt x="6" y="60"/>
                  </a:lnTo>
                  <a:lnTo>
                    <a:pt x="4" y="63"/>
                  </a:lnTo>
                  <a:lnTo>
                    <a:pt x="2" y="67"/>
                  </a:lnTo>
                  <a:lnTo>
                    <a:pt x="1" y="72"/>
                  </a:lnTo>
                  <a:lnTo>
                    <a:pt x="0" y="76"/>
                  </a:lnTo>
                  <a:lnTo>
                    <a:pt x="0" y="81"/>
                  </a:lnTo>
                  <a:lnTo>
                    <a:pt x="0" y="86"/>
                  </a:lnTo>
                  <a:lnTo>
                    <a:pt x="0" y="90"/>
                  </a:lnTo>
                  <a:lnTo>
                    <a:pt x="1" y="95"/>
                  </a:lnTo>
                  <a:lnTo>
                    <a:pt x="1" y="99"/>
                  </a:lnTo>
                  <a:lnTo>
                    <a:pt x="3" y="103"/>
                  </a:lnTo>
                  <a:lnTo>
                    <a:pt x="5" y="108"/>
                  </a:lnTo>
                  <a:lnTo>
                    <a:pt x="108" y="293"/>
                  </a:lnTo>
                  <a:lnTo>
                    <a:pt x="111" y="298"/>
                  </a:lnTo>
                  <a:lnTo>
                    <a:pt x="114" y="302"/>
                  </a:lnTo>
                  <a:lnTo>
                    <a:pt x="117" y="304"/>
                  </a:lnTo>
                  <a:lnTo>
                    <a:pt x="121" y="307"/>
                  </a:lnTo>
                  <a:lnTo>
                    <a:pt x="124" y="311"/>
                  </a:lnTo>
                  <a:lnTo>
                    <a:pt x="128" y="313"/>
                  </a:lnTo>
                  <a:lnTo>
                    <a:pt x="132" y="315"/>
                  </a:lnTo>
                  <a:lnTo>
                    <a:pt x="137" y="316"/>
                  </a:lnTo>
                  <a:lnTo>
                    <a:pt x="141" y="318"/>
                  </a:lnTo>
                  <a:lnTo>
                    <a:pt x="145" y="319"/>
                  </a:lnTo>
                  <a:lnTo>
                    <a:pt x="150" y="319"/>
                  </a:lnTo>
                  <a:lnTo>
                    <a:pt x="154" y="319"/>
                  </a:lnTo>
                  <a:lnTo>
                    <a:pt x="159" y="318"/>
                  </a:lnTo>
                  <a:lnTo>
                    <a:pt x="164" y="317"/>
                  </a:lnTo>
                  <a:lnTo>
                    <a:pt x="168" y="315"/>
                  </a:lnTo>
                  <a:lnTo>
                    <a:pt x="171" y="313"/>
                  </a:lnTo>
                  <a:lnTo>
                    <a:pt x="253" y="269"/>
                  </a:lnTo>
                  <a:lnTo>
                    <a:pt x="102" y="0"/>
                  </a:lnTo>
                </a:path>
              </a:pathLst>
            </a:custGeom>
            <a:solidFill>
              <a:srgbClr val="FF7FFF"/>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73" name="Freeform 109"/>
            <p:cNvSpPr/>
            <p:nvPr/>
          </p:nvSpPr>
          <p:spPr>
            <a:xfrm>
              <a:off x="568" y="2914"/>
              <a:ext cx="83" cy="49"/>
            </a:xfrm>
            <a:custGeom>
              <a:avLst/>
              <a:gdLst>
                <a:gd name="txL" fmla="*/ 0 w 83"/>
                <a:gd name="txT" fmla="*/ 0 h 49"/>
                <a:gd name="txR" fmla="*/ 83 w 83"/>
                <a:gd name="txB" fmla="*/ 49 h 49"/>
              </a:gdLst>
              <a:ahLst/>
              <a:cxnLst>
                <a:cxn ang="0">
                  <a:pos x="1" y="48"/>
                </a:cxn>
                <a:cxn ang="0">
                  <a:pos x="1" y="48"/>
                </a:cxn>
                <a:cxn ang="0">
                  <a:pos x="82" y="3"/>
                </a:cxn>
                <a:cxn ang="0">
                  <a:pos x="80" y="0"/>
                </a:cxn>
                <a:cxn ang="0">
                  <a:pos x="0" y="44"/>
                </a:cxn>
                <a:cxn ang="0">
                  <a:pos x="0" y="44"/>
                </a:cxn>
                <a:cxn ang="0">
                  <a:pos x="0" y="44"/>
                </a:cxn>
                <a:cxn ang="0">
                  <a:pos x="0" y="44"/>
                </a:cxn>
                <a:cxn ang="0">
                  <a:pos x="0" y="44"/>
                </a:cxn>
                <a:cxn ang="0">
                  <a:pos x="1" y="48"/>
                </a:cxn>
              </a:cxnLst>
              <a:rect l="txL" t="txT" r="txR" b="txB"/>
              <a:pathLst>
                <a:path w="83" h="49">
                  <a:moveTo>
                    <a:pt x="1" y="48"/>
                  </a:moveTo>
                  <a:lnTo>
                    <a:pt x="1" y="48"/>
                  </a:lnTo>
                  <a:lnTo>
                    <a:pt x="82" y="3"/>
                  </a:lnTo>
                  <a:lnTo>
                    <a:pt x="80" y="0"/>
                  </a:lnTo>
                  <a:lnTo>
                    <a:pt x="0" y="44"/>
                  </a:lnTo>
                  <a:lnTo>
                    <a:pt x="1" y="48"/>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74" name="Freeform 110"/>
            <p:cNvSpPr/>
            <p:nvPr/>
          </p:nvSpPr>
          <p:spPr>
            <a:xfrm>
              <a:off x="544" y="2958"/>
              <a:ext cx="27" cy="68"/>
            </a:xfrm>
            <a:custGeom>
              <a:avLst/>
              <a:gdLst>
                <a:gd name="txL" fmla="*/ 0 w 27"/>
                <a:gd name="txT" fmla="*/ 0 h 68"/>
                <a:gd name="txR" fmla="*/ 27 w 27"/>
                <a:gd name="txB" fmla="*/ 68 h 68"/>
              </a:gdLst>
              <a:ahLst/>
              <a:cxnLst>
                <a:cxn ang="0">
                  <a:pos x="9" y="65"/>
                </a:cxn>
                <a:cxn ang="0">
                  <a:pos x="9" y="65"/>
                </a:cxn>
                <a:cxn ang="0">
                  <a:pos x="7" y="60"/>
                </a:cxn>
                <a:cxn ang="0">
                  <a:pos x="6" y="56"/>
                </a:cxn>
                <a:cxn ang="0">
                  <a:pos x="4" y="51"/>
                </a:cxn>
                <a:cxn ang="0">
                  <a:pos x="4" y="47"/>
                </a:cxn>
                <a:cxn ang="0">
                  <a:pos x="4" y="43"/>
                </a:cxn>
                <a:cxn ang="0">
                  <a:pos x="4" y="39"/>
                </a:cxn>
                <a:cxn ang="0">
                  <a:pos x="4" y="35"/>
                </a:cxn>
                <a:cxn ang="0">
                  <a:pos x="5" y="30"/>
                </a:cxn>
                <a:cxn ang="0">
                  <a:pos x="6" y="26"/>
                </a:cxn>
                <a:cxn ang="0">
                  <a:pos x="8" y="22"/>
                </a:cxn>
                <a:cxn ang="0">
                  <a:pos x="10" y="19"/>
                </a:cxn>
                <a:cxn ang="0">
                  <a:pos x="13" y="15"/>
                </a:cxn>
                <a:cxn ang="0">
                  <a:pos x="15" y="11"/>
                </a:cxn>
                <a:cxn ang="0">
                  <a:pos x="18" y="8"/>
                </a:cxn>
                <a:cxn ang="0">
                  <a:pos x="22" y="6"/>
                </a:cxn>
                <a:cxn ang="0">
                  <a:pos x="26" y="3"/>
                </a:cxn>
                <a:cxn ang="0">
                  <a:pos x="24" y="0"/>
                </a:cxn>
                <a:cxn ang="0">
                  <a:pos x="20" y="3"/>
                </a:cxn>
                <a:cxn ang="0">
                  <a:pos x="16" y="6"/>
                </a:cxn>
                <a:cxn ang="0">
                  <a:pos x="13" y="9"/>
                </a:cxn>
                <a:cxn ang="0">
                  <a:pos x="9" y="13"/>
                </a:cxn>
                <a:cxn ang="0">
                  <a:pos x="6" y="16"/>
                </a:cxn>
                <a:cxn ang="0">
                  <a:pos x="4" y="21"/>
                </a:cxn>
                <a:cxn ang="0">
                  <a:pos x="3" y="25"/>
                </a:cxn>
                <a:cxn ang="0">
                  <a:pos x="2" y="29"/>
                </a:cxn>
                <a:cxn ang="0">
                  <a:pos x="0" y="34"/>
                </a:cxn>
                <a:cxn ang="0">
                  <a:pos x="0" y="39"/>
                </a:cxn>
                <a:cxn ang="0">
                  <a:pos x="0" y="43"/>
                </a:cxn>
                <a:cxn ang="0">
                  <a:pos x="0" y="47"/>
                </a:cxn>
                <a:cxn ang="0">
                  <a:pos x="1" y="52"/>
                </a:cxn>
                <a:cxn ang="0">
                  <a:pos x="3" y="57"/>
                </a:cxn>
                <a:cxn ang="0">
                  <a:pos x="4" y="62"/>
                </a:cxn>
                <a:cxn ang="0">
                  <a:pos x="6" y="67"/>
                </a:cxn>
                <a:cxn ang="0">
                  <a:pos x="6" y="67"/>
                </a:cxn>
                <a:cxn ang="0">
                  <a:pos x="9" y="65"/>
                </a:cxn>
              </a:cxnLst>
              <a:rect l="txL" t="txT" r="txR" b="txB"/>
              <a:pathLst>
                <a:path w="27" h="68">
                  <a:moveTo>
                    <a:pt x="9" y="65"/>
                  </a:moveTo>
                  <a:lnTo>
                    <a:pt x="9" y="65"/>
                  </a:lnTo>
                  <a:lnTo>
                    <a:pt x="7" y="60"/>
                  </a:lnTo>
                  <a:lnTo>
                    <a:pt x="6" y="56"/>
                  </a:lnTo>
                  <a:lnTo>
                    <a:pt x="4" y="51"/>
                  </a:lnTo>
                  <a:lnTo>
                    <a:pt x="4" y="47"/>
                  </a:lnTo>
                  <a:lnTo>
                    <a:pt x="4" y="43"/>
                  </a:lnTo>
                  <a:lnTo>
                    <a:pt x="4" y="39"/>
                  </a:lnTo>
                  <a:lnTo>
                    <a:pt x="4" y="35"/>
                  </a:lnTo>
                  <a:lnTo>
                    <a:pt x="5" y="30"/>
                  </a:lnTo>
                  <a:lnTo>
                    <a:pt x="6" y="26"/>
                  </a:lnTo>
                  <a:lnTo>
                    <a:pt x="8" y="22"/>
                  </a:lnTo>
                  <a:lnTo>
                    <a:pt x="10" y="19"/>
                  </a:lnTo>
                  <a:lnTo>
                    <a:pt x="13" y="15"/>
                  </a:lnTo>
                  <a:lnTo>
                    <a:pt x="15" y="11"/>
                  </a:lnTo>
                  <a:lnTo>
                    <a:pt x="18" y="8"/>
                  </a:lnTo>
                  <a:lnTo>
                    <a:pt x="22" y="6"/>
                  </a:lnTo>
                  <a:lnTo>
                    <a:pt x="26" y="3"/>
                  </a:lnTo>
                  <a:lnTo>
                    <a:pt x="24" y="0"/>
                  </a:lnTo>
                  <a:lnTo>
                    <a:pt x="20" y="3"/>
                  </a:lnTo>
                  <a:lnTo>
                    <a:pt x="16" y="6"/>
                  </a:lnTo>
                  <a:lnTo>
                    <a:pt x="13" y="9"/>
                  </a:lnTo>
                  <a:lnTo>
                    <a:pt x="9" y="13"/>
                  </a:lnTo>
                  <a:lnTo>
                    <a:pt x="6" y="16"/>
                  </a:lnTo>
                  <a:lnTo>
                    <a:pt x="4" y="21"/>
                  </a:lnTo>
                  <a:lnTo>
                    <a:pt x="3" y="25"/>
                  </a:lnTo>
                  <a:lnTo>
                    <a:pt x="2" y="29"/>
                  </a:lnTo>
                  <a:lnTo>
                    <a:pt x="0" y="34"/>
                  </a:lnTo>
                  <a:lnTo>
                    <a:pt x="0" y="39"/>
                  </a:lnTo>
                  <a:lnTo>
                    <a:pt x="0" y="43"/>
                  </a:lnTo>
                  <a:lnTo>
                    <a:pt x="0" y="47"/>
                  </a:lnTo>
                  <a:lnTo>
                    <a:pt x="1" y="52"/>
                  </a:lnTo>
                  <a:lnTo>
                    <a:pt x="3" y="57"/>
                  </a:lnTo>
                  <a:lnTo>
                    <a:pt x="4" y="62"/>
                  </a:lnTo>
                  <a:lnTo>
                    <a:pt x="6" y="67"/>
                  </a:lnTo>
                  <a:lnTo>
                    <a:pt x="9" y="65"/>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75" name="Freeform 111"/>
            <p:cNvSpPr/>
            <p:nvPr/>
          </p:nvSpPr>
          <p:spPr>
            <a:xfrm>
              <a:off x="551" y="3023"/>
              <a:ext cx="107" cy="188"/>
            </a:xfrm>
            <a:custGeom>
              <a:avLst/>
              <a:gdLst>
                <a:gd name="txL" fmla="*/ 0 w 107"/>
                <a:gd name="txT" fmla="*/ 0 h 188"/>
                <a:gd name="txR" fmla="*/ 107 w 107"/>
                <a:gd name="txB" fmla="*/ 188 h 188"/>
              </a:gdLst>
              <a:ahLst/>
              <a:cxnLst>
                <a:cxn ang="0">
                  <a:pos x="106" y="184"/>
                </a:cxn>
                <a:cxn ang="0">
                  <a:pos x="106" y="184"/>
                </a:cxn>
                <a:cxn ang="0">
                  <a:pos x="3" y="0"/>
                </a:cxn>
                <a:cxn ang="0">
                  <a:pos x="0" y="1"/>
                </a:cxn>
                <a:cxn ang="0">
                  <a:pos x="102" y="187"/>
                </a:cxn>
                <a:cxn ang="0">
                  <a:pos x="102" y="187"/>
                </a:cxn>
                <a:cxn ang="0">
                  <a:pos x="106" y="184"/>
                </a:cxn>
              </a:cxnLst>
              <a:rect l="txL" t="txT" r="txR" b="txB"/>
              <a:pathLst>
                <a:path w="107" h="188">
                  <a:moveTo>
                    <a:pt x="106" y="184"/>
                  </a:moveTo>
                  <a:lnTo>
                    <a:pt x="106" y="184"/>
                  </a:lnTo>
                  <a:lnTo>
                    <a:pt x="3" y="0"/>
                  </a:lnTo>
                  <a:lnTo>
                    <a:pt x="0" y="1"/>
                  </a:lnTo>
                  <a:lnTo>
                    <a:pt x="102" y="187"/>
                  </a:lnTo>
                  <a:lnTo>
                    <a:pt x="106" y="184"/>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76" name="Freeform 112"/>
            <p:cNvSpPr/>
            <p:nvPr/>
          </p:nvSpPr>
          <p:spPr>
            <a:xfrm>
              <a:off x="654" y="3208"/>
              <a:ext cx="66" cy="30"/>
            </a:xfrm>
            <a:custGeom>
              <a:avLst/>
              <a:gdLst>
                <a:gd name="txL" fmla="*/ 0 w 66"/>
                <a:gd name="txT" fmla="*/ 0 h 30"/>
                <a:gd name="txR" fmla="*/ 66 w 66"/>
                <a:gd name="txB" fmla="*/ 30 h 30"/>
              </a:gdLst>
              <a:ahLst/>
              <a:cxnLst>
                <a:cxn ang="0">
                  <a:pos x="63" y="19"/>
                </a:cxn>
                <a:cxn ang="0">
                  <a:pos x="63" y="19"/>
                </a:cxn>
                <a:cxn ang="0">
                  <a:pos x="60" y="21"/>
                </a:cxn>
                <a:cxn ang="0">
                  <a:pos x="56" y="23"/>
                </a:cxn>
                <a:cxn ang="0">
                  <a:pos x="51" y="24"/>
                </a:cxn>
                <a:cxn ang="0">
                  <a:pos x="47" y="24"/>
                </a:cxn>
                <a:cxn ang="0">
                  <a:pos x="43" y="24"/>
                </a:cxn>
                <a:cxn ang="0">
                  <a:pos x="38" y="24"/>
                </a:cxn>
                <a:cxn ang="0">
                  <a:pos x="35" y="23"/>
                </a:cxn>
                <a:cxn ang="0">
                  <a:pos x="30" y="22"/>
                </a:cxn>
                <a:cxn ang="0">
                  <a:pos x="26" y="20"/>
                </a:cxn>
                <a:cxn ang="0">
                  <a:pos x="22" y="19"/>
                </a:cxn>
                <a:cxn ang="0">
                  <a:pos x="18" y="16"/>
                </a:cxn>
                <a:cxn ang="0">
                  <a:pos x="15" y="13"/>
                </a:cxn>
                <a:cxn ang="0">
                  <a:pos x="12" y="11"/>
                </a:cxn>
                <a:cxn ang="0">
                  <a:pos x="8" y="8"/>
                </a:cxn>
                <a:cxn ang="0">
                  <a:pos x="6" y="4"/>
                </a:cxn>
                <a:cxn ang="0">
                  <a:pos x="3" y="0"/>
                </a:cxn>
                <a:cxn ang="0">
                  <a:pos x="0" y="2"/>
                </a:cxn>
                <a:cxn ang="0">
                  <a:pos x="2" y="6"/>
                </a:cxn>
                <a:cxn ang="0">
                  <a:pos x="6" y="11"/>
                </a:cxn>
                <a:cxn ang="0">
                  <a:pos x="9" y="13"/>
                </a:cxn>
                <a:cxn ang="0">
                  <a:pos x="13" y="16"/>
                </a:cxn>
                <a:cxn ang="0">
                  <a:pos x="16" y="20"/>
                </a:cxn>
                <a:cxn ang="0">
                  <a:pos x="20" y="22"/>
                </a:cxn>
                <a:cxn ang="0">
                  <a:pos x="24" y="24"/>
                </a:cxn>
                <a:cxn ang="0">
                  <a:pos x="29" y="26"/>
                </a:cxn>
                <a:cxn ang="0">
                  <a:pos x="33" y="27"/>
                </a:cxn>
                <a:cxn ang="0">
                  <a:pos x="38" y="28"/>
                </a:cxn>
                <a:cxn ang="0">
                  <a:pos x="43" y="29"/>
                </a:cxn>
                <a:cxn ang="0">
                  <a:pos x="47" y="29"/>
                </a:cxn>
                <a:cxn ang="0">
                  <a:pos x="52" y="28"/>
                </a:cxn>
                <a:cxn ang="0">
                  <a:pos x="56" y="27"/>
                </a:cxn>
                <a:cxn ang="0">
                  <a:pos x="61" y="24"/>
                </a:cxn>
                <a:cxn ang="0">
                  <a:pos x="65" y="23"/>
                </a:cxn>
                <a:cxn ang="0">
                  <a:pos x="65" y="23"/>
                </a:cxn>
                <a:cxn ang="0">
                  <a:pos x="65" y="23"/>
                </a:cxn>
                <a:cxn ang="0">
                  <a:pos x="65" y="23"/>
                </a:cxn>
                <a:cxn ang="0">
                  <a:pos x="65" y="23"/>
                </a:cxn>
                <a:cxn ang="0">
                  <a:pos x="63" y="19"/>
                </a:cxn>
              </a:cxnLst>
              <a:rect l="txL" t="txT" r="txR" b="txB"/>
              <a:pathLst>
                <a:path w="66" h="30">
                  <a:moveTo>
                    <a:pt x="63" y="19"/>
                  </a:moveTo>
                  <a:lnTo>
                    <a:pt x="63" y="19"/>
                  </a:lnTo>
                  <a:lnTo>
                    <a:pt x="60" y="21"/>
                  </a:lnTo>
                  <a:lnTo>
                    <a:pt x="56" y="23"/>
                  </a:lnTo>
                  <a:lnTo>
                    <a:pt x="51" y="24"/>
                  </a:lnTo>
                  <a:lnTo>
                    <a:pt x="47" y="24"/>
                  </a:lnTo>
                  <a:lnTo>
                    <a:pt x="43" y="24"/>
                  </a:lnTo>
                  <a:lnTo>
                    <a:pt x="38" y="24"/>
                  </a:lnTo>
                  <a:lnTo>
                    <a:pt x="35" y="23"/>
                  </a:lnTo>
                  <a:lnTo>
                    <a:pt x="30" y="22"/>
                  </a:lnTo>
                  <a:lnTo>
                    <a:pt x="26" y="20"/>
                  </a:lnTo>
                  <a:lnTo>
                    <a:pt x="22" y="19"/>
                  </a:lnTo>
                  <a:lnTo>
                    <a:pt x="18" y="16"/>
                  </a:lnTo>
                  <a:lnTo>
                    <a:pt x="15" y="13"/>
                  </a:lnTo>
                  <a:lnTo>
                    <a:pt x="12" y="11"/>
                  </a:lnTo>
                  <a:lnTo>
                    <a:pt x="8" y="8"/>
                  </a:lnTo>
                  <a:lnTo>
                    <a:pt x="6" y="4"/>
                  </a:lnTo>
                  <a:lnTo>
                    <a:pt x="3" y="0"/>
                  </a:lnTo>
                  <a:lnTo>
                    <a:pt x="0" y="2"/>
                  </a:lnTo>
                  <a:lnTo>
                    <a:pt x="2" y="6"/>
                  </a:lnTo>
                  <a:lnTo>
                    <a:pt x="6" y="11"/>
                  </a:lnTo>
                  <a:lnTo>
                    <a:pt x="9" y="13"/>
                  </a:lnTo>
                  <a:lnTo>
                    <a:pt x="13" y="16"/>
                  </a:lnTo>
                  <a:lnTo>
                    <a:pt x="16" y="20"/>
                  </a:lnTo>
                  <a:lnTo>
                    <a:pt x="20" y="22"/>
                  </a:lnTo>
                  <a:lnTo>
                    <a:pt x="24" y="24"/>
                  </a:lnTo>
                  <a:lnTo>
                    <a:pt x="29" y="26"/>
                  </a:lnTo>
                  <a:lnTo>
                    <a:pt x="33" y="27"/>
                  </a:lnTo>
                  <a:lnTo>
                    <a:pt x="38" y="28"/>
                  </a:lnTo>
                  <a:lnTo>
                    <a:pt x="43" y="29"/>
                  </a:lnTo>
                  <a:lnTo>
                    <a:pt x="47" y="29"/>
                  </a:lnTo>
                  <a:lnTo>
                    <a:pt x="52" y="28"/>
                  </a:lnTo>
                  <a:lnTo>
                    <a:pt x="56" y="27"/>
                  </a:lnTo>
                  <a:lnTo>
                    <a:pt x="61" y="24"/>
                  </a:lnTo>
                  <a:lnTo>
                    <a:pt x="65" y="23"/>
                  </a:lnTo>
                  <a:lnTo>
                    <a:pt x="63" y="19"/>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77" name="Freeform 113"/>
            <p:cNvSpPr/>
            <p:nvPr/>
          </p:nvSpPr>
          <p:spPr>
            <a:xfrm>
              <a:off x="716" y="3183"/>
              <a:ext cx="86" cy="49"/>
            </a:xfrm>
            <a:custGeom>
              <a:avLst/>
              <a:gdLst>
                <a:gd name="txL" fmla="*/ 0 w 86"/>
                <a:gd name="txT" fmla="*/ 0 h 49"/>
                <a:gd name="txR" fmla="*/ 86 w 86"/>
                <a:gd name="txB" fmla="*/ 49 h 49"/>
              </a:gdLst>
              <a:ahLst/>
              <a:cxnLst>
                <a:cxn ang="0">
                  <a:pos x="80" y="2"/>
                </a:cxn>
                <a:cxn ang="0">
                  <a:pos x="80" y="0"/>
                </a:cxn>
                <a:cxn ang="0">
                  <a:pos x="0" y="44"/>
                </a:cxn>
                <a:cxn ang="0">
                  <a:pos x="1" y="48"/>
                </a:cxn>
                <a:cxn ang="0">
                  <a:pos x="83" y="3"/>
                </a:cxn>
                <a:cxn ang="0">
                  <a:pos x="84" y="0"/>
                </a:cxn>
                <a:cxn ang="0">
                  <a:pos x="83" y="3"/>
                </a:cxn>
                <a:cxn ang="0">
                  <a:pos x="85" y="2"/>
                </a:cxn>
                <a:cxn ang="0">
                  <a:pos x="84" y="0"/>
                </a:cxn>
                <a:cxn ang="0">
                  <a:pos x="80" y="2"/>
                </a:cxn>
              </a:cxnLst>
              <a:rect l="txL" t="txT" r="txR" b="txB"/>
              <a:pathLst>
                <a:path w="86" h="49">
                  <a:moveTo>
                    <a:pt x="80" y="2"/>
                  </a:moveTo>
                  <a:lnTo>
                    <a:pt x="80" y="0"/>
                  </a:lnTo>
                  <a:lnTo>
                    <a:pt x="0" y="44"/>
                  </a:lnTo>
                  <a:lnTo>
                    <a:pt x="1" y="48"/>
                  </a:lnTo>
                  <a:lnTo>
                    <a:pt x="83" y="3"/>
                  </a:lnTo>
                  <a:lnTo>
                    <a:pt x="84" y="0"/>
                  </a:lnTo>
                  <a:lnTo>
                    <a:pt x="83" y="3"/>
                  </a:lnTo>
                  <a:lnTo>
                    <a:pt x="85" y="2"/>
                  </a:lnTo>
                  <a:lnTo>
                    <a:pt x="84" y="0"/>
                  </a:lnTo>
                  <a:lnTo>
                    <a:pt x="80" y="2"/>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78" name="Freeform 114"/>
            <p:cNvSpPr/>
            <p:nvPr/>
          </p:nvSpPr>
          <p:spPr>
            <a:xfrm>
              <a:off x="647" y="2913"/>
              <a:ext cx="154" cy="274"/>
            </a:xfrm>
            <a:custGeom>
              <a:avLst/>
              <a:gdLst>
                <a:gd name="txL" fmla="*/ 0 w 154"/>
                <a:gd name="txT" fmla="*/ 0 h 274"/>
                <a:gd name="txR" fmla="*/ 154 w 154"/>
                <a:gd name="txB" fmla="*/ 274 h 274"/>
              </a:gdLst>
              <a:ahLst/>
              <a:cxnLst>
                <a:cxn ang="0">
                  <a:pos x="2" y="4"/>
                </a:cxn>
                <a:cxn ang="0">
                  <a:pos x="0" y="3"/>
                </a:cxn>
                <a:cxn ang="0">
                  <a:pos x="149" y="273"/>
                </a:cxn>
                <a:cxn ang="0">
                  <a:pos x="153" y="271"/>
                </a:cxn>
                <a:cxn ang="0">
                  <a:pos x="3" y="1"/>
                </a:cxn>
                <a:cxn ang="0">
                  <a:pos x="0" y="0"/>
                </a:cxn>
                <a:cxn ang="0">
                  <a:pos x="3" y="1"/>
                </a:cxn>
                <a:cxn ang="0">
                  <a:pos x="2" y="0"/>
                </a:cxn>
                <a:cxn ang="0">
                  <a:pos x="0" y="0"/>
                </a:cxn>
                <a:cxn ang="0">
                  <a:pos x="2" y="4"/>
                </a:cxn>
              </a:cxnLst>
              <a:rect l="txL" t="txT" r="txR" b="txB"/>
              <a:pathLst>
                <a:path w="154" h="274">
                  <a:moveTo>
                    <a:pt x="2" y="4"/>
                  </a:moveTo>
                  <a:lnTo>
                    <a:pt x="0" y="3"/>
                  </a:lnTo>
                  <a:lnTo>
                    <a:pt x="149" y="273"/>
                  </a:lnTo>
                  <a:lnTo>
                    <a:pt x="153" y="271"/>
                  </a:lnTo>
                  <a:lnTo>
                    <a:pt x="3" y="1"/>
                  </a:lnTo>
                  <a:lnTo>
                    <a:pt x="0" y="0"/>
                  </a:lnTo>
                  <a:lnTo>
                    <a:pt x="3" y="1"/>
                  </a:lnTo>
                  <a:lnTo>
                    <a:pt x="2" y="0"/>
                  </a:lnTo>
                  <a:lnTo>
                    <a:pt x="0" y="0"/>
                  </a:lnTo>
                  <a:lnTo>
                    <a:pt x="2" y="4"/>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79" name="Freeform 115"/>
            <p:cNvSpPr/>
            <p:nvPr/>
          </p:nvSpPr>
          <p:spPr>
            <a:xfrm>
              <a:off x="680" y="2870"/>
              <a:ext cx="191" cy="305"/>
            </a:xfrm>
            <a:custGeom>
              <a:avLst/>
              <a:gdLst>
                <a:gd name="txL" fmla="*/ 0 w 191"/>
                <a:gd name="txT" fmla="*/ 0 h 305"/>
                <a:gd name="txR" fmla="*/ 191 w 191"/>
                <a:gd name="txB" fmla="*/ 305 h 305"/>
              </a:gdLst>
              <a:ahLst/>
              <a:cxnLst>
                <a:cxn ang="0">
                  <a:pos x="31" y="0"/>
                </a:cxn>
                <a:cxn ang="0">
                  <a:pos x="0" y="16"/>
                </a:cxn>
                <a:cxn ang="0">
                  <a:pos x="158" y="304"/>
                </a:cxn>
                <a:cxn ang="0">
                  <a:pos x="190" y="287"/>
                </a:cxn>
                <a:cxn ang="0">
                  <a:pos x="31" y="0"/>
                </a:cxn>
              </a:cxnLst>
              <a:rect l="txL" t="txT" r="txR" b="txB"/>
              <a:pathLst>
                <a:path w="191" h="305">
                  <a:moveTo>
                    <a:pt x="31" y="0"/>
                  </a:moveTo>
                  <a:lnTo>
                    <a:pt x="0" y="16"/>
                  </a:lnTo>
                  <a:lnTo>
                    <a:pt x="158" y="304"/>
                  </a:lnTo>
                  <a:lnTo>
                    <a:pt x="190" y="287"/>
                  </a:lnTo>
                  <a:lnTo>
                    <a:pt x="31" y="0"/>
                  </a:lnTo>
                </a:path>
              </a:pathLst>
            </a:custGeom>
            <a:solidFill>
              <a:srgbClr val="FFB2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80" name="Freeform 116"/>
            <p:cNvSpPr/>
            <p:nvPr/>
          </p:nvSpPr>
          <p:spPr>
            <a:xfrm>
              <a:off x="677" y="2868"/>
              <a:ext cx="36" cy="22"/>
            </a:xfrm>
            <a:custGeom>
              <a:avLst/>
              <a:gdLst>
                <a:gd name="txL" fmla="*/ 0 w 36"/>
                <a:gd name="txT" fmla="*/ 0 h 22"/>
                <a:gd name="txR" fmla="*/ 36 w 36"/>
                <a:gd name="txB" fmla="*/ 22 h 22"/>
              </a:gdLst>
              <a:ahLst/>
              <a:cxnLst>
                <a:cxn ang="0">
                  <a:pos x="4" y="18"/>
                </a:cxn>
                <a:cxn ang="0">
                  <a:pos x="3" y="21"/>
                </a:cxn>
                <a:cxn ang="0">
                  <a:pos x="35" y="4"/>
                </a:cxn>
                <a:cxn ang="0">
                  <a:pos x="33" y="0"/>
                </a:cxn>
                <a:cxn ang="0">
                  <a:pos x="1" y="17"/>
                </a:cxn>
                <a:cxn ang="0">
                  <a:pos x="0" y="20"/>
                </a:cxn>
                <a:cxn ang="0">
                  <a:pos x="1" y="17"/>
                </a:cxn>
                <a:cxn ang="0">
                  <a:pos x="0" y="18"/>
                </a:cxn>
                <a:cxn ang="0">
                  <a:pos x="0" y="20"/>
                </a:cxn>
                <a:cxn ang="0">
                  <a:pos x="4" y="18"/>
                </a:cxn>
              </a:cxnLst>
              <a:rect l="txL" t="txT" r="txR" b="txB"/>
              <a:pathLst>
                <a:path w="36" h="22">
                  <a:moveTo>
                    <a:pt x="4" y="18"/>
                  </a:moveTo>
                  <a:lnTo>
                    <a:pt x="3" y="21"/>
                  </a:lnTo>
                  <a:lnTo>
                    <a:pt x="35" y="4"/>
                  </a:lnTo>
                  <a:lnTo>
                    <a:pt x="33" y="0"/>
                  </a:lnTo>
                  <a:lnTo>
                    <a:pt x="1" y="17"/>
                  </a:lnTo>
                  <a:lnTo>
                    <a:pt x="0" y="20"/>
                  </a:lnTo>
                  <a:lnTo>
                    <a:pt x="1" y="17"/>
                  </a:lnTo>
                  <a:lnTo>
                    <a:pt x="0" y="18"/>
                  </a:lnTo>
                  <a:lnTo>
                    <a:pt x="0" y="20"/>
                  </a:lnTo>
                  <a:lnTo>
                    <a:pt x="4" y="18"/>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81" name="Freeform 117"/>
            <p:cNvSpPr/>
            <p:nvPr/>
          </p:nvSpPr>
          <p:spPr>
            <a:xfrm>
              <a:off x="678" y="2886"/>
              <a:ext cx="163" cy="291"/>
            </a:xfrm>
            <a:custGeom>
              <a:avLst/>
              <a:gdLst>
                <a:gd name="txL" fmla="*/ 0 w 163"/>
                <a:gd name="txT" fmla="*/ 0 h 291"/>
                <a:gd name="txR" fmla="*/ 163 w 163"/>
                <a:gd name="txB" fmla="*/ 291 h 291"/>
              </a:gdLst>
              <a:ahLst/>
              <a:cxnLst>
                <a:cxn ang="0">
                  <a:pos x="158" y="285"/>
                </a:cxn>
                <a:cxn ang="0">
                  <a:pos x="162" y="286"/>
                </a:cxn>
                <a:cxn ang="0">
                  <a:pos x="3" y="0"/>
                </a:cxn>
                <a:cxn ang="0">
                  <a:pos x="0" y="1"/>
                </a:cxn>
                <a:cxn ang="0">
                  <a:pos x="158" y="288"/>
                </a:cxn>
                <a:cxn ang="0">
                  <a:pos x="160" y="289"/>
                </a:cxn>
                <a:cxn ang="0">
                  <a:pos x="158" y="288"/>
                </a:cxn>
                <a:cxn ang="0">
                  <a:pos x="158" y="290"/>
                </a:cxn>
                <a:cxn ang="0">
                  <a:pos x="160" y="289"/>
                </a:cxn>
                <a:cxn ang="0">
                  <a:pos x="158" y="285"/>
                </a:cxn>
              </a:cxnLst>
              <a:rect l="txL" t="txT" r="txR" b="txB"/>
              <a:pathLst>
                <a:path w="163" h="291">
                  <a:moveTo>
                    <a:pt x="158" y="285"/>
                  </a:moveTo>
                  <a:lnTo>
                    <a:pt x="162" y="286"/>
                  </a:lnTo>
                  <a:lnTo>
                    <a:pt x="3" y="0"/>
                  </a:lnTo>
                  <a:lnTo>
                    <a:pt x="0" y="1"/>
                  </a:lnTo>
                  <a:lnTo>
                    <a:pt x="158" y="288"/>
                  </a:lnTo>
                  <a:lnTo>
                    <a:pt x="160" y="289"/>
                  </a:lnTo>
                  <a:lnTo>
                    <a:pt x="158" y="288"/>
                  </a:lnTo>
                  <a:lnTo>
                    <a:pt x="158" y="290"/>
                  </a:lnTo>
                  <a:lnTo>
                    <a:pt x="160" y="289"/>
                  </a:lnTo>
                  <a:lnTo>
                    <a:pt x="158" y="285"/>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82" name="Freeform 118"/>
            <p:cNvSpPr/>
            <p:nvPr/>
          </p:nvSpPr>
          <p:spPr>
            <a:xfrm>
              <a:off x="836" y="3155"/>
              <a:ext cx="36" cy="21"/>
            </a:xfrm>
            <a:custGeom>
              <a:avLst/>
              <a:gdLst>
                <a:gd name="txL" fmla="*/ 0 w 36"/>
                <a:gd name="txT" fmla="*/ 0 h 21"/>
                <a:gd name="txR" fmla="*/ 36 w 36"/>
                <a:gd name="txB" fmla="*/ 21 h 21"/>
              </a:gdLst>
              <a:ahLst/>
              <a:cxnLst>
                <a:cxn ang="0">
                  <a:pos x="31" y="2"/>
                </a:cxn>
                <a:cxn ang="0">
                  <a:pos x="31" y="0"/>
                </a:cxn>
                <a:cxn ang="0">
                  <a:pos x="0" y="16"/>
                </a:cxn>
                <a:cxn ang="0">
                  <a:pos x="1" y="20"/>
                </a:cxn>
                <a:cxn ang="0">
                  <a:pos x="33" y="3"/>
                </a:cxn>
                <a:cxn ang="0">
                  <a:pos x="34" y="0"/>
                </a:cxn>
                <a:cxn ang="0">
                  <a:pos x="33" y="3"/>
                </a:cxn>
                <a:cxn ang="0">
                  <a:pos x="35" y="2"/>
                </a:cxn>
                <a:cxn ang="0">
                  <a:pos x="34" y="0"/>
                </a:cxn>
                <a:cxn ang="0">
                  <a:pos x="31" y="2"/>
                </a:cxn>
              </a:cxnLst>
              <a:rect l="txL" t="txT" r="txR" b="txB"/>
              <a:pathLst>
                <a:path w="36" h="21">
                  <a:moveTo>
                    <a:pt x="31" y="2"/>
                  </a:moveTo>
                  <a:lnTo>
                    <a:pt x="31" y="0"/>
                  </a:lnTo>
                  <a:lnTo>
                    <a:pt x="0" y="16"/>
                  </a:lnTo>
                  <a:lnTo>
                    <a:pt x="1" y="20"/>
                  </a:lnTo>
                  <a:lnTo>
                    <a:pt x="33" y="3"/>
                  </a:lnTo>
                  <a:lnTo>
                    <a:pt x="34" y="0"/>
                  </a:lnTo>
                  <a:lnTo>
                    <a:pt x="33" y="3"/>
                  </a:lnTo>
                  <a:lnTo>
                    <a:pt x="35" y="2"/>
                  </a:lnTo>
                  <a:lnTo>
                    <a:pt x="34" y="0"/>
                  </a:lnTo>
                  <a:lnTo>
                    <a:pt x="31" y="2"/>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83" name="Freeform 119"/>
            <p:cNvSpPr/>
            <p:nvPr/>
          </p:nvSpPr>
          <p:spPr>
            <a:xfrm>
              <a:off x="709" y="2867"/>
              <a:ext cx="164" cy="292"/>
            </a:xfrm>
            <a:custGeom>
              <a:avLst/>
              <a:gdLst>
                <a:gd name="txL" fmla="*/ 0 w 164"/>
                <a:gd name="txT" fmla="*/ 0 h 292"/>
                <a:gd name="txR" fmla="*/ 164 w 164"/>
                <a:gd name="txB" fmla="*/ 292 h 292"/>
              </a:gdLst>
              <a:ahLst/>
              <a:cxnLst>
                <a:cxn ang="0">
                  <a:pos x="2" y="4"/>
                </a:cxn>
                <a:cxn ang="0">
                  <a:pos x="0" y="4"/>
                </a:cxn>
                <a:cxn ang="0">
                  <a:pos x="159" y="291"/>
                </a:cxn>
                <a:cxn ang="0">
                  <a:pos x="163" y="289"/>
                </a:cxn>
                <a:cxn ang="0">
                  <a:pos x="3" y="1"/>
                </a:cxn>
                <a:cxn ang="0">
                  <a:pos x="0" y="0"/>
                </a:cxn>
                <a:cxn ang="0">
                  <a:pos x="3" y="1"/>
                </a:cxn>
                <a:cxn ang="0">
                  <a:pos x="2" y="0"/>
                </a:cxn>
                <a:cxn ang="0">
                  <a:pos x="0" y="0"/>
                </a:cxn>
                <a:cxn ang="0">
                  <a:pos x="2" y="4"/>
                </a:cxn>
              </a:cxnLst>
              <a:rect l="txL" t="txT" r="txR" b="txB"/>
              <a:pathLst>
                <a:path w="164" h="292">
                  <a:moveTo>
                    <a:pt x="2" y="4"/>
                  </a:moveTo>
                  <a:lnTo>
                    <a:pt x="0" y="4"/>
                  </a:lnTo>
                  <a:lnTo>
                    <a:pt x="159" y="291"/>
                  </a:lnTo>
                  <a:lnTo>
                    <a:pt x="163" y="289"/>
                  </a:lnTo>
                  <a:lnTo>
                    <a:pt x="3" y="1"/>
                  </a:lnTo>
                  <a:lnTo>
                    <a:pt x="0" y="0"/>
                  </a:lnTo>
                  <a:lnTo>
                    <a:pt x="3" y="1"/>
                  </a:lnTo>
                  <a:lnTo>
                    <a:pt x="2" y="0"/>
                  </a:lnTo>
                  <a:lnTo>
                    <a:pt x="0" y="0"/>
                  </a:lnTo>
                  <a:lnTo>
                    <a:pt x="2" y="4"/>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84" name="Freeform 120"/>
            <p:cNvSpPr/>
            <p:nvPr/>
          </p:nvSpPr>
          <p:spPr>
            <a:xfrm>
              <a:off x="614" y="2906"/>
              <a:ext cx="191" cy="305"/>
            </a:xfrm>
            <a:custGeom>
              <a:avLst/>
              <a:gdLst>
                <a:gd name="txL" fmla="*/ 0 w 191"/>
                <a:gd name="txT" fmla="*/ 0 h 305"/>
                <a:gd name="txR" fmla="*/ 191 w 191"/>
                <a:gd name="txB" fmla="*/ 305 h 305"/>
              </a:gdLst>
              <a:ahLst/>
              <a:cxnLst>
                <a:cxn ang="0">
                  <a:pos x="30" y="0"/>
                </a:cxn>
                <a:cxn ang="0">
                  <a:pos x="0" y="17"/>
                </a:cxn>
                <a:cxn ang="0">
                  <a:pos x="158" y="304"/>
                </a:cxn>
                <a:cxn ang="0">
                  <a:pos x="190" y="287"/>
                </a:cxn>
                <a:cxn ang="0">
                  <a:pos x="30" y="0"/>
                </a:cxn>
              </a:cxnLst>
              <a:rect l="txL" t="txT" r="txR" b="txB"/>
              <a:pathLst>
                <a:path w="191" h="305">
                  <a:moveTo>
                    <a:pt x="30" y="0"/>
                  </a:moveTo>
                  <a:lnTo>
                    <a:pt x="0" y="17"/>
                  </a:lnTo>
                  <a:lnTo>
                    <a:pt x="158" y="304"/>
                  </a:lnTo>
                  <a:lnTo>
                    <a:pt x="190" y="287"/>
                  </a:lnTo>
                  <a:lnTo>
                    <a:pt x="30" y="0"/>
                  </a:lnTo>
                </a:path>
              </a:pathLst>
            </a:custGeom>
            <a:solidFill>
              <a:srgbClr val="FFB2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85" name="Freeform 121"/>
            <p:cNvSpPr/>
            <p:nvPr/>
          </p:nvSpPr>
          <p:spPr>
            <a:xfrm>
              <a:off x="611" y="2905"/>
              <a:ext cx="34" cy="22"/>
            </a:xfrm>
            <a:custGeom>
              <a:avLst/>
              <a:gdLst>
                <a:gd name="txL" fmla="*/ 0 w 34"/>
                <a:gd name="txT" fmla="*/ 0 h 22"/>
                <a:gd name="txR" fmla="*/ 34 w 34"/>
                <a:gd name="txB" fmla="*/ 22 h 22"/>
              </a:gdLst>
              <a:ahLst/>
              <a:cxnLst>
                <a:cxn ang="0">
                  <a:pos x="3" y="18"/>
                </a:cxn>
                <a:cxn ang="0">
                  <a:pos x="3" y="21"/>
                </a:cxn>
                <a:cxn ang="0">
                  <a:pos x="33" y="3"/>
                </a:cxn>
                <a:cxn ang="0">
                  <a:pos x="32" y="0"/>
                </a:cxn>
                <a:cxn ang="0">
                  <a:pos x="1" y="17"/>
                </a:cxn>
                <a:cxn ang="0">
                  <a:pos x="0" y="20"/>
                </a:cxn>
                <a:cxn ang="0">
                  <a:pos x="1" y="17"/>
                </a:cxn>
                <a:cxn ang="0">
                  <a:pos x="0" y="18"/>
                </a:cxn>
                <a:cxn ang="0">
                  <a:pos x="0" y="20"/>
                </a:cxn>
                <a:cxn ang="0">
                  <a:pos x="3" y="18"/>
                </a:cxn>
              </a:cxnLst>
              <a:rect l="txL" t="txT" r="txR" b="txB"/>
              <a:pathLst>
                <a:path w="34" h="22">
                  <a:moveTo>
                    <a:pt x="3" y="18"/>
                  </a:moveTo>
                  <a:lnTo>
                    <a:pt x="3" y="21"/>
                  </a:lnTo>
                  <a:lnTo>
                    <a:pt x="33" y="3"/>
                  </a:lnTo>
                  <a:lnTo>
                    <a:pt x="32" y="0"/>
                  </a:lnTo>
                  <a:lnTo>
                    <a:pt x="1" y="17"/>
                  </a:lnTo>
                  <a:lnTo>
                    <a:pt x="0" y="20"/>
                  </a:lnTo>
                  <a:lnTo>
                    <a:pt x="1" y="17"/>
                  </a:lnTo>
                  <a:lnTo>
                    <a:pt x="0" y="18"/>
                  </a:lnTo>
                  <a:lnTo>
                    <a:pt x="0" y="20"/>
                  </a:lnTo>
                  <a:lnTo>
                    <a:pt x="3" y="18"/>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86" name="Freeform 122"/>
            <p:cNvSpPr/>
            <p:nvPr/>
          </p:nvSpPr>
          <p:spPr>
            <a:xfrm>
              <a:off x="612" y="2923"/>
              <a:ext cx="163" cy="291"/>
            </a:xfrm>
            <a:custGeom>
              <a:avLst/>
              <a:gdLst>
                <a:gd name="txL" fmla="*/ 0 w 163"/>
                <a:gd name="txT" fmla="*/ 0 h 291"/>
                <a:gd name="txR" fmla="*/ 163 w 163"/>
                <a:gd name="txB" fmla="*/ 291 h 291"/>
              </a:gdLst>
              <a:ahLst/>
              <a:cxnLst>
                <a:cxn ang="0">
                  <a:pos x="159" y="285"/>
                </a:cxn>
                <a:cxn ang="0">
                  <a:pos x="162" y="286"/>
                </a:cxn>
                <a:cxn ang="0">
                  <a:pos x="3" y="0"/>
                </a:cxn>
                <a:cxn ang="0">
                  <a:pos x="0" y="1"/>
                </a:cxn>
                <a:cxn ang="0">
                  <a:pos x="158" y="288"/>
                </a:cxn>
                <a:cxn ang="0">
                  <a:pos x="161" y="289"/>
                </a:cxn>
                <a:cxn ang="0">
                  <a:pos x="158" y="288"/>
                </a:cxn>
                <a:cxn ang="0">
                  <a:pos x="159" y="290"/>
                </a:cxn>
                <a:cxn ang="0">
                  <a:pos x="161" y="289"/>
                </a:cxn>
                <a:cxn ang="0">
                  <a:pos x="159" y="285"/>
                </a:cxn>
              </a:cxnLst>
              <a:rect l="txL" t="txT" r="txR" b="txB"/>
              <a:pathLst>
                <a:path w="163" h="291">
                  <a:moveTo>
                    <a:pt x="159" y="285"/>
                  </a:moveTo>
                  <a:lnTo>
                    <a:pt x="162" y="286"/>
                  </a:lnTo>
                  <a:lnTo>
                    <a:pt x="3" y="0"/>
                  </a:lnTo>
                  <a:lnTo>
                    <a:pt x="0" y="1"/>
                  </a:lnTo>
                  <a:lnTo>
                    <a:pt x="158" y="288"/>
                  </a:lnTo>
                  <a:lnTo>
                    <a:pt x="161" y="289"/>
                  </a:lnTo>
                  <a:lnTo>
                    <a:pt x="158" y="288"/>
                  </a:lnTo>
                  <a:lnTo>
                    <a:pt x="159" y="290"/>
                  </a:lnTo>
                  <a:lnTo>
                    <a:pt x="161" y="289"/>
                  </a:lnTo>
                  <a:lnTo>
                    <a:pt x="159" y="285"/>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87" name="Freeform 123"/>
            <p:cNvSpPr/>
            <p:nvPr/>
          </p:nvSpPr>
          <p:spPr>
            <a:xfrm>
              <a:off x="771" y="3192"/>
              <a:ext cx="36" cy="21"/>
            </a:xfrm>
            <a:custGeom>
              <a:avLst/>
              <a:gdLst>
                <a:gd name="txL" fmla="*/ 0 w 36"/>
                <a:gd name="txT" fmla="*/ 0 h 21"/>
                <a:gd name="txR" fmla="*/ 36 w 36"/>
                <a:gd name="txB" fmla="*/ 21 h 21"/>
              </a:gdLst>
              <a:ahLst/>
              <a:cxnLst>
                <a:cxn ang="0">
                  <a:pos x="31" y="2"/>
                </a:cxn>
                <a:cxn ang="0">
                  <a:pos x="31" y="0"/>
                </a:cxn>
                <a:cxn ang="0">
                  <a:pos x="0" y="16"/>
                </a:cxn>
                <a:cxn ang="0">
                  <a:pos x="1" y="20"/>
                </a:cxn>
                <a:cxn ang="0">
                  <a:pos x="33" y="3"/>
                </a:cxn>
                <a:cxn ang="0">
                  <a:pos x="34" y="0"/>
                </a:cxn>
                <a:cxn ang="0">
                  <a:pos x="33" y="3"/>
                </a:cxn>
                <a:cxn ang="0">
                  <a:pos x="35" y="2"/>
                </a:cxn>
                <a:cxn ang="0">
                  <a:pos x="34" y="0"/>
                </a:cxn>
                <a:cxn ang="0">
                  <a:pos x="31" y="2"/>
                </a:cxn>
              </a:cxnLst>
              <a:rect l="txL" t="txT" r="txR" b="txB"/>
              <a:pathLst>
                <a:path w="36" h="21">
                  <a:moveTo>
                    <a:pt x="31" y="2"/>
                  </a:moveTo>
                  <a:lnTo>
                    <a:pt x="31" y="0"/>
                  </a:lnTo>
                  <a:lnTo>
                    <a:pt x="0" y="16"/>
                  </a:lnTo>
                  <a:lnTo>
                    <a:pt x="1" y="20"/>
                  </a:lnTo>
                  <a:lnTo>
                    <a:pt x="33" y="3"/>
                  </a:lnTo>
                  <a:lnTo>
                    <a:pt x="34" y="0"/>
                  </a:lnTo>
                  <a:lnTo>
                    <a:pt x="33" y="3"/>
                  </a:lnTo>
                  <a:lnTo>
                    <a:pt x="35" y="2"/>
                  </a:lnTo>
                  <a:lnTo>
                    <a:pt x="34" y="0"/>
                  </a:lnTo>
                  <a:lnTo>
                    <a:pt x="31" y="2"/>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88" name="Freeform 124"/>
            <p:cNvSpPr/>
            <p:nvPr/>
          </p:nvSpPr>
          <p:spPr>
            <a:xfrm>
              <a:off x="644" y="2904"/>
              <a:ext cx="163" cy="291"/>
            </a:xfrm>
            <a:custGeom>
              <a:avLst/>
              <a:gdLst>
                <a:gd name="txL" fmla="*/ 0 w 163"/>
                <a:gd name="txT" fmla="*/ 0 h 291"/>
                <a:gd name="txR" fmla="*/ 163 w 163"/>
                <a:gd name="txB" fmla="*/ 291 h 291"/>
              </a:gdLst>
              <a:ahLst/>
              <a:cxnLst>
                <a:cxn ang="0">
                  <a:pos x="1" y="3"/>
                </a:cxn>
                <a:cxn ang="0">
                  <a:pos x="0" y="2"/>
                </a:cxn>
                <a:cxn ang="0">
                  <a:pos x="158" y="290"/>
                </a:cxn>
                <a:cxn ang="0">
                  <a:pos x="162" y="288"/>
                </a:cxn>
                <a:cxn ang="0">
                  <a:pos x="2" y="1"/>
                </a:cxn>
                <a:cxn ang="0">
                  <a:pos x="0" y="0"/>
                </a:cxn>
                <a:cxn ang="0">
                  <a:pos x="2" y="1"/>
                </a:cxn>
                <a:cxn ang="0">
                  <a:pos x="1" y="0"/>
                </a:cxn>
                <a:cxn ang="0">
                  <a:pos x="0" y="0"/>
                </a:cxn>
                <a:cxn ang="0">
                  <a:pos x="1" y="3"/>
                </a:cxn>
              </a:cxnLst>
              <a:rect l="txL" t="txT" r="txR" b="txB"/>
              <a:pathLst>
                <a:path w="163" h="291">
                  <a:moveTo>
                    <a:pt x="1" y="3"/>
                  </a:moveTo>
                  <a:lnTo>
                    <a:pt x="0" y="2"/>
                  </a:lnTo>
                  <a:lnTo>
                    <a:pt x="158" y="290"/>
                  </a:lnTo>
                  <a:lnTo>
                    <a:pt x="162" y="288"/>
                  </a:lnTo>
                  <a:lnTo>
                    <a:pt x="2" y="1"/>
                  </a:lnTo>
                  <a:lnTo>
                    <a:pt x="0" y="0"/>
                  </a:lnTo>
                  <a:lnTo>
                    <a:pt x="2" y="1"/>
                  </a:lnTo>
                  <a:lnTo>
                    <a:pt x="1" y="0"/>
                  </a:lnTo>
                  <a:lnTo>
                    <a:pt x="0" y="0"/>
                  </a:lnTo>
                  <a:lnTo>
                    <a:pt x="1" y="3"/>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89" name="Freeform 125"/>
            <p:cNvSpPr/>
            <p:nvPr/>
          </p:nvSpPr>
          <p:spPr>
            <a:xfrm>
              <a:off x="629" y="2595"/>
              <a:ext cx="610" cy="415"/>
            </a:xfrm>
            <a:custGeom>
              <a:avLst/>
              <a:gdLst>
                <a:gd name="txL" fmla="*/ 0 w 610"/>
                <a:gd name="txT" fmla="*/ 0 h 415"/>
                <a:gd name="txR" fmla="*/ 610 w 610"/>
                <a:gd name="txB" fmla="*/ 415 h 415"/>
              </a:gdLst>
              <a:ahLst/>
              <a:cxnLst>
                <a:cxn ang="0">
                  <a:pos x="132" y="11"/>
                </a:cxn>
                <a:cxn ang="0">
                  <a:pos x="178" y="24"/>
                </a:cxn>
                <a:cxn ang="0">
                  <a:pos x="224" y="39"/>
                </a:cxn>
                <a:cxn ang="0">
                  <a:pos x="269" y="56"/>
                </a:cxn>
                <a:cxn ang="0">
                  <a:pos x="312" y="76"/>
                </a:cxn>
                <a:cxn ang="0">
                  <a:pos x="351" y="102"/>
                </a:cxn>
                <a:cxn ang="0">
                  <a:pos x="387" y="134"/>
                </a:cxn>
                <a:cxn ang="0">
                  <a:pos x="417" y="173"/>
                </a:cxn>
                <a:cxn ang="0">
                  <a:pos x="420" y="154"/>
                </a:cxn>
                <a:cxn ang="0">
                  <a:pos x="429" y="122"/>
                </a:cxn>
                <a:cxn ang="0">
                  <a:pos x="455" y="104"/>
                </a:cxn>
                <a:cxn ang="0">
                  <a:pos x="493" y="102"/>
                </a:cxn>
                <a:cxn ang="0">
                  <a:pos x="517" y="112"/>
                </a:cxn>
                <a:cxn ang="0">
                  <a:pos x="521" y="130"/>
                </a:cxn>
                <a:cxn ang="0">
                  <a:pos x="512" y="149"/>
                </a:cxn>
                <a:cxn ang="0">
                  <a:pos x="512" y="167"/>
                </a:cxn>
                <a:cxn ang="0">
                  <a:pos x="544" y="180"/>
                </a:cxn>
                <a:cxn ang="0">
                  <a:pos x="584" y="196"/>
                </a:cxn>
                <a:cxn ang="0">
                  <a:pos x="607" y="217"/>
                </a:cxn>
                <a:cxn ang="0">
                  <a:pos x="602" y="249"/>
                </a:cxn>
                <a:cxn ang="0">
                  <a:pos x="584" y="268"/>
                </a:cxn>
                <a:cxn ang="0">
                  <a:pos x="562" y="268"/>
                </a:cxn>
                <a:cxn ang="0">
                  <a:pos x="536" y="261"/>
                </a:cxn>
                <a:cxn ang="0">
                  <a:pos x="510" y="252"/>
                </a:cxn>
                <a:cxn ang="0">
                  <a:pos x="525" y="266"/>
                </a:cxn>
                <a:cxn ang="0">
                  <a:pos x="540" y="287"/>
                </a:cxn>
                <a:cxn ang="0">
                  <a:pos x="550" y="309"/>
                </a:cxn>
                <a:cxn ang="0">
                  <a:pos x="551" y="329"/>
                </a:cxn>
                <a:cxn ang="0">
                  <a:pos x="542" y="345"/>
                </a:cxn>
                <a:cxn ang="0">
                  <a:pos x="525" y="357"/>
                </a:cxn>
                <a:cxn ang="0">
                  <a:pos x="504" y="359"/>
                </a:cxn>
                <a:cxn ang="0">
                  <a:pos x="485" y="355"/>
                </a:cxn>
                <a:cxn ang="0">
                  <a:pos x="469" y="341"/>
                </a:cxn>
                <a:cxn ang="0">
                  <a:pos x="457" y="320"/>
                </a:cxn>
                <a:cxn ang="0">
                  <a:pos x="452" y="331"/>
                </a:cxn>
                <a:cxn ang="0">
                  <a:pos x="458" y="352"/>
                </a:cxn>
                <a:cxn ang="0">
                  <a:pos x="467" y="371"/>
                </a:cxn>
                <a:cxn ang="0">
                  <a:pos x="469" y="389"/>
                </a:cxn>
                <a:cxn ang="0">
                  <a:pos x="455" y="408"/>
                </a:cxn>
                <a:cxn ang="0">
                  <a:pos x="429" y="414"/>
                </a:cxn>
                <a:cxn ang="0">
                  <a:pos x="398" y="401"/>
                </a:cxn>
                <a:cxn ang="0">
                  <a:pos x="368" y="365"/>
                </a:cxn>
                <a:cxn ang="0">
                  <a:pos x="334" y="313"/>
                </a:cxn>
                <a:cxn ang="0">
                  <a:pos x="289" y="278"/>
                </a:cxn>
                <a:cxn ang="0">
                  <a:pos x="237" y="253"/>
                </a:cxn>
                <a:cxn ang="0">
                  <a:pos x="182" y="235"/>
                </a:cxn>
                <a:cxn ang="0">
                  <a:pos x="127" y="217"/>
                </a:cxn>
                <a:cxn ang="0">
                  <a:pos x="76" y="194"/>
                </a:cxn>
                <a:cxn ang="0">
                  <a:pos x="34" y="162"/>
                </a:cxn>
                <a:cxn ang="0">
                  <a:pos x="5" y="115"/>
                </a:cxn>
                <a:cxn ang="0">
                  <a:pos x="2" y="77"/>
                </a:cxn>
                <a:cxn ang="0">
                  <a:pos x="20" y="42"/>
                </a:cxn>
                <a:cxn ang="0">
                  <a:pos x="51" y="12"/>
                </a:cxn>
                <a:cxn ang="0">
                  <a:pos x="87" y="0"/>
                </a:cxn>
              </a:cxnLst>
              <a:rect l="txL" t="txT" r="txR" b="txB"/>
              <a:pathLst>
                <a:path w="610" h="415">
                  <a:moveTo>
                    <a:pt x="96" y="1"/>
                  </a:moveTo>
                  <a:lnTo>
                    <a:pt x="108" y="4"/>
                  </a:lnTo>
                  <a:lnTo>
                    <a:pt x="120" y="8"/>
                  </a:lnTo>
                  <a:lnTo>
                    <a:pt x="132" y="11"/>
                  </a:lnTo>
                  <a:lnTo>
                    <a:pt x="143" y="14"/>
                  </a:lnTo>
                  <a:lnTo>
                    <a:pt x="155" y="18"/>
                  </a:lnTo>
                  <a:lnTo>
                    <a:pt x="166" y="21"/>
                  </a:lnTo>
                  <a:lnTo>
                    <a:pt x="178" y="24"/>
                  </a:lnTo>
                  <a:lnTo>
                    <a:pt x="189" y="28"/>
                  </a:lnTo>
                  <a:lnTo>
                    <a:pt x="201" y="31"/>
                  </a:lnTo>
                  <a:lnTo>
                    <a:pt x="212" y="35"/>
                  </a:lnTo>
                  <a:lnTo>
                    <a:pt x="224" y="39"/>
                  </a:lnTo>
                  <a:lnTo>
                    <a:pt x="236" y="43"/>
                  </a:lnTo>
                  <a:lnTo>
                    <a:pt x="247" y="46"/>
                  </a:lnTo>
                  <a:lnTo>
                    <a:pt x="258" y="51"/>
                  </a:lnTo>
                  <a:lnTo>
                    <a:pt x="269" y="56"/>
                  </a:lnTo>
                  <a:lnTo>
                    <a:pt x="280" y="60"/>
                  </a:lnTo>
                  <a:lnTo>
                    <a:pt x="291" y="66"/>
                  </a:lnTo>
                  <a:lnTo>
                    <a:pt x="302" y="70"/>
                  </a:lnTo>
                  <a:lnTo>
                    <a:pt x="312" y="76"/>
                  </a:lnTo>
                  <a:lnTo>
                    <a:pt x="322" y="82"/>
                  </a:lnTo>
                  <a:lnTo>
                    <a:pt x="332" y="88"/>
                  </a:lnTo>
                  <a:lnTo>
                    <a:pt x="342" y="95"/>
                  </a:lnTo>
                  <a:lnTo>
                    <a:pt x="351" y="102"/>
                  </a:lnTo>
                  <a:lnTo>
                    <a:pt x="360" y="109"/>
                  </a:lnTo>
                  <a:lnTo>
                    <a:pt x="370" y="117"/>
                  </a:lnTo>
                  <a:lnTo>
                    <a:pt x="378" y="125"/>
                  </a:lnTo>
                  <a:lnTo>
                    <a:pt x="387" y="134"/>
                  </a:lnTo>
                  <a:lnTo>
                    <a:pt x="396" y="143"/>
                  </a:lnTo>
                  <a:lnTo>
                    <a:pt x="402" y="152"/>
                  </a:lnTo>
                  <a:lnTo>
                    <a:pt x="410" y="163"/>
                  </a:lnTo>
                  <a:lnTo>
                    <a:pt x="417" y="173"/>
                  </a:lnTo>
                  <a:lnTo>
                    <a:pt x="423" y="184"/>
                  </a:lnTo>
                  <a:lnTo>
                    <a:pt x="421" y="173"/>
                  </a:lnTo>
                  <a:lnTo>
                    <a:pt x="420" y="164"/>
                  </a:lnTo>
                  <a:lnTo>
                    <a:pt x="420" y="154"/>
                  </a:lnTo>
                  <a:lnTo>
                    <a:pt x="420" y="144"/>
                  </a:lnTo>
                  <a:lnTo>
                    <a:pt x="422" y="137"/>
                  </a:lnTo>
                  <a:lnTo>
                    <a:pt x="425" y="129"/>
                  </a:lnTo>
                  <a:lnTo>
                    <a:pt x="429" y="122"/>
                  </a:lnTo>
                  <a:lnTo>
                    <a:pt x="435" y="116"/>
                  </a:lnTo>
                  <a:lnTo>
                    <a:pt x="441" y="112"/>
                  </a:lnTo>
                  <a:lnTo>
                    <a:pt x="448" y="107"/>
                  </a:lnTo>
                  <a:lnTo>
                    <a:pt x="455" y="104"/>
                  </a:lnTo>
                  <a:lnTo>
                    <a:pt x="464" y="101"/>
                  </a:lnTo>
                  <a:lnTo>
                    <a:pt x="472" y="100"/>
                  </a:lnTo>
                  <a:lnTo>
                    <a:pt x="483" y="100"/>
                  </a:lnTo>
                  <a:lnTo>
                    <a:pt x="493" y="102"/>
                  </a:lnTo>
                  <a:lnTo>
                    <a:pt x="504" y="104"/>
                  </a:lnTo>
                  <a:lnTo>
                    <a:pt x="508" y="107"/>
                  </a:lnTo>
                  <a:lnTo>
                    <a:pt x="513" y="109"/>
                  </a:lnTo>
                  <a:lnTo>
                    <a:pt x="517" y="112"/>
                  </a:lnTo>
                  <a:lnTo>
                    <a:pt x="520" y="116"/>
                  </a:lnTo>
                  <a:lnTo>
                    <a:pt x="521" y="120"/>
                  </a:lnTo>
                  <a:lnTo>
                    <a:pt x="522" y="124"/>
                  </a:lnTo>
                  <a:lnTo>
                    <a:pt x="521" y="130"/>
                  </a:lnTo>
                  <a:lnTo>
                    <a:pt x="519" y="135"/>
                  </a:lnTo>
                  <a:lnTo>
                    <a:pt x="516" y="140"/>
                  </a:lnTo>
                  <a:lnTo>
                    <a:pt x="514" y="144"/>
                  </a:lnTo>
                  <a:lnTo>
                    <a:pt x="512" y="149"/>
                  </a:lnTo>
                  <a:lnTo>
                    <a:pt x="511" y="155"/>
                  </a:lnTo>
                  <a:lnTo>
                    <a:pt x="510" y="160"/>
                  </a:lnTo>
                  <a:lnTo>
                    <a:pt x="510" y="164"/>
                  </a:lnTo>
                  <a:lnTo>
                    <a:pt x="512" y="167"/>
                  </a:lnTo>
                  <a:lnTo>
                    <a:pt x="514" y="168"/>
                  </a:lnTo>
                  <a:lnTo>
                    <a:pt x="524" y="172"/>
                  </a:lnTo>
                  <a:lnTo>
                    <a:pt x="535" y="176"/>
                  </a:lnTo>
                  <a:lnTo>
                    <a:pt x="544" y="180"/>
                  </a:lnTo>
                  <a:lnTo>
                    <a:pt x="555" y="184"/>
                  </a:lnTo>
                  <a:lnTo>
                    <a:pt x="565" y="188"/>
                  </a:lnTo>
                  <a:lnTo>
                    <a:pt x="575" y="191"/>
                  </a:lnTo>
                  <a:lnTo>
                    <a:pt x="584" y="196"/>
                  </a:lnTo>
                  <a:lnTo>
                    <a:pt x="591" y="200"/>
                  </a:lnTo>
                  <a:lnTo>
                    <a:pt x="597" y="205"/>
                  </a:lnTo>
                  <a:lnTo>
                    <a:pt x="603" y="211"/>
                  </a:lnTo>
                  <a:lnTo>
                    <a:pt x="607" y="217"/>
                  </a:lnTo>
                  <a:lnTo>
                    <a:pt x="609" y="224"/>
                  </a:lnTo>
                  <a:lnTo>
                    <a:pt x="609" y="232"/>
                  </a:lnTo>
                  <a:lnTo>
                    <a:pt x="607" y="240"/>
                  </a:lnTo>
                  <a:lnTo>
                    <a:pt x="602" y="249"/>
                  </a:lnTo>
                  <a:lnTo>
                    <a:pt x="595" y="261"/>
                  </a:lnTo>
                  <a:lnTo>
                    <a:pt x="592" y="263"/>
                  </a:lnTo>
                  <a:lnTo>
                    <a:pt x="588" y="266"/>
                  </a:lnTo>
                  <a:lnTo>
                    <a:pt x="584" y="268"/>
                  </a:lnTo>
                  <a:lnTo>
                    <a:pt x="579" y="269"/>
                  </a:lnTo>
                  <a:lnTo>
                    <a:pt x="573" y="269"/>
                  </a:lnTo>
                  <a:lnTo>
                    <a:pt x="568" y="269"/>
                  </a:lnTo>
                  <a:lnTo>
                    <a:pt x="562" y="268"/>
                  </a:lnTo>
                  <a:lnTo>
                    <a:pt x="556" y="266"/>
                  </a:lnTo>
                  <a:lnTo>
                    <a:pt x="549" y="265"/>
                  </a:lnTo>
                  <a:lnTo>
                    <a:pt x="542" y="263"/>
                  </a:lnTo>
                  <a:lnTo>
                    <a:pt x="536" y="261"/>
                  </a:lnTo>
                  <a:lnTo>
                    <a:pt x="529" y="259"/>
                  </a:lnTo>
                  <a:lnTo>
                    <a:pt x="523" y="257"/>
                  </a:lnTo>
                  <a:lnTo>
                    <a:pt x="517" y="254"/>
                  </a:lnTo>
                  <a:lnTo>
                    <a:pt x="510" y="252"/>
                  </a:lnTo>
                  <a:lnTo>
                    <a:pt x="504" y="249"/>
                  </a:lnTo>
                  <a:lnTo>
                    <a:pt x="513" y="256"/>
                  </a:lnTo>
                  <a:lnTo>
                    <a:pt x="520" y="261"/>
                  </a:lnTo>
                  <a:lnTo>
                    <a:pt x="525" y="266"/>
                  </a:lnTo>
                  <a:lnTo>
                    <a:pt x="530" y="272"/>
                  </a:lnTo>
                  <a:lnTo>
                    <a:pt x="534" y="277"/>
                  </a:lnTo>
                  <a:lnTo>
                    <a:pt x="537" y="281"/>
                  </a:lnTo>
                  <a:lnTo>
                    <a:pt x="540" y="287"/>
                  </a:lnTo>
                  <a:lnTo>
                    <a:pt x="543" y="292"/>
                  </a:lnTo>
                  <a:lnTo>
                    <a:pt x="546" y="297"/>
                  </a:lnTo>
                  <a:lnTo>
                    <a:pt x="548" y="303"/>
                  </a:lnTo>
                  <a:lnTo>
                    <a:pt x="550" y="309"/>
                  </a:lnTo>
                  <a:lnTo>
                    <a:pt x="552" y="313"/>
                  </a:lnTo>
                  <a:lnTo>
                    <a:pt x="552" y="319"/>
                  </a:lnTo>
                  <a:lnTo>
                    <a:pt x="552" y="324"/>
                  </a:lnTo>
                  <a:lnTo>
                    <a:pt x="551" y="329"/>
                  </a:lnTo>
                  <a:lnTo>
                    <a:pt x="550" y="333"/>
                  </a:lnTo>
                  <a:lnTo>
                    <a:pt x="548" y="337"/>
                  </a:lnTo>
                  <a:lnTo>
                    <a:pt x="545" y="341"/>
                  </a:lnTo>
                  <a:lnTo>
                    <a:pt x="542" y="345"/>
                  </a:lnTo>
                  <a:lnTo>
                    <a:pt x="540" y="349"/>
                  </a:lnTo>
                  <a:lnTo>
                    <a:pt x="535" y="352"/>
                  </a:lnTo>
                  <a:lnTo>
                    <a:pt x="530" y="355"/>
                  </a:lnTo>
                  <a:lnTo>
                    <a:pt x="525" y="357"/>
                  </a:lnTo>
                  <a:lnTo>
                    <a:pt x="519" y="359"/>
                  </a:lnTo>
                  <a:lnTo>
                    <a:pt x="515" y="359"/>
                  </a:lnTo>
                  <a:lnTo>
                    <a:pt x="509" y="360"/>
                  </a:lnTo>
                  <a:lnTo>
                    <a:pt x="504" y="359"/>
                  </a:lnTo>
                  <a:lnTo>
                    <a:pt x="499" y="359"/>
                  </a:lnTo>
                  <a:lnTo>
                    <a:pt x="494" y="358"/>
                  </a:lnTo>
                  <a:lnTo>
                    <a:pt x="490" y="357"/>
                  </a:lnTo>
                  <a:lnTo>
                    <a:pt x="485" y="355"/>
                  </a:lnTo>
                  <a:lnTo>
                    <a:pt x="480" y="352"/>
                  </a:lnTo>
                  <a:lnTo>
                    <a:pt x="476" y="349"/>
                  </a:lnTo>
                  <a:lnTo>
                    <a:pt x="472" y="345"/>
                  </a:lnTo>
                  <a:lnTo>
                    <a:pt x="469" y="341"/>
                  </a:lnTo>
                  <a:lnTo>
                    <a:pt x="466" y="336"/>
                  </a:lnTo>
                  <a:lnTo>
                    <a:pt x="463" y="332"/>
                  </a:lnTo>
                  <a:lnTo>
                    <a:pt x="460" y="326"/>
                  </a:lnTo>
                  <a:lnTo>
                    <a:pt x="457" y="320"/>
                  </a:lnTo>
                  <a:lnTo>
                    <a:pt x="456" y="313"/>
                  </a:lnTo>
                  <a:lnTo>
                    <a:pt x="453" y="320"/>
                  </a:lnTo>
                  <a:lnTo>
                    <a:pt x="452" y="325"/>
                  </a:lnTo>
                  <a:lnTo>
                    <a:pt x="452" y="331"/>
                  </a:lnTo>
                  <a:lnTo>
                    <a:pt x="452" y="336"/>
                  </a:lnTo>
                  <a:lnTo>
                    <a:pt x="454" y="341"/>
                  </a:lnTo>
                  <a:lnTo>
                    <a:pt x="456" y="347"/>
                  </a:lnTo>
                  <a:lnTo>
                    <a:pt x="458" y="352"/>
                  </a:lnTo>
                  <a:lnTo>
                    <a:pt x="460" y="357"/>
                  </a:lnTo>
                  <a:lnTo>
                    <a:pt x="463" y="361"/>
                  </a:lnTo>
                  <a:lnTo>
                    <a:pt x="465" y="366"/>
                  </a:lnTo>
                  <a:lnTo>
                    <a:pt x="467" y="371"/>
                  </a:lnTo>
                  <a:lnTo>
                    <a:pt x="468" y="376"/>
                  </a:lnTo>
                  <a:lnTo>
                    <a:pt x="469" y="381"/>
                  </a:lnTo>
                  <a:lnTo>
                    <a:pt x="470" y="385"/>
                  </a:lnTo>
                  <a:lnTo>
                    <a:pt x="469" y="389"/>
                  </a:lnTo>
                  <a:lnTo>
                    <a:pt x="468" y="393"/>
                  </a:lnTo>
                  <a:lnTo>
                    <a:pt x="464" y="398"/>
                  </a:lnTo>
                  <a:lnTo>
                    <a:pt x="460" y="404"/>
                  </a:lnTo>
                  <a:lnTo>
                    <a:pt x="455" y="408"/>
                  </a:lnTo>
                  <a:lnTo>
                    <a:pt x="449" y="410"/>
                  </a:lnTo>
                  <a:lnTo>
                    <a:pt x="444" y="412"/>
                  </a:lnTo>
                  <a:lnTo>
                    <a:pt x="436" y="414"/>
                  </a:lnTo>
                  <a:lnTo>
                    <a:pt x="429" y="414"/>
                  </a:lnTo>
                  <a:lnTo>
                    <a:pt x="422" y="412"/>
                  </a:lnTo>
                  <a:lnTo>
                    <a:pt x="414" y="409"/>
                  </a:lnTo>
                  <a:lnTo>
                    <a:pt x="406" y="406"/>
                  </a:lnTo>
                  <a:lnTo>
                    <a:pt x="398" y="401"/>
                  </a:lnTo>
                  <a:lnTo>
                    <a:pt x="391" y="393"/>
                  </a:lnTo>
                  <a:lnTo>
                    <a:pt x="383" y="385"/>
                  </a:lnTo>
                  <a:lnTo>
                    <a:pt x="375" y="376"/>
                  </a:lnTo>
                  <a:lnTo>
                    <a:pt x="368" y="365"/>
                  </a:lnTo>
                  <a:lnTo>
                    <a:pt x="360" y="352"/>
                  </a:lnTo>
                  <a:lnTo>
                    <a:pt x="352" y="337"/>
                  </a:lnTo>
                  <a:lnTo>
                    <a:pt x="344" y="325"/>
                  </a:lnTo>
                  <a:lnTo>
                    <a:pt x="334" y="313"/>
                  </a:lnTo>
                  <a:lnTo>
                    <a:pt x="324" y="304"/>
                  </a:lnTo>
                  <a:lnTo>
                    <a:pt x="313" y="294"/>
                  </a:lnTo>
                  <a:lnTo>
                    <a:pt x="302" y="286"/>
                  </a:lnTo>
                  <a:lnTo>
                    <a:pt x="289" y="278"/>
                  </a:lnTo>
                  <a:lnTo>
                    <a:pt x="277" y="271"/>
                  </a:lnTo>
                  <a:lnTo>
                    <a:pt x="264" y="265"/>
                  </a:lnTo>
                  <a:lnTo>
                    <a:pt x="251" y="259"/>
                  </a:lnTo>
                  <a:lnTo>
                    <a:pt x="237" y="253"/>
                  </a:lnTo>
                  <a:lnTo>
                    <a:pt x="224" y="248"/>
                  </a:lnTo>
                  <a:lnTo>
                    <a:pt x="209" y="243"/>
                  </a:lnTo>
                  <a:lnTo>
                    <a:pt x="196" y="239"/>
                  </a:lnTo>
                  <a:lnTo>
                    <a:pt x="182" y="235"/>
                  </a:lnTo>
                  <a:lnTo>
                    <a:pt x="168" y="230"/>
                  </a:lnTo>
                  <a:lnTo>
                    <a:pt x="154" y="225"/>
                  </a:lnTo>
                  <a:lnTo>
                    <a:pt x="140" y="221"/>
                  </a:lnTo>
                  <a:lnTo>
                    <a:pt x="127" y="217"/>
                  </a:lnTo>
                  <a:lnTo>
                    <a:pt x="113" y="212"/>
                  </a:lnTo>
                  <a:lnTo>
                    <a:pt x="100" y="206"/>
                  </a:lnTo>
                  <a:lnTo>
                    <a:pt x="88" y="200"/>
                  </a:lnTo>
                  <a:lnTo>
                    <a:pt x="76" y="194"/>
                  </a:lnTo>
                  <a:lnTo>
                    <a:pt x="64" y="188"/>
                  </a:lnTo>
                  <a:lnTo>
                    <a:pt x="54" y="180"/>
                  </a:lnTo>
                  <a:lnTo>
                    <a:pt x="44" y="171"/>
                  </a:lnTo>
                  <a:lnTo>
                    <a:pt x="34" y="162"/>
                  </a:lnTo>
                  <a:lnTo>
                    <a:pt x="26" y="152"/>
                  </a:lnTo>
                  <a:lnTo>
                    <a:pt x="17" y="140"/>
                  </a:lnTo>
                  <a:lnTo>
                    <a:pt x="11" y="128"/>
                  </a:lnTo>
                  <a:lnTo>
                    <a:pt x="5" y="115"/>
                  </a:lnTo>
                  <a:lnTo>
                    <a:pt x="0" y="100"/>
                  </a:lnTo>
                  <a:lnTo>
                    <a:pt x="0" y="93"/>
                  </a:lnTo>
                  <a:lnTo>
                    <a:pt x="0" y="86"/>
                  </a:lnTo>
                  <a:lnTo>
                    <a:pt x="2" y="77"/>
                  </a:lnTo>
                  <a:lnTo>
                    <a:pt x="4" y="69"/>
                  </a:lnTo>
                  <a:lnTo>
                    <a:pt x="9" y="60"/>
                  </a:lnTo>
                  <a:lnTo>
                    <a:pt x="14" y="50"/>
                  </a:lnTo>
                  <a:lnTo>
                    <a:pt x="20" y="42"/>
                  </a:lnTo>
                  <a:lnTo>
                    <a:pt x="27" y="33"/>
                  </a:lnTo>
                  <a:lnTo>
                    <a:pt x="34" y="24"/>
                  </a:lnTo>
                  <a:lnTo>
                    <a:pt x="42" y="18"/>
                  </a:lnTo>
                  <a:lnTo>
                    <a:pt x="51" y="12"/>
                  </a:lnTo>
                  <a:lnTo>
                    <a:pt x="60" y="6"/>
                  </a:lnTo>
                  <a:lnTo>
                    <a:pt x="68" y="2"/>
                  </a:lnTo>
                  <a:lnTo>
                    <a:pt x="78" y="0"/>
                  </a:lnTo>
                  <a:lnTo>
                    <a:pt x="87" y="0"/>
                  </a:lnTo>
                  <a:lnTo>
                    <a:pt x="96" y="1"/>
                  </a:lnTo>
                </a:path>
              </a:pathLst>
            </a:custGeom>
            <a:solidFill>
              <a:srgbClr val="FFBFA6"/>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90" name="Freeform 126"/>
            <p:cNvSpPr/>
            <p:nvPr/>
          </p:nvSpPr>
          <p:spPr>
            <a:xfrm>
              <a:off x="725" y="2594"/>
              <a:ext cx="335" cy="201"/>
            </a:xfrm>
            <a:custGeom>
              <a:avLst/>
              <a:gdLst>
                <a:gd name="txL" fmla="*/ 0 w 335"/>
                <a:gd name="txT" fmla="*/ 0 h 201"/>
                <a:gd name="txR" fmla="*/ 335 w 335"/>
                <a:gd name="txB" fmla="*/ 201 h 201"/>
              </a:gdLst>
              <a:ahLst/>
              <a:cxnLst>
                <a:cxn ang="0">
                  <a:pos x="329" y="184"/>
                </a:cxn>
                <a:cxn ang="0">
                  <a:pos x="316" y="163"/>
                </a:cxn>
                <a:cxn ang="0">
                  <a:pos x="301" y="143"/>
                </a:cxn>
                <a:cxn ang="0">
                  <a:pos x="284" y="124"/>
                </a:cxn>
                <a:cxn ang="0">
                  <a:pos x="266" y="108"/>
                </a:cxn>
                <a:cxn ang="0">
                  <a:pos x="247" y="95"/>
                </a:cxn>
                <a:cxn ang="0">
                  <a:pos x="228" y="81"/>
                </a:cxn>
                <a:cxn ang="0">
                  <a:pos x="206" y="70"/>
                </a:cxn>
                <a:cxn ang="0">
                  <a:pos x="185" y="60"/>
                </a:cxn>
                <a:cxn ang="0">
                  <a:pos x="163" y="50"/>
                </a:cxn>
                <a:cxn ang="0">
                  <a:pos x="140" y="42"/>
                </a:cxn>
                <a:cxn ang="0">
                  <a:pos x="117" y="33"/>
                </a:cxn>
                <a:cxn ang="0">
                  <a:pos x="94" y="26"/>
                </a:cxn>
                <a:cxn ang="0">
                  <a:pos x="71" y="20"/>
                </a:cxn>
                <a:cxn ang="0">
                  <a:pos x="47" y="13"/>
                </a:cxn>
                <a:cxn ang="0">
                  <a:pos x="24" y="6"/>
                </a:cxn>
                <a:cxn ang="0">
                  <a:pos x="1" y="0"/>
                </a:cxn>
                <a:cxn ang="0">
                  <a:pos x="12" y="8"/>
                </a:cxn>
                <a:cxn ang="0">
                  <a:pos x="35" y="14"/>
                </a:cxn>
                <a:cxn ang="0">
                  <a:pos x="58" y="20"/>
                </a:cxn>
                <a:cxn ang="0">
                  <a:pos x="81" y="27"/>
                </a:cxn>
                <a:cxn ang="0">
                  <a:pos x="104" y="34"/>
                </a:cxn>
                <a:cxn ang="0">
                  <a:pos x="128" y="42"/>
                </a:cxn>
                <a:cxn ang="0">
                  <a:pos x="150" y="49"/>
                </a:cxn>
                <a:cxn ang="0">
                  <a:pos x="173" y="58"/>
                </a:cxn>
                <a:cxn ang="0">
                  <a:pos x="194" y="68"/>
                </a:cxn>
                <a:cxn ang="0">
                  <a:pos x="215" y="79"/>
                </a:cxn>
                <a:cxn ang="0">
                  <a:pos x="235" y="91"/>
                </a:cxn>
                <a:cxn ang="0">
                  <a:pos x="254" y="104"/>
                </a:cxn>
                <a:cxn ang="0">
                  <a:pos x="273" y="120"/>
                </a:cxn>
                <a:cxn ang="0">
                  <a:pos x="289" y="136"/>
                </a:cxn>
                <a:cxn ang="0">
                  <a:pos x="305" y="154"/>
                </a:cxn>
                <a:cxn ang="0">
                  <a:pos x="319" y="175"/>
                </a:cxn>
                <a:cxn ang="0">
                  <a:pos x="329" y="184"/>
                </a:cxn>
                <a:cxn ang="0">
                  <a:pos x="334" y="200"/>
                </a:cxn>
                <a:cxn ang="0">
                  <a:pos x="326" y="186"/>
                </a:cxn>
              </a:cxnLst>
              <a:rect l="txL" t="txT" r="txR" b="txB"/>
              <a:pathLst>
                <a:path w="335" h="201">
                  <a:moveTo>
                    <a:pt x="326" y="186"/>
                  </a:moveTo>
                  <a:lnTo>
                    <a:pt x="329" y="184"/>
                  </a:lnTo>
                  <a:lnTo>
                    <a:pt x="323" y="172"/>
                  </a:lnTo>
                  <a:lnTo>
                    <a:pt x="316" y="163"/>
                  </a:lnTo>
                  <a:lnTo>
                    <a:pt x="308" y="152"/>
                  </a:lnTo>
                  <a:lnTo>
                    <a:pt x="301" y="143"/>
                  </a:lnTo>
                  <a:lnTo>
                    <a:pt x="293" y="133"/>
                  </a:lnTo>
                  <a:lnTo>
                    <a:pt x="284" y="124"/>
                  </a:lnTo>
                  <a:lnTo>
                    <a:pt x="276" y="116"/>
                  </a:lnTo>
                  <a:lnTo>
                    <a:pt x="266" y="108"/>
                  </a:lnTo>
                  <a:lnTo>
                    <a:pt x="257" y="101"/>
                  </a:lnTo>
                  <a:lnTo>
                    <a:pt x="247" y="95"/>
                  </a:lnTo>
                  <a:lnTo>
                    <a:pt x="237" y="88"/>
                  </a:lnTo>
                  <a:lnTo>
                    <a:pt x="228" y="81"/>
                  </a:lnTo>
                  <a:lnTo>
                    <a:pt x="217" y="75"/>
                  </a:lnTo>
                  <a:lnTo>
                    <a:pt x="206" y="70"/>
                  </a:lnTo>
                  <a:lnTo>
                    <a:pt x="196" y="64"/>
                  </a:lnTo>
                  <a:lnTo>
                    <a:pt x="185" y="60"/>
                  </a:lnTo>
                  <a:lnTo>
                    <a:pt x="174" y="55"/>
                  </a:lnTo>
                  <a:lnTo>
                    <a:pt x="163" y="50"/>
                  </a:lnTo>
                  <a:lnTo>
                    <a:pt x="152" y="46"/>
                  </a:lnTo>
                  <a:lnTo>
                    <a:pt x="140" y="42"/>
                  </a:lnTo>
                  <a:lnTo>
                    <a:pt x="129" y="37"/>
                  </a:lnTo>
                  <a:lnTo>
                    <a:pt x="117" y="33"/>
                  </a:lnTo>
                  <a:lnTo>
                    <a:pt x="106" y="30"/>
                  </a:lnTo>
                  <a:lnTo>
                    <a:pt x="94" y="26"/>
                  </a:lnTo>
                  <a:lnTo>
                    <a:pt x="83" y="23"/>
                  </a:lnTo>
                  <a:lnTo>
                    <a:pt x="71" y="20"/>
                  </a:lnTo>
                  <a:lnTo>
                    <a:pt x="59" y="16"/>
                  </a:lnTo>
                  <a:lnTo>
                    <a:pt x="47" y="13"/>
                  </a:lnTo>
                  <a:lnTo>
                    <a:pt x="36" y="10"/>
                  </a:lnTo>
                  <a:lnTo>
                    <a:pt x="24" y="6"/>
                  </a:lnTo>
                  <a:lnTo>
                    <a:pt x="13" y="4"/>
                  </a:lnTo>
                  <a:lnTo>
                    <a:pt x="1" y="0"/>
                  </a:lnTo>
                  <a:lnTo>
                    <a:pt x="0" y="4"/>
                  </a:lnTo>
                  <a:lnTo>
                    <a:pt x="12" y="8"/>
                  </a:lnTo>
                  <a:lnTo>
                    <a:pt x="23" y="11"/>
                  </a:lnTo>
                  <a:lnTo>
                    <a:pt x="35" y="14"/>
                  </a:lnTo>
                  <a:lnTo>
                    <a:pt x="46" y="17"/>
                  </a:lnTo>
                  <a:lnTo>
                    <a:pt x="58" y="20"/>
                  </a:lnTo>
                  <a:lnTo>
                    <a:pt x="69" y="23"/>
                  </a:lnTo>
                  <a:lnTo>
                    <a:pt x="81" y="27"/>
                  </a:lnTo>
                  <a:lnTo>
                    <a:pt x="92" y="30"/>
                  </a:lnTo>
                  <a:lnTo>
                    <a:pt x="104" y="34"/>
                  </a:lnTo>
                  <a:lnTo>
                    <a:pt x="116" y="37"/>
                  </a:lnTo>
                  <a:lnTo>
                    <a:pt x="128" y="42"/>
                  </a:lnTo>
                  <a:lnTo>
                    <a:pt x="139" y="46"/>
                  </a:lnTo>
                  <a:lnTo>
                    <a:pt x="150" y="49"/>
                  </a:lnTo>
                  <a:lnTo>
                    <a:pt x="161" y="53"/>
                  </a:lnTo>
                  <a:lnTo>
                    <a:pt x="173" y="58"/>
                  </a:lnTo>
                  <a:lnTo>
                    <a:pt x="183" y="63"/>
                  </a:lnTo>
                  <a:lnTo>
                    <a:pt x="194" y="68"/>
                  </a:lnTo>
                  <a:lnTo>
                    <a:pt x="205" y="73"/>
                  </a:lnTo>
                  <a:lnTo>
                    <a:pt x="215" y="79"/>
                  </a:lnTo>
                  <a:lnTo>
                    <a:pt x="225" y="84"/>
                  </a:lnTo>
                  <a:lnTo>
                    <a:pt x="235" y="91"/>
                  </a:lnTo>
                  <a:lnTo>
                    <a:pt x="245" y="97"/>
                  </a:lnTo>
                  <a:lnTo>
                    <a:pt x="254" y="104"/>
                  </a:lnTo>
                  <a:lnTo>
                    <a:pt x="264" y="112"/>
                  </a:lnTo>
                  <a:lnTo>
                    <a:pt x="273" y="120"/>
                  </a:lnTo>
                  <a:lnTo>
                    <a:pt x="281" y="128"/>
                  </a:lnTo>
                  <a:lnTo>
                    <a:pt x="289" y="136"/>
                  </a:lnTo>
                  <a:lnTo>
                    <a:pt x="298" y="144"/>
                  </a:lnTo>
                  <a:lnTo>
                    <a:pt x="305" y="154"/>
                  </a:lnTo>
                  <a:lnTo>
                    <a:pt x="312" y="164"/>
                  </a:lnTo>
                  <a:lnTo>
                    <a:pt x="319" y="175"/>
                  </a:lnTo>
                  <a:lnTo>
                    <a:pt x="326" y="186"/>
                  </a:lnTo>
                  <a:lnTo>
                    <a:pt x="329" y="184"/>
                  </a:lnTo>
                  <a:lnTo>
                    <a:pt x="326" y="186"/>
                  </a:lnTo>
                  <a:lnTo>
                    <a:pt x="334" y="200"/>
                  </a:lnTo>
                  <a:lnTo>
                    <a:pt x="329" y="184"/>
                  </a:lnTo>
                  <a:lnTo>
                    <a:pt x="326" y="186"/>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91" name="Freeform 127"/>
            <p:cNvSpPr/>
            <p:nvPr/>
          </p:nvSpPr>
          <p:spPr>
            <a:xfrm>
              <a:off x="1047" y="2694"/>
              <a:ext cx="88" cy="88"/>
            </a:xfrm>
            <a:custGeom>
              <a:avLst/>
              <a:gdLst>
                <a:gd name="txL" fmla="*/ 0 w 88"/>
                <a:gd name="txT" fmla="*/ 0 h 88"/>
                <a:gd name="txR" fmla="*/ 88 w 88"/>
                <a:gd name="txB" fmla="*/ 88 h 88"/>
              </a:gdLst>
              <a:ahLst/>
              <a:cxnLst>
                <a:cxn ang="0">
                  <a:pos x="87" y="4"/>
                </a:cxn>
                <a:cxn ang="0">
                  <a:pos x="87" y="4"/>
                </a:cxn>
                <a:cxn ang="0">
                  <a:pos x="75" y="2"/>
                </a:cxn>
                <a:cxn ang="0">
                  <a:pos x="65" y="0"/>
                </a:cxn>
                <a:cxn ang="0">
                  <a:pos x="55" y="0"/>
                </a:cxn>
                <a:cxn ang="0">
                  <a:pos x="46" y="1"/>
                </a:cxn>
                <a:cxn ang="0">
                  <a:pos x="37" y="3"/>
                </a:cxn>
                <a:cxn ang="0">
                  <a:pos x="29" y="7"/>
                </a:cxn>
                <a:cxn ang="0">
                  <a:pos x="22" y="11"/>
                </a:cxn>
                <a:cxn ang="0">
                  <a:pos x="15" y="16"/>
                </a:cxn>
                <a:cxn ang="0">
                  <a:pos x="10" y="22"/>
                </a:cxn>
                <a:cxn ang="0">
                  <a:pos x="6" y="30"/>
                </a:cxn>
                <a:cxn ang="0">
                  <a:pos x="3" y="38"/>
                </a:cxn>
                <a:cxn ang="0">
                  <a:pos x="0" y="46"/>
                </a:cxn>
                <a:cxn ang="0">
                  <a:pos x="0" y="55"/>
                </a:cxn>
                <a:cxn ang="0">
                  <a:pos x="0" y="65"/>
                </a:cxn>
                <a:cxn ang="0">
                  <a:pos x="1" y="75"/>
                </a:cxn>
                <a:cxn ang="0">
                  <a:pos x="4" y="87"/>
                </a:cxn>
                <a:cxn ang="0">
                  <a:pos x="7" y="85"/>
                </a:cxn>
                <a:cxn ang="0">
                  <a:pos x="4" y="75"/>
                </a:cxn>
                <a:cxn ang="0">
                  <a:pos x="3" y="65"/>
                </a:cxn>
                <a:cxn ang="0">
                  <a:pos x="3" y="55"/>
                </a:cxn>
                <a:cxn ang="0">
                  <a:pos x="4" y="47"/>
                </a:cxn>
                <a:cxn ang="0">
                  <a:pos x="6" y="39"/>
                </a:cxn>
                <a:cxn ang="0">
                  <a:pos x="9" y="31"/>
                </a:cxn>
                <a:cxn ang="0">
                  <a:pos x="13" y="24"/>
                </a:cxn>
                <a:cxn ang="0">
                  <a:pos x="19" y="19"/>
                </a:cxn>
                <a:cxn ang="0">
                  <a:pos x="24" y="15"/>
                </a:cxn>
                <a:cxn ang="0">
                  <a:pos x="31" y="10"/>
                </a:cxn>
                <a:cxn ang="0">
                  <a:pos x="38" y="7"/>
                </a:cxn>
                <a:cxn ang="0">
                  <a:pos x="47" y="5"/>
                </a:cxn>
                <a:cxn ang="0">
                  <a:pos x="55" y="4"/>
                </a:cxn>
                <a:cxn ang="0">
                  <a:pos x="64" y="4"/>
                </a:cxn>
                <a:cxn ang="0">
                  <a:pos x="75" y="6"/>
                </a:cxn>
                <a:cxn ang="0">
                  <a:pos x="85" y="8"/>
                </a:cxn>
                <a:cxn ang="0">
                  <a:pos x="85" y="8"/>
                </a:cxn>
                <a:cxn ang="0">
                  <a:pos x="87" y="4"/>
                </a:cxn>
              </a:cxnLst>
              <a:rect l="txL" t="txT" r="txR" b="txB"/>
              <a:pathLst>
                <a:path w="88" h="88">
                  <a:moveTo>
                    <a:pt x="87" y="4"/>
                  </a:moveTo>
                  <a:lnTo>
                    <a:pt x="87" y="4"/>
                  </a:lnTo>
                  <a:lnTo>
                    <a:pt x="75" y="2"/>
                  </a:lnTo>
                  <a:lnTo>
                    <a:pt x="65" y="0"/>
                  </a:lnTo>
                  <a:lnTo>
                    <a:pt x="55" y="0"/>
                  </a:lnTo>
                  <a:lnTo>
                    <a:pt x="46" y="1"/>
                  </a:lnTo>
                  <a:lnTo>
                    <a:pt x="37" y="3"/>
                  </a:lnTo>
                  <a:lnTo>
                    <a:pt x="29" y="7"/>
                  </a:lnTo>
                  <a:lnTo>
                    <a:pt x="22" y="11"/>
                  </a:lnTo>
                  <a:lnTo>
                    <a:pt x="15" y="16"/>
                  </a:lnTo>
                  <a:lnTo>
                    <a:pt x="10" y="22"/>
                  </a:lnTo>
                  <a:lnTo>
                    <a:pt x="6" y="30"/>
                  </a:lnTo>
                  <a:lnTo>
                    <a:pt x="3" y="38"/>
                  </a:lnTo>
                  <a:lnTo>
                    <a:pt x="0" y="46"/>
                  </a:lnTo>
                  <a:lnTo>
                    <a:pt x="0" y="55"/>
                  </a:lnTo>
                  <a:lnTo>
                    <a:pt x="0" y="65"/>
                  </a:lnTo>
                  <a:lnTo>
                    <a:pt x="1" y="75"/>
                  </a:lnTo>
                  <a:lnTo>
                    <a:pt x="4" y="87"/>
                  </a:lnTo>
                  <a:lnTo>
                    <a:pt x="7" y="85"/>
                  </a:lnTo>
                  <a:lnTo>
                    <a:pt x="4" y="75"/>
                  </a:lnTo>
                  <a:lnTo>
                    <a:pt x="3" y="65"/>
                  </a:lnTo>
                  <a:lnTo>
                    <a:pt x="3" y="55"/>
                  </a:lnTo>
                  <a:lnTo>
                    <a:pt x="4" y="47"/>
                  </a:lnTo>
                  <a:lnTo>
                    <a:pt x="6" y="39"/>
                  </a:lnTo>
                  <a:lnTo>
                    <a:pt x="9" y="31"/>
                  </a:lnTo>
                  <a:lnTo>
                    <a:pt x="13" y="24"/>
                  </a:lnTo>
                  <a:lnTo>
                    <a:pt x="19" y="19"/>
                  </a:lnTo>
                  <a:lnTo>
                    <a:pt x="24" y="15"/>
                  </a:lnTo>
                  <a:lnTo>
                    <a:pt x="31" y="10"/>
                  </a:lnTo>
                  <a:lnTo>
                    <a:pt x="38" y="7"/>
                  </a:lnTo>
                  <a:lnTo>
                    <a:pt x="47" y="5"/>
                  </a:lnTo>
                  <a:lnTo>
                    <a:pt x="55" y="4"/>
                  </a:lnTo>
                  <a:lnTo>
                    <a:pt x="64" y="4"/>
                  </a:lnTo>
                  <a:lnTo>
                    <a:pt x="75" y="6"/>
                  </a:lnTo>
                  <a:lnTo>
                    <a:pt x="85" y="8"/>
                  </a:lnTo>
                  <a:lnTo>
                    <a:pt x="87" y="4"/>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92" name="Freeform 128"/>
            <p:cNvSpPr/>
            <p:nvPr/>
          </p:nvSpPr>
          <p:spPr>
            <a:xfrm>
              <a:off x="1131" y="2698"/>
              <a:ext cx="22" cy="35"/>
            </a:xfrm>
            <a:custGeom>
              <a:avLst/>
              <a:gdLst>
                <a:gd name="txL" fmla="*/ 0 w 22"/>
                <a:gd name="txT" fmla="*/ 0 h 35"/>
                <a:gd name="txR" fmla="*/ 22 w 22"/>
                <a:gd name="txB" fmla="*/ 35 h 35"/>
              </a:gdLst>
              <a:ahLst/>
              <a:cxnLst>
                <a:cxn ang="0">
                  <a:pos x="17" y="34"/>
                </a:cxn>
                <a:cxn ang="0">
                  <a:pos x="17" y="34"/>
                </a:cxn>
                <a:cxn ang="0">
                  <a:pos x="21" y="28"/>
                </a:cxn>
                <a:cxn ang="0">
                  <a:pos x="21" y="21"/>
                </a:cxn>
                <a:cxn ang="0">
                  <a:pos x="21" y="17"/>
                </a:cxn>
                <a:cxn ang="0">
                  <a:pos x="18" y="12"/>
                </a:cxn>
                <a:cxn ang="0">
                  <a:pos x="15" y="8"/>
                </a:cxn>
                <a:cxn ang="0">
                  <a:pos x="11" y="4"/>
                </a:cxn>
                <a:cxn ang="0">
                  <a:pos x="6" y="2"/>
                </a:cxn>
                <a:cxn ang="0">
                  <a:pos x="1" y="0"/>
                </a:cxn>
                <a:cxn ang="0">
                  <a:pos x="0" y="4"/>
                </a:cxn>
                <a:cxn ang="0">
                  <a:pos x="4" y="5"/>
                </a:cxn>
                <a:cxn ang="0">
                  <a:pos x="9" y="8"/>
                </a:cxn>
                <a:cxn ang="0">
                  <a:pos x="12" y="11"/>
                </a:cxn>
                <a:cxn ang="0">
                  <a:pos x="15" y="15"/>
                </a:cxn>
                <a:cxn ang="0">
                  <a:pos x="16" y="17"/>
                </a:cxn>
                <a:cxn ang="0">
                  <a:pos x="16" y="21"/>
                </a:cxn>
                <a:cxn ang="0">
                  <a:pos x="16" y="26"/>
                </a:cxn>
                <a:cxn ang="0">
                  <a:pos x="15" y="31"/>
                </a:cxn>
                <a:cxn ang="0">
                  <a:pos x="15" y="31"/>
                </a:cxn>
                <a:cxn ang="0">
                  <a:pos x="17" y="34"/>
                </a:cxn>
              </a:cxnLst>
              <a:rect l="txL" t="txT" r="txR" b="txB"/>
              <a:pathLst>
                <a:path w="22" h="35">
                  <a:moveTo>
                    <a:pt x="17" y="34"/>
                  </a:moveTo>
                  <a:lnTo>
                    <a:pt x="17" y="34"/>
                  </a:lnTo>
                  <a:lnTo>
                    <a:pt x="21" y="28"/>
                  </a:lnTo>
                  <a:lnTo>
                    <a:pt x="21" y="21"/>
                  </a:lnTo>
                  <a:lnTo>
                    <a:pt x="21" y="17"/>
                  </a:lnTo>
                  <a:lnTo>
                    <a:pt x="18" y="12"/>
                  </a:lnTo>
                  <a:lnTo>
                    <a:pt x="15" y="8"/>
                  </a:lnTo>
                  <a:lnTo>
                    <a:pt x="11" y="4"/>
                  </a:lnTo>
                  <a:lnTo>
                    <a:pt x="6" y="2"/>
                  </a:lnTo>
                  <a:lnTo>
                    <a:pt x="1" y="0"/>
                  </a:lnTo>
                  <a:lnTo>
                    <a:pt x="0" y="4"/>
                  </a:lnTo>
                  <a:lnTo>
                    <a:pt x="4" y="5"/>
                  </a:lnTo>
                  <a:lnTo>
                    <a:pt x="9" y="8"/>
                  </a:lnTo>
                  <a:lnTo>
                    <a:pt x="12" y="11"/>
                  </a:lnTo>
                  <a:lnTo>
                    <a:pt x="15" y="15"/>
                  </a:lnTo>
                  <a:lnTo>
                    <a:pt x="16" y="17"/>
                  </a:lnTo>
                  <a:lnTo>
                    <a:pt x="16" y="21"/>
                  </a:lnTo>
                  <a:lnTo>
                    <a:pt x="16" y="26"/>
                  </a:lnTo>
                  <a:lnTo>
                    <a:pt x="15" y="31"/>
                  </a:lnTo>
                  <a:lnTo>
                    <a:pt x="17" y="34"/>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93" name="Freeform 129"/>
            <p:cNvSpPr/>
            <p:nvPr/>
          </p:nvSpPr>
          <p:spPr>
            <a:xfrm>
              <a:off x="1136" y="2730"/>
              <a:ext cx="17" cy="37"/>
            </a:xfrm>
            <a:custGeom>
              <a:avLst/>
              <a:gdLst>
                <a:gd name="txL" fmla="*/ 0 w 17"/>
                <a:gd name="txT" fmla="*/ 0 h 37"/>
                <a:gd name="txR" fmla="*/ 17 w 17"/>
                <a:gd name="txB" fmla="*/ 37 h 37"/>
              </a:gdLst>
              <a:ahLst/>
              <a:cxnLst>
                <a:cxn ang="0">
                  <a:pos x="10" y="32"/>
                </a:cxn>
                <a:cxn ang="0">
                  <a:pos x="10" y="32"/>
                </a:cxn>
                <a:cxn ang="0">
                  <a:pos x="7" y="31"/>
                </a:cxn>
                <a:cxn ang="0">
                  <a:pos x="6" y="28"/>
                </a:cxn>
                <a:cxn ang="0">
                  <a:pos x="5" y="25"/>
                </a:cxn>
                <a:cxn ang="0">
                  <a:pos x="6" y="21"/>
                </a:cxn>
                <a:cxn ang="0">
                  <a:pos x="8" y="15"/>
                </a:cxn>
                <a:cxn ang="0">
                  <a:pos x="10" y="10"/>
                </a:cxn>
                <a:cxn ang="0">
                  <a:pos x="13" y="6"/>
                </a:cxn>
                <a:cxn ang="0">
                  <a:pos x="16" y="2"/>
                </a:cxn>
                <a:cxn ang="0">
                  <a:pos x="13" y="0"/>
                </a:cxn>
                <a:cxn ang="0">
                  <a:pos x="9" y="4"/>
                </a:cxn>
                <a:cxn ang="0">
                  <a:pos x="6" y="9"/>
                </a:cxn>
                <a:cxn ang="0">
                  <a:pos x="3" y="14"/>
                </a:cxn>
                <a:cxn ang="0">
                  <a:pos x="1" y="19"/>
                </a:cxn>
                <a:cxn ang="0">
                  <a:pos x="0" y="25"/>
                </a:cxn>
                <a:cxn ang="0">
                  <a:pos x="1" y="29"/>
                </a:cxn>
                <a:cxn ang="0">
                  <a:pos x="3" y="32"/>
                </a:cxn>
                <a:cxn ang="0">
                  <a:pos x="7" y="36"/>
                </a:cxn>
                <a:cxn ang="0">
                  <a:pos x="7" y="36"/>
                </a:cxn>
                <a:cxn ang="0">
                  <a:pos x="10" y="32"/>
                </a:cxn>
              </a:cxnLst>
              <a:rect l="txL" t="txT" r="txR" b="txB"/>
              <a:pathLst>
                <a:path w="17" h="37">
                  <a:moveTo>
                    <a:pt x="10" y="32"/>
                  </a:moveTo>
                  <a:lnTo>
                    <a:pt x="10" y="32"/>
                  </a:lnTo>
                  <a:lnTo>
                    <a:pt x="7" y="31"/>
                  </a:lnTo>
                  <a:lnTo>
                    <a:pt x="6" y="28"/>
                  </a:lnTo>
                  <a:lnTo>
                    <a:pt x="5" y="25"/>
                  </a:lnTo>
                  <a:lnTo>
                    <a:pt x="6" y="21"/>
                  </a:lnTo>
                  <a:lnTo>
                    <a:pt x="8" y="15"/>
                  </a:lnTo>
                  <a:lnTo>
                    <a:pt x="10" y="10"/>
                  </a:lnTo>
                  <a:lnTo>
                    <a:pt x="13" y="6"/>
                  </a:lnTo>
                  <a:lnTo>
                    <a:pt x="16" y="2"/>
                  </a:lnTo>
                  <a:lnTo>
                    <a:pt x="13" y="0"/>
                  </a:lnTo>
                  <a:lnTo>
                    <a:pt x="9" y="4"/>
                  </a:lnTo>
                  <a:lnTo>
                    <a:pt x="6" y="9"/>
                  </a:lnTo>
                  <a:lnTo>
                    <a:pt x="3" y="14"/>
                  </a:lnTo>
                  <a:lnTo>
                    <a:pt x="1" y="19"/>
                  </a:lnTo>
                  <a:lnTo>
                    <a:pt x="0" y="25"/>
                  </a:lnTo>
                  <a:lnTo>
                    <a:pt x="1" y="29"/>
                  </a:lnTo>
                  <a:lnTo>
                    <a:pt x="3" y="32"/>
                  </a:lnTo>
                  <a:lnTo>
                    <a:pt x="7" y="36"/>
                  </a:lnTo>
                  <a:lnTo>
                    <a:pt x="10" y="32"/>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94" name="Freeform 130"/>
            <p:cNvSpPr/>
            <p:nvPr/>
          </p:nvSpPr>
          <p:spPr>
            <a:xfrm>
              <a:off x="1142" y="2762"/>
              <a:ext cx="98" cy="97"/>
            </a:xfrm>
            <a:custGeom>
              <a:avLst/>
              <a:gdLst>
                <a:gd name="txL" fmla="*/ 0 w 98"/>
                <a:gd name="txT" fmla="*/ 0 h 97"/>
                <a:gd name="txR" fmla="*/ 98 w 98"/>
                <a:gd name="txB" fmla="*/ 97 h 97"/>
              </a:gdLst>
              <a:ahLst/>
              <a:cxnLst>
                <a:cxn ang="0">
                  <a:pos x="82" y="96"/>
                </a:cxn>
                <a:cxn ang="0">
                  <a:pos x="82" y="96"/>
                </a:cxn>
                <a:cxn ang="0">
                  <a:pos x="89" y="84"/>
                </a:cxn>
                <a:cxn ang="0">
                  <a:pos x="94" y="74"/>
                </a:cxn>
                <a:cxn ang="0">
                  <a:pos x="97" y="65"/>
                </a:cxn>
                <a:cxn ang="0">
                  <a:pos x="97" y="57"/>
                </a:cxn>
                <a:cxn ang="0">
                  <a:pos x="94" y="49"/>
                </a:cxn>
                <a:cxn ang="0">
                  <a:pos x="90" y="43"/>
                </a:cxn>
                <a:cxn ang="0">
                  <a:pos x="85" y="37"/>
                </a:cxn>
                <a:cxn ang="0">
                  <a:pos x="77" y="31"/>
                </a:cxn>
                <a:cxn ang="0">
                  <a:pos x="70" y="26"/>
                </a:cxn>
                <a:cxn ang="0">
                  <a:pos x="62" y="23"/>
                </a:cxn>
                <a:cxn ang="0">
                  <a:pos x="52" y="18"/>
                </a:cxn>
                <a:cxn ang="0">
                  <a:pos x="42" y="15"/>
                </a:cxn>
                <a:cxn ang="0">
                  <a:pos x="31" y="11"/>
                </a:cxn>
                <a:cxn ang="0">
                  <a:pos x="21" y="7"/>
                </a:cxn>
                <a:cxn ang="0">
                  <a:pos x="11" y="3"/>
                </a:cxn>
                <a:cxn ang="0">
                  <a:pos x="2" y="0"/>
                </a:cxn>
                <a:cxn ang="0">
                  <a:pos x="0" y="4"/>
                </a:cxn>
                <a:cxn ang="0">
                  <a:pos x="10" y="8"/>
                </a:cxn>
                <a:cxn ang="0">
                  <a:pos x="20" y="11"/>
                </a:cxn>
                <a:cxn ang="0">
                  <a:pos x="30" y="15"/>
                </a:cxn>
                <a:cxn ang="0">
                  <a:pos x="41" y="19"/>
                </a:cxn>
                <a:cxn ang="0">
                  <a:pos x="50" y="22"/>
                </a:cxn>
                <a:cxn ang="0">
                  <a:pos x="60" y="25"/>
                </a:cxn>
                <a:cxn ang="0">
                  <a:pos x="69" y="30"/>
                </a:cxn>
                <a:cxn ang="0">
                  <a:pos x="76" y="34"/>
                </a:cxn>
                <a:cxn ang="0">
                  <a:pos x="81" y="40"/>
                </a:cxn>
                <a:cxn ang="0">
                  <a:pos x="87" y="45"/>
                </a:cxn>
                <a:cxn ang="0">
                  <a:pos x="91" y="50"/>
                </a:cxn>
                <a:cxn ang="0">
                  <a:pos x="93" y="57"/>
                </a:cxn>
                <a:cxn ang="0">
                  <a:pos x="93" y="65"/>
                </a:cxn>
                <a:cxn ang="0">
                  <a:pos x="90" y="72"/>
                </a:cxn>
                <a:cxn ang="0">
                  <a:pos x="85" y="82"/>
                </a:cxn>
                <a:cxn ang="0">
                  <a:pos x="78" y="93"/>
                </a:cxn>
                <a:cxn ang="0">
                  <a:pos x="78" y="93"/>
                </a:cxn>
                <a:cxn ang="0">
                  <a:pos x="82" y="96"/>
                </a:cxn>
              </a:cxnLst>
              <a:rect l="txL" t="txT" r="txR" b="txB"/>
              <a:pathLst>
                <a:path w="98" h="97">
                  <a:moveTo>
                    <a:pt x="82" y="96"/>
                  </a:moveTo>
                  <a:lnTo>
                    <a:pt x="82" y="96"/>
                  </a:lnTo>
                  <a:lnTo>
                    <a:pt x="89" y="84"/>
                  </a:lnTo>
                  <a:lnTo>
                    <a:pt x="94" y="74"/>
                  </a:lnTo>
                  <a:lnTo>
                    <a:pt x="97" y="65"/>
                  </a:lnTo>
                  <a:lnTo>
                    <a:pt x="97" y="57"/>
                  </a:lnTo>
                  <a:lnTo>
                    <a:pt x="94" y="49"/>
                  </a:lnTo>
                  <a:lnTo>
                    <a:pt x="90" y="43"/>
                  </a:lnTo>
                  <a:lnTo>
                    <a:pt x="85" y="37"/>
                  </a:lnTo>
                  <a:lnTo>
                    <a:pt x="77" y="31"/>
                  </a:lnTo>
                  <a:lnTo>
                    <a:pt x="70" y="26"/>
                  </a:lnTo>
                  <a:lnTo>
                    <a:pt x="62" y="23"/>
                  </a:lnTo>
                  <a:lnTo>
                    <a:pt x="52" y="18"/>
                  </a:lnTo>
                  <a:lnTo>
                    <a:pt x="42" y="15"/>
                  </a:lnTo>
                  <a:lnTo>
                    <a:pt x="31" y="11"/>
                  </a:lnTo>
                  <a:lnTo>
                    <a:pt x="21" y="7"/>
                  </a:lnTo>
                  <a:lnTo>
                    <a:pt x="11" y="3"/>
                  </a:lnTo>
                  <a:lnTo>
                    <a:pt x="2" y="0"/>
                  </a:lnTo>
                  <a:lnTo>
                    <a:pt x="0" y="4"/>
                  </a:lnTo>
                  <a:lnTo>
                    <a:pt x="10" y="8"/>
                  </a:lnTo>
                  <a:lnTo>
                    <a:pt x="20" y="11"/>
                  </a:lnTo>
                  <a:lnTo>
                    <a:pt x="30" y="15"/>
                  </a:lnTo>
                  <a:lnTo>
                    <a:pt x="41" y="19"/>
                  </a:lnTo>
                  <a:lnTo>
                    <a:pt x="50" y="22"/>
                  </a:lnTo>
                  <a:lnTo>
                    <a:pt x="60" y="25"/>
                  </a:lnTo>
                  <a:lnTo>
                    <a:pt x="69" y="30"/>
                  </a:lnTo>
                  <a:lnTo>
                    <a:pt x="76" y="34"/>
                  </a:lnTo>
                  <a:lnTo>
                    <a:pt x="81" y="40"/>
                  </a:lnTo>
                  <a:lnTo>
                    <a:pt x="87" y="45"/>
                  </a:lnTo>
                  <a:lnTo>
                    <a:pt x="91" y="50"/>
                  </a:lnTo>
                  <a:lnTo>
                    <a:pt x="93" y="57"/>
                  </a:lnTo>
                  <a:lnTo>
                    <a:pt x="93" y="65"/>
                  </a:lnTo>
                  <a:lnTo>
                    <a:pt x="90" y="72"/>
                  </a:lnTo>
                  <a:lnTo>
                    <a:pt x="85" y="82"/>
                  </a:lnTo>
                  <a:lnTo>
                    <a:pt x="78" y="93"/>
                  </a:lnTo>
                  <a:lnTo>
                    <a:pt x="82" y="96"/>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95" name="Freeform 131"/>
            <p:cNvSpPr/>
            <p:nvPr/>
          </p:nvSpPr>
          <p:spPr>
            <a:xfrm>
              <a:off x="1124" y="2839"/>
              <a:ext cx="103" cy="28"/>
            </a:xfrm>
            <a:custGeom>
              <a:avLst/>
              <a:gdLst>
                <a:gd name="txL" fmla="*/ 0 w 103"/>
                <a:gd name="txT" fmla="*/ 0 h 28"/>
                <a:gd name="txR" fmla="*/ 103 w 103"/>
                <a:gd name="txB" fmla="*/ 28 h 28"/>
              </a:gdLst>
              <a:ahLst/>
              <a:cxnLst>
                <a:cxn ang="0">
                  <a:pos x="11" y="3"/>
                </a:cxn>
                <a:cxn ang="0">
                  <a:pos x="9" y="7"/>
                </a:cxn>
                <a:cxn ang="0">
                  <a:pos x="15" y="9"/>
                </a:cxn>
                <a:cxn ang="0">
                  <a:pos x="22" y="11"/>
                </a:cxn>
                <a:cxn ang="0">
                  <a:pos x="27" y="15"/>
                </a:cxn>
                <a:cxn ang="0">
                  <a:pos x="35" y="17"/>
                </a:cxn>
                <a:cxn ang="0">
                  <a:pos x="41" y="19"/>
                </a:cxn>
                <a:cxn ang="0">
                  <a:pos x="47" y="20"/>
                </a:cxn>
                <a:cxn ang="0">
                  <a:pos x="54" y="23"/>
                </a:cxn>
                <a:cxn ang="0">
                  <a:pos x="60" y="24"/>
                </a:cxn>
                <a:cxn ang="0">
                  <a:pos x="67" y="26"/>
                </a:cxn>
                <a:cxn ang="0">
                  <a:pos x="72" y="26"/>
                </a:cxn>
                <a:cxn ang="0">
                  <a:pos x="78" y="27"/>
                </a:cxn>
                <a:cxn ang="0">
                  <a:pos x="84" y="26"/>
                </a:cxn>
                <a:cxn ang="0">
                  <a:pos x="90" y="25"/>
                </a:cxn>
                <a:cxn ang="0">
                  <a:pos x="94" y="23"/>
                </a:cxn>
                <a:cxn ang="0">
                  <a:pos x="98" y="20"/>
                </a:cxn>
                <a:cxn ang="0">
                  <a:pos x="102" y="18"/>
                </a:cxn>
                <a:cxn ang="0">
                  <a:pos x="98" y="15"/>
                </a:cxn>
                <a:cxn ang="0">
                  <a:pos x="95" y="19"/>
                </a:cxn>
                <a:cxn ang="0">
                  <a:pos x="93" y="20"/>
                </a:cxn>
                <a:cxn ang="0">
                  <a:pos x="88" y="21"/>
                </a:cxn>
                <a:cxn ang="0">
                  <a:pos x="83" y="22"/>
                </a:cxn>
                <a:cxn ang="0">
                  <a:pos x="78" y="23"/>
                </a:cxn>
                <a:cxn ang="0">
                  <a:pos x="73" y="22"/>
                </a:cxn>
                <a:cxn ang="0">
                  <a:pos x="67" y="22"/>
                </a:cxn>
                <a:cxn ang="0">
                  <a:pos x="62" y="20"/>
                </a:cxn>
                <a:cxn ang="0">
                  <a:pos x="55" y="19"/>
                </a:cxn>
                <a:cxn ang="0">
                  <a:pos x="48" y="17"/>
                </a:cxn>
                <a:cxn ang="0">
                  <a:pos x="43" y="15"/>
                </a:cxn>
                <a:cxn ang="0">
                  <a:pos x="35" y="12"/>
                </a:cxn>
                <a:cxn ang="0">
                  <a:pos x="29" y="11"/>
                </a:cxn>
                <a:cxn ang="0">
                  <a:pos x="23" y="7"/>
                </a:cxn>
                <a:cxn ang="0">
                  <a:pos x="16" y="5"/>
                </a:cxn>
                <a:cxn ang="0">
                  <a:pos x="11" y="3"/>
                </a:cxn>
                <a:cxn ang="0">
                  <a:pos x="8" y="7"/>
                </a:cxn>
                <a:cxn ang="0">
                  <a:pos x="11" y="3"/>
                </a:cxn>
                <a:cxn ang="0">
                  <a:pos x="0" y="0"/>
                </a:cxn>
                <a:cxn ang="0">
                  <a:pos x="8" y="7"/>
                </a:cxn>
                <a:cxn ang="0">
                  <a:pos x="11" y="3"/>
                </a:cxn>
              </a:cxnLst>
              <a:rect l="txL" t="txT" r="txR" b="txB"/>
              <a:pathLst>
                <a:path w="103" h="28">
                  <a:moveTo>
                    <a:pt x="11" y="3"/>
                  </a:moveTo>
                  <a:lnTo>
                    <a:pt x="9" y="7"/>
                  </a:lnTo>
                  <a:lnTo>
                    <a:pt x="15" y="9"/>
                  </a:lnTo>
                  <a:lnTo>
                    <a:pt x="22" y="11"/>
                  </a:lnTo>
                  <a:lnTo>
                    <a:pt x="27" y="15"/>
                  </a:lnTo>
                  <a:lnTo>
                    <a:pt x="35" y="17"/>
                  </a:lnTo>
                  <a:lnTo>
                    <a:pt x="41" y="19"/>
                  </a:lnTo>
                  <a:lnTo>
                    <a:pt x="47" y="20"/>
                  </a:lnTo>
                  <a:lnTo>
                    <a:pt x="54" y="23"/>
                  </a:lnTo>
                  <a:lnTo>
                    <a:pt x="60" y="24"/>
                  </a:lnTo>
                  <a:lnTo>
                    <a:pt x="67" y="26"/>
                  </a:lnTo>
                  <a:lnTo>
                    <a:pt x="72" y="26"/>
                  </a:lnTo>
                  <a:lnTo>
                    <a:pt x="78" y="27"/>
                  </a:lnTo>
                  <a:lnTo>
                    <a:pt x="84" y="26"/>
                  </a:lnTo>
                  <a:lnTo>
                    <a:pt x="90" y="25"/>
                  </a:lnTo>
                  <a:lnTo>
                    <a:pt x="94" y="23"/>
                  </a:lnTo>
                  <a:lnTo>
                    <a:pt x="98" y="20"/>
                  </a:lnTo>
                  <a:lnTo>
                    <a:pt x="102" y="18"/>
                  </a:lnTo>
                  <a:lnTo>
                    <a:pt x="98" y="15"/>
                  </a:lnTo>
                  <a:lnTo>
                    <a:pt x="95" y="19"/>
                  </a:lnTo>
                  <a:lnTo>
                    <a:pt x="93" y="20"/>
                  </a:lnTo>
                  <a:lnTo>
                    <a:pt x="88" y="21"/>
                  </a:lnTo>
                  <a:lnTo>
                    <a:pt x="83" y="22"/>
                  </a:lnTo>
                  <a:lnTo>
                    <a:pt x="78" y="23"/>
                  </a:lnTo>
                  <a:lnTo>
                    <a:pt x="73" y="22"/>
                  </a:lnTo>
                  <a:lnTo>
                    <a:pt x="67" y="22"/>
                  </a:lnTo>
                  <a:lnTo>
                    <a:pt x="62" y="20"/>
                  </a:lnTo>
                  <a:lnTo>
                    <a:pt x="55" y="19"/>
                  </a:lnTo>
                  <a:lnTo>
                    <a:pt x="48" y="17"/>
                  </a:lnTo>
                  <a:lnTo>
                    <a:pt x="43" y="15"/>
                  </a:lnTo>
                  <a:lnTo>
                    <a:pt x="35" y="12"/>
                  </a:lnTo>
                  <a:lnTo>
                    <a:pt x="29" y="11"/>
                  </a:lnTo>
                  <a:lnTo>
                    <a:pt x="23" y="7"/>
                  </a:lnTo>
                  <a:lnTo>
                    <a:pt x="16" y="5"/>
                  </a:lnTo>
                  <a:lnTo>
                    <a:pt x="11" y="3"/>
                  </a:lnTo>
                  <a:lnTo>
                    <a:pt x="8" y="7"/>
                  </a:lnTo>
                  <a:lnTo>
                    <a:pt x="11" y="3"/>
                  </a:lnTo>
                  <a:lnTo>
                    <a:pt x="0" y="0"/>
                  </a:lnTo>
                  <a:lnTo>
                    <a:pt x="8" y="7"/>
                  </a:lnTo>
                  <a:lnTo>
                    <a:pt x="11" y="3"/>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96" name="Freeform 132"/>
            <p:cNvSpPr/>
            <p:nvPr/>
          </p:nvSpPr>
          <p:spPr>
            <a:xfrm>
              <a:off x="1132" y="2843"/>
              <a:ext cx="43" cy="46"/>
            </a:xfrm>
            <a:custGeom>
              <a:avLst/>
              <a:gdLst>
                <a:gd name="txL" fmla="*/ 0 w 43"/>
                <a:gd name="txT" fmla="*/ 0 h 46"/>
                <a:gd name="txR" fmla="*/ 43 w 43"/>
                <a:gd name="txB" fmla="*/ 46 h 46"/>
              </a:gdLst>
              <a:ahLst/>
              <a:cxnLst>
                <a:cxn ang="0">
                  <a:pos x="42" y="42"/>
                </a:cxn>
                <a:cxn ang="0">
                  <a:pos x="42" y="42"/>
                </a:cxn>
                <a:cxn ang="0">
                  <a:pos x="39" y="37"/>
                </a:cxn>
                <a:cxn ang="0">
                  <a:pos x="37" y="32"/>
                </a:cxn>
                <a:cxn ang="0">
                  <a:pos x="33" y="27"/>
                </a:cxn>
                <a:cxn ang="0">
                  <a:pos x="29" y="22"/>
                </a:cxn>
                <a:cxn ang="0">
                  <a:pos x="24" y="16"/>
                </a:cxn>
                <a:cxn ang="0">
                  <a:pos x="17" y="12"/>
                </a:cxn>
                <a:cxn ang="0">
                  <a:pos x="11" y="6"/>
                </a:cxn>
                <a:cxn ang="0">
                  <a:pos x="2" y="0"/>
                </a:cxn>
                <a:cxn ang="0">
                  <a:pos x="0" y="3"/>
                </a:cxn>
                <a:cxn ang="0">
                  <a:pos x="8" y="8"/>
                </a:cxn>
                <a:cxn ang="0">
                  <a:pos x="15" y="15"/>
                </a:cxn>
                <a:cxn ang="0">
                  <a:pos x="21" y="20"/>
                </a:cxn>
                <a:cxn ang="0">
                  <a:pos x="25" y="24"/>
                </a:cxn>
                <a:cxn ang="0">
                  <a:pos x="29" y="29"/>
                </a:cxn>
                <a:cxn ang="0">
                  <a:pos x="33" y="35"/>
                </a:cxn>
                <a:cxn ang="0">
                  <a:pos x="36" y="39"/>
                </a:cxn>
                <a:cxn ang="0">
                  <a:pos x="39" y="45"/>
                </a:cxn>
                <a:cxn ang="0">
                  <a:pos x="39" y="45"/>
                </a:cxn>
                <a:cxn ang="0">
                  <a:pos x="42" y="42"/>
                </a:cxn>
              </a:cxnLst>
              <a:rect l="txL" t="txT" r="txR" b="txB"/>
              <a:pathLst>
                <a:path w="43" h="46">
                  <a:moveTo>
                    <a:pt x="42" y="42"/>
                  </a:moveTo>
                  <a:lnTo>
                    <a:pt x="42" y="42"/>
                  </a:lnTo>
                  <a:lnTo>
                    <a:pt x="39" y="37"/>
                  </a:lnTo>
                  <a:lnTo>
                    <a:pt x="37" y="32"/>
                  </a:lnTo>
                  <a:lnTo>
                    <a:pt x="33" y="27"/>
                  </a:lnTo>
                  <a:lnTo>
                    <a:pt x="29" y="22"/>
                  </a:lnTo>
                  <a:lnTo>
                    <a:pt x="24" y="16"/>
                  </a:lnTo>
                  <a:lnTo>
                    <a:pt x="17" y="12"/>
                  </a:lnTo>
                  <a:lnTo>
                    <a:pt x="11" y="6"/>
                  </a:lnTo>
                  <a:lnTo>
                    <a:pt x="2" y="0"/>
                  </a:lnTo>
                  <a:lnTo>
                    <a:pt x="0" y="3"/>
                  </a:lnTo>
                  <a:lnTo>
                    <a:pt x="8" y="8"/>
                  </a:lnTo>
                  <a:lnTo>
                    <a:pt x="15" y="15"/>
                  </a:lnTo>
                  <a:lnTo>
                    <a:pt x="21" y="20"/>
                  </a:lnTo>
                  <a:lnTo>
                    <a:pt x="25" y="24"/>
                  </a:lnTo>
                  <a:lnTo>
                    <a:pt x="29" y="29"/>
                  </a:lnTo>
                  <a:lnTo>
                    <a:pt x="33" y="35"/>
                  </a:lnTo>
                  <a:lnTo>
                    <a:pt x="36" y="39"/>
                  </a:lnTo>
                  <a:lnTo>
                    <a:pt x="39" y="45"/>
                  </a:lnTo>
                  <a:lnTo>
                    <a:pt x="42" y="42"/>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97" name="Freeform 133"/>
            <p:cNvSpPr/>
            <p:nvPr/>
          </p:nvSpPr>
          <p:spPr>
            <a:xfrm>
              <a:off x="1148" y="2886"/>
              <a:ext cx="37" cy="70"/>
            </a:xfrm>
            <a:custGeom>
              <a:avLst/>
              <a:gdLst>
                <a:gd name="txL" fmla="*/ 0 w 37"/>
                <a:gd name="txT" fmla="*/ 0 h 70"/>
                <a:gd name="txR" fmla="*/ 37 w 37"/>
                <a:gd name="txB" fmla="*/ 70 h 70"/>
              </a:gdLst>
              <a:ahLst/>
              <a:cxnLst>
                <a:cxn ang="0">
                  <a:pos x="0" y="69"/>
                </a:cxn>
                <a:cxn ang="0">
                  <a:pos x="0" y="69"/>
                </a:cxn>
                <a:cxn ang="0">
                  <a:pos x="6" y="68"/>
                </a:cxn>
                <a:cxn ang="0">
                  <a:pos x="12" y="65"/>
                </a:cxn>
                <a:cxn ang="0">
                  <a:pos x="18" y="63"/>
                </a:cxn>
                <a:cxn ang="0">
                  <a:pos x="22" y="59"/>
                </a:cxn>
                <a:cxn ang="0">
                  <a:pos x="25" y="56"/>
                </a:cxn>
                <a:cxn ang="0">
                  <a:pos x="28" y="51"/>
                </a:cxn>
                <a:cxn ang="0">
                  <a:pos x="31" y="47"/>
                </a:cxn>
                <a:cxn ang="0">
                  <a:pos x="33" y="43"/>
                </a:cxn>
                <a:cxn ang="0">
                  <a:pos x="35" y="38"/>
                </a:cxn>
                <a:cxn ang="0">
                  <a:pos x="36" y="34"/>
                </a:cxn>
                <a:cxn ang="0">
                  <a:pos x="36" y="28"/>
                </a:cxn>
                <a:cxn ang="0">
                  <a:pos x="35" y="23"/>
                </a:cxn>
                <a:cxn ang="0">
                  <a:pos x="34" y="17"/>
                </a:cxn>
                <a:cxn ang="0">
                  <a:pos x="32" y="11"/>
                </a:cxn>
                <a:cxn ang="0">
                  <a:pos x="29" y="6"/>
                </a:cxn>
                <a:cxn ang="0">
                  <a:pos x="26" y="0"/>
                </a:cxn>
                <a:cxn ang="0">
                  <a:pos x="23" y="2"/>
                </a:cxn>
                <a:cxn ang="0">
                  <a:pos x="26" y="7"/>
                </a:cxn>
                <a:cxn ang="0">
                  <a:pos x="28" y="13"/>
                </a:cxn>
                <a:cxn ang="0">
                  <a:pos x="30" y="19"/>
                </a:cxn>
                <a:cxn ang="0">
                  <a:pos x="31" y="23"/>
                </a:cxn>
                <a:cxn ang="0">
                  <a:pos x="31" y="28"/>
                </a:cxn>
                <a:cxn ang="0">
                  <a:pos x="31" y="33"/>
                </a:cxn>
                <a:cxn ang="0">
                  <a:pos x="31" y="38"/>
                </a:cxn>
                <a:cxn ang="0">
                  <a:pos x="29" y="42"/>
                </a:cxn>
                <a:cxn ang="0">
                  <a:pos x="27" y="46"/>
                </a:cxn>
                <a:cxn ang="0">
                  <a:pos x="25" y="49"/>
                </a:cxn>
                <a:cxn ang="0">
                  <a:pos x="22" y="53"/>
                </a:cxn>
                <a:cxn ang="0">
                  <a:pos x="19" y="57"/>
                </a:cxn>
                <a:cxn ang="0">
                  <a:pos x="15" y="59"/>
                </a:cxn>
                <a:cxn ang="0">
                  <a:pos x="10" y="61"/>
                </a:cxn>
                <a:cxn ang="0">
                  <a:pos x="5" y="64"/>
                </a:cxn>
                <a:cxn ang="0">
                  <a:pos x="0" y="65"/>
                </a:cxn>
                <a:cxn ang="0">
                  <a:pos x="0" y="65"/>
                </a:cxn>
                <a:cxn ang="0">
                  <a:pos x="0" y="69"/>
                </a:cxn>
              </a:cxnLst>
              <a:rect l="txL" t="txT" r="txR" b="txB"/>
              <a:pathLst>
                <a:path w="37" h="70">
                  <a:moveTo>
                    <a:pt x="0" y="69"/>
                  </a:moveTo>
                  <a:lnTo>
                    <a:pt x="0" y="69"/>
                  </a:lnTo>
                  <a:lnTo>
                    <a:pt x="6" y="68"/>
                  </a:lnTo>
                  <a:lnTo>
                    <a:pt x="12" y="65"/>
                  </a:lnTo>
                  <a:lnTo>
                    <a:pt x="18" y="63"/>
                  </a:lnTo>
                  <a:lnTo>
                    <a:pt x="22" y="59"/>
                  </a:lnTo>
                  <a:lnTo>
                    <a:pt x="25" y="56"/>
                  </a:lnTo>
                  <a:lnTo>
                    <a:pt x="28" y="51"/>
                  </a:lnTo>
                  <a:lnTo>
                    <a:pt x="31" y="47"/>
                  </a:lnTo>
                  <a:lnTo>
                    <a:pt x="33" y="43"/>
                  </a:lnTo>
                  <a:lnTo>
                    <a:pt x="35" y="38"/>
                  </a:lnTo>
                  <a:lnTo>
                    <a:pt x="36" y="34"/>
                  </a:lnTo>
                  <a:lnTo>
                    <a:pt x="36" y="28"/>
                  </a:lnTo>
                  <a:lnTo>
                    <a:pt x="35" y="23"/>
                  </a:lnTo>
                  <a:lnTo>
                    <a:pt x="34" y="17"/>
                  </a:lnTo>
                  <a:lnTo>
                    <a:pt x="32" y="11"/>
                  </a:lnTo>
                  <a:lnTo>
                    <a:pt x="29" y="6"/>
                  </a:lnTo>
                  <a:lnTo>
                    <a:pt x="26" y="0"/>
                  </a:lnTo>
                  <a:lnTo>
                    <a:pt x="23" y="2"/>
                  </a:lnTo>
                  <a:lnTo>
                    <a:pt x="26" y="7"/>
                  </a:lnTo>
                  <a:lnTo>
                    <a:pt x="28" y="13"/>
                  </a:lnTo>
                  <a:lnTo>
                    <a:pt x="30" y="19"/>
                  </a:lnTo>
                  <a:lnTo>
                    <a:pt x="31" y="23"/>
                  </a:lnTo>
                  <a:lnTo>
                    <a:pt x="31" y="28"/>
                  </a:lnTo>
                  <a:lnTo>
                    <a:pt x="31" y="33"/>
                  </a:lnTo>
                  <a:lnTo>
                    <a:pt x="31" y="38"/>
                  </a:lnTo>
                  <a:lnTo>
                    <a:pt x="29" y="42"/>
                  </a:lnTo>
                  <a:lnTo>
                    <a:pt x="27" y="46"/>
                  </a:lnTo>
                  <a:lnTo>
                    <a:pt x="25" y="49"/>
                  </a:lnTo>
                  <a:lnTo>
                    <a:pt x="22" y="53"/>
                  </a:lnTo>
                  <a:lnTo>
                    <a:pt x="19" y="57"/>
                  </a:lnTo>
                  <a:lnTo>
                    <a:pt x="15" y="59"/>
                  </a:lnTo>
                  <a:lnTo>
                    <a:pt x="10" y="61"/>
                  </a:lnTo>
                  <a:lnTo>
                    <a:pt x="5" y="64"/>
                  </a:lnTo>
                  <a:lnTo>
                    <a:pt x="0" y="65"/>
                  </a:lnTo>
                  <a:lnTo>
                    <a:pt x="0" y="69"/>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98" name="Freeform 134"/>
            <p:cNvSpPr/>
            <p:nvPr/>
          </p:nvSpPr>
          <p:spPr>
            <a:xfrm>
              <a:off x="1083" y="2904"/>
              <a:ext cx="66" cy="54"/>
            </a:xfrm>
            <a:custGeom>
              <a:avLst/>
              <a:gdLst>
                <a:gd name="txL" fmla="*/ 0 w 66"/>
                <a:gd name="txT" fmla="*/ 0 h 54"/>
                <a:gd name="txR" fmla="*/ 66 w 66"/>
                <a:gd name="txB" fmla="*/ 54 h 54"/>
              </a:gdLst>
              <a:ahLst/>
              <a:cxnLst>
                <a:cxn ang="0">
                  <a:pos x="3" y="5"/>
                </a:cxn>
                <a:cxn ang="0">
                  <a:pos x="0" y="5"/>
                </a:cxn>
                <a:cxn ang="0">
                  <a:pos x="1" y="12"/>
                </a:cxn>
                <a:cxn ang="0">
                  <a:pos x="3" y="18"/>
                </a:cxn>
                <a:cxn ang="0">
                  <a:pos x="7" y="24"/>
                </a:cxn>
                <a:cxn ang="0">
                  <a:pos x="10" y="28"/>
                </a:cxn>
                <a:cxn ang="0">
                  <a:pos x="13" y="32"/>
                </a:cxn>
                <a:cxn ang="0">
                  <a:pos x="16" y="37"/>
                </a:cxn>
                <a:cxn ang="0">
                  <a:pos x="20" y="41"/>
                </a:cxn>
                <a:cxn ang="0">
                  <a:pos x="25" y="44"/>
                </a:cxn>
                <a:cxn ang="0">
                  <a:pos x="30" y="48"/>
                </a:cxn>
                <a:cxn ang="0">
                  <a:pos x="34" y="50"/>
                </a:cxn>
                <a:cxn ang="0">
                  <a:pos x="39" y="51"/>
                </a:cxn>
                <a:cxn ang="0">
                  <a:pos x="44" y="52"/>
                </a:cxn>
                <a:cxn ang="0">
                  <a:pos x="49" y="53"/>
                </a:cxn>
                <a:cxn ang="0">
                  <a:pos x="54" y="53"/>
                </a:cxn>
                <a:cxn ang="0">
                  <a:pos x="60" y="53"/>
                </a:cxn>
                <a:cxn ang="0">
                  <a:pos x="65" y="51"/>
                </a:cxn>
                <a:cxn ang="0">
                  <a:pos x="64" y="48"/>
                </a:cxn>
                <a:cxn ang="0">
                  <a:pos x="59" y="49"/>
                </a:cxn>
                <a:cxn ang="0">
                  <a:pos x="54" y="49"/>
                </a:cxn>
                <a:cxn ang="0">
                  <a:pos x="49" y="49"/>
                </a:cxn>
                <a:cxn ang="0">
                  <a:pos x="44" y="48"/>
                </a:cxn>
                <a:cxn ang="0">
                  <a:pos x="40" y="48"/>
                </a:cxn>
                <a:cxn ang="0">
                  <a:pos x="35" y="46"/>
                </a:cxn>
                <a:cxn ang="0">
                  <a:pos x="31" y="44"/>
                </a:cxn>
                <a:cxn ang="0">
                  <a:pos x="27" y="41"/>
                </a:cxn>
                <a:cxn ang="0">
                  <a:pos x="22" y="38"/>
                </a:cxn>
                <a:cxn ang="0">
                  <a:pos x="19" y="35"/>
                </a:cxn>
                <a:cxn ang="0">
                  <a:pos x="15" y="31"/>
                </a:cxn>
                <a:cxn ang="0">
                  <a:pos x="13" y="26"/>
                </a:cxn>
                <a:cxn ang="0">
                  <a:pos x="10" y="22"/>
                </a:cxn>
                <a:cxn ang="0">
                  <a:pos x="7" y="16"/>
                </a:cxn>
                <a:cxn ang="0">
                  <a:pos x="5" y="11"/>
                </a:cxn>
                <a:cxn ang="0">
                  <a:pos x="3" y="4"/>
                </a:cxn>
                <a:cxn ang="0">
                  <a:pos x="0" y="4"/>
                </a:cxn>
                <a:cxn ang="0">
                  <a:pos x="3" y="4"/>
                </a:cxn>
                <a:cxn ang="0">
                  <a:pos x="2" y="0"/>
                </a:cxn>
                <a:cxn ang="0">
                  <a:pos x="0" y="4"/>
                </a:cxn>
                <a:cxn ang="0">
                  <a:pos x="3" y="5"/>
                </a:cxn>
              </a:cxnLst>
              <a:rect l="txL" t="txT" r="txR" b="txB"/>
              <a:pathLst>
                <a:path w="66" h="54">
                  <a:moveTo>
                    <a:pt x="3" y="5"/>
                  </a:moveTo>
                  <a:lnTo>
                    <a:pt x="0" y="5"/>
                  </a:lnTo>
                  <a:lnTo>
                    <a:pt x="1" y="12"/>
                  </a:lnTo>
                  <a:lnTo>
                    <a:pt x="3" y="18"/>
                  </a:lnTo>
                  <a:lnTo>
                    <a:pt x="7" y="24"/>
                  </a:lnTo>
                  <a:lnTo>
                    <a:pt x="10" y="28"/>
                  </a:lnTo>
                  <a:lnTo>
                    <a:pt x="13" y="32"/>
                  </a:lnTo>
                  <a:lnTo>
                    <a:pt x="16" y="37"/>
                  </a:lnTo>
                  <a:lnTo>
                    <a:pt x="20" y="41"/>
                  </a:lnTo>
                  <a:lnTo>
                    <a:pt x="25" y="44"/>
                  </a:lnTo>
                  <a:lnTo>
                    <a:pt x="30" y="48"/>
                  </a:lnTo>
                  <a:lnTo>
                    <a:pt x="34" y="50"/>
                  </a:lnTo>
                  <a:lnTo>
                    <a:pt x="39" y="51"/>
                  </a:lnTo>
                  <a:lnTo>
                    <a:pt x="44" y="52"/>
                  </a:lnTo>
                  <a:lnTo>
                    <a:pt x="49" y="53"/>
                  </a:lnTo>
                  <a:lnTo>
                    <a:pt x="54" y="53"/>
                  </a:lnTo>
                  <a:lnTo>
                    <a:pt x="60" y="53"/>
                  </a:lnTo>
                  <a:lnTo>
                    <a:pt x="65" y="51"/>
                  </a:lnTo>
                  <a:lnTo>
                    <a:pt x="64" y="48"/>
                  </a:lnTo>
                  <a:lnTo>
                    <a:pt x="59" y="49"/>
                  </a:lnTo>
                  <a:lnTo>
                    <a:pt x="54" y="49"/>
                  </a:lnTo>
                  <a:lnTo>
                    <a:pt x="49" y="49"/>
                  </a:lnTo>
                  <a:lnTo>
                    <a:pt x="44" y="48"/>
                  </a:lnTo>
                  <a:lnTo>
                    <a:pt x="40" y="48"/>
                  </a:lnTo>
                  <a:lnTo>
                    <a:pt x="35" y="46"/>
                  </a:lnTo>
                  <a:lnTo>
                    <a:pt x="31" y="44"/>
                  </a:lnTo>
                  <a:lnTo>
                    <a:pt x="27" y="41"/>
                  </a:lnTo>
                  <a:lnTo>
                    <a:pt x="22" y="38"/>
                  </a:lnTo>
                  <a:lnTo>
                    <a:pt x="19" y="35"/>
                  </a:lnTo>
                  <a:lnTo>
                    <a:pt x="15" y="31"/>
                  </a:lnTo>
                  <a:lnTo>
                    <a:pt x="13" y="26"/>
                  </a:lnTo>
                  <a:lnTo>
                    <a:pt x="10" y="22"/>
                  </a:lnTo>
                  <a:lnTo>
                    <a:pt x="7" y="16"/>
                  </a:lnTo>
                  <a:lnTo>
                    <a:pt x="5" y="11"/>
                  </a:lnTo>
                  <a:lnTo>
                    <a:pt x="3" y="4"/>
                  </a:lnTo>
                  <a:lnTo>
                    <a:pt x="0" y="4"/>
                  </a:lnTo>
                  <a:lnTo>
                    <a:pt x="3" y="4"/>
                  </a:lnTo>
                  <a:lnTo>
                    <a:pt x="2" y="0"/>
                  </a:lnTo>
                  <a:lnTo>
                    <a:pt x="0" y="4"/>
                  </a:lnTo>
                  <a:lnTo>
                    <a:pt x="3" y="5"/>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799" name="Freeform 135"/>
            <p:cNvSpPr/>
            <p:nvPr/>
          </p:nvSpPr>
          <p:spPr>
            <a:xfrm>
              <a:off x="1080" y="2908"/>
              <a:ext cx="21" cy="82"/>
            </a:xfrm>
            <a:custGeom>
              <a:avLst/>
              <a:gdLst>
                <a:gd name="txL" fmla="*/ 0 w 21"/>
                <a:gd name="txT" fmla="*/ 0 h 82"/>
                <a:gd name="txR" fmla="*/ 21 w 21"/>
                <a:gd name="txB" fmla="*/ 82 h 82"/>
              </a:gdLst>
              <a:ahLst/>
              <a:cxnLst>
                <a:cxn ang="0">
                  <a:pos x="18" y="81"/>
                </a:cxn>
                <a:cxn ang="0">
                  <a:pos x="18" y="81"/>
                </a:cxn>
                <a:cxn ang="0">
                  <a:pos x="20" y="76"/>
                </a:cxn>
                <a:cxn ang="0">
                  <a:pos x="20" y="72"/>
                </a:cxn>
                <a:cxn ang="0">
                  <a:pos x="20" y="67"/>
                </a:cxn>
                <a:cxn ang="0">
                  <a:pos x="19" y="62"/>
                </a:cxn>
                <a:cxn ang="0">
                  <a:pos x="18" y="58"/>
                </a:cxn>
                <a:cxn ang="0">
                  <a:pos x="16" y="52"/>
                </a:cxn>
                <a:cxn ang="0">
                  <a:pos x="13" y="48"/>
                </a:cxn>
                <a:cxn ang="0">
                  <a:pos x="11" y="44"/>
                </a:cxn>
                <a:cxn ang="0">
                  <a:pos x="9" y="38"/>
                </a:cxn>
                <a:cxn ang="0">
                  <a:pos x="7" y="33"/>
                </a:cxn>
                <a:cxn ang="0">
                  <a:pos x="5" y="28"/>
                </a:cxn>
                <a:cxn ang="0">
                  <a:pos x="4" y="23"/>
                </a:cxn>
                <a:cxn ang="0">
                  <a:pos x="3" y="18"/>
                </a:cxn>
                <a:cxn ang="0">
                  <a:pos x="3" y="13"/>
                </a:cxn>
                <a:cxn ang="0">
                  <a:pos x="5" y="8"/>
                </a:cxn>
                <a:cxn ang="0">
                  <a:pos x="6" y="1"/>
                </a:cxn>
                <a:cxn ang="0">
                  <a:pos x="3" y="0"/>
                </a:cxn>
                <a:cxn ang="0">
                  <a:pos x="1" y="6"/>
                </a:cxn>
                <a:cxn ang="0">
                  <a:pos x="0" y="12"/>
                </a:cxn>
                <a:cxn ang="0">
                  <a:pos x="0" y="18"/>
                </a:cxn>
                <a:cxn ang="0">
                  <a:pos x="0" y="24"/>
                </a:cxn>
                <a:cxn ang="0">
                  <a:pos x="1" y="29"/>
                </a:cxn>
                <a:cxn ang="0">
                  <a:pos x="3" y="35"/>
                </a:cxn>
                <a:cxn ang="0">
                  <a:pos x="5" y="40"/>
                </a:cxn>
                <a:cxn ang="0">
                  <a:pos x="7" y="45"/>
                </a:cxn>
                <a:cxn ang="0">
                  <a:pos x="10" y="49"/>
                </a:cxn>
                <a:cxn ang="0">
                  <a:pos x="12" y="55"/>
                </a:cxn>
                <a:cxn ang="0">
                  <a:pos x="14" y="59"/>
                </a:cxn>
                <a:cxn ang="0">
                  <a:pos x="15" y="64"/>
                </a:cxn>
                <a:cxn ang="0">
                  <a:pos x="16" y="68"/>
                </a:cxn>
                <a:cxn ang="0">
                  <a:pos x="16" y="72"/>
                </a:cxn>
                <a:cxn ang="0">
                  <a:pos x="16" y="75"/>
                </a:cxn>
                <a:cxn ang="0">
                  <a:pos x="15" y="79"/>
                </a:cxn>
                <a:cxn ang="0">
                  <a:pos x="15" y="79"/>
                </a:cxn>
                <a:cxn ang="0">
                  <a:pos x="18" y="81"/>
                </a:cxn>
              </a:cxnLst>
              <a:rect l="txL" t="txT" r="txR" b="txB"/>
              <a:pathLst>
                <a:path w="21" h="82">
                  <a:moveTo>
                    <a:pt x="18" y="81"/>
                  </a:moveTo>
                  <a:lnTo>
                    <a:pt x="18" y="81"/>
                  </a:lnTo>
                  <a:lnTo>
                    <a:pt x="20" y="76"/>
                  </a:lnTo>
                  <a:lnTo>
                    <a:pt x="20" y="72"/>
                  </a:lnTo>
                  <a:lnTo>
                    <a:pt x="20" y="67"/>
                  </a:lnTo>
                  <a:lnTo>
                    <a:pt x="19" y="62"/>
                  </a:lnTo>
                  <a:lnTo>
                    <a:pt x="18" y="58"/>
                  </a:lnTo>
                  <a:lnTo>
                    <a:pt x="16" y="52"/>
                  </a:lnTo>
                  <a:lnTo>
                    <a:pt x="13" y="48"/>
                  </a:lnTo>
                  <a:lnTo>
                    <a:pt x="11" y="44"/>
                  </a:lnTo>
                  <a:lnTo>
                    <a:pt x="9" y="38"/>
                  </a:lnTo>
                  <a:lnTo>
                    <a:pt x="7" y="33"/>
                  </a:lnTo>
                  <a:lnTo>
                    <a:pt x="5" y="28"/>
                  </a:lnTo>
                  <a:lnTo>
                    <a:pt x="4" y="23"/>
                  </a:lnTo>
                  <a:lnTo>
                    <a:pt x="3" y="18"/>
                  </a:lnTo>
                  <a:lnTo>
                    <a:pt x="3" y="13"/>
                  </a:lnTo>
                  <a:lnTo>
                    <a:pt x="5" y="8"/>
                  </a:lnTo>
                  <a:lnTo>
                    <a:pt x="6" y="1"/>
                  </a:lnTo>
                  <a:lnTo>
                    <a:pt x="3" y="0"/>
                  </a:lnTo>
                  <a:lnTo>
                    <a:pt x="1" y="6"/>
                  </a:lnTo>
                  <a:lnTo>
                    <a:pt x="0" y="12"/>
                  </a:lnTo>
                  <a:lnTo>
                    <a:pt x="0" y="18"/>
                  </a:lnTo>
                  <a:lnTo>
                    <a:pt x="0" y="24"/>
                  </a:lnTo>
                  <a:lnTo>
                    <a:pt x="1" y="29"/>
                  </a:lnTo>
                  <a:lnTo>
                    <a:pt x="3" y="35"/>
                  </a:lnTo>
                  <a:lnTo>
                    <a:pt x="5" y="40"/>
                  </a:lnTo>
                  <a:lnTo>
                    <a:pt x="7" y="45"/>
                  </a:lnTo>
                  <a:lnTo>
                    <a:pt x="10" y="49"/>
                  </a:lnTo>
                  <a:lnTo>
                    <a:pt x="12" y="55"/>
                  </a:lnTo>
                  <a:lnTo>
                    <a:pt x="14" y="59"/>
                  </a:lnTo>
                  <a:lnTo>
                    <a:pt x="15" y="64"/>
                  </a:lnTo>
                  <a:lnTo>
                    <a:pt x="16" y="68"/>
                  </a:lnTo>
                  <a:lnTo>
                    <a:pt x="16" y="72"/>
                  </a:lnTo>
                  <a:lnTo>
                    <a:pt x="16" y="75"/>
                  </a:lnTo>
                  <a:lnTo>
                    <a:pt x="15" y="79"/>
                  </a:lnTo>
                  <a:lnTo>
                    <a:pt x="18" y="81"/>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00" name="Freeform 136"/>
            <p:cNvSpPr/>
            <p:nvPr/>
          </p:nvSpPr>
          <p:spPr>
            <a:xfrm>
              <a:off x="988" y="2946"/>
              <a:ext cx="112" cy="65"/>
            </a:xfrm>
            <a:custGeom>
              <a:avLst/>
              <a:gdLst>
                <a:gd name="txL" fmla="*/ 0 w 112"/>
                <a:gd name="txT" fmla="*/ 0 h 65"/>
                <a:gd name="txR" fmla="*/ 112 w 112"/>
                <a:gd name="txB" fmla="*/ 65 h 65"/>
              </a:gdLst>
              <a:ahLst/>
              <a:cxnLst>
                <a:cxn ang="0">
                  <a:pos x="0" y="1"/>
                </a:cxn>
                <a:cxn ang="0">
                  <a:pos x="0" y="1"/>
                </a:cxn>
                <a:cxn ang="0">
                  <a:pos x="7" y="14"/>
                </a:cxn>
                <a:cxn ang="0">
                  <a:pos x="15" y="26"/>
                </a:cxn>
                <a:cxn ang="0">
                  <a:pos x="23" y="36"/>
                </a:cxn>
                <a:cxn ang="0">
                  <a:pos x="31" y="44"/>
                </a:cxn>
                <a:cxn ang="0">
                  <a:pos x="39" y="51"/>
                </a:cxn>
                <a:cxn ang="0">
                  <a:pos x="47" y="56"/>
                </a:cxn>
                <a:cxn ang="0">
                  <a:pos x="55" y="60"/>
                </a:cxn>
                <a:cxn ang="0">
                  <a:pos x="63" y="62"/>
                </a:cxn>
                <a:cxn ang="0">
                  <a:pos x="70" y="64"/>
                </a:cxn>
                <a:cxn ang="0">
                  <a:pos x="79" y="64"/>
                </a:cxn>
                <a:cxn ang="0">
                  <a:pos x="85" y="63"/>
                </a:cxn>
                <a:cxn ang="0">
                  <a:pos x="91" y="60"/>
                </a:cxn>
                <a:cxn ang="0">
                  <a:pos x="97" y="57"/>
                </a:cxn>
                <a:cxn ang="0">
                  <a:pos x="103" y="53"/>
                </a:cxn>
                <a:cxn ang="0">
                  <a:pos x="107" y="48"/>
                </a:cxn>
                <a:cxn ang="0">
                  <a:pos x="111" y="42"/>
                </a:cxn>
                <a:cxn ang="0">
                  <a:pos x="107" y="40"/>
                </a:cxn>
                <a:cxn ang="0">
                  <a:pos x="104" y="46"/>
                </a:cxn>
                <a:cxn ang="0">
                  <a:pos x="99" y="51"/>
                </a:cxn>
                <a:cxn ang="0">
                  <a:pos x="95" y="55"/>
                </a:cxn>
                <a:cxn ang="0">
                  <a:pos x="90" y="57"/>
                </a:cxn>
                <a:cxn ang="0">
                  <a:pos x="84" y="59"/>
                </a:cxn>
                <a:cxn ang="0">
                  <a:pos x="78" y="60"/>
                </a:cxn>
                <a:cxn ang="0">
                  <a:pos x="71" y="60"/>
                </a:cxn>
                <a:cxn ang="0">
                  <a:pos x="63" y="58"/>
                </a:cxn>
                <a:cxn ang="0">
                  <a:pos x="56" y="56"/>
                </a:cxn>
                <a:cxn ang="0">
                  <a:pos x="48" y="52"/>
                </a:cxn>
                <a:cxn ang="0">
                  <a:pos x="41" y="48"/>
                </a:cxn>
                <a:cxn ang="0">
                  <a:pos x="34" y="41"/>
                </a:cxn>
                <a:cxn ang="0">
                  <a:pos x="25" y="32"/>
                </a:cxn>
                <a:cxn ang="0">
                  <a:pos x="18" y="24"/>
                </a:cxn>
                <a:cxn ang="0">
                  <a:pos x="11" y="12"/>
                </a:cxn>
                <a:cxn ang="0">
                  <a:pos x="3" y="0"/>
                </a:cxn>
                <a:cxn ang="0">
                  <a:pos x="3" y="0"/>
                </a:cxn>
                <a:cxn ang="0">
                  <a:pos x="0" y="1"/>
                </a:cxn>
              </a:cxnLst>
              <a:rect l="txL" t="txT" r="txR" b="txB"/>
              <a:pathLst>
                <a:path w="112" h="65">
                  <a:moveTo>
                    <a:pt x="0" y="1"/>
                  </a:moveTo>
                  <a:lnTo>
                    <a:pt x="0" y="1"/>
                  </a:lnTo>
                  <a:lnTo>
                    <a:pt x="7" y="14"/>
                  </a:lnTo>
                  <a:lnTo>
                    <a:pt x="15" y="26"/>
                  </a:lnTo>
                  <a:lnTo>
                    <a:pt x="23" y="36"/>
                  </a:lnTo>
                  <a:lnTo>
                    <a:pt x="31" y="44"/>
                  </a:lnTo>
                  <a:lnTo>
                    <a:pt x="39" y="51"/>
                  </a:lnTo>
                  <a:lnTo>
                    <a:pt x="47" y="56"/>
                  </a:lnTo>
                  <a:lnTo>
                    <a:pt x="55" y="60"/>
                  </a:lnTo>
                  <a:lnTo>
                    <a:pt x="63" y="62"/>
                  </a:lnTo>
                  <a:lnTo>
                    <a:pt x="70" y="64"/>
                  </a:lnTo>
                  <a:lnTo>
                    <a:pt x="79" y="64"/>
                  </a:lnTo>
                  <a:lnTo>
                    <a:pt x="85" y="63"/>
                  </a:lnTo>
                  <a:lnTo>
                    <a:pt x="91" y="60"/>
                  </a:lnTo>
                  <a:lnTo>
                    <a:pt x="97" y="57"/>
                  </a:lnTo>
                  <a:lnTo>
                    <a:pt x="103" y="53"/>
                  </a:lnTo>
                  <a:lnTo>
                    <a:pt x="107" y="48"/>
                  </a:lnTo>
                  <a:lnTo>
                    <a:pt x="111" y="42"/>
                  </a:lnTo>
                  <a:lnTo>
                    <a:pt x="107" y="40"/>
                  </a:lnTo>
                  <a:lnTo>
                    <a:pt x="104" y="46"/>
                  </a:lnTo>
                  <a:lnTo>
                    <a:pt x="99" y="51"/>
                  </a:lnTo>
                  <a:lnTo>
                    <a:pt x="95" y="55"/>
                  </a:lnTo>
                  <a:lnTo>
                    <a:pt x="90" y="57"/>
                  </a:lnTo>
                  <a:lnTo>
                    <a:pt x="84" y="59"/>
                  </a:lnTo>
                  <a:lnTo>
                    <a:pt x="78" y="60"/>
                  </a:lnTo>
                  <a:lnTo>
                    <a:pt x="71" y="60"/>
                  </a:lnTo>
                  <a:lnTo>
                    <a:pt x="63" y="58"/>
                  </a:lnTo>
                  <a:lnTo>
                    <a:pt x="56" y="56"/>
                  </a:lnTo>
                  <a:lnTo>
                    <a:pt x="48" y="52"/>
                  </a:lnTo>
                  <a:lnTo>
                    <a:pt x="41" y="48"/>
                  </a:lnTo>
                  <a:lnTo>
                    <a:pt x="34" y="41"/>
                  </a:lnTo>
                  <a:lnTo>
                    <a:pt x="25" y="32"/>
                  </a:lnTo>
                  <a:lnTo>
                    <a:pt x="18" y="24"/>
                  </a:lnTo>
                  <a:lnTo>
                    <a:pt x="11" y="12"/>
                  </a:lnTo>
                  <a:lnTo>
                    <a:pt x="3" y="0"/>
                  </a:lnTo>
                  <a:lnTo>
                    <a:pt x="0" y="1"/>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01" name="Freeform 137"/>
            <p:cNvSpPr/>
            <p:nvPr/>
          </p:nvSpPr>
          <p:spPr>
            <a:xfrm>
              <a:off x="628" y="2694"/>
              <a:ext cx="365" cy="255"/>
            </a:xfrm>
            <a:custGeom>
              <a:avLst/>
              <a:gdLst>
                <a:gd name="txL" fmla="*/ 0 w 365"/>
                <a:gd name="txT" fmla="*/ 0 h 255"/>
                <a:gd name="txR" fmla="*/ 365 w 365"/>
                <a:gd name="txB" fmla="*/ 255 h 255"/>
              </a:gdLst>
              <a:ahLst/>
              <a:cxnLst>
                <a:cxn ang="0">
                  <a:pos x="0" y="0"/>
                </a:cxn>
                <a:cxn ang="0">
                  <a:pos x="11" y="29"/>
                </a:cxn>
                <a:cxn ang="0">
                  <a:pos x="25" y="53"/>
                </a:cxn>
                <a:cxn ang="0">
                  <a:pos x="44" y="73"/>
                </a:cxn>
                <a:cxn ang="0">
                  <a:pos x="64" y="90"/>
                </a:cxn>
                <a:cxn ang="0">
                  <a:pos x="88" y="103"/>
                </a:cxn>
                <a:cxn ang="0">
                  <a:pos x="114" y="114"/>
                </a:cxn>
                <a:cxn ang="0">
                  <a:pos x="140" y="124"/>
                </a:cxn>
                <a:cxn ang="0">
                  <a:pos x="168" y="133"/>
                </a:cxn>
                <a:cxn ang="0">
                  <a:pos x="196" y="141"/>
                </a:cxn>
                <a:cxn ang="0">
                  <a:pos x="224" y="151"/>
                </a:cxn>
                <a:cxn ang="0">
                  <a:pos x="252" y="161"/>
                </a:cxn>
                <a:cxn ang="0">
                  <a:pos x="278" y="173"/>
                </a:cxn>
                <a:cxn ang="0">
                  <a:pos x="302" y="188"/>
                </a:cxn>
                <a:cxn ang="0">
                  <a:pos x="324" y="206"/>
                </a:cxn>
                <a:cxn ang="0">
                  <a:pos x="344" y="228"/>
                </a:cxn>
                <a:cxn ang="0">
                  <a:pos x="360" y="254"/>
                </a:cxn>
                <a:cxn ang="0">
                  <a:pos x="356" y="237"/>
                </a:cxn>
                <a:cxn ang="0">
                  <a:pos x="336" y="213"/>
                </a:cxn>
                <a:cxn ang="0">
                  <a:pos x="316" y="193"/>
                </a:cxn>
                <a:cxn ang="0">
                  <a:pos x="292" y="177"/>
                </a:cxn>
                <a:cxn ang="0">
                  <a:pos x="266" y="164"/>
                </a:cxn>
                <a:cxn ang="0">
                  <a:pos x="240" y="152"/>
                </a:cxn>
                <a:cxn ang="0">
                  <a:pos x="212" y="142"/>
                </a:cxn>
                <a:cxn ang="0">
                  <a:pos x="184" y="133"/>
                </a:cxn>
                <a:cxn ang="0">
                  <a:pos x="156" y="124"/>
                </a:cxn>
                <a:cxn ang="0">
                  <a:pos x="128" y="116"/>
                </a:cxn>
                <a:cxn ang="0">
                  <a:pos x="103" y="105"/>
                </a:cxn>
                <a:cxn ang="0">
                  <a:pos x="78" y="93"/>
                </a:cxn>
                <a:cxn ang="0">
                  <a:pos x="56" y="78"/>
                </a:cxn>
                <a:cxn ang="0">
                  <a:pos x="37" y="61"/>
                </a:cxn>
                <a:cxn ang="0">
                  <a:pos x="21" y="40"/>
                </a:cxn>
                <a:cxn ang="0">
                  <a:pos x="8" y="15"/>
                </a:cxn>
                <a:cxn ang="0">
                  <a:pos x="4" y="0"/>
                </a:cxn>
              </a:cxnLst>
              <a:rect l="txL" t="txT" r="txR" b="txB"/>
              <a:pathLst>
                <a:path w="365" h="255">
                  <a:moveTo>
                    <a:pt x="0" y="0"/>
                  </a:moveTo>
                  <a:lnTo>
                    <a:pt x="0" y="0"/>
                  </a:lnTo>
                  <a:lnTo>
                    <a:pt x="4" y="16"/>
                  </a:lnTo>
                  <a:lnTo>
                    <a:pt x="11" y="29"/>
                  </a:lnTo>
                  <a:lnTo>
                    <a:pt x="17" y="43"/>
                  </a:lnTo>
                  <a:lnTo>
                    <a:pt x="25" y="53"/>
                  </a:lnTo>
                  <a:lnTo>
                    <a:pt x="35" y="64"/>
                  </a:lnTo>
                  <a:lnTo>
                    <a:pt x="44" y="73"/>
                  </a:lnTo>
                  <a:lnTo>
                    <a:pt x="54" y="82"/>
                  </a:lnTo>
                  <a:lnTo>
                    <a:pt x="64" y="90"/>
                  </a:lnTo>
                  <a:lnTo>
                    <a:pt x="76" y="96"/>
                  </a:lnTo>
                  <a:lnTo>
                    <a:pt x="88" y="103"/>
                  </a:lnTo>
                  <a:lnTo>
                    <a:pt x="101" y="108"/>
                  </a:lnTo>
                  <a:lnTo>
                    <a:pt x="114" y="114"/>
                  </a:lnTo>
                  <a:lnTo>
                    <a:pt x="128" y="119"/>
                  </a:lnTo>
                  <a:lnTo>
                    <a:pt x="140" y="124"/>
                  </a:lnTo>
                  <a:lnTo>
                    <a:pt x="155" y="129"/>
                  </a:lnTo>
                  <a:lnTo>
                    <a:pt x="168" y="133"/>
                  </a:lnTo>
                  <a:lnTo>
                    <a:pt x="183" y="137"/>
                  </a:lnTo>
                  <a:lnTo>
                    <a:pt x="196" y="141"/>
                  </a:lnTo>
                  <a:lnTo>
                    <a:pt x="210" y="146"/>
                  </a:lnTo>
                  <a:lnTo>
                    <a:pt x="224" y="151"/>
                  </a:lnTo>
                  <a:lnTo>
                    <a:pt x="238" y="156"/>
                  </a:lnTo>
                  <a:lnTo>
                    <a:pt x="252" y="161"/>
                  </a:lnTo>
                  <a:lnTo>
                    <a:pt x="264" y="167"/>
                  </a:lnTo>
                  <a:lnTo>
                    <a:pt x="278" y="173"/>
                  </a:lnTo>
                  <a:lnTo>
                    <a:pt x="289" y="181"/>
                  </a:lnTo>
                  <a:lnTo>
                    <a:pt x="302" y="188"/>
                  </a:lnTo>
                  <a:lnTo>
                    <a:pt x="313" y="197"/>
                  </a:lnTo>
                  <a:lnTo>
                    <a:pt x="324" y="206"/>
                  </a:lnTo>
                  <a:lnTo>
                    <a:pt x="334" y="216"/>
                  </a:lnTo>
                  <a:lnTo>
                    <a:pt x="344" y="228"/>
                  </a:lnTo>
                  <a:lnTo>
                    <a:pt x="352" y="240"/>
                  </a:lnTo>
                  <a:lnTo>
                    <a:pt x="360" y="254"/>
                  </a:lnTo>
                  <a:lnTo>
                    <a:pt x="364" y="252"/>
                  </a:lnTo>
                  <a:lnTo>
                    <a:pt x="356" y="237"/>
                  </a:lnTo>
                  <a:lnTo>
                    <a:pt x="347" y="225"/>
                  </a:lnTo>
                  <a:lnTo>
                    <a:pt x="336" y="213"/>
                  </a:lnTo>
                  <a:lnTo>
                    <a:pt x="327" y="203"/>
                  </a:lnTo>
                  <a:lnTo>
                    <a:pt x="316" y="193"/>
                  </a:lnTo>
                  <a:lnTo>
                    <a:pt x="304" y="185"/>
                  </a:lnTo>
                  <a:lnTo>
                    <a:pt x="292" y="177"/>
                  </a:lnTo>
                  <a:lnTo>
                    <a:pt x="280" y="170"/>
                  </a:lnTo>
                  <a:lnTo>
                    <a:pt x="266" y="164"/>
                  </a:lnTo>
                  <a:lnTo>
                    <a:pt x="253" y="158"/>
                  </a:lnTo>
                  <a:lnTo>
                    <a:pt x="240" y="152"/>
                  </a:lnTo>
                  <a:lnTo>
                    <a:pt x="225" y="147"/>
                  </a:lnTo>
                  <a:lnTo>
                    <a:pt x="212" y="142"/>
                  </a:lnTo>
                  <a:lnTo>
                    <a:pt x="197" y="138"/>
                  </a:lnTo>
                  <a:lnTo>
                    <a:pt x="184" y="133"/>
                  </a:lnTo>
                  <a:lnTo>
                    <a:pt x="169" y="129"/>
                  </a:lnTo>
                  <a:lnTo>
                    <a:pt x="156" y="124"/>
                  </a:lnTo>
                  <a:lnTo>
                    <a:pt x="142" y="120"/>
                  </a:lnTo>
                  <a:lnTo>
                    <a:pt x="128" y="116"/>
                  </a:lnTo>
                  <a:lnTo>
                    <a:pt x="116" y="111"/>
                  </a:lnTo>
                  <a:lnTo>
                    <a:pt x="103" y="105"/>
                  </a:lnTo>
                  <a:lnTo>
                    <a:pt x="90" y="100"/>
                  </a:lnTo>
                  <a:lnTo>
                    <a:pt x="78" y="93"/>
                  </a:lnTo>
                  <a:lnTo>
                    <a:pt x="67" y="87"/>
                  </a:lnTo>
                  <a:lnTo>
                    <a:pt x="56" y="78"/>
                  </a:lnTo>
                  <a:lnTo>
                    <a:pt x="46" y="70"/>
                  </a:lnTo>
                  <a:lnTo>
                    <a:pt x="37" y="61"/>
                  </a:lnTo>
                  <a:lnTo>
                    <a:pt x="29" y="51"/>
                  </a:lnTo>
                  <a:lnTo>
                    <a:pt x="21" y="40"/>
                  </a:lnTo>
                  <a:lnTo>
                    <a:pt x="15" y="28"/>
                  </a:lnTo>
                  <a:lnTo>
                    <a:pt x="8" y="15"/>
                  </a:lnTo>
                  <a:lnTo>
                    <a:pt x="4" y="0"/>
                  </a:lnTo>
                  <a:lnTo>
                    <a:pt x="0"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02" name="Freeform 138"/>
            <p:cNvSpPr/>
            <p:nvPr/>
          </p:nvSpPr>
          <p:spPr>
            <a:xfrm>
              <a:off x="627" y="2594"/>
              <a:ext cx="101" cy="102"/>
            </a:xfrm>
            <a:custGeom>
              <a:avLst/>
              <a:gdLst>
                <a:gd name="txL" fmla="*/ 0 w 101"/>
                <a:gd name="txT" fmla="*/ 0 h 102"/>
                <a:gd name="txR" fmla="*/ 101 w 101"/>
                <a:gd name="txB" fmla="*/ 102 h 102"/>
              </a:gdLst>
              <a:ahLst/>
              <a:cxnLst>
                <a:cxn ang="0">
                  <a:pos x="100" y="0"/>
                </a:cxn>
                <a:cxn ang="0">
                  <a:pos x="100" y="0"/>
                </a:cxn>
                <a:cxn ang="0">
                  <a:pos x="89" y="0"/>
                </a:cxn>
                <a:cxn ang="0">
                  <a:pos x="80" y="0"/>
                </a:cxn>
                <a:cxn ang="0">
                  <a:pos x="70" y="2"/>
                </a:cxn>
                <a:cxn ang="0">
                  <a:pos x="61" y="6"/>
                </a:cxn>
                <a:cxn ang="0">
                  <a:pos x="52" y="11"/>
                </a:cxn>
                <a:cxn ang="0">
                  <a:pos x="43" y="18"/>
                </a:cxn>
                <a:cxn ang="0">
                  <a:pos x="36" y="25"/>
                </a:cxn>
                <a:cxn ang="0">
                  <a:pos x="28" y="33"/>
                </a:cxn>
                <a:cxn ang="0">
                  <a:pos x="20" y="42"/>
                </a:cxn>
                <a:cxn ang="0">
                  <a:pos x="15" y="50"/>
                </a:cxn>
                <a:cxn ang="0">
                  <a:pos x="9" y="60"/>
                </a:cxn>
                <a:cxn ang="0">
                  <a:pos x="5" y="69"/>
                </a:cxn>
                <a:cxn ang="0">
                  <a:pos x="2" y="77"/>
                </a:cxn>
                <a:cxn ang="0">
                  <a:pos x="0" y="86"/>
                </a:cxn>
                <a:cxn ang="0">
                  <a:pos x="0" y="94"/>
                </a:cxn>
                <a:cxn ang="0">
                  <a:pos x="0" y="101"/>
                </a:cxn>
                <a:cxn ang="0">
                  <a:pos x="4" y="100"/>
                </a:cxn>
                <a:cxn ang="0">
                  <a:pos x="4" y="94"/>
                </a:cxn>
                <a:cxn ang="0">
                  <a:pos x="4" y="87"/>
                </a:cxn>
                <a:cxn ang="0">
                  <a:pos x="6" y="79"/>
                </a:cxn>
                <a:cxn ang="0">
                  <a:pos x="9" y="71"/>
                </a:cxn>
                <a:cxn ang="0">
                  <a:pos x="13" y="62"/>
                </a:cxn>
                <a:cxn ang="0">
                  <a:pos x="18" y="53"/>
                </a:cxn>
                <a:cxn ang="0">
                  <a:pos x="24" y="44"/>
                </a:cxn>
                <a:cxn ang="0">
                  <a:pos x="31" y="36"/>
                </a:cxn>
                <a:cxn ang="0">
                  <a:pos x="38" y="27"/>
                </a:cxn>
                <a:cxn ang="0">
                  <a:pos x="45" y="21"/>
                </a:cxn>
                <a:cxn ang="0">
                  <a:pos x="54" y="15"/>
                </a:cxn>
                <a:cxn ang="0">
                  <a:pos x="63" y="9"/>
                </a:cxn>
                <a:cxn ang="0">
                  <a:pos x="72" y="6"/>
                </a:cxn>
                <a:cxn ang="0">
                  <a:pos x="80" y="3"/>
                </a:cxn>
                <a:cxn ang="0">
                  <a:pos x="89" y="3"/>
                </a:cxn>
                <a:cxn ang="0">
                  <a:pos x="98" y="4"/>
                </a:cxn>
                <a:cxn ang="0">
                  <a:pos x="98" y="4"/>
                </a:cxn>
                <a:cxn ang="0">
                  <a:pos x="100" y="0"/>
                </a:cxn>
              </a:cxnLst>
              <a:rect l="txL" t="txT" r="txR" b="txB"/>
              <a:pathLst>
                <a:path w="101" h="102">
                  <a:moveTo>
                    <a:pt x="100" y="0"/>
                  </a:moveTo>
                  <a:lnTo>
                    <a:pt x="100" y="0"/>
                  </a:lnTo>
                  <a:lnTo>
                    <a:pt x="89" y="0"/>
                  </a:lnTo>
                  <a:lnTo>
                    <a:pt x="80" y="0"/>
                  </a:lnTo>
                  <a:lnTo>
                    <a:pt x="70" y="2"/>
                  </a:lnTo>
                  <a:lnTo>
                    <a:pt x="61" y="6"/>
                  </a:lnTo>
                  <a:lnTo>
                    <a:pt x="52" y="11"/>
                  </a:lnTo>
                  <a:lnTo>
                    <a:pt x="43" y="18"/>
                  </a:lnTo>
                  <a:lnTo>
                    <a:pt x="36" y="25"/>
                  </a:lnTo>
                  <a:lnTo>
                    <a:pt x="28" y="33"/>
                  </a:lnTo>
                  <a:lnTo>
                    <a:pt x="20" y="42"/>
                  </a:lnTo>
                  <a:lnTo>
                    <a:pt x="15" y="50"/>
                  </a:lnTo>
                  <a:lnTo>
                    <a:pt x="9" y="60"/>
                  </a:lnTo>
                  <a:lnTo>
                    <a:pt x="5" y="69"/>
                  </a:lnTo>
                  <a:lnTo>
                    <a:pt x="2" y="77"/>
                  </a:lnTo>
                  <a:lnTo>
                    <a:pt x="0" y="86"/>
                  </a:lnTo>
                  <a:lnTo>
                    <a:pt x="0" y="94"/>
                  </a:lnTo>
                  <a:lnTo>
                    <a:pt x="0" y="101"/>
                  </a:lnTo>
                  <a:lnTo>
                    <a:pt x="4" y="100"/>
                  </a:lnTo>
                  <a:lnTo>
                    <a:pt x="4" y="94"/>
                  </a:lnTo>
                  <a:lnTo>
                    <a:pt x="4" y="87"/>
                  </a:lnTo>
                  <a:lnTo>
                    <a:pt x="6" y="79"/>
                  </a:lnTo>
                  <a:lnTo>
                    <a:pt x="9" y="71"/>
                  </a:lnTo>
                  <a:lnTo>
                    <a:pt x="13" y="62"/>
                  </a:lnTo>
                  <a:lnTo>
                    <a:pt x="18" y="53"/>
                  </a:lnTo>
                  <a:lnTo>
                    <a:pt x="24" y="44"/>
                  </a:lnTo>
                  <a:lnTo>
                    <a:pt x="31" y="36"/>
                  </a:lnTo>
                  <a:lnTo>
                    <a:pt x="38" y="27"/>
                  </a:lnTo>
                  <a:lnTo>
                    <a:pt x="45" y="21"/>
                  </a:lnTo>
                  <a:lnTo>
                    <a:pt x="54" y="15"/>
                  </a:lnTo>
                  <a:lnTo>
                    <a:pt x="63" y="9"/>
                  </a:lnTo>
                  <a:lnTo>
                    <a:pt x="72" y="6"/>
                  </a:lnTo>
                  <a:lnTo>
                    <a:pt x="80" y="3"/>
                  </a:lnTo>
                  <a:lnTo>
                    <a:pt x="89" y="3"/>
                  </a:lnTo>
                  <a:lnTo>
                    <a:pt x="98" y="4"/>
                  </a:lnTo>
                  <a:lnTo>
                    <a:pt x="100"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03" name="Freeform 139"/>
            <p:cNvSpPr/>
            <p:nvPr/>
          </p:nvSpPr>
          <p:spPr>
            <a:xfrm>
              <a:off x="1730" y="2534"/>
              <a:ext cx="77" cy="209"/>
            </a:xfrm>
            <a:custGeom>
              <a:avLst/>
              <a:gdLst>
                <a:gd name="txL" fmla="*/ 0 w 77"/>
                <a:gd name="txT" fmla="*/ 0 h 209"/>
                <a:gd name="txR" fmla="*/ 77 w 77"/>
                <a:gd name="txB" fmla="*/ 209 h 209"/>
              </a:gdLst>
              <a:ahLst/>
              <a:cxnLst>
                <a:cxn ang="0">
                  <a:pos x="8" y="36"/>
                </a:cxn>
                <a:cxn ang="0">
                  <a:pos x="4" y="55"/>
                </a:cxn>
                <a:cxn ang="0">
                  <a:pos x="0" y="75"/>
                </a:cxn>
                <a:cxn ang="0">
                  <a:pos x="0" y="95"/>
                </a:cxn>
                <a:cxn ang="0">
                  <a:pos x="0" y="115"/>
                </a:cxn>
                <a:cxn ang="0">
                  <a:pos x="1" y="135"/>
                </a:cxn>
                <a:cxn ang="0">
                  <a:pos x="4" y="156"/>
                </a:cxn>
                <a:cxn ang="0">
                  <a:pos x="7" y="177"/>
                </a:cxn>
                <a:cxn ang="0">
                  <a:pos x="10" y="190"/>
                </a:cxn>
                <a:cxn ang="0">
                  <a:pos x="13" y="196"/>
                </a:cxn>
                <a:cxn ang="0">
                  <a:pos x="17" y="203"/>
                </a:cxn>
                <a:cxn ang="0">
                  <a:pos x="24" y="206"/>
                </a:cxn>
                <a:cxn ang="0">
                  <a:pos x="31" y="208"/>
                </a:cxn>
                <a:cxn ang="0">
                  <a:pos x="40" y="204"/>
                </a:cxn>
                <a:cxn ang="0">
                  <a:pos x="48" y="196"/>
                </a:cxn>
                <a:cxn ang="0">
                  <a:pos x="59" y="180"/>
                </a:cxn>
                <a:cxn ang="0">
                  <a:pos x="65" y="161"/>
                </a:cxn>
                <a:cxn ang="0">
                  <a:pos x="70" y="145"/>
                </a:cxn>
                <a:cxn ang="0">
                  <a:pos x="73" y="126"/>
                </a:cxn>
                <a:cxn ang="0">
                  <a:pos x="75" y="105"/>
                </a:cxn>
                <a:cxn ang="0">
                  <a:pos x="76" y="83"/>
                </a:cxn>
                <a:cxn ang="0">
                  <a:pos x="75" y="62"/>
                </a:cxn>
                <a:cxn ang="0">
                  <a:pos x="72" y="42"/>
                </a:cxn>
                <a:cxn ang="0">
                  <a:pos x="68" y="24"/>
                </a:cxn>
                <a:cxn ang="0">
                  <a:pos x="64" y="13"/>
                </a:cxn>
                <a:cxn ang="0">
                  <a:pos x="60" y="8"/>
                </a:cxn>
                <a:cxn ang="0">
                  <a:pos x="54" y="3"/>
                </a:cxn>
                <a:cxn ang="0">
                  <a:pos x="45" y="0"/>
                </a:cxn>
                <a:cxn ang="0">
                  <a:pos x="38" y="0"/>
                </a:cxn>
                <a:cxn ang="0">
                  <a:pos x="29" y="2"/>
                </a:cxn>
                <a:cxn ang="0">
                  <a:pos x="20" y="8"/>
                </a:cxn>
                <a:cxn ang="0">
                  <a:pos x="14" y="19"/>
                </a:cxn>
              </a:cxnLst>
              <a:rect l="txL" t="txT" r="txR" b="txB"/>
              <a:pathLst>
                <a:path w="77" h="209">
                  <a:moveTo>
                    <a:pt x="11" y="27"/>
                  </a:moveTo>
                  <a:lnTo>
                    <a:pt x="8" y="36"/>
                  </a:lnTo>
                  <a:lnTo>
                    <a:pt x="6" y="45"/>
                  </a:lnTo>
                  <a:lnTo>
                    <a:pt x="4" y="55"/>
                  </a:lnTo>
                  <a:lnTo>
                    <a:pt x="2" y="65"/>
                  </a:lnTo>
                  <a:lnTo>
                    <a:pt x="0" y="75"/>
                  </a:lnTo>
                  <a:lnTo>
                    <a:pt x="0" y="84"/>
                  </a:lnTo>
                  <a:lnTo>
                    <a:pt x="0" y="95"/>
                  </a:lnTo>
                  <a:lnTo>
                    <a:pt x="0" y="105"/>
                  </a:lnTo>
                  <a:lnTo>
                    <a:pt x="0" y="115"/>
                  </a:lnTo>
                  <a:lnTo>
                    <a:pt x="0" y="126"/>
                  </a:lnTo>
                  <a:lnTo>
                    <a:pt x="1" y="135"/>
                  </a:lnTo>
                  <a:lnTo>
                    <a:pt x="2" y="145"/>
                  </a:lnTo>
                  <a:lnTo>
                    <a:pt x="4" y="156"/>
                  </a:lnTo>
                  <a:lnTo>
                    <a:pt x="5" y="166"/>
                  </a:lnTo>
                  <a:lnTo>
                    <a:pt x="7" y="177"/>
                  </a:lnTo>
                  <a:lnTo>
                    <a:pt x="9" y="187"/>
                  </a:lnTo>
                  <a:lnTo>
                    <a:pt x="10" y="190"/>
                  </a:lnTo>
                  <a:lnTo>
                    <a:pt x="12" y="193"/>
                  </a:lnTo>
                  <a:lnTo>
                    <a:pt x="13" y="196"/>
                  </a:lnTo>
                  <a:lnTo>
                    <a:pt x="15" y="199"/>
                  </a:lnTo>
                  <a:lnTo>
                    <a:pt x="17" y="203"/>
                  </a:lnTo>
                  <a:lnTo>
                    <a:pt x="20" y="204"/>
                  </a:lnTo>
                  <a:lnTo>
                    <a:pt x="24" y="206"/>
                  </a:lnTo>
                  <a:lnTo>
                    <a:pt x="27" y="208"/>
                  </a:lnTo>
                  <a:lnTo>
                    <a:pt x="31" y="208"/>
                  </a:lnTo>
                  <a:lnTo>
                    <a:pt x="35" y="207"/>
                  </a:lnTo>
                  <a:lnTo>
                    <a:pt x="40" y="204"/>
                  </a:lnTo>
                  <a:lnTo>
                    <a:pt x="44" y="201"/>
                  </a:lnTo>
                  <a:lnTo>
                    <a:pt x="48" y="196"/>
                  </a:lnTo>
                  <a:lnTo>
                    <a:pt x="53" y="188"/>
                  </a:lnTo>
                  <a:lnTo>
                    <a:pt x="59" y="180"/>
                  </a:lnTo>
                  <a:lnTo>
                    <a:pt x="64" y="168"/>
                  </a:lnTo>
                  <a:lnTo>
                    <a:pt x="65" y="161"/>
                  </a:lnTo>
                  <a:lnTo>
                    <a:pt x="68" y="153"/>
                  </a:lnTo>
                  <a:lnTo>
                    <a:pt x="70" y="145"/>
                  </a:lnTo>
                  <a:lnTo>
                    <a:pt x="72" y="135"/>
                  </a:lnTo>
                  <a:lnTo>
                    <a:pt x="73" y="126"/>
                  </a:lnTo>
                  <a:lnTo>
                    <a:pt x="75" y="116"/>
                  </a:lnTo>
                  <a:lnTo>
                    <a:pt x="75" y="105"/>
                  </a:lnTo>
                  <a:lnTo>
                    <a:pt x="76" y="95"/>
                  </a:lnTo>
                  <a:lnTo>
                    <a:pt x="76" y="83"/>
                  </a:lnTo>
                  <a:lnTo>
                    <a:pt x="75" y="73"/>
                  </a:lnTo>
                  <a:lnTo>
                    <a:pt x="75" y="62"/>
                  </a:lnTo>
                  <a:lnTo>
                    <a:pt x="73" y="52"/>
                  </a:lnTo>
                  <a:lnTo>
                    <a:pt x="72" y="42"/>
                  </a:lnTo>
                  <a:lnTo>
                    <a:pt x="70" y="33"/>
                  </a:lnTo>
                  <a:lnTo>
                    <a:pt x="68" y="24"/>
                  </a:lnTo>
                  <a:lnTo>
                    <a:pt x="65" y="16"/>
                  </a:lnTo>
                  <a:lnTo>
                    <a:pt x="64" y="13"/>
                  </a:lnTo>
                  <a:lnTo>
                    <a:pt x="63" y="10"/>
                  </a:lnTo>
                  <a:lnTo>
                    <a:pt x="60" y="8"/>
                  </a:lnTo>
                  <a:lnTo>
                    <a:pt x="57" y="5"/>
                  </a:lnTo>
                  <a:lnTo>
                    <a:pt x="54" y="3"/>
                  </a:lnTo>
                  <a:lnTo>
                    <a:pt x="49" y="1"/>
                  </a:lnTo>
                  <a:lnTo>
                    <a:pt x="45" y="0"/>
                  </a:lnTo>
                  <a:lnTo>
                    <a:pt x="41" y="0"/>
                  </a:lnTo>
                  <a:lnTo>
                    <a:pt x="38" y="0"/>
                  </a:lnTo>
                  <a:lnTo>
                    <a:pt x="33" y="0"/>
                  </a:lnTo>
                  <a:lnTo>
                    <a:pt x="29" y="2"/>
                  </a:lnTo>
                  <a:lnTo>
                    <a:pt x="24" y="4"/>
                  </a:lnTo>
                  <a:lnTo>
                    <a:pt x="20" y="8"/>
                  </a:lnTo>
                  <a:lnTo>
                    <a:pt x="17" y="12"/>
                  </a:lnTo>
                  <a:lnTo>
                    <a:pt x="14" y="19"/>
                  </a:lnTo>
                  <a:lnTo>
                    <a:pt x="11" y="27"/>
                  </a:lnTo>
                </a:path>
              </a:pathLst>
            </a:custGeom>
            <a:solidFill>
              <a:srgbClr val="FFBFA6"/>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04" name="Freeform 140"/>
            <p:cNvSpPr/>
            <p:nvPr/>
          </p:nvSpPr>
          <p:spPr>
            <a:xfrm>
              <a:off x="1728" y="2562"/>
              <a:ext cx="17" cy="161"/>
            </a:xfrm>
            <a:custGeom>
              <a:avLst/>
              <a:gdLst>
                <a:gd name="txL" fmla="*/ 0 w 17"/>
                <a:gd name="txT" fmla="*/ 0 h 161"/>
                <a:gd name="txR" fmla="*/ 17 w 17"/>
                <a:gd name="txB" fmla="*/ 161 h 161"/>
              </a:gdLst>
              <a:ahLst/>
              <a:cxnLst>
                <a:cxn ang="0">
                  <a:pos x="13" y="158"/>
                </a:cxn>
                <a:cxn ang="0">
                  <a:pos x="13" y="159"/>
                </a:cxn>
                <a:cxn ang="0">
                  <a:pos x="12" y="149"/>
                </a:cxn>
                <a:cxn ang="0">
                  <a:pos x="10" y="138"/>
                </a:cxn>
                <a:cxn ang="0">
                  <a:pos x="8" y="128"/>
                </a:cxn>
                <a:cxn ang="0">
                  <a:pos x="7" y="118"/>
                </a:cxn>
                <a:cxn ang="0">
                  <a:pos x="5" y="108"/>
                </a:cxn>
                <a:cxn ang="0">
                  <a:pos x="5" y="99"/>
                </a:cxn>
                <a:cxn ang="0">
                  <a:pos x="4" y="88"/>
                </a:cxn>
                <a:cxn ang="0">
                  <a:pos x="4" y="78"/>
                </a:cxn>
                <a:cxn ang="0">
                  <a:pos x="4" y="68"/>
                </a:cxn>
                <a:cxn ang="0">
                  <a:pos x="4" y="57"/>
                </a:cxn>
                <a:cxn ang="0">
                  <a:pos x="5" y="48"/>
                </a:cxn>
                <a:cxn ang="0">
                  <a:pos x="7" y="38"/>
                </a:cxn>
                <a:cxn ang="0">
                  <a:pos x="8" y="29"/>
                </a:cxn>
                <a:cxn ang="0">
                  <a:pos x="10" y="20"/>
                </a:cxn>
                <a:cxn ang="0">
                  <a:pos x="12" y="9"/>
                </a:cxn>
                <a:cxn ang="0">
                  <a:pos x="16" y="0"/>
                </a:cxn>
                <a:cxn ang="0">
                  <a:pos x="12" y="0"/>
                </a:cxn>
                <a:cxn ang="0">
                  <a:pos x="8" y="8"/>
                </a:cxn>
                <a:cxn ang="0">
                  <a:pos x="6" y="18"/>
                </a:cxn>
                <a:cxn ang="0">
                  <a:pos x="4" y="28"/>
                </a:cxn>
                <a:cxn ang="0">
                  <a:pos x="3" y="38"/>
                </a:cxn>
                <a:cxn ang="0">
                  <a:pos x="1" y="48"/>
                </a:cxn>
                <a:cxn ang="0">
                  <a:pos x="0" y="57"/>
                </a:cxn>
                <a:cxn ang="0">
                  <a:pos x="0" y="68"/>
                </a:cxn>
                <a:cxn ang="0">
                  <a:pos x="0" y="78"/>
                </a:cxn>
                <a:cxn ang="0">
                  <a:pos x="0" y="88"/>
                </a:cxn>
                <a:cxn ang="0">
                  <a:pos x="0" y="99"/>
                </a:cxn>
                <a:cxn ang="0">
                  <a:pos x="1" y="108"/>
                </a:cxn>
                <a:cxn ang="0">
                  <a:pos x="3" y="119"/>
                </a:cxn>
                <a:cxn ang="0">
                  <a:pos x="4" y="128"/>
                </a:cxn>
                <a:cxn ang="0">
                  <a:pos x="6" y="139"/>
                </a:cxn>
                <a:cxn ang="0">
                  <a:pos x="8" y="149"/>
                </a:cxn>
                <a:cxn ang="0">
                  <a:pos x="9" y="159"/>
                </a:cxn>
                <a:cxn ang="0">
                  <a:pos x="9" y="160"/>
                </a:cxn>
                <a:cxn ang="0">
                  <a:pos x="13" y="158"/>
                </a:cxn>
              </a:cxnLst>
              <a:rect l="txL" t="txT" r="txR" b="txB"/>
              <a:pathLst>
                <a:path w="17" h="161">
                  <a:moveTo>
                    <a:pt x="13" y="158"/>
                  </a:moveTo>
                  <a:lnTo>
                    <a:pt x="13" y="159"/>
                  </a:lnTo>
                  <a:lnTo>
                    <a:pt x="12" y="149"/>
                  </a:lnTo>
                  <a:lnTo>
                    <a:pt x="10" y="138"/>
                  </a:lnTo>
                  <a:lnTo>
                    <a:pt x="8" y="128"/>
                  </a:lnTo>
                  <a:lnTo>
                    <a:pt x="7" y="118"/>
                  </a:lnTo>
                  <a:lnTo>
                    <a:pt x="5" y="108"/>
                  </a:lnTo>
                  <a:lnTo>
                    <a:pt x="5" y="99"/>
                  </a:lnTo>
                  <a:lnTo>
                    <a:pt x="4" y="88"/>
                  </a:lnTo>
                  <a:lnTo>
                    <a:pt x="4" y="78"/>
                  </a:lnTo>
                  <a:lnTo>
                    <a:pt x="4" y="68"/>
                  </a:lnTo>
                  <a:lnTo>
                    <a:pt x="4" y="57"/>
                  </a:lnTo>
                  <a:lnTo>
                    <a:pt x="5" y="48"/>
                  </a:lnTo>
                  <a:lnTo>
                    <a:pt x="7" y="38"/>
                  </a:lnTo>
                  <a:lnTo>
                    <a:pt x="8" y="29"/>
                  </a:lnTo>
                  <a:lnTo>
                    <a:pt x="10" y="20"/>
                  </a:lnTo>
                  <a:lnTo>
                    <a:pt x="12" y="9"/>
                  </a:lnTo>
                  <a:lnTo>
                    <a:pt x="16" y="0"/>
                  </a:lnTo>
                  <a:lnTo>
                    <a:pt x="12" y="0"/>
                  </a:lnTo>
                  <a:lnTo>
                    <a:pt x="8" y="8"/>
                  </a:lnTo>
                  <a:lnTo>
                    <a:pt x="6" y="18"/>
                  </a:lnTo>
                  <a:lnTo>
                    <a:pt x="4" y="28"/>
                  </a:lnTo>
                  <a:lnTo>
                    <a:pt x="3" y="38"/>
                  </a:lnTo>
                  <a:lnTo>
                    <a:pt x="1" y="48"/>
                  </a:lnTo>
                  <a:lnTo>
                    <a:pt x="0" y="57"/>
                  </a:lnTo>
                  <a:lnTo>
                    <a:pt x="0" y="68"/>
                  </a:lnTo>
                  <a:lnTo>
                    <a:pt x="0" y="78"/>
                  </a:lnTo>
                  <a:lnTo>
                    <a:pt x="0" y="88"/>
                  </a:lnTo>
                  <a:lnTo>
                    <a:pt x="0" y="99"/>
                  </a:lnTo>
                  <a:lnTo>
                    <a:pt x="1" y="108"/>
                  </a:lnTo>
                  <a:lnTo>
                    <a:pt x="3" y="119"/>
                  </a:lnTo>
                  <a:lnTo>
                    <a:pt x="4" y="128"/>
                  </a:lnTo>
                  <a:lnTo>
                    <a:pt x="6" y="139"/>
                  </a:lnTo>
                  <a:lnTo>
                    <a:pt x="8" y="149"/>
                  </a:lnTo>
                  <a:lnTo>
                    <a:pt x="9" y="159"/>
                  </a:lnTo>
                  <a:lnTo>
                    <a:pt x="9" y="160"/>
                  </a:lnTo>
                  <a:lnTo>
                    <a:pt x="13" y="158"/>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05" name="Freeform 141"/>
            <p:cNvSpPr/>
            <p:nvPr/>
          </p:nvSpPr>
          <p:spPr>
            <a:xfrm>
              <a:off x="1737" y="2702"/>
              <a:ext cx="59" cy="43"/>
            </a:xfrm>
            <a:custGeom>
              <a:avLst/>
              <a:gdLst>
                <a:gd name="txL" fmla="*/ 0 w 59"/>
                <a:gd name="txT" fmla="*/ 0 h 43"/>
                <a:gd name="txR" fmla="*/ 59 w 59"/>
                <a:gd name="txB" fmla="*/ 43 h 43"/>
              </a:gdLst>
              <a:ahLst/>
              <a:cxnLst>
                <a:cxn ang="0">
                  <a:pos x="55" y="0"/>
                </a:cxn>
                <a:cxn ang="0">
                  <a:pos x="55" y="0"/>
                </a:cxn>
                <a:cxn ang="0">
                  <a:pos x="49" y="11"/>
                </a:cxn>
                <a:cxn ang="0">
                  <a:pos x="45" y="19"/>
                </a:cxn>
                <a:cxn ang="0">
                  <a:pos x="40" y="26"/>
                </a:cxn>
                <a:cxn ang="0">
                  <a:pos x="35" y="31"/>
                </a:cxn>
                <a:cxn ang="0">
                  <a:pos x="32" y="35"/>
                </a:cxn>
                <a:cxn ang="0">
                  <a:pos x="28" y="36"/>
                </a:cxn>
                <a:cxn ang="0">
                  <a:pos x="24" y="38"/>
                </a:cxn>
                <a:cxn ang="0">
                  <a:pos x="20" y="37"/>
                </a:cxn>
                <a:cxn ang="0">
                  <a:pos x="17" y="36"/>
                </a:cxn>
                <a:cxn ang="0">
                  <a:pos x="14" y="35"/>
                </a:cxn>
                <a:cxn ang="0">
                  <a:pos x="11" y="33"/>
                </a:cxn>
                <a:cxn ang="0">
                  <a:pos x="9" y="30"/>
                </a:cxn>
                <a:cxn ang="0">
                  <a:pos x="8" y="27"/>
                </a:cxn>
                <a:cxn ang="0">
                  <a:pos x="6" y="24"/>
                </a:cxn>
                <a:cxn ang="0">
                  <a:pos x="4" y="21"/>
                </a:cxn>
                <a:cxn ang="0">
                  <a:pos x="4" y="18"/>
                </a:cxn>
                <a:cxn ang="0">
                  <a:pos x="0" y="19"/>
                </a:cxn>
                <a:cxn ang="0">
                  <a:pos x="0" y="22"/>
                </a:cxn>
                <a:cxn ang="0">
                  <a:pos x="3" y="26"/>
                </a:cxn>
                <a:cxn ang="0">
                  <a:pos x="4" y="29"/>
                </a:cxn>
                <a:cxn ang="0">
                  <a:pos x="6" y="32"/>
                </a:cxn>
                <a:cxn ang="0">
                  <a:pos x="9" y="35"/>
                </a:cxn>
                <a:cxn ang="0">
                  <a:pos x="12" y="38"/>
                </a:cxn>
                <a:cxn ang="0">
                  <a:pos x="15" y="39"/>
                </a:cxn>
                <a:cxn ang="0">
                  <a:pos x="20" y="41"/>
                </a:cxn>
                <a:cxn ang="0">
                  <a:pos x="24" y="42"/>
                </a:cxn>
                <a:cxn ang="0">
                  <a:pos x="29" y="40"/>
                </a:cxn>
                <a:cxn ang="0">
                  <a:pos x="33" y="38"/>
                </a:cxn>
                <a:cxn ang="0">
                  <a:pos x="38" y="34"/>
                </a:cxn>
                <a:cxn ang="0">
                  <a:pos x="43" y="29"/>
                </a:cxn>
                <a:cxn ang="0">
                  <a:pos x="48" y="22"/>
                </a:cxn>
                <a:cxn ang="0">
                  <a:pos x="53" y="12"/>
                </a:cxn>
                <a:cxn ang="0">
                  <a:pos x="58" y="1"/>
                </a:cxn>
                <a:cxn ang="0">
                  <a:pos x="58" y="1"/>
                </a:cxn>
                <a:cxn ang="0">
                  <a:pos x="55" y="0"/>
                </a:cxn>
              </a:cxnLst>
              <a:rect l="txL" t="txT" r="txR" b="txB"/>
              <a:pathLst>
                <a:path w="59" h="43">
                  <a:moveTo>
                    <a:pt x="55" y="0"/>
                  </a:moveTo>
                  <a:lnTo>
                    <a:pt x="55" y="0"/>
                  </a:lnTo>
                  <a:lnTo>
                    <a:pt x="49" y="11"/>
                  </a:lnTo>
                  <a:lnTo>
                    <a:pt x="45" y="19"/>
                  </a:lnTo>
                  <a:lnTo>
                    <a:pt x="40" y="26"/>
                  </a:lnTo>
                  <a:lnTo>
                    <a:pt x="35" y="31"/>
                  </a:lnTo>
                  <a:lnTo>
                    <a:pt x="32" y="35"/>
                  </a:lnTo>
                  <a:lnTo>
                    <a:pt x="28" y="36"/>
                  </a:lnTo>
                  <a:lnTo>
                    <a:pt x="24" y="38"/>
                  </a:lnTo>
                  <a:lnTo>
                    <a:pt x="20" y="37"/>
                  </a:lnTo>
                  <a:lnTo>
                    <a:pt x="17" y="36"/>
                  </a:lnTo>
                  <a:lnTo>
                    <a:pt x="14" y="35"/>
                  </a:lnTo>
                  <a:lnTo>
                    <a:pt x="11" y="33"/>
                  </a:lnTo>
                  <a:lnTo>
                    <a:pt x="9" y="30"/>
                  </a:lnTo>
                  <a:lnTo>
                    <a:pt x="8" y="27"/>
                  </a:lnTo>
                  <a:lnTo>
                    <a:pt x="6" y="24"/>
                  </a:lnTo>
                  <a:lnTo>
                    <a:pt x="4" y="21"/>
                  </a:lnTo>
                  <a:lnTo>
                    <a:pt x="4" y="18"/>
                  </a:lnTo>
                  <a:lnTo>
                    <a:pt x="0" y="19"/>
                  </a:lnTo>
                  <a:lnTo>
                    <a:pt x="0" y="22"/>
                  </a:lnTo>
                  <a:lnTo>
                    <a:pt x="3" y="26"/>
                  </a:lnTo>
                  <a:lnTo>
                    <a:pt x="4" y="29"/>
                  </a:lnTo>
                  <a:lnTo>
                    <a:pt x="6" y="32"/>
                  </a:lnTo>
                  <a:lnTo>
                    <a:pt x="9" y="35"/>
                  </a:lnTo>
                  <a:lnTo>
                    <a:pt x="12" y="38"/>
                  </a:lnTo>
                  <a:lnTo>
                    <a:pt x="15" y="39"/>
                  </a:lnTo>
                  <a:lnTo>
                    <a:pt x="20" y="41"/>
                  </a:lnTo>
                  <a:lnTo>
                    <a:pt x="24" y="42"/>
                  </a:lnTo>
                  <a:lnTo>
                    <a:pt x="29" y="40"/>
                  </a:lnTo>
                  <a:lnTo>
                    <a:pt x="33" y="38"/>
                  </a:lnTo>
                  <a:lnTo>
                    <a:pt x="38" y="34"/>
                  </a:lnTo>
                  <a:lnTo>
                    <a:pt x="43" y="29"/>
                  </a:lnTo>
                  <a:lnTo>
                    <a:pt x="48" y="22"/>
                  </a:lnTo>
                  <a:lnTo>
                    <a:pt x="53" y="12"/>
                  </a:lnTo>
                  <a:lnTo>
                    <a:pt x="58" y="1"/>
                  </a:lnTo>
                  <a:lnTo>
                    <a:pt x="55"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06" name="Freeform 142"/>
            <p:cNvSpPr/>
            <p:nvPr/>
          </p:nvSpPr>
          <p:spPr>
            <a:xfrm>
              <a:off x="1792" y="2551"/>
              <a:ext cx="17" cy="153"/>
            </a:xfrm>
            <a:custGeom>
              <a:avLst/>
              <a:gdLst>
                <a:gd name="txL" fmla="*/ 0 w 17"/>
                <a:gd name="txT" fmla="*/ 0 h 153"/>
                <a:gd name="txR" fmla="*/ 17 w 17"/>
                <a:gd name="txB" fmla="*/ 153 h 153"/>
              </a:gdLst>
              <a:ahLst/>
              <a:cxnLst>
                <a:cxn ang="0">
                  <a:pos x="1" y="0"/>
                </a:cxn>
                <a:cxn ang="0">
                  <a:pos x="1" y="0"/>
                </a:cxn>
                <a:cxn ang="0">
                  <a:pos x="4" y="8"/>
                </a:cxn>
                <a:cxn ang="0">
                  <a:pos x="6" y="17"/>
                </a:cxn>
                <a:cxn ang="0">
                  <a:pos x="8" y="26"/>
                </a:cxn>
                <a:cxn ang="0">
                  <a:pos x="10" y="36"/>
                </a:cxn>
                <a:cxn ang="0">
                  <a:pos x="10" y="46"/>
                </a:cxn>
                <a:cxn ang="0">
                  <a:pos x="11" y="56"/>
                </a:cxn>
                <a:cxn ang="0">
                  <a:pos x="11" y="66"/>
                </a:cxn>
                <a:cxn ang="0">
                  <a:pos x="11" y="78"/>
                </a:cxn>
                <a:cxn ang="0">
                  <a:pos x="11" y="88"/>
                </a:cxn>
                <a:cxn ang="0">
                  <a:pos x="10" y="98"/>
                </a:cxn>
                <a:cxn ang="0">
                  <a:pos x="10" y="108"/>
                </a:cxn>
                <a:cxn ang="0">
                  <a:pos x="8" y="118"/>
                </a:cxn>
                <a:cxn ang="0">
                  <a:pos x="6" y="128"/>
                </a:cxn>
                <a:cxn ang="0">
                  <a:pos x="4" y="136"/>
                </a:cxn>
                <a:cxn ang="0">
                  <a:pos x="2" y="144"/>
                </a:cxn>
                <a:cxn ang="0">
                  <a:pos x="0" y="150"/>
                </a:cxn>
                <a:cxn ang="0">
                  <a:pos x="2" y="152"/>
                </a:cxn>
                <a:cxn ang="0">
                  <a:pos x="5" y="144"/>
                </a:cxn>
                <a:cxn ang="0">
                  <a:pos x="8" y="137"/>
                </a:cxn>
                <a:cxn ang="0">
                  <a:pos x="10" y="128"/>
                </a:cxn>
                <a:cxn ang="0">
                  <a:pos x="12" y="118"/>
                </a:cxn>
                <a:cxn ang="0">
                  <a:pos x="14" y="109"/>
                </a:cxn>
                <a:cxn ang="0">
                  <a:pos x="15" y="99"/>
                </a:cxn>
                <a:cxn ang="0">
                  <a:pos x="16" y="88"/>
                </a:cxn>
                <a:cxn ang="0">
                  <a:pos x="16" y="78"/>
                </a:cxn>
                <a:cxn ang="0">
                  <a:pos x="16" y="66"/>
                </a:cxn>
                <a:cxn ang="0">
                  <a:pos x="16" y="56"/>
                </a:cxn>
                <a:cxn ang="0">
                  <a:pos x="15" y="45"/>
                </a:cxn>
                <a:cxn ang="0">
                  <a:pos x="14" y="36"/>
                </a:cxn>
                <a:cxn ang="0">
                  <a:pos x="12" y="25"/>
                </a:cxn>
                <a:cxn ang="0">
                  <a:pos x="10" y="16"/>
                </a:cxn>
                <a:cxn ang="0">
                  <a:pos x="8" y="8"/>
                </a:cxn>
                <a:cxn ang="0">
                  <a:pos x="5" y="0"/>
                </a:cxn>
                <a:cxn ang="0">
                  <a:pos x="5" y="0"/>
                </a:cxn>
                <a:cxn ang="0">
                  <a:pos x="1" y="0"/>
                </a:cxn>
              </a:cxnLst>
              <a:rect l="txL" t="txT" r="txR" b="txB"/>
              <a:pathLst>
                <a:path w="17" h="153">
                  <a:moveTo>
                    <a:pt x="1" y="0"/>
                  </a:moveTo>
                  <a:lnTo>
                    <a:pt x="1" y="0"/>
                  </a:lnTo>
                  <a:lnTo>
                    <a:pt x="4" y="8"/>
                  </a:lnTo>
                  <a:lnTo>
                    <a:pt x="6" y="17"/>
                  </a:lnTo>
                  <a:lnTo>
                    <a:pt x="8" y="26"/>
                  </a:lnTo>
                  <a:lnTo>
                    <a:pt x="10" y="36"/>
                  </a:lnTo>
                  <a:lnTo>
                    <a:pt x="10" y="46"/>
                  </a:lnTo>
                  <a:lnTo>
                    <a:pt x="11" y="56"/>
                  </a:lnTo>
                  <a:lnTo>
                    <a:pt x="11" y="66"/>
                  </a:lnTo>
                  <a:lnTo>
                    <a:pt x="11" y="78"/>
                  </a:lnTo>
                  <a:lnTo>
                    <a:pt x="11" y="88"/>
                  </a:lnTo>
                  <a:lnTo>
                    <a:pt x="10" y="98"/>
                  </a:lnTo>
                  <a:lnTo>
                    <a:pt x="10" y="108"/>
                  </a:lnTo>
                  <a:lnTo>
                    <a:pt x="8" y="118"/>
                  </a:lnTo>
                  <a:lnTo>
                    <a:pt x="6" y="128"/>
                  </a:lnTo>
                  <a:lnTo>
                    <a:pt x="4" y="136"/>
                  </a:lnTo>
                  <a:lnTo>
                    <a:pt x="2" y="144"/>
                  </a:lnTo>
                  <a:lnTo>
                    <a:pt x="0" y="150"/>
                  </a:lnTo>
                  <a:lnTo>
                    <a:pt x="2" y="152"/>
                  </a:lnTo>
                  <a:lnTo>
                    <a:pt x="5" y="144"/>
                  </a:lnTo>
                  <a:lnTo>
                    <a:pt x="8" y="137"/>
                  </a:lnTo>
                  <a:lnTo>
                    <a:pt x="10" y="128"/>
                  </a:lnTo>
                  <a:lnTo>
                    <a:pt x="12" y="118"/>
                  </a:lnTo>
                  <a:lnTo>
                    <a:pt x="14" y="109"/>
                  </a:lnTo>
                  <a:lnTo>
                    <a:pt x="15" y="99"/>
                  </a:lnTo>
                  <a:lnTo>
                    <a:pt x="16" y="88"/>
                  </a:lnTo>
                  <a:lnTo>
                    <a:pt x="16" y="78"/>
                  </a:lnTo>
                  <a:lnTo>
                    <a:pt x="16" y="66"/>
                  </a:lnTo>
                  <a:lnTo>
                    <a:pt x="16" y="56"/>
                  </a:lnTo>
                  <a:lnTo>
                    <a:pt x="15" y="45"/>
                  </a:lnTo>
                  <a:lnTo>
                    <a:pt x="14" y="36"/>
                  </a:lnTo>
                  <a:lnTo>
                    <a:pt x="12" y="25"/>
                  </a:lnTo>
                  <a:lnTo>
                    <a:pt x="10" y="16"/>
                  </a:lnTo>
                  <a:lnTo>
                    <a:pt x="8" y="8"/>
                  </a:lnTo>
                  <a:lnTo>
                    <a:pt x="5" y="0"/>
                  </a:lnTo>
                  <a:lnTo>
                    <a:pt x="1"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07" name="Freeform 143"/>
            <p:cNvSpPr/>
            <p:nvPr/>
          </p:nvSpPr>
          <p:spPr>
            <a:xfrm>
              <a:off x="1740" y="2533"/>
              <a:ext cx="59" cy="31"/>
            </a:xfrm>
            <a:custGeom>
              <a:avLst/>
              <a:gdLst>
                <a:gd name="txL" fmla="*/ 0 w 59"/>
                <a:gd name="txT" fmla="*/ 0 h 31"/>
                <a:gd name="txR" fmla="*/ 59 w 59"/>
                <a:gd name="txB" fmla="*/ 31 h 31"/>
              </a:gdLst>
              <a:ahLst/>
              <a:cxnLst>
                <a:cxn ang="0">
                  <a:pos x="3" y="30"/>
                </a:cxn>
                <a:cxn ang="0">
                  <a:pos x="3" y="30"/>
                </a:cxn>
                <a:cxn ang="0">
                  <a:pos x="6" y="22"/>
                </a:cxn>
                <a:cxn ang="0">
                  <a:pos x="9" y="16"/>
                </a:cxn>
                <a:cxn ang="0">
                  <a:pos x="12" y="12"/>
                </a:cxn>
                <a:cxn ang="0">
                  <a:pos x="16" y="8"/>
                </a:cxn>
                <a:cxn ang="0">
                  <a:pos x="20" y="6"/>
                </a:cxn>
                <a:cxn ang="0">
                  <a:pos x="24" y="4"/>
                </a:cxn>
                <a:cxn ang="0">
                  <a:pos x="28" y="4"/>
                </a:cxn>
                <a:cxn ang="0">
                  <a:pos x="31" y="4"/>
                </a:cxn>
                <a:cxn ang="0">
                  <a:pos x="35" y="4"/>
                </a:cxn>
                <a:cxn ang="0">
                  <a:pos x="38" y="6"/>
                </a:cxn>
                <a:cxn ang="0">
                  <a:pos x="42" y="8"/>
                </a:cxn>
                <a:cxn ang="0">
                  <a:pos x="46" y="9"/>
                </a:cxn>
                <a:cxn ang="0">
                  <a:pos x="49" y="12"/>
                </a:cxn>
                <a:cxn ang="0">
                  <a:pos x="51" y="14"/>
                </a:cxn>
                <a:cxn ang="0">
                  <a:pos x="53" y="17"/>
                </a:cxn>
                <a:cxn ang="0">
                  <a:pos x="54" y="19"/>
                </a:cxn>
                <a:cxn ang="0">
                  <a:pos x="58" y="18"/>
                </a:cxn>
                <a:cxn ang="0">
                  <a:pos x="55" y="14"/>
                </a:cxn>
                <a:cxn ang="0">
                  <a:pos x="54" y="12"/>
                </a:cxn>
                <a:cxn ang="0">
                  <a:pos x="51" y="9"/>
                </a:cxn>
                <a:cxn ang="0">
                  <a:pos x="48" y="6"/>
                </a:cxn>
                <a:cxn ang="0">
                  <a:pos x="45" y="4"/>
                </a:cxn>
                <a:cxn ang="0">
                  <a:pos x="41" y="2"/>
                </a:cxn>
                <a:cxn ang="0">
                  <a:pos x="36" y="0"/>
                </a:cxn>
                <a:cxn ang="0">
                  <a:pos x="31" y="0"/>
                </a:cxn>
                <a:cxn ang="0">
                  <a:pos x="28" y="0"/>
                </a:cxn>
                <a:cxn ang="0">
                  <a:pos x="23" y="0"/>
                </a:cxn>
                <a:cxn ang="0">
                  <a:pos x="19" y="2"/>
                </a:cxn>
                <a:cxn ang="0">
                  <a:pos x="14" y="5"/>
                </a:cxn>
                <a:cxn ang="0">
                  <a:pos x="10" y="9"/>
                </a:cxn>
                <a:cxn ang="0">
                  <a:pos x="6" y="14"/>
                </a:cxn>
                <a:cxn ang="0">
                  <a:pos x="3" y="21"/>
                </a:cxn>
                <a:cxn ang="0">
                  <a:pos x="0" y="29"/>
                </a:cxn>
                <a:cxn ang="0">
                  <a:pos x="0" y="29"/>
                </a:cxn>
                <a:cxn ang="0">
                  <a:pos x="3" y="30"/>
                </a:cxn>
              </a:cxnLst>
              <a:rect l="txL" t="txT" r="txR" b="txB"/>
              <a:pathLst>
                <a:path w="59" h="31">
                  <a:moveTo>
                    <a:pt x="3" y="30"/>
                  </a:moveTo>
                  <a:lnTo>
                    <a:pt x="3" y="30"/>
                  </a:lnTo>
                  <a:lnTo>
                    <a:pt x="6" y="22"/>
                  </a:lnTo>
                  <a:lnTo>
                    <a:pt x="9" y="16"/>
                  </a:lnTo>
                  <a:lnTo>
                    <a:pt x="12" y="12"/>
                  </a:lnTo>
                  <a:lnTo>
                    <a:pt x="16" y="8"/>
                  </a:lnTo>
                  <a:lnTo>
                    <a:pt x="20" y="6"/>
                  </a:lnTo>
                  <a:lnTo>
                    <a:pt x="24" y="4"/>
                  </a:lnTo>
                  <a:lnTo>
                    <a:pt x="28" y="4"/>
                  </a:lnTo>
                  <a:lnTo>
                    <a:pt x="31" y="4"/>
                  </a:lnTo>
                  <a:lnTo>
                    <a:pt x="35" y="4"/>
                  </a:lnTo>
                  <a:lnTo>
                    <a:pt x="38" y="6"/>
                  </a:lnTo>
                  <a:lnTo>
                    <a:pt x="42" y="8"/>
                  </a:lnTo>
                  <a:lnTo>
                    <a:pt x="46" y="9"/>
                  </a:lnTo>
                  <a:lnTo>
                    <a:pt x="49" y="12"/>
                  </a:lnTo>
                  <a:lnTo>
                    <a:pt x="51" y="14"/>
                  </a:lnTo>
                  <a:lnTo>
                    <a:pt x="53" y="17"/>
                  </a:lnTo>
                  <a:lnTo>
                    <a:pt x="54" y="19"/>
                  </a:lnTo>
                  <a:lnTo>
                    <a:pt x="58" y="18"/>
                  </a:lnTo>
                  <a:lnTo>
                    <a:pt x="55" y="14"/>
                  </a:lnTo>
                  <a:lnTo>
                    <a:pt x="54" y="12"/>
                  </a:lnTo>
                  <a:lnTo>
                    <a:pt x="51" y="9"/>
                  </a:lnTo>
                  <a:lnTo>
                    <a:pt x="48" y="6"/>
                  </a:lnTo>
                  <a:lnTo>
                    <a:pt x="45" y="4"/>
                  </a:lnTo>
                  <a:lnTo>
                    <a:pt x="41" y="2"/>
                  </a:lnTo>
                  <a:lnTo>
                    <a:pt x="36" y="0"/>
                  </a:lnTo>
                  <a:lnTo>
                    <a:pt x="31" y="0"/>
                  </a:lnTo>
                  <a:lnTo>
                    <a:pt x="28" y="0"/>
                  </a:lnTo>
                  <a:lnTo>
                    <a:pt x="23" y="0"/>
                  </a:lnTo>
                  <a:lnTo>
                    <a:pt x="19" y="2"/>
                  </a:lnTo>
                  <a:lnTo>
                    <a:pt x="14" y="5"/>
                  </a:lnTo>
                  <a:lnTo>
                    <a:pt x="10" y="9"/>
                  </a:lnTo>
                  <a:lnTo>
                    <a:pt x="6" y="14"/>
                  </a:lnTo>
                  <a:lnTo>
                    <a:pt x="3" y="21"/>
                  </a:lnTo>
                  <a:lnTo>
                    <a:pt x="0" y="29"/>
                  </a:lnTo>
                  <a:lnTo>
                    <a:pt x="3" y="3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08" name="Freeform 144"/>
            <p:cNvSpPr/>
            <p:nvPr/>
          </p:nvSpPr>
          <p:spPr>
            <a:xfrm>
              <a:off x="1808" y="2498"/>
              <a:ext cx="77" cy="208"/>
            </a:xfrm>
            <a:custGeom>
              <a:avLst/>
              <a:gdLst>
                <a:gd name="txL" fmla="*/ 0 w 77"/>
                <a:gd name="txT" fmla="*/ 0 h 208"/>
                <a:gd name="txR" fmla="*/ 77 w 77"/>
                <a:gd name="txB" fmla="*/ 208 h 208"/>
              </a:gdLst>
              <a:ahLst/>
              <a:cxnLst>
                <a:cxn ang="0">
                  <a:pos x="8" y="36"/>
                </a:cxn>
                <a:cxn ang="0">
                  <a:pos x="4" y="55"/>
                </a:cxn>
                <a:cxn ang="0">
                  <a:pos x="0" y="74"/>
                </a:cxn>
                <a:cxn ang="0">
                  <a:pos x="0" y="95"/>
                </a:cxn>
                <a:cxn ang="0">
                  <a:pos x="0" y="115"/>
                </a:cxn>
                <a:cxn ang="0">
                  <a:pos x="0" y="135"/>
                </a:cxn>
                <a:cxn ang="0">
                  <a:pos x="4" y="155"/>
                </a:cxn>
                <a:cxn ang="0">
                  <a:pos x="7" y="175"/>
                </a:cxn>
                <a:cxn ang="0">
                  <a:pos x="10" y="188"/>
                </a:cxn>
                <a:cxn ang="0">
                  <a:pos x="12" y="195"/>
                </a:cxn>
                <a:cxn ang="0">
                  <a:pos x="16" y="201"/>
                </a:cxn>
                <a:cxn ang="0">
                  <a:pos x="23" y="205"/>
                </a:cxn>
                <a:cxn ang="0">
                  <a:pos x="31" y="207"/>
                </a:cxn>
                <a:cxn ang="0">
                  <a:pos x="38" y="203"/>
                </a:cxn>
                <a:cxn ang="0">
                  <a:pos x="48" y="195"/>
                </a:cxn>
                <a:cxn ang="0">
                  <a:pos x="59" y="179"/>
                </a:cxn>
                <a:cxn ang="0">
                  <a:pos x="66" y="161"/>
                </a:cxn>
                <a:cxn ang="0">
                  <a:pos x="70" y="143"/>
                </a:cxn>
                <a:cxn ang="0">
                  <a:pos x="73" y="125"/>
                </a:cxn>
                <a:cxn ang="0">
                  <a:pos x="76" y="104"/>
                </a:cxn>
                <a:cxn ang="0">
                  <a:pos x="76" y="83"/>
                </a:cxn>
                <a:cxn ang="0">
                  <a:pos x="75" y="62"/>
                </a:cxn>
                <a:cxn ang="0">
                  <a:pos x="72" y="43"/>
                </a:cxn>
                <a:cxn ang="0">
                  <a:pos x="67" y="23"/>
                </a:cxn>
                <a:cxn ang="0">
                  <a:pos x="63" y="13"/>
                </a:cxn>
                <a:cxn ang="0">
                  <a:pos x="59" y="8"/>
                </a:cxn>
                <a:cxn ang="0">
                  <a:pos x="54" y="3"/>
                </a:cxn>
                <a:cxn ang="0">
                  <a:pos x="46" y="0"/>
                </a:cxn>
                <a:cxn ang="0">
                  <a:pos x="37" y="0"/>
                </a:cxn>
                <a:cxn ang="0">
                  <a:pos x="29" y="2"/>
                </a:cxn>
                <a:cxn ang="0">
                  <a:pos x="21" y="8"/>
                </a:cxn>
                <a:cxn ang="0">
                  <a:pos x="13" y="19"/>
                </a:cxn>
              </a:cxnLst>
              <a:rect l="txL" t="txT" r="txR" b="txB"/>
              <a:pathLst>
                <a:path w="77" h="208">
                  <a:moveTo>
                    <a:pt x="10" y="27"/>
                  </a:moveTo>
                  <a:lnTo>
                    <a:pt x="8" y="36"/>
                  </a:lnTo>
                  <a:lnTo>
                    <a:pt x="5" y="46"/>
                  </a:lnTo>
                  <a:lnTo>
                    <a:pt x="4" y="55"/>
                  </a:lnTo>
                  <a:lnTo>
                    <a:pt x="1" y="65"/>
                  </a:lnTo>
                  <a:lnTo>
                    <a:pt x="0" y="74"/>
                  </a:lnTo>
                  <a:lnTo>
                    <a:pt x="0" y="84"/>
                  </a:lnTo>
                  <a:lnTo>
                    <a:pt x="0" y="95"/>
                  </a:lnTo>
                  <a:lnTo>
                    <a:pt x="0" y="104"/>
                  </a:lnTo>
                  <a:lnTo>
                    <a:pt x="0" y="115"/>
                  </a:lnTo>
                  <a:lnTo>
                    <a:pt x="0" y="124"/>
                  </a:lnTo>
                  <a:lnTo>
                    <a:pt x="0" y="135"/>
                  </a:lnTo>
                  <a:lnTo>
                    <a:pt x="2" y="145"/>
                  </a:lnTo>
                  <a:lnTo>
                    <a:pt x="4" y="155"/>
                  </a:lnTo>
                  <a:lnTo>
                    <a:pt x="5" y="166"/>
                  </a:lnTo>
                  <a:lnTo>
                    <a:pt x="7" y="175"/>
                  </a:lnTo>
                  <a:lnTo>
                    <a:pt x="8" y="186"/>
                  </a:lnTo>
                  <a:lnTo>
                    <a:pt x="10" y="188"/>
                  </a:lnTo>
                  <a:lnTo>
                    <a:pt x="10" y="191"/>
                  </a:lnTo>
                  <a:lnTo>
                    <a:pt x="12" y="195"/>
                  </a:lnTo>
                  <a:lnTo>
                    <a:pt x="14" y="198"/>
                  </a:lnTo>
                  <a:lnTo>
                    <a:pt x="16" y="201"/>
                  </a:lnTo>
                  <a:lnTo>
                    <a:pt x="20" y="203"/>
                  </a:lnTo>
                  <a:lnTo>
                    <a:pt x="23" y="205"/>
                  </a:lnTo>
                  <a:lnTo>
                    <a:pt x="27" y="207"/>
                  </a:lnTo>
                  <a:lnTo>
                    <a:pt x="31" y="207"/>
                  </a:lnTo>
                  <a:lnTo>
                    <a:pt x="34" y="206"/>
                  </a:lnTo>
                  <a:lnTo>
                    <a:pt x="38" y="203"/>
                  </a:lnTo>
                  <a:lnTo>
                    <a:pt x="43" y="200"/>
                  </a:lnTo>
                  <a:lnTo>
                    <a:pt x="48" y="195"/>
                  </a:lnTo>
                  <a:lnTo>
                    <a:pt x="54" y="188"/>
                  </a:lnTo>
                  <a:lnTo>
                    <a:pt x="59" y="179"/>
                  </a:lnTo>
                  <a:lnTo>
                    <a:pt x="63" y="167"/>
                  </a:lnTo>
                  <a:lnTo>
                    <a:pt x="66" y="161"/>
                  </a:lnTo>
                  <a:lnTo>
                    <a:pt x="68" y="152"/>
                  </a:lnTo>
                  <a:lnTo>
                    <a:pt x="70" y="143"/>
                  </a:lnTo>
                  <a:lnTo>
                    <a:pt x="72" y="135"/>
                  </a:lnTo>
                  <a:lnTo>
                    <a:pt x="73" y="125"/>
                  </a:lnTo>
                  <a:lnTo>
                    <a:pt x="75" y="115"/>
                  </a:lnTo>
                  <a:lnTo>
                    <a:pt x="76" y="104"/>
                  </a:lnTo>
                  <a:lnTo>
                    <a:pt x="76" y="95"/>
                  </a:lnTo>
                  <a:lnTo>
                    <a:pt x="76" y="83"/>
                  </a:lnTo>
                  <a:lnTo>
                    <a:pt x="76" y="72"/>
                  </a:lnTo>
                  <a:lnTo>
                    <a:pt x="75" y="62"/>
                  </a:lnTo>
                  <a:lnTo>
                    <a:pt x="73" y="51"/>
                  </a:lnTo>
                  <a:lnTo>
                    <a:pt x="72" y="43"/>
                  </a:lnTo>
                  <a:lnTo>
                    <a:pt x="70" y="33"/>
                  </a:lnTo>
                  <a:lnTo>
                    <a:pt x="67" y="23"/>
                  </a:lnTo>
                  <a:lnTo>
                    <a:pt x="65" y="16"/>
                  </a:lnTo>
                  <a:lnTo>
                    <a:pt x="63" y="13"/>
                  </a:lnTo>
                  <a:lnTo>
                    <a:pt x="62" y="11"/>
                  </a:lnTo>
                  <a:lnTo>
                    <a:pt x="59" y="8"/>
                  </a:lnTo>
                  <a:lnTo>
                    <a:pt x="57" y="5"/>
                  </a:lnTo>
                  <a:lnTo>
                    <a:pt x="54" y="3"/>
                  </a:lnTo>
                  <a:lnTo>
                    <a:pt x="50" y="1"/>
                  </a:lnTo>
                  <a:lnTo>
                    <a:pt x="46" y="0"/>
                  </a:lnTo>
                  <a:lnTo>
                    <a:pt x="42" y="0"/>
                  </a:lnTo>
                  <a:lnTo>
                    <a:pt x="37" y="0"/>
                  </a:lnTo>
                  <a:lnTo>
                    <a:pt x="33" y="0"/>
                  </a:lnTo>
                  <a:lnTo>
                    <a:pt x="29" y="2"/>
                  </a:lnTo>
                  <a:lnTo>
                    <a:pt x="25" y="4"/>
                  </a:lnTo>
                  <a:lnTo>
                    <a:pt x="21" y="8"/>
                  </a:lnTo>
                  <a:lnTo>
                    <a:pt x="16" y="13"/>
                  </a:lnTo>
                  <a:lnTo>
                    <a:pt x="13" y="19"/>
                  </a:lnTo>
                  <a:lnTo>
                    <a:pt x="10" y="27"/>
                  </a:lnTo>
                </a:path>
              </a:pathLst>
            </a:custGeom>
            <a:solidFill>
              <a:srgbClr val="FFBFA6"/>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09" name="Freeform 145"/>
            <p:cNvSpPr/>
            <p:nvPr/>
          </p:nvSpPr>
          <p:spPr>
            <a:xfrm>
              <a:off x="1806" y="2524"/>
              <a:ext cx="17" cy="161"/>
            </a:xfrm>
            <a:custGeom>
              <a:avLst/>
              <a:gdLst>
                <a:gd name="txL" fmla="*/ 0 w 17"/>
                <a:gd name="txT" fmla="*/ 0 h 161"/>
                <a:gd name="txR" fmla="*/ 17 w 17"/>
                <a:gd name="txB" fmla="*/ 161 h 161"/>
              </a:gdLst>
              <a:ahLst/>
              <a:cxnLst>
                <a:cxn ang="0">
                  <a:pos x="14" y="159"/>
                </a:cxn>
                <a:cxn ang="0">
                  <a:pos x="14" y="159"/>
                </a:cxn>
                <a:cxn ang="0">
                  <a:pos x="12" y="148"/>
                </a:cxn>
                <a:cxn ang="0">
                  <a:pos x="10" y="139"/>
                </a:cxn>
                <a:cxn ang="0">
                  <a:pos x="8" y="128"/>
                </a:cxn>
                <a:cxn ang="0">
                  <a:pos x="7" y="118"/>
                </a:cxn>
                <a:cxn ang="0">
                  <a:pos x="6" y="108"/>
                </a:cxn>
                <a:cxn ang="0">
                  <a:pos x="5" y="98"/>
                </a:cxn>
                <a:cxn ang="0">
                  <a:pos x="4" y="88"/>
                </a:cxn>
                <a:cxn ang="0">
                  <a:pos x="4" y="78"/>
                </a:cxn>
                <a:cxn ang="0">
                  <a:pos x="4" y="68"/>
                </a:cxn>
                <a:cxn ang="0">
                  <a:pos x="4" y="58"/>
                </a:cxn>
                <a:cxn ang="0">
                  <a:pos x="5" y="48"/>
                </a:cxn>
                <a:cxn ang="0">
                  <a:pos x="7" y="39"/>
                </a:cxn>
                <a:cxn ang="0">
                  <a:pos x="8" y="28"/>
                </a:cxn>
                <a:cxn ang="0">
                  <a:pos x="10" y="20"/>
                </a:cxn>
                <a:cxn ang="0">
                  <a:pos x="14" y="10"/>
                </a:cxn>
                <a:cxn ang="0">
                  <a:pos x="16" y="0"/>
                </a:cxn>
                <a:cxn ang="0">
                  <a:pos x="12" y="0"/>
                </a:cxn>
                <a:cxn ang="0">
                  <a:pos x="8" y="9"/>
                </a:cxn>
                <a:cxn ang="0">
                  <a:pos x="6" y="19"/>
                </a:cxn>
                <a:cxn ang="0">
                  <a:pos x="4" y="28"/>
                </a:cxn>
                <a:cxn ang="0">
                  <a:pos x="2" y="38"/>
                </a:cxn>
                <a:cxn ang="0">
                  <a:pos x="0" y="48"/>
                </a:cxn>
                <a:cxn ang="0">
                  <a:pos x="0" y="58"/>
                </a:cxn>
                <a:cxn ang="0">
                  <a:pos x="0" y="68"/>
                </a:cxn>
                <a:cxn ang="0">
                  <a:pos x="0" y="78"/>
                </a:cxn>
                <a:cxn ang="0">
                  <a:pos x="0" y="88"/>
                </a:cxn>
                <a:cxn ang="0">
                  <a:pos x="0" y="98"/>
                </a:cxn>
                <a:cxn ang="0">
                  <a:pos x="1" y="109"/>
                </a:cxn>
                <a:cxn ang="0">
                  <a:pos x="2" y="119"/>
                </a:cxn>
                <a:cxn ang="0">
                  <a:pos x="4" y="129"/>
                </a:cxn>
                <a:cxn ang="0">
                  <a:pos x="6" y="140"/>
                </a:cxn>
                <a:cxn ang="0">
                  <a:pos x="8" y="149"/>
                </a:cxn>
                <a:cxn ang="0">
                  <a:pos x="10" y="160"/>
                </a:cxn>
                <a:cxn ang="0">
                  <a:pos x="10" y="160"/>
                </a:cxn>
                <a:cxn ang="0">
                  <a:pos x="14" y="159"/>
                </a:cxn>
              </a:cxnLst>
              <a:rect l="txL" t="txT" r="txR" b="txB"/>
              <a:pathLst>
                <a:path w="17" h="161">
                  <a:moveTo>
                    <a:pt x="14" y="159"/>
                  </a:moveTo>
                  <a:lnTo>
                    <a:pt x="14" y="159"/>
                  </a:lnTo>
                  <a:lnTo>
                    <a:pt x="12" y="148"/>
                  </a:lnTo>
                  <a:lnTo>
                    <a:pt x="10" y="139"/>
                  </a:lnTo>
                  <a:lnTo>
                    <a:pt x="8" y="128"/>
                  </a:lnTo>
                  <a:lnTo>
                    <a:pt x="7" y="118"/>
                  </a:lnTo>
                  <a:lnTo>
                    <a:pt x="6" y="108"/>
                  </a:lnTo>
                  <a:lnTo>
                    <a:pt x="5" y="98"/>
                  </a:lnTo>
                  <a:lnTo>
                    <a:pt x="4" y="88"/>
                  </a:lnTo>
                  <a:lnTo>
                    <a:pt x="4" y="78"/>
                  </a:lnTo>
                  <a:lnTo>
                    <a:pt x="4" y="68"/>
                  </a:lnTo>
                  <a:lnTo>
                    <a:pt x="4" y="58"/>
                  </a:lnTo>
                  <a:lnTo>
                    <a:pt x="5" y="48"/>
                  </a:lnTo>
                  <a:lnTo>
                    <a:pt x="7" y="39"/>
                  </a:lnTo>
                  <a:lnTo>
                    <a:pt x="8" y="28"/>
                  </a:lnTo>
                  <a:lnTo>
                    <a:pt x="10" y="20"/>
                  </a:lnTo>
                  <a:lnTo>
                    <a:pt x="14" y="10"/>
                  </a:lnTo>
                  <a:lnTo>
                    <a:pt x="16" y="0"/>
                  </a:lnTo>
                  <a:lnTo>
                    <a:pt x="12" y="0"/>
                  </a:lnTo>
                  <a:lnTo>
                    <a:pt x="8" y="9"/>
                  </a:lnTo>
                  <a:lnTo>
                    <a:pt x="6" y="19"/>
                  </a:lnTo>
                  <a:lnTo>
                    <a:pt x="4" y="28"/>
                  </a:lnTo>
                  <a:lnTo>
                    <a:pt x="2" y="38"/>
                  </a:lnTo>
                  <a:lnTo>
                    <a:pt x="0" y="48"/>
                  </a:lnTo>
                  <a:lnTo>
                    <a:pt x="0" y="58"/>
                  </a:lnTo>
                  <a:lnTo>
                    <a:pt x="0" y="68"/>
                  </a:lnTo>
                  <a:lnTo>
                    <a:pt x="0" y="78"/>
                  </a:lnTo>
                  <a:lnTo>
                    <a:pt x="0" y="88"/>
                  </a:lnTo>
                  <a:lnTo>
                    <a:pt x="0" y="98"/>
                  </a:lnTo>
                  <a:lnTo>
                    <a:pt x="1" y="109"/>
                  </a:lnTo>
                  <a:lnTo>
                    <a:pt x="2" y="119"/>
                  </a:lnTo>
                  <a:lnTo>
                    <a:pt x="4" y="129"/>
                  </a:lnTo>
                  <a:lnTo>
                    <a:pt x="6" y="140"/>
                  </a:lnTo>
                  <a:lnTo>
                    <a:pt x="8" y="149"/>
                  </a:lnTo>
                  <a:lnTo>
                    <a:pt x="10" y="160"/>
                  </a:lnTo>
                  <a:lnTo>
                    <a:pt x="14" y="159"/>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10" name="Freeform 146"/>
            <p:cNvSpPr/>
            <p:nvPr/>
          </p:nvSpPr>
          <p:spPr>
            <a:xfrm>
              <a:off x="1815" y="2665"/>
              <a:ext cx="59" cy="43"/>
            </a:xfrm>
            <a:custGeom>
              <a:avLst/>
              <a:gdLst>
                <a:gd name="txL" fmla="*/ 0 w 59"/>
                <a:gd name="txT" fmla="*/ 0 h 43"/>
                <a:gd name="txR" fmla="*/ 59 w 59"/>
                <a:gd name="txB" fmla="*/ 43 h 43"/>
              </a:gdLst>
              <a:ahLst/>
              <a:cxnLst>
                <a:cxn ang="0">
                  <a:pos x="54" y="0"/>
                </a:cxn>
                <a:cxn ang="0">
                  <a:pos x="54" y="0"/>
                </a:cxn>
                <a:cxn ang="0">
                  <a:pos x="49" y="10"/>
                </a:cxn>
                <a:cxn ang="0">
                  <a:pos x="45" y="19"/>
                </a:cxn>
                <a:cxn ang="0">
                  <a:pos x="39" y="25"/>
                </a:cxn>
                <a:cxn ang="0">
                  <a:pos x="35" y="31"/>
                </a:cxn>
                <a:cxn ang="0">
                  <a:pos x="30" y="34"/>
                </a:cxn>
                <a:cxn ang="0">
                  <a:pos x="27" y="37"/>
                </a:cxn>
                <a:cxn ang="0">
                  <a:pos x="24" y="37"/>
                </a:cxn>
                <a:cxn ang="0">
                  <a:pos x="20" y="37"/>
                </a:cxn>
                <a:cxn ang="0">
                  <a:pos x="16" y="36"/>
                </a:cxn>
                <a:cxn ang="0">
                  <a:pos x="13" y="34"/>
                </a:cxn>
                <a:cxn ang="0">
                  <a:pos x="11" y="32"/>
                </a:cxn>
                <a:cxn ang="0">
                  <a:pos x="8" y="29"/>
                </a:cxn>
                <a:cxn ang="0">
                  <a:pos x="6" y="25"/>
                </a:cxn>
                <a:cxn ang="0">
                  <a:pos x="4" y="23"/>
                </a:cxn>
                <a:cxn ang="0">
                  <a:pos x="4" y="21"/>
                </a:cxn>
                <a:cxn ang="0">
                  <a:pos x="3" y="17"/>
                </a:cxn>
                <a:cxn ang="0">
                  <a:pos x="0" y="18"/>
                </a:cxn>
                <a:cxn ang="0">
                  <a:pos x="0" y="21"/>
                </a:cxn>
                <a:cxn ang="0">
                  <a:pos x="2" y="25"/>
                </a:cxn>
                <a:cxn ang="0">
                  <a:pos x="3" y="28"/>
                </a:cxn>
                <a:cxn ang="0">
                  <a:pos x="5" y="31"/>
                </a:cxn>
                <a:cxn ang="0">
                  <a:pos x="8" y="34"/>
                </a:cxn>
                <a:cxn ang="0">
                  <a:pos x="11" y="37"/>
                </a:cxn>
                <a:cxn ang="0">
                  <a:pos x="15" y="40"/>
                </a:cxn>
                <a:cxn ang="0">
                  <a:pos x="19" y="41"/>
                </a:cxn>
                <a:cxn ang="0">
                  <a:pos x="24" y="42"/>
                </a:cxn>
                <a:cxn ang="0">
                  <a:pos x="28" y="41"/>
                </a:cxn>
                <a:cxn ang="0">
                  <a:pos x="33" y="37"/>
                </a:cxn>
                <a:cxn ang="0">
                  <a:pos x="37" y="33"/>
                </a:cxn>
                <a:cxn ang="0">
                  <a:pos x="42" y="28"/>
                </a:cxn>
                <a:cxn ang="0">
                  <a:pos x="48" y="21"/>
                </a:cxn>
                <a:cxn ang="0">
                  <a:pos x="52" y="12"/>
                </a:cxn>
                <a:cxn ang="0">
                  <a:pos x="58" y="0"/>
                </a:cxn>
                <a:cxn ang="0">
                  <a:pos x="58" y="0"/>
                </a:cxn>
                <a:cxn ang="0">
                  <a:pos x="54" y="0"/>
                </a:cxn>
              </a:cxnLst>
              <a:rect l="txL" t="txT" r="txR" b="txB"/>
              <a:pathLst>
                <a:path w="59" h="43">
                  <a:moveTo>
                    <a:pt x="54" y="0"/>
                  </a:moveTo>
                  <a:lnTo>
                    <a:pt x="54" y="0"/>
                  </a:lnTo>
                  <a:lnTo>
                    <a:pt x="49" y="10"/>
                  </a:lnTo>
                  <a:lnTo>
                    <a:pt x="45" y="19"/>
                  </a:lnTo>
                  <a:lnTo>
                    <a:pt x="39" y="25"/>
                  </a:lnTo>
                  <a:lnTo>
                    <a:pt x="35" y="31"/>
                  </a:lnTo>
                  <a:lnTo>
                    <a:pt x="30" y="34"/>
                  </a:lnTo>
                  <a:lnTo>
                    <a:pt x="27" y="37"/>
                  </a:lnTo>
                  <a:lnTo>
                    <a:pt x="24" y="37"/>
                  </a:lnTo>
                  <a:lnTo>
                    <a:pt x="20" y="37"/>
                  </a:lnTo>
                  <a:lnTo>
                    <a:pt x="16" y="36"/>
                  </a:lnTo>
                  <a:lnTo>
                    <a:pt x="13" y="34"/>
                  </a:lnTo>
                  <a:lnTo>
                    <a:pt x="11" y="32"/>
                  </a:lnTo>
                  <a:lnTo>
                    <a:pt x="8" y="29"/>
                  </a:lnTo>
                  <a:lnTo>
                    <a:pt x="6" y="25"/>
                  </a:lnTo>
                  <a:lnTo>
                    <a:pt x="4" y="23"/>
                  </a:lnTo>
                  <a:lnTo>
                    <a:pt x="4" y="21"/>
                  </a:lnTo>
                  <a:lnTo>
                    <a:pt x="3" y="17"/>
                  </a:lnTo>
                  <a:lnTo>
                    <a:pt x="0" y="18"/>
                  </a:lnTo>
                  <a:lnTo>
                    <a:pt x="0" y="21"/>
                  </a:lnTo>
                  <a:lnTo>
                    <a:pt x="2" y="25"/>
                  </a:lnTo>
                  <a:lnTo>
                    <a:pt x="3" y="28"/>
                  </a:lnTo>
                  <a:lnTo>
                    <a:pt x="5" y="31"/>
                  </a:lnTo>
                  <a:lnTo>
                    <a:pt x="8" y="34"/>
                  </a:lnTo>
                  <a:lnTo>
                    <a:pt x="11" y="37"/>
                  </a:lnTo>
                  <a:lnTo>
                    <a:pt x="15" y="40"/>
                  </a:lnTo>
                  <a:lnTo>
                    <a:pt x="19" y="41"/>
                  </a:lnTo>
                  <a:lnTo>
                    <a:pt x="24" y="42"/>
                  </a:lnTo>
                  <a:lnTo>
                    <a:pt x="28" y="41"/>
                  </a:lnTo>
                  <a:lnTo>
                    <a:pt x="33" y="37"/>
                  </a:lnTo>
                  <a:lnTo>
                    <a:pt x="37" y="33"/>
                  </a:lnTo>
                  <a:lnTo>
                    <a:pt x="42" y="28"/>
                  </a:lnTo>
                  <a:lnTo>
                    <a:pt x="48" y="21"/>
                  </a:lnTo>
                  <a:lnTo>
                    <a:pt x="52" y="12"/>
                  </a:lnTo>
                  <a:lnTo>
                    <a:pt x="58" y="0"/>
                  </a:lnTo>
                  <a:lnTo>
                    <a:pt x="54"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11" name="Freeform 147"/>
            <p:cNvSpPr/>
            <p:nvPr/>
          </p:nvSpPr>
          <p:spPr>
            <a:xfrm>
              <a:off x="1870" y="2514"/>
              <a:ext cx="17" cy="154"/>
            </a:xfrm>
            <a:custGeom>
              <a:avLst/>
              <a:gdLst>
                <a:gd name="txL" fmla="*/ 0 w 17"/>
                <a:gd name="txT" fmla="*/ 0 h 154"/>
                <a:gd name="txR" fmla="*/ 17 w 17"/>
                <a:gd name="txB" fmla="*/ 154 h 154"/>
              </a:gdLst>
              <a:ahLst/>
              <a:cxnLst>
                <a:cxn ang="0">
                  <a:pos x="1" y="1"/>
                </a:cxn>
                <a:cxn ang="0">
                  <a:pos x="1" y="1"/>
                </a:cxn>
                <a:cxn ang="0">
                  <a:pos x="4" y="8"/>
                </a:cxn>
                <a:cxn ang="0">
                  <a:pos x="6" y="17"/>
                </a:cxn>
                <a:cxn ang="0">
                  <a:pos x="8" y="27"/>
                </a:cxn>
                <a:cxn ang="0">
                  <a:pos x="9" y="36"/>
                </a:cxn>
                <a:cxn ang="0">
                  <a:pos x="10" y="47"/>
                </a:cxn>
                <a:cxn ang="0">
                  <a:pos x="11" y="56"/>
                </a:cxn>
                <a:cxn ang="0">
                  <a:pos x="12" y="68"/>
                </a:cxn>
                <a:cxn ang="0">
                  <a:pos x="12" y="79"/>
                </a:cxn>
                <a:cxn ang="0">
                  <a:pos x="11" y="88"/>
                </a:cxn>
                <a:cxn ang="0">
                  <a:pos x="10" y="99"/>
                </a:cxn>
                <a:cxn ang="0">
                  <a:pos x="9" y="108"/>
                </a:cxn>
                <a:cxn ang="0">
                  <a:pos x="8" y="119"/>
                </a:cxn>
                <a:cxn ang="0">
                  <a:pos x="6" y="128"/>
                </a:cxn>
                <a:cxn ang="0">
                  <a:pos x="4" y="136"/>
                </a:cxn>
                <a:cxn ang="0">
                  <a:pos x="1" y="144"/>
                </a:cxn>
                <a:cxn ang="0">
                  <a:pos x="0" y="152"/>
                </a:cxn>
                <a:cxn ang="0">
                  <a:pos x="3" y="153"/>
                </a:cxn>
                <a:cxn ang="0">
                  <a:pos x="5" y="145"/>
                </a:cxn>
                <a:cxn ang="0">
                  <a:pos x="8" y="137"/>
                </a:cxn>
                <a:cxn ang="0">
                  <a:pos x="10" y="128"/>
                </a:cxn>
                <a:cxn ang="0">
                  <a:pos x="12" y="120"/>
                </a:cxn>
                <a:cxn ang="0">
                  <a:pos x="13" y="109"/>
                </a:cxn>
                <a:cxn ang="0">
                  <a:pos x="14" y="100"/>
                </a:cxn>
                <a:cxn ang="0">
                  <a:pos x="15" y="88"/>
                </a:cxn>
                <a:cxn ang="0">
                  <a:pos x="16" y="79"/>
                </a:cxn>
                <a:cxn ang="0">
                  <a:pos x="16" y="68"/>
                </a:cxn>
                <a:cxn ang="0">
                  <a:pos x="15" y="56"/>
                </a:cxn>
                <a:cxn ang="0">
                  <a:pos x="14" y="46"/>
                </a:cxn>
                <a:cxn ang="0">
                  <a:pos x="13" y="36"/>
                </a:cxn>
                <a:cxn ang="0">
                  <a:pos x="12" y="26"/>
                </a:cxn>
                <a:cxn ang="0">
                  <a:pos x="10" y="16"/>
                </a:cxn>
                <a:cxn ang="0">
                  <a:pos x="8" y="8"/>
                </a:cxn>
                <a:cxn ang="0">
                  <a:pos x="5" y="0"/>
                </a:cxn>
                <a:cxn ang="0">
                  <a:pos x="5" y="0"/>
                </a:cxn>
                <a:cxn ang="0">
                  <a:pos x="1" y="1"/>
                </a:cxn>
              </a:cxnLst>
              <a:rect l="txL" t="txT" r="txR" b="txB"/>
              <a:pathLst>
                <a:path w="17" h="154">
                  <a:moveTo>
                    <a:pt x="1" y="1"/>
                  </a:moveTo>
                  <a:lnTo>
                    <a:pt x="1" y="1"/>
                  </a:lnTo>
                  <a:lnTo>
                    <a:pt x="4" y="8"/>
                  </a:lnTo>
                  <a:lnTo>
                    <a:pt x="6" y="17"/>
                  </a:lnTo>
                  <a:lnTo>
                    <a:pt x="8" y="27"/>
                  </a:lnTo>
                  <a:lnTo>
                    <a:pt x="9" y="36"/>
                  </a:lnTo>
                  <a:lnTo>
                    <a:pt x="10" y="47"/>
                  </a:lnTo>
                  <a:lnTo>
                    <a:pt x="11" y="56"/>
                  </a:lnTo>
                  <a:lnTo>
                    <a:pt x="12" y="68"/>
                  </a:lnTo>
                  <a:lnTo>
                    <a:pt x="12" y="79"/>
                  </a:lnTo>
                  <a:lnTo>
                    <a:pt x="11" y="88"/>
                  </a:lnTo>
                  <a:lnTo>
                    <a:pt x="10" y="99"/>
                  </a:lnTo>
                  <a:lnTo>
                    <a:pt x="9" y="108"/>
                  </a:lnTo>
                  <a:lnTo>
                    <a:pt x="8" y="119"/>
                  </a:lnTo>
                  <a:lnTo>
                    <a:pt x="6" y="128"/>
                  </a:lnTo>
                  <a:lnTo>
                    <a:pt x="4" y="136"/>
                  </a:lnTo>
                  <a:lnTo>
                    <a:pt x="1" y="144"/>
                  </a:lnTo>
                  <a:lnTo>
                    <a:pt x="0" y="152"/>
                  </a:lnTo>
                  <a:lnTo>
                    <a:pt x="3" y="153"/>
                  </a:lnTo>
                  <a:lnTo>
                    <a:pt x="5" y="145"/>
                  </a:lnTo>
                  <a:lnTo>
                    <a:pt x="8" y="137"/>
                  </a:lnTo>
                  <a:lnTo>
                    <a:pt x="10" y="128"/>
                  </a:lnTo>
                  <a:lnTo>
                    <a:pt x="12" y="120"/>
                  </a:lnTo>
                  <a:lnTo>
                    <a:pt x="13" y="109"/>
                  </a:lnTo>
                  <a:lnTo>
                    <a:pt x="14" y="100"/>
                  </a:lnTo>
                  <a:lnTo>
                    <a:pt x="15" y="88"/>
                  </a:lnTo>
                  <a:lnTo>
                    <a:pt x="16" y="79"/>
                  </a:lnTo>
                  <a:lnTo>
                    <a:pt x="16" y="68"/>
                  </a:lnTo>
                  <a:lnTo>
                    <a:pt x="15" y="56"/>
                  </a:lnTo>
                  <a:lnTo>
                    <a:pt x="14" y="46"/>
                  </a:lnTo>
                  <a:lnTo>
                    <a:pt x="13" y="36"/>
                  </a:lnTo>
                  <a:lnTo>
                    <a:pt x="12" y="26"/>
                  </a:lnTo>
                  <a:lnTo>
                    <a:pt x="10" y="16"/>
                  </a:lnTo>
                  <a:lnTo>
                    <a:pt x="8" y="8"/>
                  </a:lnTo>
                  <a:lnTo>
                    <a:pt x="5" y="0"/>
                  </a:lnTo>
                  <a:lnTo>
                    <a:pt x="1" y="1"/>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12" name="Freeform 148"/>
            <p:cNvSpPr/>
            <p:nvPr/>
          </p:nvSpPr>
          <p:spPr>
            <a:xfrm>
              <a:off x="1817" y="2495"/>
              <a:ext cx="60" cy="30"/>
            </a:xfrm>
            <a:custGeom>
              <a:avLst/>
              <a:gdLst>
                <a:gd name="txL" fmla="*/ 0 w 60"/>
                <a:gd name="txT" fmla="*/ 0 h 30"/>
                <a:gd name="txR" fmla="*/ 60 w 60"/>
                <a:gd name="txB" fmla="*/ 30 h 30"/>
              </a:gdLst>
              <a:ahLst/>
              <a:cxnLst>
                <a:cxn ang="0">
                  <a:pos x="3" y="29"/>
                </a:cxn>
                <a:cxn ang="0">
                  <a:pos x="3" y="29"/>
                </a:cxn>
                <a:cxn ang="0">
                  <a:pos x="6" y="22"/>
                </a:cxn>
                <a:cxn ang="0">
                  <a:pos x="9" y="16"/>
                </a:cxn>
                <a:cxn ang="0">
                  <a:pos x="12" y="11"/>
                </a:cxn>
                <a:cxn ang="0">
                  <a:pos x="16" y="8"/>
                </a:cxn>
                <a:cxn ang="0">
                  <a:pos x="21" y="5"/>
                </a:cxn>
                <a:cxn ang="0">
                  <a:pos x="25" y="4"/>
                </a:cxn>
                <a:cxn ang="0">
                  <a:pos x="29" y="3"/>
                </a:cxn>
                <a:cxn ang="0">
                  <a:pos x="32" y="3"/>
                </a:cxn>
                <a:cxn ang="0">
                  <a:pos x="36" y="4"/>
                </a:cxn>
                <a:cxn ang="0">
                  <a:pos x="40" y="4"/>
                </a:cxn>
                <a:cxn ang="0">
                  <a:pos x="44" y="7"/>
                </a:cxn>
                <a:cxn ang="0">
                  <a:pos x="47" y="8"/>
                </a:cxn>
                <a:cxn ang="0">
                  <a:pos x="50" y="11"/>
                </a:cxn>
                <a:cxn ang="0">
                  <a:pos x="51" y="14"/>
                </a:cxn>
                <a:cxn ang="0">
                  <a:pos x="53" y="16"/>
                </a:cxn>
                <a:cxn ang="0">
                  <a:pos x="54" y="19"/>
                </a:cxn>
                <a:cxn ang="0">
                  <a:pos x="59" y="17"/>
                </a:cxn>
                <a:cxn ang="0">
                  <a:pos x="57" y="14"/>
                </a:cxn>
                <a:cxn ang="0">
                  <a:pos x="54" y="11"/>
                </a:cxn>
                <a:cxn ang="0">
                  <a:pos x="51" y="8"/>
                </a:cxn>
                <a:cxn ang="0">
                  <a:pos x="50" y="5"/>
                </a:cxn>
                <a:cxn ang="0">
                  <a:pos x="46" y="3"/>
                </a:cxn>
                <a:cxn ang="0">
                  <a:pos x="42" y="1"/>
                </a:cxn>
                <a:cxn ang="0">
                  <a:pos x="37" y="0"/>
                </a:cxn>
                <a:cxn ang="0">
                  <a:pos x="33" y="0"/>
                </a:cxn>
                <a:cxn ang="0">
                  <a:pos x="28" y="0"/>
                </a:cxn>
                <a:cxn ang="0">
                  <a:pos x="24" y="0"/>
                </a:cxn>
                <a:cxn ang="0">
                  <a:pos x="19" y="1"/>
                </a:cxn>
                <a:cxn ang="0">
                  <a:pos x="14" y="4"/>
                </a:cxn>
                <a:cxn ang="0">
                  <a:pos x="10" y="8"/>
                </a:cxn>
                <a:cxn ang="0">
                  <a:pos x="6" y="14"/>
                </a:cxn>
                <a:cxn ang="0">
                  <a:pos x="2" y="20"/>
                </a:cxn>
                <a:cxn ang="0">
                  <a:pos x="0" y="28"/>
                </a:cxn>
                <a:cxn ang="0">
                  <a:pos x="0" y="28"/>
                </a:cxn>
                <a:cxn ang="0">
                  <a:pos x="3" y="29"/>
                </a:cxn>
              </a:cxnLst>
              <a:rect l="txL" t="txT" r="txR" b="txB"/>
              <a:pathLst>
                <a:path w="60" h="30">
                  <a:moveTo>
                    <a:pt x="3" y="29"/>
                  </a:moveTo>
                  <a:lnTo>
                    <a:pt x="3" y="29"/>
                  </a:lnTo>
                  <a:lnTo>
                    <a:pt x="6" y="22"/>
                  </a:lnTo>
                  <a:lnTo>
                    <a:pt x="9" y="16"/>
                  </a:lnTo>
                  <a:lnTo>
                    <a:pt x="12" y="11"/>
                  </a:lnTo>
                  <a:lnTo>
                    <a:pt x="16" y="8"/>
                  </a:lnTo>
                  <a:lnTo>
                    <a:pt x="21" y="5"/>
                  </a:lnTo>
                  <a:lnTo>
                    <a:pt x="25" y="4"/>
                  </a:lnTo>
                  <a:lnTo>
                    <a:pt x="29" y="3"/>
                  </a:lnTo>
                  <a:lnTo>
                    <a:pt x="32" y="3"/>
                  </a:lnTo>
                  <a:lnTo>
                    <a:pt x="36" y="4"/>
                  </a:lnTo>
                  <a:lnTo>
                    <a:pt x="40" y="4"/>
                  </a:lnTo>
                  <a:lnTo>
                    <a:pt x="44" y="7"/>
                  </a:lnTo>
                  <a:lnTo>
                    <a:pt x="47" y="8"/>
                  </a:lnTo>
                  <a:lnTo>
                    <a:pt x="50" y="11"/>
                  </a:lnTo>
                  <a:lnTo>
                    <a:pt x="51" y="14"/>
                  </a:lnTo>
                  <a:lnTo>
                    <a:pt x="53" y="16"/>
                  </a:lnTo>
                  <a:lnTo>
                    <a:pt x="54" y="19"/>
                  </a:lnTo>
                  <a:lnTo>
                    <a:pt x="59" y="17"/>
                  </a:lnTo>
                  <a:lnTo>
                    <a:pt x="57" y="14"/>
                  </a:lnTo>
                  <a:lnTo>
                    <a:pt x="54" y="11"/>
                  </a:lnTo>
                  <a:lnTo>
                    <a:pt x="51" y="8"/>
                  </a:lnTo>
                  <a:lnTo>
                    <a:pt x="50" y="5"/>
                  </a:lnTo>
                  <a:lnTo>
                    <a:pt x="46" y="3"/>
                  </a:lnTo>
                  <a:lnTo>
                    <a:pt x="42" y="1"/>
                  </a:lnTo>
                  <a:lnTo>
                    <a:pt x="37" y="0"/>
                  </a:lnTo>
                  <a:lnTo>
                    <a:pt x="33" y="0"/>
                  </a:lnTo>
                  <a:lnTo>
                    <a:pt x="28" y="0"/>
                  </a:lnTo>
                  <a:lnTo>
                    <a:pt x="24" y="0"/>
                  </a:lnTo>
                  <a:lnTo>
                    <a:pt x="19" y="1"/>
                  </a:lnTo>
                  <a:lnTo>
                    <a:pt x="14" y="4"/>
                  </a:lnTo>
                  <a:lnTo>
                    <a:pt x="10" y="8"/>
                  </a:lnTo>
                  <a:lnTo>
                    <a:pt x="6" y="14"/>
                  </a:lnTo>
                  <a:lnTo>
                    <a:pt x="2" y="20"/>
                  </a:lnTo>
                  <a:lnTo>
                    <a:pt x="0" y="28"/>
                  </a:lnTo>
                  <a:lnTo>
                    <a:pt x="3" y="29"/>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13" name="Freeform 149"/>
            <p:cNvSpPr/>
            <p:nvPr/>
          </p:nvSpPr>
          <p:spPr>
            <a:xfrm>
              <a:off x="1652" y="2592"/>
              <a:ext cx="77" cy="207"/>
            </a:xfrm>
            <a:custGeom>
              <a:avLst/>
              <a:gdLst>
                <a:gd name="txL" fmla="*/ 0 w 77"/>
                <a:gd name="txT" fmla="*/ 0 h 207"/>
                <a:gd name="txR" fmla="*/ 77 w 77"/>
                <a:gd name="txB" fmla="*/ 207 h 207"/>
              </a:gdLst>
              <a:ahLst/>
              <a:cxnLst>
                <a:cxn ang="0">
                  <a:pos x="8" y="35"/>
                </a:cxn>
                <a:cxn ang="0">
                  <a:pos x="4" y="55"/>
                </a:cxn>
                <a:cxn ang="0">
                  <a:pos x="1" y="74"/>
                </a:cxn>
                <a:cxn ang="0">
                  <a:pos x="0" y="94"/>
                </a:cxn>
                <a:cxn ang="0">
                  <a:pos x="0" y="114"/>
                </a:cxn>
                <a:cxn ang="0">
                  <a:pos x="1" y="134"/>
                </a:cxn>
                <a:cxn ang="0">
                  <a:pos x="4" y="154"/>
                </a:cxn>
                <a:cxn ang="0">
                  <a:pos x="7" y="174"/>
                </a:cxn>
                <a:cxn ang="0">
                  <a:pos x="10" y="188"/>
                </a:cxn>
                <a:cxn ang="0">
                  <a:pos x="13" y="194"/>
                </a:cxn>
                <a:cxn ang="0">
                  <a:pos x="18" y="200"/>
                </a:cxn>
                <a:cxn ang="0">
                  <a:pos x="24" y="204"/>
                </a:cxn>
                <a:cxn ang="0">
                  <a:pos x="31" y="206"/>
                </a:cxn>
                <a:cxn ang="0">
                  <a:pos x="40" y="202"/>
                </a:cxn>
                <a:cxn ang="0">
                  <a:pos x="49" y="194"/>
                </a:cxn>
                <a:cxn ang="0">
                  <a:pos x="59" y="178"/>
                </a:cxn>
                <a:cxn ang="0">
                  <a:pos x="67" y="159"/>
                </a:cxn>
                <a:cxn ang="0">
                  <a:pos x="71" y="143"/>
                </a:cxn>
                <a:cxn ang="0">
                  <a:pos x="74" y="124"/>
                </a:cxn>
                <a:cxn ang="0">
                  <a:pos x="76" y="103"/>
                </a:cxn>
                <a:cxn ang="0">
                  <a:pos x="76" y="83"/>
                </a:cxn>
                <a:cxn ang="0">
                  <a:pos x="75" y="62"/>
                </a:cxn>
                <a:cxn ang="0">
                  <a:pos x="72" y="42"/>
                </a:cxn>
                <a:cxn ang="0">
                  <a:pos x="69" y="24"/>
                </a:cxn>
                <a:cxn ang="0">
                  <a:pos x="65" y="13"/>
                </a:cxn>
                <a:cxn ang="0">
                  <a:pos x="60" y="7"/>
                </a:cxn>
                <a:cxn ang="0">
                  <a:pos x="54" y="3"/>
                </a:cxn>
                <a:cxn ang="0">
                  <a:pos x="46" y="0"/>
                </a:cxn>
                <a:cxn ang="0">
                  <a:pos x="38" y="0"/>
                </a:cxn>
                <a:cxn ang="0">
                  <a:pos x="29" y="1"/>
                </a:cxn>
                <a:cxn ang="0">
                  <a:pos x="21" y="7"/>
                </a:cxn>
                <a:cxn ang="0">
                  <a:pos x="14" y="19"/>
                </a:cxn>
              </a:cxnLst>
              <a:rect l="txL" t="txT" r="txR" b="txB"/>
              <a:pathLst>
                <a:path w="77" h="207">
                  <a:moveTo>
                    <a:pt x="11" y="26"/>
                  </a:moveTo>
                  <a:lnTo>
                    <a:pt x="8" y="35"/>
                  </a:lnTo>
                  <a:lnTo>
                    <a:pt x="6" y="45"/>
                  </a:lnTo>
                  <a:lnTo>
                    <a:pt x="4" y="55"/>
                  </a:lnTo>
                  <a:lnTo>
                    <a:pt x="2" y="64"/>
                  </a:lnTo>
                  <a:lnTo>
                    <a:pt x="1" y="74"/>
                  </a:lnTo>
                  <a:lnTo>
                    <a:pt x="0" y="83"/>
                  </a:lnTo>
                  <a:lnTo>
                    <a:pt x="0" y="94"/>
                  </a:lnTo>
                  <a:lnTo>
                    <a:pt x="0" y="103"/>
                  </a:lnTo>
                  <a:lnTo>
                    <a:pt x="0" y="114"/>
                  </a:lnTo>
                  <a:lnTo>
                    <a:pt x="0" y="123"/>
                  </a:lnTo>
                  <a:lnTo>
                    <a:pt x="1" y="134"/>
                  </a:lnTo>
                  <a:lnTo>
                    <a:pt x="2" y="145"/>
                  </a:lnTo>
                  <a:lnTo>
                    <a:pt x="4" y="154"/>
                  </a:lnTo>
                  <a:lnTo>
                    <a:pt x="5" y="165"/>
                  </a:lnTo>
                  <a:lnTo>
                    <a:pt x="7" y="174"/>
                  </a:lnTo>
                  <a:lnTo>
                    <a:pt x="9" y="185"/>
                  </a:lnTo>
                  <a:lnTo>
                    <a:pt x="10" y="188"/>
                  </a:lnTo>
                  <a:lnTo>
                    <a:pt x="11" y="191"/>
                  </a:lnTo>
                  <a:lnTo>
                    <a:pt x="13" y="194"/>
                  </a:lnTo>
                  <a:lnTo>
                    <a:pt x="16" y="197"/>
                  </a:lnTo>
                  <a:lnTo>
                    <a:pt x="18" y="200"/>
                  </a:lnTo>
                  <a:lnTo>
                    <a:pt x="21" y="202"/>
                  </a:lnTo>
                  <a:lnTo>
                    <a:pt x="24" y="204"/>
                  </a:lnTo>
                  <a:lnTo>
                    <a:pt x="27" y="206"/>
                  </a:lnTo>
                  <a:lnTo>
                    <a:pt x="31" y="206"/>
                  </a:lnTo>
                  <a:lnTo>
                    <a:pt x="35" y="205"/>
                  </a:lnTo>
                  <a:lnTo>
                    <a:pt x="40" y="202"/>
                  </a:lnTo>
                  <a:lnTo>
                    <a:pt x="45" y="198"/>
                  </a:lnTo>
                  <a:lnTo>
                    <a:pt x="49" y="194"/>
                  </a:lnTo>
                  <a:lnTo>
                    <a:pt x="54" y="186"/>
                  </a:lnTo>
                  <a:lnTo>
                    <a:pt x="59" y="178"/>
                  </a:lnTo>
                  <a:lnTo>
                    <a:pt x="64" y="166"/>
                  </a:lnTo>
                  <a:lnTo>
                    <a:pt x="67" y="159"/>
                  </a:lnTo>
                  <a:lnTo>
                    <a:pt x="69" y="151"/>
                  </a:lnTo>
                  <a:lnTo>
                    <a:pt x="71" y="143"/>
                  </a:lnTo>
                  <a:lnTo>
                    <a:pt x="72" y="134"/>
                  </a:lnTo>
                  <a:lnTo>
                    <a:pt x="74" y="124"/>
                  </a:lnTo>
                  <a:lnTo>
                    <a:pt x="75" y="114"/>
                  </a:lnTo>
                  <a:lnTo>
                    <a:pt x="76" y="103"/>
                  </a:lnTo>
                  <a:lnTo>
                    <a:pt x="76" y="93"/>
                  </a:lnTo>
                  <a:lnTo>
                    <a:pt x="76" y="83"/>
                  </a:lnTo>
                  <a:lnTo>
                    <a:pt x="76" y="72"/>
                  </a:lnTo>
                  <a:lnTo>
                    <a:pt x="75" y="62"/>
                  </a:lnTo>
                  <a:lnTo>
                    <a:pt x="74" y="51"/>
                  </a:lnTo>
                  <a:lnTo>
                    <a:pt x="72" y="42"/>
                  </a:lnTo>
                  <a:lnTo>
                    <a:pt x="71" y="32"/>
                  </a:lnTo>
                  <a:lnTo>
                    <a:pt x="69" y="24"/>
                  </a:lnTo>
                  <a:lnTo>
                    <a:pt x="66" y="15"/>
                  </a:lnTo>
                  <a:lnTo>
                    <a:pt x="65" y="13"/>
                  </a:lnTo>
                  <a:lnTo>
                    <a:pt x="63" y="10"/>
                  </a:lnTo>
                  <a:lnTo>
                    <a:pt x="60" y="7"/>
                  </a:lnTo>
                  <a:lnTo>
                    <a:pt x="57" y="4"/>
                  </a:lnTo>
                  <a:lnTo>
                    <a:pt x="54" y="3"/>
                  </a:lnTo>
                  <a:lnTo>
                    <a:pt x="50" y="1"/>
                  </a:lnTo>
                  <a:lnTo>
                    <a:pt x="46" y="0"/>
                  </a:lnTo>
                  <a:lnTo>
                    <a:pt x="42" y="0"/>
                  </a:lnTo>
                  <a:lnTo>
                    <a:pt x="38" y="0"/>
                  </a:lnTo>
                  <a:lnTo>
                    <a:pt x="33" y="0"/>
                  </a:lnTo>
                  <a:lnTo>
                    <a:pt x="29" y="1"/>
                  </a:lnTo>
                  <a:lnTo>
                    <a:pt x="25" y="3"/>
                  </a:lnTo>
                  <a:lnTo>
                    <a:pt x="21" y="7"/>
                  </a:lnTo>
                  <a:lnTo>
                    <a:pt x="17" y="12"/>
                  </a:lnTo>
                  <a:lnTo>
                    <a:pt x="14" y="19"/>
                  </a:lnTo>
                  <a:lnTo>
                    <a:pt x="11" y="26"/>
                  </a:lnTo>
                </a:path>
              </a:pathLst>
            </a:custGeom>
            <a:solidFill>
              <a:srgbClr val="FFBFA6"/>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14" name="Freeform 150"/>
            <p:cNvSpPr/>
            <p:nvPr/>
          </p:nvSpPr>
          <p:spPr>
            <a:xfrm>
              <a:off x="1652" y="2618"/>
              <a:ext cx="17" cy="161"/>
            </a:xfrm>
            <a:custGeom>
              <a:avLst/>
              <a:gdLst>
                <a:gd name="txL" fmla="*/ 0 w 17"/>
                <a:gd name="txT" fmla="*/ 0 h 161"/>
                <a:gd name="txR" fmla="*/ 17 w 17"/>
                <a:gd name="txB" fmla="*/ 161 h 161"/>
              </a:gdLst>
              <a:ahLst/>
              <a:cxnLst>
                <a:cxn ang="0">
                  <a:pos x="13" y="159"/>
                </a:cxn>
                <a:cxn ang="0">
                  <a:pos x="13" y="159"/>
                </a:cxn>
                <a:cxn ang="0">
                  <a:pos x="11" y="148"/>
                </a:cxn>
                <a:cxn ang="0">
                  <a:pos x="9" y="139"/>
                </a:cxn>
                <a:cxn ang="0">
                  <a:pos x="8" y="128"/>
                </a:cxn>
                <a:cxn ang="0">
                  <a:pos x="6" y="118"/>
                </a:cxn>
                <a:cxn ang="0">
                  <a:pos x="4" y="108"/>
                </a:cxn>
                <a:cxn ang="0">
                  <a:pos x="4" y="97"/>
                </a:cxn>
                <a:cxn ang="0">
                  <a:pos x="3" y="88"/>
                </a:cxn>
                <a:cxn ang="0">
                  <a:pos x="3" y="78"/>
                </a:cxn>
                <a:cxn ang="0">
                  <a:pos x="3" y="68"/>
                </a:cxn>
                <a:cxn ang="0">
                  <a:pos x="3" y="58"/>
                </a:cxn>
                <a:cxn ang="0">
                  <a:pos x="4" y="48"/>
                </a:cxn>
                <a:cxn ang="0">
                  <a:pos x="6" y="39"/>
                </a:cxn>
                <a:cxn ang="0">
                  <a:pos x="8" y="29"/>
                </a:cxn>
                <a:cxn ang="0">
                  <a:pos x="9" y="20"/>
                </a:cxn>
                <a:cxn ang="0">
                  <a:pos x="12" y="10"/>
                </a:cxn>
                <a:cxn ang="0">
                  <a:pos x="16" y="1"/>
                </a:cxn>
                <a:cxn ang="0">
                  <a:pos x="11" y="0"/>
                </a:cxn>
                <a:cxn ang="0">
                  <a:pos x="8" y="9"/>
                </a:cxn>
                <a:cxn ang="0">
                  <a:pos x="5" y="19"/>
                </a:cxn>
                <a:cxn ang="0">
                  <a:pos x="3" y="28"/>
                </a:cxn>
                <a:cxn ang="0">
                  <a:pos x="1" y="38"/>
                </a:cxn>
                <a:cxn ang="0">
                  <a:pos x="0" y="47"/>
                </a:cxn>
                <a:cxn ang="0">
                  <a:pos x="0" y="58"/>
                </a:cxn>
                <a:cxn ang="0">
                  <a:pos x="0" y="68"/>
                </a:cxn>
                <a:cxn ang="0">
                  <a:pos x="0" y="78"/>
                </a:cxn>
                <a:cxn ang="0">
                  <a:pos x="0" y="88"/>
                </a:cxn>
                <a:cxn ang="0">
                  <a:pos x="0" y="97"/>
                </a:cxn>
                <a:cxn ang="0">
                  <a:pos x="0" y="109"/>
                </a:cxn>
                <a:cxn ang="0">
                  <a:pos x="1" y="119"/>
                </a:cxn>
                <a:cxn ang="0">
                  <a:pos x="3" y="128"/>
                </a:cxn>
                <a:cxn ang="0">
                  <a:pos x="5" y="139"/>
                </a:cxn>
                <a:cxn ang="0">
                  <a:pos x="7" y="149"/>
                </a:cxn>
                <a:cxn ang="0">
                  <a:pos x="8" y="160"/>
                </a:cxn>
                <a:cxn ang="0">
                  <a:pos x="8" y="160"/>
                </a:cxn>
                <a:cxn ang="0">
                  <a:pos x="13" y="159"/>
                </a:cxn>
              </a:cxnLst>
              <a:rect l="txL" t="txT" r="txR" b="txB"/>
              <a:pathLst>
                <a:path w="17" h="161">
                  <a:moveTo>
                    <a:pt x="13" y="159"/>
                  </a:moveTo>
                  <a:lnTo>
                    <a:pt x="13" y="159"/>
                  </a:lnTo>
                  <a:lnTo>
                    <a:pt x="11" y="148"/>
                  </a:lnTo>
                  <a:lnTo>
                    <a:pt x="9" y="139"/>
                  </a:lnTo>
                  <a:lnTo>
                    <a:pt x="8" y="128"/>
                  </a:lnTo>
                  <a:lnTo>
                    <a:pt x="6" y="118"/>
                  </a:lnTo>
                  <a:lnTo>
                    <a:pt x="4" y="108"/>
                  </a:lnTo>
                  <a:lnTo>
                    <a:pt x="4" y="97"/>
                  </a:lnTo>
                  <a:lnTo>
                    <a:pt x="3" y="88"/>
                  </a:lnTo>
                  <a:lnTo>
                    <a:pt x="3" y="78"/>
                  </a:lnTo>
                  <a:lnTo>
                    <a:pt x="3" y="68"/>
                  </a:lnTo>
                  <a:lnTo>
                    <a:pt x="3" y="58"/>
                  </a:lnTo>
                  <a:lnTo>
                    <a:pt x="4" y="48"/>
                  </a:lnTo>
                  <a:lnTo>
                    <a:pt x="6" y="39"/>
                  </a:lnTo>
                  <a:lnTo>
                    <a:pt x="8" y="29"/>
                  </a:lnTo>
                  <a:lnTo>
                    <a:pt x="9" y="20"/>
                  </a:lnTo>
                  <a:lnTo>
                    <a:pt x="12" y="10"/>
                  </a:lnTo>
                  <a:lnTo>
                    <a:pt x="16" y="1"/>
                  </a:lnTo>
                  <a:lnTo>
                    <a:pt x="11" y="0"/>
                  </a:lnTo>
                  <a:lnTo>
                    <a:pt x="8" y="9"/>
                  </a:lnTo>
                  <a:lnTo>
                    <a:pt x="5" y="19"/>
                  </a:lnTo>
                  <a:lnTo>
                    <a:pt x="3" y="28"/>
                  </a:lnTo>
                  <a:lnTo>
                    <a:pt x="1" y="38"/>
                  </a:lnTo>
                  <a:lnTo>
                    <a:pt x="0" y="47"/>
                  </a:lnTo>
                  <a:lnTo>
                    <a:pt x="0" y="58"/>
                  </a:lnTo>
                  <a:lnTo>
                    <a:pt x="0" y="68"/>
                  </a:lnTo>
                  <a:lnTo>
                    <a:pt x="0" y="78"/>
                  </a:lnTo>
                  <a:lnTo>
                    <a:pt x="0" y="88"/>
                  </a:lnTo>
                  <a:lnTo>
                    <a:pt x="0" y="97"/>
                  </a:lnTo>
                  <a:lnTo>
                    <a:pt x="0" y="109"/>
                  </a:lnTo>
                  <a:lnTo>
                    <a:pt x="1" y="119"/>
                  </a:lnTo>
                  <a:lnTo>
                    <a:pt x="3" y="128"/>
                  </a:lnTo>
                  <a:lnTo>
                    <a:pt x="5" y="139"/>
                  </a:lnTo>
                  <a:lnTo>
                    <a:pt x="7" y="149"/>
                  </a:lnTo>
                  <a:lnTo>
                    <a:pt x="8" y="160"/>
                  </a:lnTo>
                  <a:lnTo>
                    <a:pt x="13" y="159"/>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15" name="Freeform 151"/>
            <p:cNvSpPr/>
            <p:nvPr/>
          </p:nvSpPr>
          <p:spPr>
            <a:xfrm>
              <a:off x="1660" y="2758"/>
              <a:ext cx="59" cy="44"/>
            </a:xfrm>
            <a:custGeom>
              <a:avLst/>
              <a:gdLst>
                <a:gd name="txL" fmla="*/ 0 w 59"/>
                <a:gd name="txT" fmla="*/ 0 h 44"/>
                <a:gd name="txR" fmla="*/ 59 w 59"/>
                <a:gd name="txB" fmla="*/ 44 h 44"/>
              </a:gdLst>
              <a:ahLst/>
              <a:cxnLst>
                <a:cxn ang="0">
                  <a:pos x="54" y="0"/>
                </a:cxn>
                <a:cxn ang="0">
                  <a:pos x="54" y="0"/>
                </a:cxn>
                <a:cxn ang="0">
                  <a:pos x="49" y="11"/>
                </a:cxn>
                <a:cxn ang="0">
                  <a:pos x="44" y="20"/>
                </a:cxn>
                <a:cxn ang="0">
                  <a:pos x="39" y="27"/>
                </a:cxn>
                <a:cxn ang="0">
                  <a:pos x="35" y="31"/>
                </a:cxn>
                <a:cxn ang="0">
                  <a:pos x="30" y="35"/>
                </a:cxn>
                <a:cxn ang="0">
                  <a:pos x="27" y="37"/>
                </a:cxn>
                <a:cxn ang="0">
                  <a:pos x="23" y="38"/>
                </a:cxn>
                <a:cxn ang="0">
                  <a:pos x="19" y="38"/>
                </a:cxn>
                <a:cxn ang="0">
                  <a:pos x="17" y="37"/>
                </a:cxn>
                <a:cxn ang="0">
                  <a:pos x="15" y="35"/>
                </a:cxn>
                <a:cxn ang="0">
                  <a:pos x="12" y="33"/>
                </a:cxn>
                <a:cxn ang="0">
                  <a:pos x="9" y="30"/>
                </a:cxn>
                <a:cxn ang="0">
                  <a:pos x="7" y="28"/>
                </a:cxn>
                <a:cxn ang="0">
                  <a:pos x="6" y="25"/>
                </a:cxn>
                <a:cxn ang="0">
                  <a:pos x="5" y="21"/>
                </a:cxn>
                <a:cxn ang="0">
                  <a:pos x="3" y="19"/>
                </a:cxn>
                <a:cxn ang="0">
                  <a:pos x="0" y="20"/>
                </a:cxn>
                <a:cxn ang="0">
                  <a:pos x="1" y="23"/>
                </a:cxn>
                <a:cxn ang="0">
                  <a:pos x="2" y="26"/>
                </a:cxn>
                <a:cxn ang="0">
                  <a:pos x="3" y="30"/>
                </a:cxn>
                <a:cxn ang="0">
                  <a:pos x="7" y="33"/>
                </a:cxn>
                <a:cxn ang="0">
                  <a:pos x="9" y="36"/>
                </a:cxn>
                <a:cxn ang="0">
                  <a:pos x="12" y="38"/>
                </a:cxn>
                <a:cxn ang="0">
                  <a:pos x="15" y="41"/>
                </a:cxn>
                <a:cxn ang="0">
                  <a:pos x="19" y="42"/>
                </a:cxn>
                <a:cxn ang="0">
                  <a:pos x="23" y="43"/>
                </a:cxn>
                <a:cxn ang="0">
                  <a:pos x="28" y="41"/>
                </a:cxn>
                <a:cxn ang="0">
                  <a:pos x="33" y="38"/>
                </a:cxn>
                <a:cxn ang="0">
                  <a:pos x="38" y="34"/>
                </a:cxn>
                <a:cxn ang="0">
                  <a:pos x="42" y="29"/>
                </a:cxn>
                <a:cxn ang="0">
                  <a:pos x="47" y="22"/>
                </a:cxn>
                <a:cxn ang="0">
                  <a:pos x="53" y="12"/>
                </a:cxn>
                <a:cxn ang="0">
                  <a:pos x="58" y="2"/>
                </a:cxn>
                <a:cxn ang="0">
                  <a:pos x="58" y="2"/>
                </a:cxn>
                <a:cxn ang="0">
                  <a:pos x="54" y="0"/>
                </a:cxn>
              </a:cxnLst>
              <a:rect l="txL" t="txT" r="txR" b="txB"/>
              <a:pathLst>
                <a:path w="59" h="44">
                  <a:moveTo>
                    <a:pt x="54" y="0"/>
                  </a:moveTo>
                  <a:lnTo>
                    <a:pt x="54" y="0"/>
                  </a:lnTo>
                  <a:lnTo>
                    <a:pt x="49" y="11"/>
                  </a:lnTo>
                  <a:lnTo>
                    <a:pt x="44" y="20"/>
                  </a:lnTo>
                  <a:lnTo>
                    <a:pt x="39" y="27"/>
                  </a:lnTo>
                  <a:lnTo>
                    <a:pt x="35" y="31"/>
                  </a:lnTo>
                  <a:lnTo>
                    <a:pt x="30" y="35"/>
                  </a:lnTo>
                  <a:lnTo>
                    <a:pt x="27" y="37"/>
                  </a:lnTo>
                  <a:lnTo>
                    <a:pt x="23" y="38"/>
                  </a:lnTo>
                  <a:lnTo>
                    <a:pt x="19" y="38"/>
                  </a:lnTo>
                  <a:lnTo>
                    <a:pt x="17" y="37"/>
                  </a:lnTo>
                  <a:lnTo>
                    <a:pt x="15" y="35"/>
                  </a:lnTo>
                  <a:lnTo>
                    <a:pt x="12" y="33"/>
                  </a:lnTo>
                  <a:lnTo>
                    <a:pt x="9" y="30"/>
                  </a:lnTo>
                  <a:lnTo>
                    <a:pt x="7" y="28"/>
                  </a:lnTo>
                  <a:lnTo>
                    <a:pt x="6" y="25"/>
                  </a:lnTo>
                  <a:lnTo>
                    <a:pt x="5" y="21"/>
                  </a:lnTo>
                  <a:lnTo>
                    <a:pt x="3" y="19"/>
                  </a:lnTo>
                  <a:lnTo>
                    <a:pt x="0" y="20"/>
                  </a:lnTo>
                  <a:lnTo>
                    <a:pt x="1" y="23"/>
                  </a:lnTo>
                  <a:lnTo>
                    <a:pt x="2" y="26"/>
                  </a:lnTo>
                  <a:lnTo>
                    <a:pt x="3" y="30"/>
                  </a:lnTo>
                  <a:lnTo>
                    <a:pt x="7" y="33"/>
                  </a:lnTo>
                  <a:lnTo>
                    <a:pt x="9" y="36"/>
                  </a:lnTo>
                  <a:lnTo>
                    <a:pt x="12" y="38"/>
                  </a:lnTo>
                  <a:lnTo>
                    <a:pt x="15" y="41"/>
                  </a:lnTo>
                  <a:lnTo>
                    <a:pt x="19" y="42"/>
                  </a:lnTo>
                  <a:lnTo>
                    <a:pt x="23" y="43"/>
                  </a:lnTo>
                  <a:lnTo>
                    <a:pt x="28" y="41"/>
                  </a:lnTo>
                  <a:lnTo>
                    <a:pt x="33" y="38"/>
                  </a:lnTo>
                  <a:lnTo>
                    <a:pt x="38" y="34"/>
                  </a:lnTo>
                  <a:lnTo>
                    <a:pt x="42" y="29"/>
                  </a:lnTo>
                  <a:lnTo>
                    <a:pt x="47" y="22"/>
                  </a:lnTo>
                  <a:lnTo>
                    <a:pt x="53" y="12"/>
                  </a:lnTo>
                  <a:lnTo>
                    <a:pt x="58" y="2"/>
                  </a:lnTo>
                  <a:lnTo>
                    <a:pt x="54"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16" name="Freeform 152"/>
            <p:cNvSpPr/>
            <p:nvPr/>
          </p:nvSpPr>
          <p:spPr>
            <a:xfrm>
              <a:off x="1715" y="2608"/>
              <a:ext cx="17" cy="154"/>
            </a:xfrm>
            <a:custGeom>
              <a:avLst/>
              <a:gdLst>
                <a:gd name="txL" fmla="*/ 0 w 17"/>
                <a:gd name="txT" fmla="*/ 0 h 154"/>
                <a:gd name="txR" fmla="*/ 17 w 17"/>
                <a:gd name="txB" fmla="*/ 154 h 154"/>
              </a:gdLst>
              <a:ahLst/>
              <a:cxnLst>
                <a:cxn ang="0">
                  <a:pos x="1" y="0"/>
                </a:cxn>
                <a:cxn ang="0">
                  <a:pos x="1" y="0"/>
                </a:cxn>
                <a:cxn ang="0">
                  <a:pos x="4" y="8"/>
                </a:cxn>
                <a:cxn ang="0">
                  <a:pos x="6" y="16"/>
                </a:cxn>
                <a:cxn ang="0">
                  <a:pos x="8" y="26"/>
                </a:cxn>
                <a:cxn ang="0">
                  <a:pos x="9" y="36"/>
                </a:cxn>
                <a:cxn ang="0">
                  <a:pos x="10" y="46"/>
                </a:cxn>
                <a:cxn ang="0">
                  <a:pos x="11" y="56"/>
                </a:cxn>
                <a:cxn ang="0">
                  <a:pos x="11" y="67"/>
                </a:cxn>
                <a:cxn ang="0">
                  <a:pos x="11" y="77"/>
                </a:cxn>
                <a:cxn ang="0">
                  <a:pos x="11" y="88"/>
                </a:cxn>
                <a:cxn ang="0">
                  <a:pos x="10" y="98"/>
                </a:cxn>
                <a:cxn ang="0">
                  <a:pos x="9" y="108"/>
                </a:cxn>
                <a:cxn ang="0">
                  <a:pos x="8" y="118"/>
                </a:cxn>
                <a:cxn ang="0">
                  <a:pos x="6" y="128"/>
                </a:cxn>
                <a:cxn ang="0">
                  <a:pos x="5" y="135"/>
                </a:cxn>
                <a:cxn ang="0">
                  <a:pos x="2" y="144"/>
                </a:cxn>
                <a:cxn ang="0">
                  <a:pos x="0" y="150"/>
                </a:cxn>
                <a:cxn ang="0">
                  <a:pos x="3" y="153"/>
                </a:cxn>
                <a:cxn ang="0">
                  <a:pos x="6" y="144"/>
                </a:cxn>
                <a:cxn ang="0">
                  <a:pos x="8" y="136"/>
                </a:cxn>
                <a:cxn ang="0">
                  <a:pos x="10" y="128"/>
                </a:cxn>
                <a:cxn ang="0">
                  <a:pos x="12" y="119"/>
                </a:cxn>
                <a:cxn ang="0">
                  <a:pos x="13" y="108"/>
                </a:cxn>
                <a:cxn ang="0">
                  <a:pos x="14" y="99"/>
                </a:cxn>
                <a:cxn ang="0">
                  <a:pos x="16" y="88"/>
                </a:cxn>
                <a:cxn ang="0">
                  <a:pos x="16" y="77"/>
                </a:cxn>
                <a:cxn ang="0">
                  <a:pos x="16" y="67"/>
                </a:cxn>
                <a:cxn ang="0">
                  <a:pos x="16" y="56"/>
                </a:cxn>
                <a:cxn ang="0">
                  <a:pos x="14" y="45"/>
                </a:cxn>
                <a:cxn ang="0">
                  <a:pos x="13" y="35"/>
                </a:cxn>
                <a:cxn ang="0">
                  <a:pos x="11" y="26"/>
                </a:cxn>
                <a:cxn ang="0">
                  <a:pos x="10" y="16"/>
                </a:cxn>
                <a:cxn ang="0">
                  <a:pos x="8" y="8"/>
                </a:cxn>
                <a:cxn ang="0">
                  <a:pos x="5" y="0"/>
                </a:cxn>
                <a:cxn ang="0">
                  <a:pos x="5" y="0"/>
                </a:cxn>
                <a:cxn ang="0">
                  <a:pos x="1" y="0"/>
                </a:cxn>
              </a:cxnLst>
              <a:rect l="txL" t="txT" r="txR" b="txB"/>
              <a:pathLst>
                <a:path w="17" h="154">
                  <a:moveTo>
                    <a:pt x="1" y="0"/>
                  </a:moveTo>
                  <a:lnTo>
                    <a:pt x="1" y="0"/>
                  </a:lnTo>
                  <a:lnTo>
                    <a:pt x="4" y="8"/>
                  </a:lnTo>
                  <a:lnTo>
                    <a:pt x="6" y="16"/>
                  </a:lnTo>
                  <a:lnTo>
                    <a:pt x="8" y="26"/>
                  </a:lnTo>
                  <a:lnTo>
                    <a:pt x="9" y="36"/>
                  </a:lnTo>
                  <a:lnTo>
                    <a:pt x="10" y="46"/>
                  </a:lnTo>
                  <a:lnTo>
                    <a:pt x="11" y="56"/>
                  </a:lnTo>
                  <a:lnTo>
                    <a:pt x="11" y="67"/>
                  </a:lnTo>
                  <a:lnTo>
                    <a:pt x="11" y="77"/>
                  </a:lnTo>
                  <a:lnTo>
                    <a:pt x="11" y="88"/>
                  </a:lnTo>
                  <a:lnTo>
                    <a:pt x="10" y="98"/>
                  </a:lnTo>
                  <a:lnTo>
                    <a:pt x="9" y="108"/>
                  </a:lnTo>
                  <a:lnTo>
                    <a:pt x="8" y="118"/>
                  </a:lnTo>
                  <a:lnTo>
                    <a:pt x="6" y="128"/>
                  </a:lnTo>
                  <a:lnTo>
                    <a:pt x="5" y="135"/>
                  </a:lnTo>
                  <a:lnTo>
                    <a:pt x="2" y="144"/>
                  </a:lnTo>
                  <a:lnTo>
                    <a:pt x="0" y="150"/>
                  </a:lnTo>
                  <a:lnTo>
                    <a:pt x="3" y="153"/>
                  </a:lnTo>
                  <a:lnTo>
                    <a:pt x="6" y="144"/>
                  </a:lnTo>
                  <a:lnTo>
                    <a:pt x="8" y="136"/>
                  </a:lnTo>
                  <a:lnTo>
                    <a:pt x="10" y="128"/>
                  </a:lnTo>
                  <a:lnTo>
                    <a:pt x="12" y="119"/>
                  </a:lnTo>
                  <a:lnTo>
                    <a:pt x="13" y="108"/>
                  </a:lnTo>
                  <a:lnTo>
                    <a:pt x="14" y="99"/>
                  </a:lnTo>
                  <a:lnTo>
                    <a:pt x="16" y="88"/>
                  </a:lnTo>
                  <a:lnTo>
                    <a:pt x="16" y="77"/>
                  </a:lnTo>
                  <a:lnTo>
                    <a:pt x="16" y="67"/>
                  </a:lnTo>
                  <a:lnTo>
                    <a:pt x="16" y="56"/>
                  </a:lnTo>
                  <a:lnTo>
                    <a:pt x="14" y="45"/>
                  </a:lnTo>
                  <a:lnTo>
                    <a:pt x="13" y="35"/>
                  </a:lnTo>
                  <a:lnTo>
                    <a:pt x="11" y="26"/>
                  </a:lnTo>
                  <a:lnTo>
                    <a:pt x="10" y="16"/>
                  </a:lnTo>
                  <a:lnTo>
                    <a:pt x="8" y="8"/>
                  </a:lnTo>
                  <a:lnTo>
                    <a:pt x="5" y="0"/>
                  </a:lnTo>
                  <a:lnTo>
                    <a:pt x="1"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17" name="Freeform 153"/>
            <p:cNvSpPr/>
            <p:nvPr/>
          </p:nvSpPr>
          <p:spPr>
            <a:xfrm>
              <a:off x="1662" y="2590"/>
              <a:ext cx="59" cy="30"/>
            </a:xfrm>
            <a:custGeom>
              <a:avLst/>
              <a:gdLst>
                <a:gd name="txL" fmla="*/ 0 w 59"/>
                <a:gd name="txT" fmla="*/ 0 h 30"/>
                <a:gd name="txR" fmla="*/ 59 w 59"/>
                <a:gd name="txB" fmla="*/ 30 h 30"/>
              </a:gdLst>
              <a:ahLst/>
              <a:cxnLst>
                <a:cxn ang="0">
                  <a:pos x="3" y="29"/>
                </a:cxn>
                <a:cxn ang="0">
                  <a:pos x="3" y="29"/>
                </a:cxn>
                <a:cxn ang="0">
                  <a:pos x="7" y="21"/>
                </a:cxn>
                <a:cxn ang="0">
                  <a:pos x="10" y="16"/>
                </a:cxn>
                <a:cxn ang="0">
                  <a:pos x="13" y="11"/>
                </a:cxn>
                <a:cxn ang="0">
                  <a:pos x="16" y="7"/>
                </a:cxn>
                <a:cxn ang="0">
                  <a:pos x="20" y="5"/>
                </a:cxn>
                <a:cxn ang="0">
                  <a:pos x="24" y="3"/>
                </a:cxn>
                <a:cxn ang="0">
                  <a:pos x="27" y="3"/>
                </a:cxn>
                <a:cxn ang="0">
                  <a:pos x="32" y="3"/>
                </a:cxn>
                <a:cxn ang="0">
                  <a:pos x="35" y="3"/>
                </a:cxn>
                <a:cxn ang="0">
                  <a:pos x="38" y="5"/>
                </a:cxn>
                <a:cxn ang="0">
                  <a:pos x="42" y="7"/>
                </a:cxn>
                <a:cxn ang="0">
                  <a:pos x="46" y="9"/>
                </a:cxn>
                <a:cxn ang="0">
                  <a:pos x="48" y="10"/>
                </a:cxn>
                <a:cxn ang="0">
                  <a:pos x="50" y="14"/>
                </a:cxn>
                <a:cxn ang="0">
                  <a:pos x="52" y="16"/>
                </a:cxn>
                <a:cxn ang="0">
                  <a:pos x="54" y="18"/>
                </a:cxn>
                <a:cxn ang="0">
                  <a:pos x="58" y="18"/>
                </a:cxn>
                <a:cxn ang="0">
                  <a:pos x="56" y="14"/>
                </a:cxn>
                <a:cxn ang="0">
                  <a:pos x="54" y="11"/>
                </a:cxn>
                <a:cxn ang="0">
                  <a:pos x="51" y="8"/>
                </a:cxn>
                <a:cxn ang="0">
                  <a:pos x="48" y="5"/>
                </a:cxn>
                <a:cxn ang="0">
                  <a:pos x="44" y="3"/>
                </a:cxn>
                <a:cxn ang="0">
                  <a:pos x="40" y="2"/>
                </a:cxn>
                <a:cxn ang="0">
                  <a:pos x="37" y="0"/>
                </a:cxn>
                <a:cxn ang="0">
                  <a:pos x="32" y="0"/>
                </a:cxn>
                <a:cxn ang="0">
                  <a:pos x="27" y="0"/>
                </a:cxn>
                <a:cxn ang="0">
                  <a:pos x="23" y="0"/>
                </a:cxn>
                <a:cxn ang="0">
                  <a:pos x="18" y="3"/>
                </a:cxn>
                <a:cxn ang="0">
                  <a:pos x="14" y="5"/>
                </a:cxn>
                <a:cxn ang="0">
                  <a:pos x="11" y="8"/>
                </a:cxn>
                <a:cxn ang="0">
                  <a:pos x="6" y="14"/>
                </a:cxn>
                <a:cxn ang="0">
                  <a:pos x="3" y="20"/>
                </a:cxn>
                <a:cxn ang="0">
                  <a:pos x="0" y="27"/>
                </a:cxn>
                <a:cxn ang="0">
                  <a:pos x="0" y="27"/>
                </a:cxn>
                <a:cxn ang="0">
                  <a:pos x="3" y="29"/>
                </a:cxn>
              </a:cxnLst>
              <a:rect l="txL" t="txT" r="txR" b="txB"/>
              <a:pathLst>
                <a:path w="59" h="30">
                  <a:moveTo>
                    <a:pt x="3" y="29"/>
                  </a:moveTo>
                  <a:lnTo>
                    <a:pt x="3" y="29"/>
                  </a:lnTo>
                  <a:lnTo>
                    <a:pt x="7" y="21"/>
                  </a:lnTo>
                  <a:lnTo>
                    <a:pt x="10" y="16"/>
                  </a:lnTo>
                  <a:lnTo>
                    <a:pt x="13" y="11"/>
                  </a:lnTo>
                  <a:lnTo>
                    <a:pt x="16" y="7"/>
                  </a:lnTo>
                  <a:lnTo>
                    <a:pt x="20" y="5"/>
                  </a:lnTo>
                  <a:lnTo>
                    <a:pt x="24" y="3"/>
                  </a:lnTo>
                  <a:lnTo>
                    <a:pt x="27" y="3"/>
                  </a:lnTo>
                  <a:lnTo>
                    <a:pt x="32" y="3"/>
                  </a:lnTo>
                  <a:lnTo>
                    <a:pt x="35" y="3"/>
                  </a:lnTo>
                  <a:lnTo>
                    <a:pt x="38" y="5"/>
                  </a:lnTo>
                  <a:lnTo>
                    <a:pt x="42" y="7"/>
                  </a:lnTo>
                  <a:lnTo>
                    <a:pt x="46" y="9"/>
                  </a:lnTo>
                  <a:lnTo>
                    <a:pt x="48" y="10"/>
                  </a:lnTo>
                  <a:lnTo>
                    <a:pt x="50" y="14"/>
                  </a:lnTo>
                  <a:lnTo>
                    <a:pt x="52" y="16"/>
                  </a:lnTo>
                  <a:lnTo>
                    <a:pt x="54" y="18"/>
                  </a:lnTo>
                  <a:lnTo>
                    <a:pt x="58" y="18"/>
                  </a:lnTo>
                  <a:lnTo>
                    <a:pt x="56" y="14"/>
                  </a:lnTo>
                  <a:lnTo>
                    <a:pt x="54" y="11"/>
                  </a:lnTo>
                  <a:lnTo>
                    <a:pt x="51" y="8"/>
                  </a:lnTo>
                  <a:lnTo>
                    <a:pt x="48" y="5"/>
                  </a:lnTo>
                  <a:lnTo>
                    <a:pt x="44" y="3"/>
                  </a:lnTo>
                  <a:lnTo>
                    <a:pt x="40" y="2"/>
                  </a:lnTo>
                  <a:lnTo>
                    <a:pt x="37" y="0"/>
                  </a:lnTo>
                  <a:lnTo>
                    <a:pt x="32" y="0"/>
                  </a:lnTo>
                  <a:lnTo>
                    <a:pt x="27" y="0"/>
                  </a:lnTo>
                  <a:lnTo>
                    <a:pt x="23" y="0"/>
                  </a:lnTo>
                  <a:lnTo>
                    <a:pt x="18" y="3"/>
                  </a:lnTo>
                  <a:lnTo>
                    <a:pt x="14" y="5"/>
                  </a:lnTo>
                  <a:lnTo>
                    <a:pt x="11" y="8"/>
                  </a:lnTo>
                  <a:lnTo>
                    <a:pt x="6" y="14"/>
                  </a:lnTo>
                  <a:lnTo>
                    <a:pt x="3" y="20"/>
                  </a:lnTo>
                  <a:lnTo>
                    <a:pt x="0" y="27"/>
                  </a:lnTo>
                  <a:lnTo>
                    <a:pt x="3" y="29"/>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18" name="Freeform 154"/>
            <p:cNvSpPr/>
            <p:nvPr/>
          </p:nvSpPr>
          <p:spPr>
            <a:xfrm>
              <a:off x="741" y="1549"/>
              <a:ext cx="1009" cy="815"/>
            </a:xfrm>
            <a:custGeom>
              <a:avLst/>
              <a:gdLst>
                <a:gd name="txL" fmla="*/ 0 w 1009"/>
                <a:gd name="txT" fmla="*/ 0 h 815"/>
                <a:gd name="txR" fmla="*/ 1009 w 1009"/>
                <a:gd name="txB" fmla="*/ 815 h 815"/>
              </a:gdLst>
              <a:ahLst/>
              <a:cxnLst>
                <a:cxn ang="0">
                  <a:pos x="884" y="160"/>
                </a:cxn>
                <a:cxn ang="0">
                  <a:pos x="917" y="188"/>
                </a:cxn>
                <a:cxn ang="0">
                  <a:pos x="947" y="223"/>
                </a:cxn>
                <a:cxn ang="0">
                  <a:pos x="972" y="262"/>
                </a:cxn>
                <a:cxn ang="0">
                  <a:pos x="992" y="306"/>
                </a:cxn>
                <a:cxn ang="0">
                  <a:pos x="1004" y="353"/>
                </a:cxn>
                <a:cxn ang="0">
                  <a:pos x="1008" y="402"/>
                </a:cxn>
                <a:cxn ang="0">
                  <a:pos x="1003" y="450"/>
                </a:cxn>
                <a:cxn ang="0">
                  <a:pos x="981" y="517"/>
                </a:cxn>
                <a:cxn ang="0">
                  <a:pos x="945" y="586"/>
                </a:cxn>
                <a:cxn ang="0">
                  <a:pos x="898" y="648"/>
                </a:cxn>
                <a:cxn ang="0">
                  <a:pos x="840" y="702"/>
                </a:cxn>
                <a:cxn ang="0">
                  <a:pos x="773" y="748"/>
                </a:cxn>
                <a:cxn ang="0">
                  <a:pos x="696" y="782"/>
                </a:cxn>
                <a:cxn ang="0">
                  <a:pos x="610" y="805"/>
                </a:cxn>
                <a:cxn ang="0">
                  <a:pos x="517" y="814"/>
                </a:cxn>
                <a:cxn ang="0">
                  <a:pos x="458" y="808"/>
                </a:cxn>
                <a:cxn ang="0">
                  <a:pos x="412" y="799"/>
                </a:cxn>
                <a:cxn ang="0">
                  <a:pos x="367" y="786"/>
                </a:cxn>
                <a:cxn ang="0">
                  <a:pos x="322" y="769"/>
                </a:cxn>
                <a:cxn ang="0">
                  <a:pos x="280" y="746"/>
                </a:cxn>
                <a:cxn ang="0">
                  <a:pos x="241" y="717"/>
                </a:cxn>
                <a:cxn ang="0">
                  <a:pos x="208" y="679"/>
                </a:cxn>
                <a:cxn ang="0">
                  <a:pos x="180" y="632"/>
                </a:cxn>
                <a:cxn ang="0">
                  <a:pos x="167" y="659"/>
                </a:cxn>
                <a:cxn ang="0">
                  <a:pos x="136" y="686"/>
                </a:cxn>
                <a:cxn ang="0">
                  <a:pos x="95" y="687"/>
                </a:cxn>
                <a:cxn ang="0">
                  <a:pos x="55" y="666"/>
                </a:cxn>
                <a:cxn ang="0">
                  <a:pos x="32" y="641"/>
                </a:cxn>
                <a:cxn ang="0">
                  <a:pos x="18" y="614"/>
                </a:cxn>
                <a:cxn ang="0">
                  <a:pos x="7" y="586"/>
                </a:cxn>
                <a:cxn ang="0">
                  <a:pos x="0" y="557"/>
                </a:cxn>
                <a:cxn ang="0">
                  <a:pos x="0" y="528"/>
                </a:cxn>
                <a:cxn ang="0">
                  <a:pos x="5" y="500"/>
                </a:cxn>
                <a:cxn ang="0">
                  <a:pos x="17" y="475"/>
                </a:cxn>
                <a:cxn ang="0">
                  <a:pos x="35" y="454"/>
                </a:cxn>
                <a:cxn ang="0">
                  <a:pos x="57" y="442"/>
                </a:cxn>
                <a:cxn ang="0">
                  <a:pos x="81" y="438"/>
                </a:cxn>
                <a:cxn ang="0">
                  <a:pos x="106" y="446"/>
                </a:cxn>
                <a:cxn ang="0">
                  <a:pos x="129" y="466"/>
                </a:cxn>
                <a:cxn ang="0">
                  <a:pos x="134" y="466"/>
                </a:cxn>
                <a:cxn ang="0">
                  <a:pos x="131" y="436"/>
                </a:cxn>
                <a:cxn ang="0">
                  <a:pos x="128" y="389"/>
                </a:cxn>
                <a:cxn ang="0">
                  <a:pos x="127" y="332"/>
                </a:cxn>
                <a:cxn ang="0">
                  <a:pos x="133" y="272"/>
                </a:cxn>
                <a:cxn ang="0">
                  <a:pos x="147" y="215"/>
                </a:cxn>
                <a:cxn ang="0">
                  <a:pos x="172" y="168"/>
                </a:cxn>
                <a:cxn ang="0">
                  <a:pos x="211" y="138"/>
                </a:cxn>
                <a:cxn ang="0">
                  <a:pos x="231" y="129"/>
                </a:cxn>
                <a:cxn ang="0">
                  <a:pos x="263" y="109"/>
                </a:cxn>
                <a:cxn ang="0">
                  <a:pos x="316" y="81"/>
                </a:cxn>
                <a:cxn ang="0">
                  <a:pos x="382" y="50"/>
                </a:cxn>
                <a:cxn ang="0">
                  <a:pos x="458" y="21"/>
                </a:cxn>
                <a:cxn ang="0">
                  <a:pos x="536" y="3"/>
                </a:cxn>
                <a:cxn ang="0">
                  <a:pos x="610" y="1"/>
                </a:cxn>
                <a:cxn ang="0">
                  <a:pos x="676" y="20"/>
                </a:cxn>
                <a:cxn ang="0">
                  <a:pos x="761" y="80"/>
                </a:cxn>
                <a:cxn ang="0">
                  <a:pos x="820" y="121"/>
                </a:cxn>
                <a:cxn ang="0">
                  <a:pos x="848" y="139"/>
                </a:cxn>
                <a:cxn ang="0">
                  <a:pos x="857" y="145"/>
                </a:cxn>
              </a:cxnLst>
              <a:rect l="txL" t="txT" r="txR" b="txB"/>
              <a:pathLst>
                <a:path w="1009" h="815">
                  <a:moveTo>
                    <a:pt x="857" y="145"/>
                  </a:moveTo>
                  <a:lnTo>
                    <a:pt x="866" y="150"/>
                  </a:lnTo>
                  <a:lnTo>
                    <a:pt x="876" y="155"/>
                  </a:lnTo>
                  <a:lnTo>
                    <a:pt x="884" y="160"/>
                  </a:lnTo>
                  <a:lnTo>
                    <a:pt x="892" y="167"/>
                  </a:lnTo>
                  <a:lnTo>
                    <a:pt x="901" y="174"/>
                  </a:lnTo>
                  <a:lnTo>
                    <a:pt x="909" y="180"/>
                  </a:lnTo>
                  <a:lnTo>
                    <a:pt x="917" y="188"/>
                  </a:lnTo>
                  <a:lnTo>
                    <a:pt x="925" y="196"/>
                  </a:lnTo>
                  <a:lnTo>
                    <a:pt x="933" y="204"/>
                  </a:lnTo>
                  <a:lnTo>
                    <a:pt x="940" y="213"/>
                  </a:lnTo>
                  <a:lnTo>
                    <a:pt x="947" y="223"/>
                  </a:lnTo>
                  <a:lnTo>
                    <a:pt x="954" y="231"/>
                  </a:lnTo>
                  <a:lnTo>
                    <a:pt x="960" y="242"/>
                  </a:lnTo>
                  <a:lnTo>
                    <a:pt x="966" y="251"/>
                  </a:lnTo>
                  <a:lnTo>
                    <a:pt x="972" y="262"/>
                  </a:lnTo>
                  <a:lnTo>
                    <a:pt x="978" y="273"/>
                  </a:lnTo>
                  <a:lnTo>
                    <a:pt x="983" y="283"/>
                  </a:lnTo>
                  <a:lnTo>
                    <a:pt x="988" y="295"/>
                  </a:lnTo>
                  <a:lnTo>
                    <a:pt x="992" y="306"/>
                  </a:lnTo>
                  <a:lnTo>
                    <a:pt x="996" y="318"/>
                  </a:lnTo>
                  <a:lnTo>
                    <a:pt x="1000" y="329"/>
                  </a:lnTo>
                  <a:lnTo>
                    <a:pt x="1002" y="341"/>
                  </a:lnTo>
                  <a:lnTo>
                    <a:pt x="1004" y="353"/>
                  </a:lnTo>
                  <a:lnTo>
                    <a:pt x="1006" y="365"/>
                  </a:lnTo>
                  <a:lnTo>
                    <a:pt x="1007" y="377"/>
                  </a:lnTo>
                  <a:lnTo>
                    <a:pt x="1008" y="390"/>
                  </a:lnTo>
                  <a:lnTo>
                    <a:pt x="1008" y="402"/>
                  </a:lnTo>
                  <a:lnTo>
                    <a:pt x="1008" y="414"/>
                  </a:lnTo>
                  <a:lnTo>
                    <a:pt x="1006" y="426"/>
                  </a:lnTo>
                  <a:lnTo>
                    <a:pt x="1005" y="439"/>
                  </a:lnTo>
                  <a:lnTo>
                    <a:pt x="1003" y="450"/>
                  </a:lnTo>
                  <a:lnTo>
                    <a:pt x="1000" y="463"/>
                  </a:lnTo>
                  <a:lnTo>
                    <a:pt x="994" y="482"/>
                  </a:lnTo>
                  <a:lnTo>
                    <a:pt x="988" y="500"/>
                  </a:lnTo>
                  <a:lnTo>
                    <a:pt x="981" y="517"/>
                  </a:lnTo>
                  <a:lnTo>
                    <a:pt x="973" y="535"/>
                  </a:lnTo>
                  <a:lnTo>
                    <a:pt x="964" y="552"/>
                  </a:lnTo>
                  <a:lnTo>
                    <a:pt x="956" y="569"/>
                  </a:lnTo>
                  <a:lnTo>
                    <a:pt x="945" y="586"/>
                  </a:lnTo>
                  <a:lnTo>
                    <a:pt x="934" y="602"/>
                  </a:lnTo>
                  <a:lnTo>
                    <a:pt x="923" y="618"/>
                  </a:lnTo>
                  <a:lnTo>
                    <a:pt x="911" y="634"/>
                  </a:lnTo>
                  <a:lnTo>
                    <a:pt x="898" y="648"/>
                  </a:lnTo>
                  <a:lnTo>
                    <a:pt x="885" y="662"/>
                  </a:lnTo>
                  <a:lnTo>
                    <a:pt x="871" y="676"/>
                  </a:lnTo>
                  <a:lnTo>
                    <a:pt x="856" y="690"/>
                  </a:lnTo>
                  <a:lnTo>
                    <a:pt x="840" y="702"/>
                  </a:lnTo>
                  <a:lnTo>
                    <a:pt x="824" y="714"/>
                  </a:lnTo>
                  <a:lnTo>
                    <a:pt x="808" y="726"/>
                  </a:lnTo>
                  <a:lnTo>
                    <a:pt x="790" y="738"/>
                  </a:lnTo>
                  <a:lnTo>
                    <a:pt x="773" y="748"/>
                  </a:lnTo>
                  <a:lnTo>
                    <a:pt x="755" y="758"/>
                  </a:lnTo>
                  <a:lnTo>
                    <a:pt x="736" y="766"/>
                  </a:lnTo>
                  <a:lnTo>
                    <a:pt x="716" y="775"/>
                  </a:lnTo>
                  <a:lnTo>
                    <a:pt x="696" y="782"/>
                  </a:lnTo>
                  <a:lnTo>
                    <a:pt x="675" y="790"/>
                  </a:lnTo>
                  <a:lnTo>
                    <a:pt x="654" y="796"/>
                  </a:lnTo>
                  <a:lnTo>
                    <a:pt x="632" y="801"/>
                  </a:lnTo>
                  <a:lnTo>
                    <a:pt x="610" y="805"/>
                  </a:lnTo>
                  <a:lnTo>
                    <a:pt x="588" y="809"/>
                  </a:lnTo>
                  <a:lnTo>
                    <a:pt x="564" y="811"/>
                  </a:lnTo>
                  <a:lnTo>
                    <a:pt x="541" y="813"/>
                  </a:lnTo>
                  <a:lnTo>
                    <a:pt x="517" y="814"/>
                  </a:lnTo>
                  <a:lnTo>
                    <a:pt x="492" y="814"/>
                  </a:lnTo>
                  <a:lnTo>
                    <a:pt x="480" y="812"/>
                  </a:lnTo>
                  <a:lnTo>
                    <a:pt x="470" y="810"/>
                  </a:lnTo>
                  <a:lnTo>
                    <a:pt x="458" y="808"/>
                  </a:lnTo>
                  <a:lnTo>
                    <a:pt x="447" y="806"/>
                  </a:lnTo>
                  <a:lnTo>
                    <a:pt x="436" y="803"/>
                  </a:lnTo>
                  <a:lnTo>
                    <a:pt x="424" y="802"/>
                  </a:lnTo>
                  <a:lnTo>
                    <a:pt x="412" y="799"/>
                  </a:lnTo>
                  <a:lnTo>
                    <a:pt x="401" y="796"/>
                  </a:lnTo>
                  <a:lnTo>
                    <a:pt x="389" y="793"/>
                  </a:lnTo>
                  <a:lnTo>
                    <a:pt x="378" y="790"/>
                  </a:lnTo>
                  <a:lnTo>
                    <a:pt x="367" y="786"/>
                  </a:lnTo>
                  <a:lnTo>
                    <a:pt x="356" y="782"/>
                  </a:lnTo>
                  <a:lnTo>
                    <a:pt x="344" y="778"/>
                  </a:lnTo>
                  <a:lnTo>
                    <a:pt x="333" y="774"/>
                  </a:lnTo>
                  <a:lnTo>
                    <a:pt x="322" y="769"/>
                  </a:lnTo>
                  <a:lnTo>
                    <a:pt x="311" y="764"/>
                  </a:lnTo>
                  <a:lnTo>
                    <a:pt x="300" y="758"/>
                  </a:lnTo>
                  <a:lnTo>
                    <a:pt x="290" y="753"/>
                  </a:lnTo>
                  <a:lnTo>
                    <a:pt x="280" y="746"/>
                  </a:lnTo>
                  <a:lnTo>
                    <a:pt x="270" y="739"/>
                  </a:lnTo>
                  <a:lnTo>
                    <a:pt x="260" y="732"/>
                  </a:lnTo>
                  <a:lnTo>
                    <a:pt x="251" y="725"/>
                  </a:lnTo>
                  <a:lnTo>
                    <a:pt x="241" y="717"/>
                  </a:lnTo>
                  <a:lnTo>
                    <a:pt x="232" y="707"/>
                  </a:lnTo>
                  <a:lnTo>
                    <a:pt x="224" y="699"/>
                  </a:lnTo>
                  <a:lnTo>
                    <a:pt x="215" y="689"/>
                  </a:lnTo>
                  <a:lnTo>
                    <a:pt x="208" y="679"/>
                  </a:lnTo>
                  <a:lnTo>
                    <a:pt x="200" y="668"/>
                  </a:lnTo>
                  <a:lnTo>
                    <a:pt x="192" y="657"/>
                  </a:lnTo>
                  <a:lnTo>
                    <a:pt x="186" y="644"/>
                  </a:lnTo>
                  <a:lnTo>
                    <a:pt x="180" y="632"/>
                  </a:lnTo>
                  <a:lnTo>
                    <a:pt x="174" y="618"/>
                  </a:lnTo>
                  <a:lnTo>
                    <a:pt x="173" y="634"/>
                  </a:lnTo>
                  <a:lnTo>
                    <a:pt x="170" y="648"/>
                  </a:lnTo>
                  <a:lnTo>
                    <a:pt x="167" y="659"/>
                  </a:lnTo>
                  <a:lnTo>
                    <a:pt x="160" y="669"/>
                  </a:lnTo>
                  <a:lnTo>
                    <a:pt x="153" y="677"/>
                  </a:lnTo>
                  <a:lnTo>
                    <a:pt x="144" y="683"/>
                  </a:lnTo>
                  <a:lnTo>
                    <a:pt x="136" y="686"/>
                  </a:lnTo>
                  <a:lnTo>
                    <a:pt x="126" y="689"/>
                  </a:lnTo>
                  <a:lnTo>
                    <a:pt x="116" y="690"/>
                  </a:lnTo>
                  <a:lnTo>
                    <a:pt x="104" y="690"/>
                  </a:lnTo>
                  <a:lnTo>
                    <a:pt x="95" y="687"/>
                  </a:lnTo>
                  <a:lnTo>
                    <a:pt x="84" y="684"/>
                  </a:lnTo>
                  <a:lnTo>
                    <a:pt x="73" y="680"/>
                  </a:lnTo>
                  <a:lnTo>
                    <a:pt x="64" y="674"/>
                  </a:lnTo>
                  <a:lnTo>
                    <a:pt x="55" y="666"/>
                  </a:lnTo>
                  <a:lnTo>
                    <a:pt x="47" y="659"/>
                  </a:lnTo>
                  <a:lnTo>
                    <a:pt x="42" y="653"/>
                  </a:lnTo>
                  <a:lnTo>
                    <a:pt x="37" y="647"/>
                  </a:lnTo>
                  <a:lnTo>
                    <a:pt x="32" y="641"/>
                  </a:lnTo>
                  <a:lnTo>
                    <a:pt x="28" y="634"/>
                  </a:lnTo>
                  <a:lnTo>
                    <a:pt x="24" y="628"/>
                  </a:lnTo>
                  <a:lnTo>
                    <a:pt x="21" y="621"/>
                  </a:lnTo>
                  <a:lnTo>
                    <a:pt x="18" y="614"/>
                  </a:lnTo>
                  <a:lnTo>
                    <a:pt x="15" y="607"/>
                  </a:lnTo>
                  <a:lnTo>
                    <a:pt x="12" y="600"/>
                  </a:lnTo>
                  <a:lnTo>
                    <a:pt x="9" y="593"/>
                  </a:lnTo>
                  <a:lnTo>
                    <a:pt x="7" y="586"/>
                  </a:lnTo>
                  <a:lnTo>
                    <a:pt x="4" y="578"/>
                  </a:lnTo>
                  <a:lnTo>
                    <a:pt x="3" y="571"/>
                  </a:lnTo>
                  <a:lnTo>
                    <a:pt x="2" y="563"/>
                  </a:lnTo>
                  <a:lnTo>
                    <a:pt x="0" y="557"/>
                  </a:lnTo>
                  <a:lnTo>
                    <a:pt x="0" y="549"/>
                  </a:lnTo>
                  <a:lnTo>
                    <a:pt x="0" y="542"/>
                  </a:lnTo>
                  <a:lnTo>
                    <a:pt x="0" y="535"/>
                  </a:lnTo>
                  <a:lnTo>
                    <a:pt x="0" y="528"/>
                  </a:lnTo>
                  <a:lnTo>
                    <a:pt x="0" y="520"/>
                  </a:lnTo>
                  <a:lnTo>
                    <a:pt x="2" y="514"/>
                  </a:lnTo>
                  <a:lnTo>
                    <a:pt x="4" y="507"/>
                  </a:lnTo>
                  <a:lnTo>
                    <a:pt x="5" y="500"/>
                  </a:lnTo>
                  <a:lnTo>
                    <a:pt x="8" y="494"/>
                  </a:lnTo>
                  <a:lnTo>
                    <a:pt x="10" y="487"/>
                  </a:lnTo>
                  <a:lnTo>
                    <a:pt x="13" y="482"/>
                  </a:lnTo>
                  <a:lnTo>
                    <a:pt x="17" y="475"/>
                  </a:lnTo>
                  <a:lnTo>
                    <a:pt x="21" y="470"/>
                  </a:lnTo>
                  <a:lnTo>
                    <a:pt x="24" y="465"/>
                  </a:lnTo>
                  <a:lnTo>
                    <a:pt x="29" y="459"/>
                  </a:lnTo>
                  <a:lnTo>
                    <a:pt x="35" y="454"/>
                  </a:lnTo>
                  <a:lnTo>
                    <a:pt x="41" y="450"/>
                  </a:lnTo>
                  <a:lnTo>
                    <a:pt x="46" y="446"/>
                  </a:lnTo>
                  <a:lnTo>
                    <a:pt x="52" y="442"/>
                  </a:lnTo>
                  <a:lnTo>
                    <a:pt x="57" y="442"/>
                  </a:lnTo>
                  <a:lnTo>
                    <a:pt x="64" y="439"/>
                  </a:lnTo>
                  <a:lnTo>
                    <a:pt x="69" y="438"/>
                  </a:lnTo>
                  <a:lnTo>
                    <a:pt x="75" y="438"/>
                  </a:lnTo>
                  <a:lnTo>
                    <a:pt x="81" y="438"/>
                  </a:lnTo>
                  <a:lnTo>
                    <a:pt x="88" y="439"/>
                  </a:lnTo>
                  <a:lnTo>
                    <a:pt x="94" y="442"/>
                  </a:lnTo>
                  <a:lnTo>
                    <a:pt x="100" y="442"/>
                  </a:lnTo>
                  <a:lnTo>
                    <a:pt x="106" y="446"/>
                  </a:lnTo>
                  <a:lnTo>
                    <a:pt x="112" y="450"/>
                  </a:lnTo>
                  <a:lnTo>
                    <a:pt x="118" y="455"/>
                  </a:lnTo>
                  <a:lnTo>
                    <a:pt x="124" y="460"/>
                  </a:lnTo>
                  <a:lnTo>
                    <a:pt x="129" y="466"/>
                  </a:lnTo>
                  <a:lnTo>
                    <a:pt x="135" y="473"/>
                  </a:lnTo>
                  <a:lnTo>
                    <a:pt x="135" y="472"/>
                  </a:lnTo>
                  <a:lnTo>
                    <a:pt x="135" y="470"/>
                  </a:lnTo>
                  <a:lnTo>
                    <a:pt x="134" y="466"/>
                  </a:lnTo>
                  <a:lnTo>
                    <a:pt x="133" y="460"/>
                  </a:lnTo>
                  <a:lnTo>
                    <a:pt x="132" y="453"/>
                  </a:lnTo>
                  <a:lnTo>
                    <a:pt x="132" y="445"/>
                  </a:lnTo>
                  <a:lnTo>
                    <a:pt x="131" y="436"/>
                  </a:lnTo>
                  <a:lnTo>
                    <a:pt x="130" y="425"/>
                  </a:lnTo>
                  <a:lnTo>
                    <a:pt x="128" y="414"/>
                  </a:lnTo>
                  <a:lnTo>
                    <a:pt x="128" y="402"/>
                  </a:lnTo>
                  <a:lnTo>
                    <a:pt x="128" y="389"/>
                  </a:lnTo>
                  <a:lnTo>
                    <a:pt x="127" y="375"/>
                  </a:lnTo>
                  <a:lnTo>
                    <a:pt x="127" y="362"/>
                  </a:lnTo>
                  <a:lnTo>
                    <a:pt x="127" y="347"/>
                  </a:lnTo>
                  <a:lnTo>
                    <a:pt x="127" y="332"/>
                  </a:lnTo>
                  <a:lnTo>
                    <a:pt x="128" y="318"/>
                  </a:lnTo>
                  <a:lnTo>
                    <a:pt x="129" y="302"/>
                  </a:lnTo>
                  <a:lnTo>
                    <a:pt x="131" y="287"/>
                  </a:lnTo>
                  <a:lnTo>
                    <a:pt x="133" y="272"/>
                  </a:lnTo>
                  <a:lnTo>
                    <a:pt x="136" y="257"/>
                  </a:lnTo>
                  <a:lnTo>
                    <a:pt x="139" y="243"/>
                  </a:lnTo>
                  <a:lnTo>
                    <a:pt x="143" y="229"/>
                  </a:lnTo>
                  <a:lnTo>
                    <a:pt x="147" y="215"/>
                  </a:lnTo>
                  <a:lnTo>
                    <a:pt x="152" y="202"/>
                  </a:lnTo>
                  <a:lnTo>
                    <a:pt x="158" y="191"/>
                  </a:lnTo>
                  <a:lnTo>
                    <a:pt x="164" y="179"/>
                  </a:lnTo>
                  <a:lnTo>
                    <a:pt x="172" y="168"/>
                  </a:lnTo>
                  <a:lnTo>
                    <a:pt x="180" y="159"/>
                  </a:lnTo>
                  <a:lnTo>
                    <a:pt x="189" y="151"/>
                  </a:lnTo>
                  <a:lnTo>
                    <a:pt x="199" y="143"/>
                  </a:lnTo>
                  <a:lnTo>
                    <a:pt x="211" y="138"/>
                  </a:lnTo>
                  <a:lnTo>
                    <a:pt x="223" y="133"/>
                  </a:lnTo>
                  <a:lnTo>
                    <a:pt x="224" y="133"/>
                  </a:lnTo>
                  <a:lnTo>
                    <a:pt x="226" y="131"/>
                  </a:lnTo>
                  <a:lnTo>
                    <a:pt x="231" y="129"/>
                  </a:lnTo>
                  <a:lnTo>
                    <a:pt x="237" y="125"/>
                  </a:lnTo>
                  <a:lnTo>
                    <a:pt x="244" y="120"/>
                  </a:lnTo>
                  <a:lnTo>
                    <a:pt x="253" y="115"/>
                  </a:lnTo>
                  <a:lnTo>
                    <a:pt x="263" y="109"/>
                  </a:lnTo>
                  <a:lnTo>
                    <a:pt x="275" y="103"/>
                  </a:lnTo>
                  <a:lnTo>
                    <a:pt x="287" y="95"/>
                  </a:lnTo>
                  <a:lnTo>
                    <a:pt x="301" y="88"/>
                  </a:lnTo>
                  <a:lnTo>
                    <a:pt x="316" y="81"/>
                  </a:lnTo>
                  <a:lnTo>
                    <a:pt x="332" y="73"/>
                  </a:lnTo>
                  <a:lnTo>
                    <a:pt x="348" y="64"/>
                  </a:lnTo>
                  <a:lnTo>
                    <a:pt x="365" y="57"/>
                  </a:lnTo>
                  <a:lnTo>
                    <a:pt x="382" y="50"/>
                  </a:lnTo>
                  <a:lnTo>
                    <a:pt x="401" y="42"/>
                  </a:lnTo>
                  <a:lnTo>
                    <a:pt x="420" y="34"/>
                  </a:lnTo>
                  <a:lnTo>
                    <a:pt x="439" y="28"/>
                  </a:lnTo>
                  <a:lnTo>
                    <a:pt x="458" y="21"/>
                  </a:lnTo>
                  <a:lnTo>
                    <a:pt x="477" y="15"/>
                  </a:lnTo>
                  <a:lnTo>
                    <a:pt x="497" y="11"/>
                  </a:lnTo>
                  <a:lnTo>
                    <a:pt x="516" y="7"/>
                  </a:lnTo>
                  <a:lnTo>
                    <a:pt x="536" y="3"/>
                  </a:lnTo>
                  <a:lnTo>
                    <a:pt x="555" y="1"/>
                  </a:lnTo>
                  <a:lnTo>
                    <a:pt x="574" y="0"/>
                  </a:lnTo>
                  <a:lnTo>
                    <a:pt x="592" y="0"/>
                  </a:lnTo>
                  <a:lnTo>
                    <a:pt x="610" y="1"/>
                  </a:lnTo>
                  <a:lnTo>
                    <a:pt x="628" y="3"/>
                  </a:lnTo>
                  <a:lnTo>
                    <a:pt x="645" y="8"/>
                  </a:lnTo>
                  <a:lnTo>
                    <a:pt x="661" y="13"/>
                  </a:lnTo>
                  <a:lnTo>
                    <a:pt x="676" y="20"/>
                  </a:lnTo>
                  <a:lnTo>
                    <a:pt x="691" y="30"/>
                  </a:lnTo>
                  <a:lnTo>
                    <a:pt x="717" y="49"/>
                  </a:lnTo>
                  <a:lnTo>
                    <a:pt x="741" y="65"/>
                  </a:lnTo>
                  <a:lnTo>
                    <a:pt x="761" y="80"/>
                  </a:lnTo>
                  <a:lnTo>
                    <a:pt x="780" y="93"/>
                  </a:lnTo>
                  <a:lnTo>
                    <a:pt x="795" y="104"/>
                  </a:lnTo>
                  <a:lnTo>
                    <a:pt x="809" y="113"/>
                  </a:lnTo>
                  <a:lnTo>
                    <a:pt x="820" y="121"/>
                  </a:lnTo>
                  <a:lnTo>
                    <a:pt x="830" y="127"/>
                  </a:lnTo>
                  <a:lnTo>
                    <a:pt x="838" y="132"/>
                  </a:lnTo>
                  <a:lnTo>
                    <a:pt x="844" y="136"/>
                  </a:lnTo>
                  <a:lnTo>
                    <a:pt x="848" y="139"/>
                  </a:lnTo>
                  <a:lnTo>
                    <a:pt x="852" y="142"/>
                  </a:lnTo>
                  <a:lnTo>
                    <a:pt x="855" y="143"/>
                  </a:lnTo>
                  <a:lnTo>
                    <a:pt x="856" y="144"/>
                  </a:lnTo>
                  <a:lnTo>
                    <a:pt x="857" y="145"/>
                  </a:lnTo>
                </a:path>
              </a:pathLst>
            </a:custGeom>
            <a:solidFill>
              <a:srgbClr val="FFBFA6"/>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19" name="Freeform 155"/>
            <p:cNvSpPr/>
            <p:nvPr/>
          </p:nvSpPr>
          <p:spPr>
            <a:xfrm>
              <a:off x="1598" y="1693"/>
              <a:ext cx="155" cy="322"/>
            </a:xfrm>
            <a:custGeom>
              <a:avLst/>
              <a:gdLst>
                <a:gd name="txL" fmla="*/ 0 w 155"/>
                <a:gd name="txT" fmla="*/ 0 h 322"/>
                <a:gd name="txR" fmla="*/ 155 w 155"/>
                <a:gd name="txB" fmla="*/ 322 h 322"/>
              </a:gdLst>
              <a:ahLst/>
              <a:cxnLst>
                <a:cxn ang="0">
                  <a:pos x="145" y="321"/>
                </a:cxn>
                <a:cxn ang="0">
                  <a:pos x="150" y="296"/>
                </a:cxn>
                <a:cxn ang="0">
                  <a:pos x="153" y="271"/>
                </a:cxn>
                <a:cxn ang="0">
                  <a:pos x="154" y="246"/>
                </a:cxn>
                <a:cxn ang="0">
                  <a:pos x="151" y="221"/>
                </a:cxn>
                <a:cxn ang="0">
                  <a:pos x="148" y="197"/>
                </a:cxn>
                <a:cxn ang="0">
                  <a:pos x="141" y="173"/>
                </a:cxn>
                <a:cxn ang="0">
                  <a:pos x="133" y="150"/>
                </a:cxn>
                <a:cxn ang="0">
                  <a:pos x="123" y="128"/>
                </a:cxn>
                <a:cxn ang="0">
                  <a:pos x="112" y="107"/>
                </a:cxn>
                <a:cxn ang="0">
                  <a:pos x="99" y="87"/>
                </a:cxn>
                <a:cxn ang="0">
                  <a:pos x="85" y="68"/>
                </a:cxn>
                <a:cxn ang="0">
                  <a:pos x="70" y="51"/>
                </a:cxn>
                <a:cxn ang="0">
                  <a:pos x="53" y="35"/>
                </a:cxn>
                <a:cxn ang="0">
                  <a:pos x="36" y="21"/>
                </a:cxn>
                <a:cxn ang="0">
                  <a:pos x="20" y="10"/>
                </a:cxn>
                <a:cxn ang="0">
                  <a:pos x="2" y="0"/>
                </a:cxn>
                <a:cxn ang="0">
                  <a:pos x="8" y="8"/>
                </a:cxn>
                <a:cxn ang="0">
                  <a:pos x="26" y="18"/>
                </a:cxn>
                <a:cxn ang="0">
                  <a:pos x="43" y="31"/>
                </a:cxn>
                <a:cxn ang="0">
                  <a:pos x="59" y="45"/>
                </a:cxn>
                <a:cxn ang="0">
                  <a:pos x="75" y="62"/>
                </a:cxn>
                <a:cxn ang="0">
                  <a:pos x="89" y="80"/>
                </a:cxn>
                <a:cxn ang="0">
                  <a:pos x="101" y="99"/>
                </a:cxn>
                <a:cxn ang="0">
                  <a:pos x="114" y="119"/>
                </a:cxn>
                <a:cxn ang="0">
                  <a:pos x="125" y="140"/>
                </a:cxn>
                <a:cxn ang="0">
                  <a:pos x="133" y="162"/>
                </a:cxn>
                <a:cxn ang="0">
                  <a:pos x="141" y="186"/>
                </a:cxn>
                <a:cxn ang="0">
                  <a:pos x="146" y="209"/>
                </a:cxn>
                <a:cxn ang="0">
                  <a:pos x="149" y="233"/>
                </a:cxn>
                <a:cxn ang="0">
                  <a:pos x="149" y="258"/>
                </a:cxn>
                <a:cxn ang="0">
                  <a:pos x="149" y="282"/>
                </a:cxn>
                <a:cxn ang="0">
                  <a:pos x="144" y="307"/>
                </a:cxn>
                <a:cxn ang="0">
                  <a:pos x="141" y="320"/>
                </a:cxn>
              </a:cxnLst>
              <a:rect l="txL" t="txT" r="txR" b="txB"/>
              <a:pathLst>
                <a:path w="155" h="322">
                  <a:moveTo>
                    <a:pt x="145" y="321"/>
                  </a:moveTo>
                  <a:lnTo>
                    <a:pt x="145" y="321"/>
                  </a:lnTo>
                  <a:lnTo>
                    <a:pt x="148" y="308"/>
                  </a:lnTo>
                  <a:lnTo>
                    <a:pt x="150" y="296"/>
                  </a:lnTo>
                  <a:lnTo>
                    <a:pt x="152" y="283"/>
                  </a:lnTo>
                  <a:lnTo>
                    <a:pt x="153" y="271"/>
                  </a:lnTo>
                  <a:lnTo>
                    <a:pt x="154" y="258"/>
                  </a:lnTo>
                  <a:lnTo>
                    <a:pt x="154" y="246"/>
                  </a:lnTo>
                  <a:lnTo>
                    <a:pt x="153" y="233"/>
                  </a:lnTo>
                  <a:lnTo>
                    <a:pt x="151" y="221"/>
                  </a:lnTo>
                  <a:lnTo>
                    <a:pt x="149" y="208"/>
                  </a:lnTo>
                  <a:lnTo>
                    <a:pt x="148" y="197"/>
                  </a:lnTo>
                  <a:lnTo>
                    <a:pt x="145" y="184"/>
                  </a:lnTo>
                  <a:lnTo>
                    <a:pt x="141" y="173"/>
                  </a:lnTo>
                  <a:lnTo>
                    <a:pt x="137" y="161"/>
                  </a:lnTo>
                  <a:lnTo>
                    <a:pt x="133" y="150"/>
                  </a:lnTo>
                  <a:lnTo>
                    <a:pt x="128" y="139"/>
                  </a:lnTo>
                  <a:lnTo>
                    <a:pt x="123" y="128"/>
                  </a:lnTo>
                  <a:lnTo>
                    <a:pt x="117" y="117"/>
                  </a:lnTo>
                  <a:lnTo>
                    <a:pt x="112" y="107"/>
                  </a:lnTo>
                  <a:lnTo>
                    <a:pt x="105" y="96"/>
                  </a:lnTo>
                  <a:lnTo>
                    <a:pt x="99" y="87"/>
                  </a:lnTo>
                  <a:lnTo>
                    <a:pt x="92" y="78"/>
                  </a:lnTo>
                  <a:lnTo>
                    <a:pt x="85" y="68"/>
                  </a:lnTo>
                  <a:lnTo>
                    <a:pt x="77" y="59"/>
                  </a:lnTo>
                  <a:lnTo>
                    <a:pt x="70" y="51"/>
                  </a:lnTo>
                  <a:lnTo>
                    <a:pt x="61" y="43"/>
                  </a:lnTo>
                  <a:lnTo>
                    <a:pt x="53" y="35"/>
                  </a:lnTo>
                  <a:lnTo>
                    <a:pt x="45" y="28"/>
                  </a:lnTo>
                  <a:lnTo>
                    <a:pt x="36" y="21"/>
                  </a:lnTo>
                  <a:lnTo>
                    <a:pt x="28" y="15"/>
                  </a:lnTo>
                  <a:lnTo>
                    <a:pt x="20" y="10"/>
                  </a:lnTo>
                  <a:lnTo>
                    <a:pt x="10" y="4"/>
                  </a:lnTo>
                  <a:lnTo>
                    <a:pt x="2" y="0"/>
                  </a:lnTo>
                  <a:lnTo>
                    <a:pt x="0" y="3"/>
                  </a:lnTo>
                  <a:lnTo>
                    <a:pt x="8" y="8"/>
                  </a:lnTo>
                  <a:lnTo>
                    <a:pt x="17" y="12"/>
                  </a:lnTo>
                  <a:lnTo>
                    <a:pt x="26" y="18"/>
                  </a:lnTo>
                  <a:lnTo>
                    <a:pt x="34" y="24"/>
                  </a:lnTo>
                  <a:lnTo>
                    <a:pt x="43" y="31"/>
                  </a:lnTo>
                  <a:lnTo>
                    <a:pt x="51" y="38"/>
                  </a:lnTo>
                  <a:lnTo>
                    <a:pt x="59" y="45"/>
                  </a:lnTo>
                  <a:lnTo>
                    <a:pt x="67" y="54"/>
                  </a:lnTo>
                  <a:lnTo>
                    <a:pt x="75" y="62"/>
                  </a:lnTo>
                  <a:lnTo>
                    <a:pt x="81" y="71"/>
                  </a:lnTo>
                  <a:lnTo>
                    <a:pt x="89" y="80"/>
                  </a:lnTo>
                  <a:lnTo>
                    <a:pt x="96" y="89"/>
                  </a:lnTo>
                  <a:lnTo>
                    <a:pt x="101" y="99"/>
                  </a:lnTo>
                  <a:lnTo>
                    <a:pt x="108" y="108"/>
                  </a:lnTo>
                  <a:lnTo>
                    <a:pt x="114" y="119"/>
                  </a:lnTo>
                  <a:lnTo>
                    <a:pt x="120" y="130"/>
                  </a:lnTo>
                  <a:lnTo>
                    <a:pt x="125" y="140"/>
                  </a:lnTo>
                  <a:lnTo>
                    <a:pt x="129" y="152"/>
                  </a:lnTo>
                  <a:lnTo>
                    <a:pt x="133" y="162"/>
                  </a:lnTo>
                  <a:lnTo>
                    <a:pt x="137" y="175"/>
                  </a:lnTo>
                  <a:lnTo>
                    <a:pt x="141" y="186"/>
                  </a:lnTo>
                  <a:lnTo>
                    <a:pt x="144" y="197"/>
                  </a:lnTo>
                  <a:lnTo>
                    <a:pt x="146" y="209"/>
                  </a:lnTo>
                  <a:lnTo>
                    <a:pt x="148" y="221"/>
                  </a:lnTo>
                  <a:lnTo>
                    <a:pt x="149" y="233"/>
                  </a:lnTo>
                  <a:lnTo>
                    <a:pt x="149" y="246"/>
                  </a:lnTo>
                  <a:lnTo>
                    <a:pt x="149" y="258"/>
                  </a:lnTo>
                  <a:lnTo>
                    <a:pt x="149" y="271"/>
                  </a:lnTo>
                  <a:lnTo>
                    <a:pt x="149" y="282"/>
                  </a:lnTo>
                  <a:lnTo>
                    <a:pt x="147" y="295"/>
                  </a:lnTo>
                  <a:lnTo>
                    <a:pt x="144" y="307"/>
                  </a:lnTo>
                  <a:lnTo>
                    <a:pt x="141" y="320"/>
                  </a:lnTo>
                  <a:lnTo>
                    <a:pt x="145" y="321"/>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20" name="Freeform 156"/>
            <p:cNvSpPr/>
            <p:nvPr/>
          </p:nvSpPr>
          <p:spPr>
            <a:xfrm>
              <a:off x="1234" y="2013"/>
              <a:ext cx="511" cy="354"/>
            </a:xfrm>
            <a:custGeom>
              <a:avLst/>
              <a:gdLst>
                <a:gd name="txL" fmla="*/ 0 w 511"/>
                <a:gd name="txT" fmla="*/ 0 h 354"/>
                <a:gd name="txR" fmla="*/ 511 w 511"/>
                <a:gd name="txB" fmla="*/ 354 h 354"/>
              </a:gdLst>
              <a:ahLst/>
              <a:cxnLst>
                <a:cxn ang="0">
                  <a:pos x="0" y="353"/>
                </a:cxn>
                <a:cxn ang="0">
                  <a:pos x="48" y="352"/>
                </a:cxn>
                <a:cxn ang="0">
                  <a:pos x="96" y="347"/>
                </a:cxn>
                <a:cxn ang="0">
                  <a:pos x="140" y="340"/>
                </a:cxn>
                <a:cxn ang="0">
                  <a:pos x="183" y="328"/>
                </a:cxn>
                <a:cxn ang="0">
                  <a:pos x="224" y="313"/>
                </a:cxn>
                <a:cxn ang="0">
                  <a:pos x="263" y="296"/>
                </a:cxn>
                <a:cxn ang="0">
                  <a:pos x="299" y="276"/>
                </a:cxn>
                <a:cxn ang="0">
                  <a:pos x="333" y="252"/>
                </a:cxn>
                <a:cxn ang="0">
                  <a:pos x="365" y="227"/>
                </a:cxn>
                <a:cxn ang="0">
                  <a:pos x="393" y="200"/>
                </a:cxn>
                <a:cxn ang="0">
                  <a:pos x="420" y="171"/>
                </a:cxn>
                <a:cxn ang="0">
                  <a:pos x="443" y="140"/>
                </a:cxn>
                <a:cxn ang="0">
                  <a:pos x="465" y="106"/>
                </a:cxn>
                <a:cxn ang="0">
                  <a:pos x="482" y="72"/>
                </a:cxn>
                <a:cxn ang="0">
                  <a:pos x="497" y="36"/>
                </a:cxn>
                <a:cxn ang="0">
                  <a:pos x="510" y="0"/>
                </a:cxn>
                <a:cxn ang="0">
                  <a:pos x="499" y="17"/>
                </a:cxn>
                <a:cxn ang="0">
                  <a:pos x="487" y="52"/>
                </a:cxn>
                <a:cxn ang="0">
                  <a:pos x="469" y="88"/>
                </a:cxn>
                <a:cxn ang="0">
                  <a:pos x="451" y="121"/>
                </a:cxn>
                <a:cxn ang="0">
                  <a:pos x="429" y="153"/>
                </a:cxn>
                <a:cxn ang="0">
                  <a:pos x="404" y="183"/>
                </a:cxn>
                <a:cxn ang="0">
                  <a:pos x="377" y="212"/>
                </a:cxn>
                <a:cxn ang="0">
                  <a:pos x="346" y="237"/>
                </a:cxn>
                <a:cxn ang="0">
                  <a:pos x="314" y="261"/>
                </a:cxn>
                <a:cxn ang="0">
                  <a:pos x="280" y="283"/>
                </a:cxn>
                <a:cxn ang="0">
                  <a:pos x="242" y="301"/>
                </a:cxn>
                <a:cxn ang="0">
                  <a:pos x="202" y="317"/>
                </a:cxn>
                <a:cxn ang="0">
                  <a:pos x="160" y="330"/>
                </a:cxn>
                <a:cxn ang="0">
                  <a:pos x="117" y="340"/>
                </a:cxn>
                <a:cxn ang="0">
                  <a:pos x="72" y="345"/>
                </a:cxn>
                <a:cxn ang="0">
                  <a:pos x="24" y="348"/>
                </a:cxn>
                <a:cxn ang="0">
                  <a:pos x="0" y="348"/>
                </a:cxn>
                <a:cxn ang="0">
                  <a:pos x="0" y="353"/>
                </a:cxn>
                <a:cxn ang="0">
                  <a:pos x="0" y="353"/>
                </a:cxn>
              </a:cxnLst>
              <a:rect l="txL" t="txT" r="txR" b="txB"/>
              <a:pathLst>
                <a:path w="511" h="354">
                  <a:moveTo>
                    <a:pt x="0" y="353"/>
                  </a:moveTo>
                  <a:lnTo>
                    <a:pt x="0" y="353"/>
                  </a:lnTo>
                  <a:lnTo>
                    <a:pt x="24" y="353"/>
                  </a:lnTo>
                  <a:lnTo>
                    <a:pt x="48" y="352"/>
                  </a:lnTo>
                  <a:lnTo>
                    <a:pt x="72" y="349"/>
                  </a:lnTo>
                  <a:lnTo>
                    <a:pt x="96" y="347"/>
                  </a:lnTo>
                  <a:lnTo>
                    <a:pt x="118" y="343"/>
                  </a:lnTo>
                  <a:lnTo>
                    <a:pt x="140" y="340"/>
                  </a:lnTo>
                  <a:lnTo>
                    <a:pt x="162" y="334"/>
                  </a:lnTo>
                  <a:lnTo>
                    <a:pt x="183" y="328"/>
                  </a:lnTo>
                  <a:lnTo>
                    <a:pt x="204" y="321"/>
                  </a:lnTo>
                  <a:lnTo>
                    <a:pt x="224" y="313"/>
                  </a:lnTo>
                  <a:lnTo>
                    <a:pt x="244" y="304"/>
                  </a:lnTo>
                  <a:lnTo>
                    <a:pt x="263" y="296"/>
                  </a:lnTo>
                  <a:lnTo>
                    <a:pt x="281" y="286"/>
                  </a:lnTo>
                  <a:lnTo>
                    <a:pt x="299" y="276"/>
                  </a:lnTo>
                  <a:lnTo>
                    <a:pt x="317" y="264"/>
                  </a:lnTo>
                  <a:lnTo>
                    <a:pt x="333" y="252"/>
                  </a:lnTo>
                  <a:lnTo>
                    <a:pt x="349" y="240"/>
                  </a:lnTo>
                  <a:lnTo>
                    <a:pt x="365" y="227"/>
                  </a:lnTo>
                  <a:lnTo>
                    <a:pt x="380" y="214"/>
                  </a:lnTo>
                  <a:lnTo>
                    <a:pt x="393" y="200"/>
                  </a:lnTo>
                  <a:lnTo>
                    <a:pt x="407" y="186"/>
                  </a:lnTo>
                  <a:lnTo>
                    <a:pt x="420" y="171"/>
                  </a:lnTo>
                  <a:lnTo>
                    <a:pt x="432" y="155"/>
                  </a:lnTo>
                  <a:lnTo>
                    <a:pt x="443" y="140"/>
                  </a:lnTo>
                  <a:lnTo>
                    <a:pt x="454" y="124"/>
                  </a:lnTo>
                  <a:lnTo>
                    <a:pt x="465" y="106"/>
                  </a:lnTo>
                  <a:lnTo>
                    <a:pt x="473" y="89"/>
                  </a:lnTo>
                  <a:lnTo>
                    <a:pt x="482" y="72"/>
                  </a:lnTo>
                  <a:lnTo>
                    <a:pt x="489" y="54"/>
                  </a:lnTo>
                  <a:lnTo>
                    <a:pt x="497" y="36"/>
                  </a:lnTo>
                  <a:lnTo>
                    <a:pt x="503" y="19"/>
                  </a:lnTo>
                  <a:lnTo>
                    <a:pt x="510" y="0"/>
                  </a:lnTo>
                  <a:lnTo>
                    <a:pt x="505" y="0"/>
                  </a:lnTo>
                  <a:lnTo>
                    <a:pt x="499" y="17"/>
                  </a:lnTo>
                  <a:lnTo>
                    <a:pt x="493" y="36"/>
                  </a:lnTo>
                  <a:lnTo>
                    <a:pt x="487" y="52"/>
                  </a:lnTo>
                  <a:lnTo>
                    <a:pt x="479" y="71"/>
                  </a:lnTo>
                  <a:lnTo>
                    <a:pt x="469" y="88"/>
                  </a:lnTo>
                  <a:lnTo>
                    <a:pt x="461" y="104"/>
                  </a:lnTo>
                  <a:lnTo>
                    <a:pt x="451" y="121"/>
                  </a:lnTo>
                  <a:lnTo>
                    <a:pt x="441" y="137"/>
                  </a:lnTo>
                  <a:lnTo>
                    <a:pt x="429" y="153"/>
                  </a:lnTo>
                  <a:lnTo>
                    <a:pt x="417" y="168"/>
                  </a:lnTo>
                  <a:lnTo>
                    <a:pt x="404" y="183"/>
                  </a:lnTo>
                  <a:lnTo>
                    <a:pt x="391" y="197"/>
                  </a:lnTo>
                  <a:lnTo>
                    <a:pt x="377" y="212"/>
                  </a:lnTo>
                  <a:lnTo>
                    <a:pt x="362" y="224"/>
                  </a:lnTo>
                  <a:lnTo>
                    <a:pt x="346" y="237"/>
                  </a:lnTo>
                  <a:lnTo>
                    <a:pt x="331" y="249"/>
                  </a:lnTo>
                  <a:lnTo>
                    <a:pt x="314" y="261"/>
                  </a:lnTo>
                  <a:lnTo>
                    <a:pt x="297" y="272"/>
                  </a:lnTo>
                  <a:lnTo>
                    <a:pt x="280" y="283"/>
                  </a:lnTo>
                  <a:lnTo>
                    <a:pt x="261" y="292"/>
                  </a:lnTo>
                  <a:lnTo>
                    <a:pt x="242" y="301"/>
                  </a:lnTo>
                  <a:lnTo>
                    <a:pt x="223" y="310"/>
                  </a:lnTo>
                  <a:lnTo>
                    <a:pt x="202" y="317"/>
                  </a:lnTo>
                  <a:lnTo>
                    <a:pt x="182" y="324"/>
                  </a:lnTo>
                  <a:lnTo>
                    <a:pt x="160" y="330"/>
                  </a:lnTo>
                  <a:lnTo>
                    <a:pt x="140" y="336"/>
                  </a:lnTo>
                  <a:lnTo>
                    <a:pt x="117" y="340"/>
                  </a:lnTo>
                  <a:lnTo>
                    <a:pt x="95" y="343"/>
                  </a:lnTo>
                  <a:lnTo>
                    <a:pt x="72" y="345"/>
                  </a:lnTo>
                  <a:lnTo>
                    <a:pt x="48" y="348"/>
                  </a:lnTo>
                  <a:lnTo>
                    <a:pt x="24" y="348"/>
                  </a:lnTo>
                  <a:lnTo>
                    <a:pt x="0" y="348"/>
                  </a:lnTo>
                  <a:lnTo>
                    <a:pt x="0" y="353"/>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21" name="Freeform 157"/>
            <p:cNvSpPr/>
            <p:nvPr/>
          </p:nvSpPr>
          <p:spPr>
            <a:xfrm>
              <a:off x="913" y="2158"/>
              <a:ext cx="322" cy="209"/>
            </a:xfrm>
            <a:custGeom>
              <a:avLst/>
              <a:gdLst>
                <a:gd name="txL" fmla="*/ 0 w 322"/>
                <a:gd name="txT" fmla="*/ 0 h 209"/>
                <a:gd name="txR" fmla="*/ 322 w 322"/>
                <a:gd name="txB" fmla="*/ 209 h 209"/>
              </a:gdLst>
              <a:ahLst/>
              <a:cxnLst>
                <a:cxn ang="0">
                  <a:pos x="0" y="10"/>
                </a:cxn>
                <a:cxn ang="0">
                  <a:pos x="12" y="36"/>
                </a:cxn>
                <a:cxn ang="0">
                  <a:pos x="26" y="60"/>
                </a:cxn>
                <a:cxn ang="0">
                  <a:pos x="42" y="81"/>
                </a:cxn>
                <a:cxn ang="0">
                  <a:pos x="59" y="100"/>
                </a:cxn>
                <a:cxn ang="0">
                  <a:pos x="77" y="118"/>
                </a:cxn>
                <a:cxn ang="0">
                  <a:pos x="96" y="132"/>
                </a:cxn>
                <a:cxn ang="0">
                  <a:pos x="116" y="146"/>
                </a:cxn>
                <a:cxn ang="0">
                  <a:pos x="138" y="157"/>
                </a:cxn>
                <a:cxn ang="0">
                  <a:pos x="160" y="168"/>
                </a:cxn>
                <a:cxn ang="0">
                  <a:pos x="183" y="176"/>
                </a:cxn>
                <a:cxn ang="0">
                  <a:pos x="206" y="184"/>
                </a:cxn>
                <a:cxn ang="0">
                  <a:pos x="228" y="189"/>
                </a:cxn>
                <a:cxn ang="0">
                  <a:pos x="252" y="195"/>
                </a:cxn>
                <a:cxn ang="0">
                  <a:pos x="275" y="199"/>
                </a:cxn>
                <a:cxn ang="0">
                  <a:pos x="298" y="204"/>
                </a:cxn>
                <a:cxn ang="0">
                  <a:pos x="321" y="208"/>
                </a:cxn>
                <a:cxn ang="0">
                  <a:pos x="309" y="201"/>
                </a:cxn>
                <a:cxn ang="0">
                  <a:pos x="287" y="197"/>
                </a:cxn>
                <a:cxn ang="0">
                  <a:pos x="264" y="194"/>
                </a:cxn>
                <a:cxn ang="0">
                  <a:pos x="241" y="188"/>
                </a:cxn>
                <a:cxn ang="0">
                  <a:pos x="218" y="182"/>
                </a:cxn>
                <a:cxn ang="0">
                  <a:pos x="195" y="176"/>
                </a:cxn>
                <a:cxn ang="0">
                  <a:pos x="172" y="168"/>
                </a:cxn>
                <a:cxn ang="0">
                  <a:pos x="151" y="159"/>
                </a:cxn>
                <a:cxn ang="0">
                  <a:pos x="129" y="148"/>
                </a:cxn>
                <a:cxn ang="0">
                  <a:pos x="109" y="136"/>
                </a:cxn>
                <a:cxn ang="0">
                  <a:pos x="89" y="123"/>
                </a:cxn>
                <a:cxn ang="0">
                  <a:pos x="71" y="107"/>
                </a:cxn>
                <a:cxn ang="0">
                  <a:pos x="53" y="89"/>
                </a:cxn>
                <a:cxn ang="0">
                  <a:pos x="37" y="69"/>
                </a:cxn>
                <a:cxn ang="0">
                  <a:pos x="22" y="47"/>
                </a:cxn>
                <a:cxn ang="0">
                  <a:pos x="10" y="23"/>
                </a:cxn>
                <a:cxn ang="0">
                  <a:pos x="0" y="9"/>
                </a:cxn>
                <a:cxn ang="0">
                  <a:pos x="0" y="0"/>
                </a:cxn>
                <a:cxn ang="0">
                  <a:pos x="4" y="9"/>
                </a:cxn>
              </a:cxnLst>
              <a:rect l="txL" t="txT" r="txR" b="txB"/>
              <a:pathLst>
                <a:path w="322" h="209">
                  <a:moveTo>
                    <a:pt x="4" y="9"/>
                  </a:moveTo>
                  <a:lnTo>
                    <a:pt x="0" y="10"/>
                  </a:lnTo>
                  <a:lnTo>
                    <a:pt x="6" y="24"/>
                  </a:lnTo>
                  <a:lnTo>
                    <a:pt x="12" y="36"/>
                  </a:lnTo>
                  <a:lnTo>
                    <a:pt x="19" y="49"/>
                  </a:lnTo>
                  <a:lnTo>
                    <a:pt x="26" y="60"/>
                  </a:lnTo>
                  <a:lnTo>
                    <a:pt x="34" y="72"/>
                  </a:lnTo>
                  <a:lnTo>
                    <a:pt x="42" y="81"/>
                  </a:lnTo>
                  <a:lnTo>
                    <a:pt x="50" y="92"/>
                  </a:lnTo>
                  <a:lnTo>
                    <a:pt x="59" y="100"/>
                  </a:lnTo>
                  <a:lnTo>
                    <a:pt x="68" y="109"/>
                  </a:lnTo>
                  <a:lnTo>
                    <a:pt x="77" y="118"/>
                  </a:lnTo>
                  <a:lnTo>
                    <a:pt x="87" y="125"/>
                  </a:lnTo>
                  <a:lnTo>
                    <a:pt x="96" y="132"/>
                  </a:lnTo>
                  <a:lnTo>
                    <a:pt x="107" y="140"/>
                  </a:lnTo>
                  <a:lnTo>
                    <a:pt x="116" y="146"/>
                  </a:lnTo>
                  <a:lnTo>
                    <a:pt x="128" y="152"/>
                  </a:lnTo>
                  <a:lnTo>
                    <a:pt x="138" y="157"/>
                  </a:lnTo>
                  <a:lnTo>
                    <a:pt x="149" y="163"/>
                  </a:lnTo>
                  <a:lnTo>
                    <a:pt x="160" y="168"/>
                  </a:lnTo>
                  <a:lnTo>
                    <a:pt x="172" y="172"/>
                  </a:lnTo>
                  <a:lnTo>
                    <a:pt x="183" y="176"/>
                  </a:lnTo>
                  <a:lnTo>
                    <a:pt x="194" y="180"/>
                  </a:lnTo>
                  <a:lnTo>
                    <a:pt x="206" y="184"/>
                  </a:lnTo>
                  <a:lnTo>
                    <a:pt x="217" y="187"/>
                  </a:lnTo>
                  <a:lnTo>
                    <a:pt x="228" y="189"/>
                  </a:lnTo>
                  <a:lnTo>
                    <a:pt x="240" y="192"/>
                  </a:lnTo>
                  <a:lnTo>
                    <a:pt x="252" y="195"/>
                  </a:lnTo>
                  <a:lnTo>
                    <a:pt x="263" y="197"/>
                  </a:lnTo>
                  <a:lnTo>
                    <a:pt x="275" y="199"/>
                  </a:lnTo>
                  <a:lnTo>
                    <a:pt x="286" y="201"/>
                  </a:lnTo>
                  <a:lnTo>
                    <a:pt x="298" y="204"/>
                  </a:lnTo>
                  <a:lnTo>
                    <a:pt x="308" y="205"/>
                  </a:lnTo>
                  <a:lnTo>
                    <a:pt x="321" y="208"/>
                  </a:lnTo>
                  <a:lnTo>
                    <a:pt x="321" y="204"/>
                  </a:lnTo>
                  <a:lnTo>
                    <a:pt x="309" y="201"/>
                  </a:lnTo>
                  <a:lnTo>
                    <a:pt x="298" y="200"/>
                  </a:lnTo>
                  <a:lnTo>
                    <a:pt x="287" y="197"/>
                  </a:lnTo>
                  <a:lnTo>
                    <a:pt x="276" y="195"/>
                  </a:lnTo>
                  <a:lnTo>
                    <a:pt x="264" y="194"/>
                  </a:lnTo>
                  <a:lnTo>
                    <a:pt x="252" y="192"/>
                  </a:lnTo>
                  <a:lnTo>
                    <a:pt x="241" y="188"/>
                  </a:lnTo>
                  <a:lnTo>
                    <a:pt x="230" y="185"/>
                  </a:lnTo>
                  <a:lnTo>
                    <a:pt x="218" y="182"/>
                  </a:lnTo>
                  <a:lnTo>
                    <a:pt x="207" y="180"/>
                  </a:lnTo>
                  <a:lnTo>
                    <a:pt x="195" y="176"/>
                  </a:lnTo>
                  <a:lnTo>
                    <a:pt x="184" y="172"/>
                  </a:lnTo>
                  <a:lnTo>
                    <a:pt x="172" y="168"/>
                  </a:lnTo>
                  <a:lnTo>
                    <a:pt x="162" y="164"/>
                  </a:lnTo>
                  <a:lnTo>
                    <a:pt x="151" y="159"/>
                  </a:lnTo>
                  <a:lnTo>
                    <a:pt x="140" y="154"/>
                  </a:lnTo>
                  <a:lnTo>
                    <a:pt x="129" y="148"/>
                  </a:lnTo>
                  <a:lnTo>
                    <a:pt x="119" y="143"/>
                  </a:lnTo>
                  <a:lnTo>
                    <a:pt x="109" y="136"/>
                  </a:lnTo>
                  <a:lnTo>
                    <a:pt x="99" y="129"/>
                  </a:lnTo>
                  <a:lnTo>
                    <a:pt x="89" y="123"/>
                  </a:lnTo>
                  <a:lnTo>
                    <a:pt x="80" y="115"/>
                  </a:lnTo>
                  <a:lnTo>
                    <a:pt x="71" y="107"/>
                  </a:lnTo>
                  <a:lnTo>
                    <a:pt x="62" y="99"/>
                  </a:lnTo>
                  <a:lnTo>
                    <a:pt x="53" y="89"/>
                  </a:lnTo>
                  <a:lnTo>
                    <a:pt x="44" y="79"/>
                  </a:lnTo>
                  <a:lnTo>
                    <a:pt x="37" y="69"/>
                  </a:lnTo>
                  <a:lnTo>
                    <a:pt x="30" y="58"/>
                  </a:lnTo>
                  <a:lnTo>
                    <a:pt x="22" y="47"/>
                  </a:lnTo>
                  <a:lnTo>
                    <a:pt x="16" y="35"/>
                  </a:lnTo>
                  <a:lnTo>
                    <a:pt x="10" y="23"/>
                  </a:lnTo>
                  <a:lnTo>
                    <a:pt x="4" y="8"/>
                  </a:lnTo>
                  <a:lnTo>
                    <a:pt x="0" y="9"/>
                  </a:lnTo>
                  <a:lnTo>
                    <a:pt x="4" y="8"/>
                  </a:lnTo>
                  <a:lnTo>
                    <a:pt x="0" y="0"/>
                  </a:lnTo>
                  <a:lnTo>
                    <a:pt x="0" y="9"/>
                  </a:lnTo>
                  <a:lnTo>
                    <a:pt x="4" y="9"/>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22" name="Freeform 158"/>
            <p:cNvSpPr/>
            <p:nvPr/>
          </p:nvSpPr>
          <p:spPr>
            <a:xfrm>
              <a:off x="787" y="2167"/>
              <a:ext cx="130" cy="76"/>
            </a:xfrm>
            <a:custGeom>
              <a:avLst/>
              <a:gdLst>
                <a:gd name="txL" fmla="*/ 0 w 130"/>
                <a:gd name="txT" fmla="*/ 0 h 76"/>
                <a:gd name="txR" fmla="*/ 130 w 130"/>
                <a:gd name="txB" fmla="*/ 76 h 76"/>
              </a:gdLst>
              <a:ahLst/>
              <a:cxnLst>
                <a:cxn ang="0">
                  <a:pos x="0" y="41"/>
                </a:cxn>
                <a:cxn ang="0">
                  <a:pos x="0" y="41"/>
                </a:cxn>
                <a:cxn ang="0">
                  <a:pos x="7" y="50"/>
                </a:cxn>
                <a:cxn ang="0">
                  <a:pos x="16" y="58"/>
                </a:cxn>
                <a:cxn ang="0">
                  <a:pos x="26" y="64"/>
                </a:cxn>
                <a:cxn ang="0">
                  <a:pos x="36" y="68"/>
                </a:cxn>
                <a:cxn ang="0">
                  <a:pos x="47" y="72"/>
                </a:cxn>
                <a:cxn ang="0">
                  <a:pos x="58" y="74"/>
                </a:cxn>
                <a:cxn ang="0">
                  <a:pos x="69" y="75"/>
                </a:cxn>
                <a:cxn ang="0">
                  <a:pos x="79" y="74"/>
                </a:cxn>
                <a:cxn ang="0">
                  <a:pos x="89" y="71"/>
                </a:cxn>
                <a:cxn ang="0">
                  <a:pos x="98" y="66"/>
                </a:cxn>
                <a:cxn ang="0">
                  <a:pos x="108" y="61"/>
                </a:cxn>
                <a:cxn ang="0">
                  <a:pos x="115" y="52"/>
                </a:cxn>
                <a:cxn ang="0">
                  <a:pos x="121" y="41"/>
                </a:cxn>
                <a:cxn ang="0">
                  <a:pos x="125" y="30"/>
                </a:cxn>
                <a:cxn ang="0">
                  <a:pos x="128" y="16"/>
                </a:cxn>
                <a:cxn ang="0">
                  <a:pos x="129" y="0"/>
                </a:cxn>
                <a:cxn ang="0">
                  <a:pos x="125" y="0"/>
                </a:cxn>
                <a:cxn ang="0">
                  <a:pos x="124" y="16"/>
                </a:cxn>
                <a:cxn ang="0">
                  <a:pos x="121" y="29"/>
                </a:cxn>
                <a:cxn ang="0">
                  <a:pos x="118" y="41"/>
                </a:cxn>
                <a:cxn ang="0">
                  <a:pos x="112" y="50"/>
                </a:cxn>
                <a:cxn ang="0">
                  <a:pos x="105" y="58"/>
                </a:cxn>
                <a:cxn ang="0">
                  <a:pos x="97" y="63"/>
                </a:cxn>
                <a:cxn ang="0">
                  <a:pos x="88" y="67"/>
                </a:cxn>
                <a:cxn ang="0">
                  <a:pos x="78" y="70"/>
                </a:cxn>
                <a:cxn ang="0">
                  <a:pos x="69" y="70"/>
                </a:cxn>
                <a:cxn ang="0">
                  <a:pos x="58" y="70"/>
                </a:cxn>
                <a:cxn ang="0">
                  <a:pos x="48" y="68"/>
                </a:cxn>
                <a:cxn ang="0">
                  <a:pos x="38" y="65"/>
                </a:cxn>
                <a:cxn ang="0">
                  <a:pos x="27" y="61"/>
                </a:cxn>
                <a:cxn ang="0">
                  <a:pos x="19" y="54"/>
                </a:cxn>
                <a:cxn ang="0">
                  <a:pos x="10" y="47"/>
                </a:cxn>
                <a:cxn ang="0">
                  <a:pos x="1" y="40"/>
                </a:cxn>
                <a:cxn ang="0">
                  <a:pos x="1" y="40"/>
                </a:cxn>
                <a:cxn ang="0">
                  <a:pos x="0" y="41"/>
                </a:cxn>
              </a:cxnLst>
              <a:rect l="txL" t="txT" r="txR" b="txB"/>
              <a:pathLst>
                <a:path w="130" h="76">
                  <a:moveTo>
                    <a:pt x="0" y="41"/>
                  </a:moveTo>
                  <a:lnTo>
                    <a:pt x="0" y="41"/>
                  </a:lnTo>
                  <a:lnTo>
                    <a:pt x="7" y="50"/>
                  </a:lnTo>
                  <a:lnTo>
                    <a:pt x="16" y="58"/>
                  </a:lnTo>
                  <a:lnTo>
                    <a:pt x="26" y="64"/>
                  </a:lnTo>
                  <a:lnTo>
                    <a:pt x="36" y="68"/>
                  </a:lnTo>
                  <a:lnTo>
                    <a:pt x="47" y="72"/>
                  </a:lnTo>
                  <a:lnTo>
                    <a:pt x="58" y="74"/>
                  </a:lnTo>
                  <a:lnTo>
                    <a:pt x="69" y="75"/>
                  </a:lnTo>
                  <a:lnTo>
                    <a:pt x="79" y="74"/>
                  </a:lnTo>
                  <a:lnTo>
                    <a:pt x="89" y="71"/>
                  </a:lnTo>
                  <a:lnTo>
                    <a:pt x="98" y="66"/>
                  </a:lnTo>
                  <a:lnTo>
                    <a:pt x="108" y="61"/>
                  </a:lnTo>
                  <a:lnTo>
                    <a:pt x="115" y="52"/>
                  </a:lnTo>
                  <a:lnTo>
                    <a:pt x="121" y="41"/>
                  </a:lnTo>
                  <a:lnTo>
                    <a:pt x="125" y="30"/>
                  </a:lnTo>
                  <a:lnTo>
                    <a:pt x="128" y="16"/>
                  </a:lnTo>
                  <a:lnTo>
                    <a:pt x="129" y="0"/>
                  </a:lnTo>
                  <a:lnTo>
                    <a:pt x="125" y="0"/>
                  </a:lnTo>
                  <a:lnTo>
                    <a:pt x="124" y="16"/>
                  </a:lnTo>
                  <a:lnTo>
                    <a:pt x="121" y="29"/>
                  </a:lnTo>
                  <a:lnTo>
                    <a:pt x="118" y="41"/>
                  </a:lnTo>
                  <a:lnTo>
                    <a:pt x="112" y="50"/>
                  </a:lnTo>
                  <a:lnTo>
                    <a:pt x="105" y="58"/>
                  </a:lnTo>
                  <a:lnTo>
                    <a:pt x="97" y="63"/>
                  </a:lnTo>
                  <a:lnTo>
                    <a:pt x="88" y="67"/>
                  </a:lnTo>
                  <a:lnTo>
                    <a:pt x="78" y="70"/>
                  </a:lnTo>
                  <a:lnTo>
                    <a:pt x="69" y="70"/>
                  </a:lnTo>
                  <a:lnTo>
                    <a:pt x="58" y="70"/>
                  </a:lnTo>
                  <a:lnTo>
                    <a:pt x="48" y="68"/>
                  </a:lnTo>
                  <a:lnTo>
                    <a:pt x="38" y="65"/>
                  </a:lnTo>
                  <a:lnTo>
                    <a:pt x="27" y="61"/>
                  </a:lnTo>
                  <a:lnTo>
                    <a:pt x="19" y="54"/>
                  </a:lnTo>
                  <a:lnTo>
                    <a:pt x="10" y="47"/>
                  </a:lnTo>
                  <a:lnTo>
                    <a:pt x="1" y="40"/>
                  </a:lnTo>
                  <a:lnTo>
                    <a:pt x="0" y="41"/>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23" name="Freeform 159"/>
            <p:cNvSpPr/>
            <p:nvPr/>
          </p:nvSpPr>
          <p:spPr>
            <a:xfrm>
              <a:off x="739" y="1997"/>
              <a:ext cx="50" cy="212"/>
            </a:xfrm>
            <a:custGeom>
              <a:avLst/>
              <a:gdLst>
                <a:gd name="txL" fmla="*/ 0 w 50"/>
                <a:gd name="txT" fmla="*/ 0 h 212"/>
                <a:gd name="txR" fmla="*/ 50 w 50"/>
                <a:gd name="txB" fmla="*/ 212 h 212"/>
              </a:gdLst>
              <a:ahLst/>
              <a:cxnLst>
                <a:cxn ang="0">
                  <a:pos x="41" y="0"/>
                </a:cxn>
                <a:cxn ang="0">
                  <a:pos x="30" y="10"/>
                </a:cxn>
                <a:cxn ang="0">
                  <a:pos x="20" y="19"/>
                </a:cxn>
                <a:cxn ang="0">
                  <a:pos x="13" y="32"/>
                </a:cxn>
                <a:cxn ang="0">
                  <a:pos x="7" y="44"/>
                </a:cxn>
                <a:cxn ang="0">
                  <a:pos x="3" y="58"/>
                </a:cxn>
                <a:cxn ang="0">
                  <a:pos x="0" y="71"/>
                </a:cxn>
                <a:cxn ang="0">
                  <a:pos x="0" y="87"/>
                </a:cxn>
                <a:cxn ang="0">
                  <a:pos x="0" y="101"/>
                </a:cxn>
                <a:cxn ang="0">
                  <a:pos x="1" y="115"/>
                </a:cxn>
                <a:cxn ang="0">
                  <a:pos x="4" y="131"/>
                </a:cxn>
                <a:cxn ang="0">
                  <a:pos x="9" y="145"/>
                </a:cxn>
                <a:cxn ang="0">
                  <a:pos x="15" y="159"/>
                </a:cxn>
                <a:cxn ang="0">
                  <a:pos x="21" y="173"/>
                </a:cxn>
                <a:cxn ang="0">
                  <a:pos x="28" y="187"/>
                </a:cxn>
                <a:cxn ang="0">
                  <a:pos x="37" y="199"/>
                </a:cxn>
                <a:cxn ang="0">
                  <a:pos x="47" y="211"/>
                </a:cxn>
                <a:cxn ang="0">
                  <a:pos x="45" y="203"/>
                </a:cxn>
                <a:cxn ang="0">
                  <a:pos x="36" y="191"/>
                </a:cxn>
                <a:cxn ang="0">
                  <a:pos x="28" y="178"/>
                </a:cxn>
                <a:cxn ang="0">
                  <a:pos x="21" y="164"/>
                </a:cxn>
                <a:cxn ang="0">
                  <a:pos x="15" y="151"/>
                </a:cxn>
                <a:cxn ang="0">
                  <a:pos x="10" y="137"/>
                </a:cxn>
                <a:cxn ang="0">
                  <a:pos x="7" y="122"/>
                </a:cxn>
                <a:cxn ang="0">
                  <a:pos x="4" y="107"/>
                </a:cxn>
                <a:cxn ang="0">
                  <a:pos x="3" y="93"/>
                </a:cxn>
                <a:cxn ang="0">
                  <a:pos x="3" y="79"/>
                </a:cxn>
                <a:cxn ang="0">
                  <a:pos x="5" y="66"/>
                </a:cxn>
                <a:cxn ang="0">
                  <a:pos x="8" y="52"/>
                </a:cxn>
                <a:cxn ang="0">
                  <a:pos x="13" y="39"/>
                </a:cxn>
                <a:cxn ang="0">
                  <a:pos x="20" y="28"/>
                </a:cxn>
                <a:cxn ang="0">
                  <a:pos x="27" y="18"/>
                </a:cxn>
                <a:cxn ang="0">
                  <a:pos x="37" y="7"/>
                </a:cxn>
                <a:cxn ang="0">
                  <a:pos x="43" y="3"/>
                </a:cxn>
              </a:cxnLst>
              <a:rect l="txL" t="txT" r="txR" b="txB"/>
              <a:pathLst>
                <a:path w="50" h="212">
                  <a:moveTo>
                    <a:pt x="41" y="0"/>
                  </a:moveTo>
                  <a:lnTo>
                    <a:pt x="41" y="0"/>
                  </a:lnTo>
                  <a:lnTo>
                    <a:pt x="35" y="4"/>
                  </a:lnTo>
                  <a:lnTo>
                    <a:pt x="30" y="10"/>
                  </a:lnTo>
                  <a:lnTo>
                    <a:pt x="25" y="15"/>
                  </a:lnTo>
                  <a:lnTo>
                    <a:pt x="20" y="19"/>
                  </a:lnTo>
                  <a:lnTo>
                    <a:pt x="16" y="26"/>
                  </a:lnTo>
                  <a:lnTo>
                    <a:pt x="13" y="32"/>
                  </a:lnTo>
                  <a:lnTo>
                    <a:pt x="10" y="38"/>
                  </a:lnTo>
                  <a:lnTo>
                    <a:pt x="7" y="44"/>
                  </a:lnTo>
                  <a:lnTo>
                    <a:pt x="4" y="51"/>
                  </a:lnTo>
                  <a:lnTo>
                    <a:pt x="3" y="58"/>
                  </a:lnTo>
                  <a:lnTo>
                    <a:pt x="1" y="65"/>
                  </a:lnTo>
                  <a:lnTo>
                    <a:pt x="0" y="71"/>
                  </a:lnTo>
                  <a:lnTo>
                    <a:pt x="0" y="79"/>
                  </a:lnTo>
                  <a:lnTo>
                    <a:pt x="0" y="87"/>
                  </a:lnTo>
                  <a:lnTo>
                    <a:pt x="0" y="93"/>
                  </a:lnTo>
                  <a:lnTo>
                    <a:pt x="0" y="101"/>
                  </a:lnTo>
                  <a:lnTo>
                    <a:pt x="0" y="108"/>
                  </a:lnTo>
                  <a:lnTo>
                    <a:pt x="1" y="115"/>
                  </a:lnTo>
                  <a:lnTo>
                    <a:pt x="3" y="123"/>
                  </a:lnTo>
                  <a:lnTo>
                    <a:pt x="4" y="131"/>
                  </a:lnTo>
                  <a:lnTo>
                    <a:pt x="6" y="138"/>
                  </a:lnTo>
                  <a:lnTo>
                    <a:pt x="9" y="145"/>
                  </a:lnTo>
                  <a:lnTo>
                    <a:pt x="11" y="152"/>
                  </a:lnTo>
                  <a:lnTo>
                    <a:pt x="15" y="159"/>
                  </a:lnTo>
                  <a:lnTo>
                    <a:pt x="18" y="166"/>
                  </a:lnTo>
                  <a:lnTo>
                    <a:pt x="21" y="173"/>
                  </a:lnTo>
                  <a:lnTo>
                    <a:pt x="24" y="180"/>
                  </a:lnTo>
                  <a:lnTo>
                    <a:pt x="28" y="187"/>
                  </a:lnTo>
                  <a:lnTo>
                    <a:pt x="32" y="193"/>
                  </a:lnTo>
                  <a:lnTo>
                    <a:pt x="37" y="199"/>
                  </a:lnTo>
                  <a:lnTo>
                    <a:pt x="42" y="206"/>
                  </a:lnTo>
                  <a:lnTo>
                    <a:pt x="47" y="211"/>
                  </a:lnTo>
                  <a:lnTo>
                    <a:pt x="49" y="209"/>
                  </a:lnTo>
                  <a:lnTo>
                    <a:pt x="45" y="203"/>
                  </a:lnTo>
                  <a:lnTo>
                    <a:pt x="40" y="197"/>
                  </a:lnTo>
                  <a:lnTo>
                    <a:pt x="36" y="191"/>
                  </a:lnTo>
                  <a:lnTo>
                    <a:pt x="32" y="185"/>
                  </a:lnTo>
                  <a:lnTo>
                    <a:pt x="28" y="178"/>
                  </a:lnTo>
                  <a:lnTo>
                    <a:pt x="24" y="171"/>
                  </a:lnTo>
                  <a:lnTo>
                    <a:pt x="21" y="164"/>
                  </a:lnTo>
                  <a:lnTo>
                    <a:pt x="18" y="158"/>
                  </a:lnTo>
                  <a:lnTo>
                    <a:pt x="15" y="151"/>
                  </a:lnTo>
                  <a:lnTo>
                    <a:pt x="13" y="143"/>
                  </a:lnTo>
                  <a:lnTo>
                    <a:pt x="10" y="137"/>
                  </a:lnTo>
                  <a:lnTo>
                    <a:pt x="8" y="129"/>
                  </a:lnTo>
                  <a:lnTo>
                    <a:pt x="7" y="122"/>
                  </a:lnTo>
                  <a:lnTo>
                    <a:pt x="5" y="115"/>
                  </a:lnTo>
                  <a:lnTo>
                    <a:pt x="4" y="107"/>
                  </a:lnTo>
                  <a:lnTo>
                    <a:pt x="3" y="100"/>
                  </a:lnTo>
                  <a:lnTo>
                    <a:pt x="3" y="93"/>
                  </a:lnTo>
                  <a:lnTo>
                    <a:pt x="3" y="87"/>
                  </a:lnTo>
                  <a:lnTo>
                    <a:pt x="3" y="79"/>
                  </a:lnTo>
                  <a:lnTo>
                    <a:pt x="4" y="72"/>
                  </a:lnTo>
                  <a:lnTo>
                    <a:pt x="5" y="66"/>
                  </a:lnTo>
                  <a:lnTo>
                    <a:pt x="7" y="59"/>
                  </a:lnTo>
                  <a:lnTo>
                    <a:pt x="8" y="52"/>
                  </a:lnTo>
                  <a:lnTo>
                    <a:pt x="11" y="46"/>
                  </a:lnTo>
                  <a:lnTo>
                    <a:pt x="13" y="39"/>
                  </a:lnTo>
                  <a:lnTo>
                    <a:pt x="16" y="34"/>
                  </a:lnTo>
                  <a:lnTo>
                    <a:pt x="20" y="28"/>
                  </a:lnTo>
                  <a:lnTo>
                    <a:pt x="24" y="22"/>
                  </a:lnTo>
                  <a:lnTo>
                    <a:pt x="27" y="18"/>
                  </a:lnTo>
                  <a:lnTo>
                    <a:pt x="32" y="12"/>
                  </a:lnTo>
                  <a:lnTo>
                    <a:pt x="37" y="7"/>
                  </a:lnTo>
                  <a:lnTo>
                    <a:pt x="43" y="3"/>
                  </a:lnTo>
                  <a:lnTo>
                    <a:pt x="41"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24" name="Freeform 160"/>
            <p:cNvSpPr/>
            <p:nvPr/>
          </p:nvSpPr>
          <p:spPr>
            <a:xfrm>
              <a:off x="781" y="1986"/>
              <a:ext cx="99" cy="38"/>
            </a:xfrm>
            <a:custGeom>
              <a:avLst/>
              <a:gdLst>
                <a:gd name="txL" fmla="*/ 0 w 99"/>
                <a:gd name="txT" fmla="*/ 0 h 38"/>
                <a:gd name="txR" fmla="*/ 99 w 99"/>
                <a:gd name="txB" fmla="*/ 38 h 38"/>
              </a:gdLst>
              <a:ahLst/>
              <a:cxnLst>
                <a:cxn ang="0">
                  <a:pos x="93" y="36"/>
                </a:cxn>
                <a:cxn ang="0">
                  <a:pos x="98" y="35"/>
                </a:cxn>
                <a:cxn ang="0">
                  <a:pos x="91" y="29"/>
                </a:cxn>
                <a:cxn ang="0">
                  <a:pos x="85" y="22"/>
                </a:cxn>
                <a:cxn ang="0">
                  <a:pos x="79" y="17"/>
                </a:cxn>
                <a:cxn ang="0">
                  <a:pos x="73" y="12"/>
                </a:cxn>
                <a:cxn ang="0">
                  <a:pos x="67" y="8"/>
                </a:cxn>
                <a:cxn ang="0">
                  <a:pos x="61" y="5"/>
                </a:cxn>
                <a:cxn ang="0">
                  <a:pos x="55" y="3"/>
                </a:cxn>
                <a:cxn ang="0">
                  <a:pos x="49" y="1"/>
                </a:cxn>
                <a:cxn ang="0">
                  <a:pos x="42" y="0"/>
                </a:cxn>
                <a:cxn ang="0">
                  <a:pos x="35" y="0"/>
                </a:cxn>
                <a:cxn ang="0">
                  <a:pos x="29" y="0"/>
                </a:cxn>
                <a:cxn ang="0">
                  <a:pos x="23" y="1"/>
                </a:cxn>
                <a:cxn ang="0">
                  <a:pos x="16" y="3"/>
                </a:cxn>
                <a:cxn ang="0">
                  <a:pos x="11" y="5"/>
                </a:cxn>
                <a:cxn ang="0">
                  <a:pos x="5" y="7"/>
                </a:cxn>
                <a:cxn ang="0">
                  <a:pos x="0" y="11"/>
                </a:cxn>
                <a:cxn ang="0">
                  <a:pos x="2" y="14"/>
                </a:cxn>
                <a:cxn ang="0">
                  <a:pos x="7" y="11"/>
                </a:cxn>
                <a:cxn ang="0">
                  <a:pos x="12" y="8"/>
                </a:cxn>
                <a:cxn ang="0">
                  <a:pos x="18" y="6"/>
                </a:cxn>
                <a:cxn ang="0">
                  <a:pos x="24" y="5"/>
                </a:cxn>
                <a:cxn ang="0">
                  <a:pos x="30" y="3"/>
                </a:cxn>
                <a:cxn ang="0">
                  <a:pos x="35" y="3"/>
                </a:cxn>
                <a:cxn ang="0">
                  <a:pos x="41" y="3"/>
                </a:cxn>
                <a:cxn ang="0">
                  <a:pos x="47" y="5"/>
                </a:cxn>
                <a:cxn ang="0">
                  <a:pos x="53" y="6"/>
                </a:cxn>
                <a:cxn ang="0">
                  <a:pos x="59" y="8"/>
                </a:cxn>
                <a:cxn ang="0">
                  <a:pos x="65" y="11"/>
                </a:cxn>
                <a:cxn ang="0">
                  <a:pos x="71" y="15"/>
                </a:cxn>
                <a:cxn ang="0">
                  <a:pos x="77" y="19"/>
                </a:cxn>
                <a:cxn ang="0">
                  <a:pos x="82" y="25"/>
                </a:cxn>
                <a:cxn ang="0">
                  <a:pos x="88" y="30"/>
                </a:cxn>
                <a:cxn ang="0">
                  <a:pos x="93" y="37"/>
                </a:cxn>
                <a:cxn ang="0">
                  <a:pos x="98" y="36"/>
                </a:cxn>
                <a:cxn ang="0">
                  <a:pos x="93" y="36"/>
                </a:cxn>
              </a:cxnLst>
              <a:rect l="txL" t="txT" r="txR" b="txB"/>
              <a:pathLst>
                <a:path w="99" h="38">
                  <a:moveTo>
                    <a:pt x="93" y="36"/>
                  </a:moveTo>
                  <a:lnTo>
                    <a:pt x="98" y="35"/>
                  </a:lnTo>
                  <a:lnTo>
                    <a:pt x="91" y="29"/>
                  </a:lnTo>
                  <a:lnTo>
                    <a:pt x="85" y="22"/>
                  </a:lnTo>
                  <a:lnTo>
                    <a:pt x="79" y="17"/>
                  </a:lnTo>
                  <a:lnTo>
                    <a:pt x="73" y="12"/>
                  </a:lnTo>
                  <a:lnTo>
                    <a:pt x="67" y="8"/>
                  </a:lnTo>
                  <a:lnTo>
                    <a:pt x="61" y="5"/>
                  </a:lnTo>
                  <a:lnTo>
                    <a:pt x="55" y="3"/>
                  </a:lnTo>
                  <a:lnTo>
                    <a:pt x="49" y="1"/>
                  </a:lnTo>
                  <a:lnTo>
                    <a:pt x="42" y="0"/>
                  </a:lnTo>
                  <a:lnTo>
                    <a:pt x="35" y="0"/>
                  </a:lnTo>
                  <a:lnTo>
                    <a:pt x="29" y="0"/>
                  </a:lnTo>
                  <a:lnTo>
                    <a:pt x="23" y="1"/>
                  </a:lnTo>
                  <a:lnTo>
                    <a:pt x="16" y="3"/>
                  </a:lnTo>
                  <a:lnTo>
                    <a:pt x="11" y="5"/>
                  </a:lnTo>
                  <a:lnTo>
                    <a:pt x="5" y="7"/>
                  </a:lnTo>
                  <a:lnTo>
                    <a:pt x="0" y="11"/>
                  </a:lnTo>
                  <a:lnTo>
                    <a:pt x="2" y="14"/>
                  </a:lnTo>
                  <a:lnTo>
                    <a:pt x="7" y="11"/>
                  </a:lnTo>
                  <a:lnTo>
                    <a:pt x="12" y="8"/>
                  </a:lnTo>
                  <a:lnTo>
                    <a:pt x="18" y="6"/>
                  </a:lnTo>
                  <a:lnTo>
                    <a:pt x="24" y="5"/>
                  </a:lnTo>
                  <a:lnTo>
                    <a:pt x="30" y="3"/>
                  </a:lnTo>
                  <a:lnTo>
                    <a:pt x="35" y="3"/>
                  </a:lnTo>
                  <a:lnTo>
                    <a:pt x="41" y="3"/>
                  </a:lnTo>
                  <a:lnTo>
                    <a:pt x="47" y="5"/>
                  </a:lnTo>
                  <a:lnTo>
                    <a:pt x="53" y="6"/>
                  </a:lnTo>
                  <a:lnTo>
                    <a:pt x="59" y="8"/>
                  </a:lnTo>
                  <a:lnTo>
                    <a:pt x="65" y="11"/>
                  </a:lnTo>
                  <a:lnTo>
                    <a:pt x="71" y="15"/>
                  </a:lnTo>
                  <a:lnTo>
                    <a:pt x="77" y="19"/>
                  </a:lnTo>
                  <a:lnTo>
                    <a:pt x="82" y="25"/>
                  </a:lnTo>
                  <a:lnTo>
                    <a:pt x="88" y="30"/>
                  </a:lnTo>
                  <a:lnTo>
                    <a:pt x="93" y="37"/>
                  </a:lnTo>
                  <a:lnTo>
                    <a:pt x="98" y="36"/>
                  </a:lnTo>
                  <a:lnTo>
                    <a:pt x="93" y="36"/>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25" name="Freeform 161"/>
            <p:cNvSpPr/>
            <p:nvPr/>
          </p:nvSpPr>
          <p:spPr>
            <a:xfrm>
              <a:off x="865" y="1681"/>
              <a:ext cx="100" cy="343"/>
            </a:xfrm>
            <a:custGeom>
              <a:avLst/>
              <a:gdLst>
                <a:gd name="txL" fmla="*/ 0 w 100"/>
                <a:gd name="txT" fmla="*/ 0 h 343"/>
                <a:gd name="txR" fmla="*/ 100 w 100"/>
                <a:gd name="txB" fmla="*/ 343 h 343"/>
              </a:gdLst>
              <a:ahLst/>
              <a:cxnLst>
                <a:cxn ang="0">
                  <a:pos x="97" y="0"/>
                </a:cxn>
                <a:cxn ang="0">
                  <a:pos x="73" y="10"/>
                </a:cxn>
                <a:cxn ang="0">
                  <a:pos x="54" y="25"/>
                </a:cxn>
                <a:cxn ang="0">
                  <a:pos x="38" y="46"/>
                </a:cxn>
                <a:cxn ang="0">
                  <a:pos x="25" y="70"/>
                </a:cxn>
                <a:cxn ang="0">
                  <a:pos x="15" y="96"/>
                </a:cxn>
                <a:cxn ang="0">
                  <a:pos x="8" y="125"/>
                </a:cxn>
                <a:cxn ang="0">
                  <a:pos x="3" y="156"/>
                </a:cxn>
                <a:cxn ang="0">
                  <a:pos x="1" y="186"/>
                </a:cxn>
                <a:cxn ang="0">
                  <a:pos x="0" y="215"/>
                </a:cxn>
                <a:cxn ang="0">
                  <a:pos x="0" y="244"/>
                </a:cxn>
                <a:cxn ang="0">
                  <a:pos x="1" y="270"/>
                </a:cxn>
                <a:cxn ang="0">
                  <a:pos x="3" y="294"/>
                </a:cxn>
                <a:cxn ang="0">
                  <a:pos x="4" y="313"/>
                </a:cxn>
                <a:cxn ang="0">
                  <a:pos x="7" y="329"/>
                </a:cxn>
                <a:cxn ang="0">
                  <a:pos x="7" y="338"/>
                </a:cxn>
                <a:cxn ang="0">
                  <a:pos x="8" y="342"/>
                </a:cxn>
                <a:cxn ang="0">
                  <a:pos x="12" y="341"/>
                </a:cxn>
                <a:cxn ang="0">
                  <a:pos x="11" y="334"/>
                </a:cxn>
                <a:cxn ang="0">
                  <a:pos x="10" y="321"/>
                </a:cxn>
                <a:cxn ang="0">
                  <a:pos x="7" y="304"/>
                </a:cxn>
                <a:cxn ang="0">
                  <a:pos x="6" y="283"/>
                </a:cxn>
                <a:cxn ang="0">
                  <a:pos x="4" y="257"/>
                </a:cxn>
                <a:cxn ang="0">
                  <a:pos x="3" y="230"/>
                </a:cxn>
                <a:cxn ang="0">
                  <a:pos x="4" y="201"/>
                </a:cxn>
                <a:cxn ang="0">
                  <a:pos x="6" y="171"/>
                </a:cxn>
                <a:cxn ang="0">
                  <a:pos x="10" y="141"/>
                </a:cxn>
                <a:cxn ang="0">
                  <a:pos x="15" y="112"/>
                </a:cxn>
                <a:cxn ang="0">
                  <a:pos x="23" y="84"/>
                </a:cxn>
                <a:cxn ang="0">
                  <a:pos x="35" y="60"/>
                </a:cxn>
                <a:cxn ang="0">
                  <a:pos x="47" y="38"/>
                </a:cxn>
                <a:cxn ang="0">
                  <a:pos x="65" y="20"/>
                </a:cxn>
                <a:cxn ang="0">
                  <a:pos x="87" y="8"/>
                </a:cxn>
                <a:cxn ang="0">
                  <a:pos x="99" y="4"/>
                </a:cxn>
              </a:cxnLst>
              <a:rect l="txL" t="txT" r="txR" b="txB"/>
              <a:pathLst>
                <a:path w="100" h="343">
                  <a:moveTo>
                    <a:pt x="96" y="0"/>
                  </a:moveTo>
                  <a:lnTo>
                    <a:pt x="97" y="0"/>
                  </a:lnTo>
                  <a:lnTo>
                    <a:pt x="85" y="4"/>
                  </a:lnTo>
                  <a:lnTo>
                    <a:pt x="73" y="10"/>
                  </a:lnTo>
                  <a:lnTo>
                    <a:pt x="63" y="18"/>
                  </a:lnTo>
                  <a:lnTo>
                    <a:pt x="54" y="25"/>
                  </a:lnTo>
                  <a:lnTo>
                    <a:pt x="45" y="36"/>
                  </a:lnTo>
                  <a:lnTo>
                    <a:pt x="38" y="46"/>
                  </a:lnTo>
                  <a:lnTo>
                    <a:pt x="31" y="57"/>
                  </a:lnTo>
                  <a:lnTo>
                    <a:pt x="25" y="70"/>
                  </a:lnTo>
                  <a:lnTo>
                    <a:pt x="19" y="83"/>
                  </a:lnTo>
                  <a:lnTo>
                    <a:pt x="15" y="96"/>
                  </a:lnTo>
                  <a:lnTo>
                    <a:pt x="11" y="111"/>
                  </a:lnTo>
                  <a:lnTo>
                    <a:pt x="8" y="125"/>
                  </a:lnTo>
                  <a:lnTo>
                    <a:pt x="6" y="140"/>
                  </a:lnTo>
                  <a:lnTo>
                    <a:pt x="3" y="156"/>
                  </a:lnTo>
                  <a:lnTo>
                    <a:pt x="2" y="170"/>
                  </a:lnTo>
                  <a:lnTo>
                    <a:pt x="1" y="186"/>
                  </a:lnTo>
                  <a:lnTo>
                    <a:pt x="0" y="201"/>
                  </a:lnTo>
                  <a:lnTo>
                    <a:pt x="0" y="215"/>
                  </a:lnTo>
                  <a:lnTo>
                    <a:pt x="0" y="230"/>
                  </a:lnTo>
                  <a:lnTo>
                    <a:pt x="0" y="244"/>
                  </a:lnTo>
                  <a:lnTo>
                    <a:pt x="0" y="257"/>
                  </a:lnTo>
                  <a:lnTo>
                    <a:pt x="1" y="270"/>
                  </a:lnTo>
                  <a:lnTo>
                    <a:pt x="2" y="283"/>
                  </a:lnTo>
                  <a:lnTo>
                    <a:pt x="3" y="294"/>
                  </a:lnTo>
                  <a:lnTo>
                    <a:pt x="3" y="305"/>
                  </a:lnTo>
                  <a:lnTo>
                    <a:pt x="4" y="313"/>
                  </a:lnTo>
                  <a:lnTo>
                    <a:pt x="6" y="321"/>
                  </a:lnTo>
                  <a:lnTo>
                    <a:pt x="7" y="329"/>
                  </a:lnTo>
                  <a:lnTo>
                    <a:pt x="7" y="335"/>
                  </a:lnTo>
                  <a:lnTo>
                    <a:pt x="7" y="338"/>
                  </a:lnTo>
                  <a:lnTo>
                    <a:pt x="8" y="341"/>
                  </a:lnTo>
                  <a:lnTo>
                    <a:pt x="8" y="342"/>
                  </a:lnTo>
                  <a:lnTo>
                    <a:pt x="12" y="342"/>
                  </a:lnTo>
                  <a:lnTo>
                    <a:pt x="12" y="341"/>
                  </a:lnTo>
                  <a:lnTo>
                    <a:pt x="11" y="337"/>
                  </a:lnTo>
                  <a:lnTo>
                    <a:pt x="11" y="334"/>
                  </a:lnTo>
                  <a:lnTo>
                    <a:pt x="11" y="329"/>
                  </a:lnTo>
                  <a:lnTo>
                    <a:pt x="10" y="321"/>
                  </a:lnTo>
                  <a:lnTo>
                    <a:pt x="8" y="313"/>
                  </a:lnTo>
                  <a:lnTo>
                    <a:pt x="7" y="304"/>
                  </a:lnTo>
                  <a:lnTo>
                    <a:pt x="7" y="293"/>
                  </a:lnTo>
                  <a:lnTo>
                    <a:pt x="6" y="283"/>
                  </a:lnTo>
                  <a:lnTo>
                    <a:pt x="5" y="270"/>
                  </a:lnTo>
                  <a:lnTo>
                    <a:pt x="4" y="257"/>
                  </a:lnTo>
                  <a:lnTo>
                    <a:pt x="3" y="244"/>
                  </a:lnTo>
                  <a:lnTo>
                    <a:pt x="3" y="230"/>
                  </a:lnTo>
                  <a:lnTo>
                    <a:pt x="3" y="215"/>
                  </a:lnTo>
                  <a:lnTo>
                    <a:pt x="4" y="201"/>
                  </a:lnTo>
                  <a:lnTo>
                    <a:pt x="5" y="186"/>
                  </a:lnTo>
                  <a:lnTo>
                    <a:pt x="6" y="171"/>
                  </a:lnTo>
                  <a:lnTo>
                    <a:pt x="7" y="156"/>
                  </a:lnTo>
                  <a:lnTo>
                    <a:pt x="10" y="141"/>
                  </a:lnTo>
                  <a:lnTo>
                    <a:pt x="12" y="126"/>
                  </a:lnTo>
                  <a:lnTo>
                    <a:pt x="15" y="112"/>
                  </a:lnTo>
                  <a:lnTo>
                    <a:pt x="19" y="97"/>
                  </a:lnTo>
                  <a:lnTo>
                    <a:pt x="23" y="84"/>
                  </a:lnTo>
                  <a:lnTo>
                    <a:pt x="28" y="71"/>
                  </a:lnTo>
                  <a:lnTo>
                    <a:pt x="35" y="60"/>
                  </a:lnTo>
                  <a:lnTo>
                    <a:pt x="41" y="48"/>
                  </a:lnTo>
                  <a:lnTo>
                    <a:pt x="47" y="38"/>
                  </a:lnTo>
                  <a:lnTo>
                    <a:pt x="56" y="28"/>
                  </a:lnTo>
                  <a:lnTo>
                    <a:pt x="65" y="20"/>
                  </a:lnTo>
                  <a:lnTo>
                    <a:pt x="75" y="13"/>
                  </a:lnTo>
                  <a:lnTo>
                    <a:pt x="87" y="8"/>
                  </a:lnTo>
                  <a:lnTo>
                    <a:pt x="98" y="4"/>
                  </a:lnTo>
                  <a:lnTo>
                    <a:pt x="99" y="4"/>
                  </a:lnTo>
                  <a:lnTo>
                    <a:pt x="96"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26" name="Freeform 162"/>
            <p:cNvSpPr/>
            <p:nvPr/>
          </p:nvSpPr>
          <p:spPr>
            <a:xfrm>
              <a:off x="963" y="1547"/>
              <a:ext cx="472" cy="139"/>
            </a:xfrm>
            <a:custGeom>
              <a:avLst/>
              <a:gdLst>
                <a:gd name="txL" fmla="*/ 0 w 472"/>
                <a:gd name="txT" fmla="*/ 0 h 139"/>
                <a:gd name="txR" fmla="*/ 472 w 472"/>
                <a:gd name="txB" fmla="*/ 139 h 139"/>
              </a:gdLst>
              <a:ahLst/>
              <a:cxnLst>
                <a:cxn ang="0">
                  <a:pos x="471" y="30"/>
                </a:cxn>
                <a:cxn ang="0">
                  <a:pos x="440" y="13"/>
                </a:cxn>
                <a:cxn ang="0">
                  <a:pos x="406" y="4"/>
                </a:cxn>
                <a:cxn ang="0">
                  <a:pos x="371" y="0"/>
                </a:cxn>
                <a:cxn ang="0">
                  <a:pos x="332" y="1"/>
                </a:cxn>
                <a:cxn ang="0">
                  <a:pos x="295" y="7"/>
                </a:cxn>
                <a:cxn ang="0">
                  <a:pos x="255" y="16"/>
                </a:cxn>
                <a:cxn ang="0">
                  <a:pos x="216" y="28"/>
                </a:cxn>
                <a:cxn ang="0">
                  <a:pos x="179" y="42"/>
                </a:cxn>
                <a:cxn ang="0">
                  <a:pos x="142" y="57"/>
                </a:cxn>
                <a:cxn ang="0">
                  <a:pos x="109" y="73"/>
                </a:cxn>
                <a:cxn ang="0">
                  <a:pos x="79" y="88"/>
                </a:cxn>
                <a:cxn ang="0">
                  <a:pos x="52" y="103"/>
                </a:cxn>
                <a:cxn ang="0">
                  <a:pos x="30" y="115"/>
                </a:cxn>
                <a:cxn ang="0">
                  <a:pos x="14" y="125"/>
                </a:cxn>
                <a:cxn ang="0">
                  <a:pos x="3" y="132"/>
                </a:cxn>
                <a:cxn ang="0">
                  <a:pos x="0" y="133"/>
                </a:cxn>
                <a:cxn ang="0">
                  <a:pos x="3" y="137"/>
                </a:cxn>
                <a:cxn ang="0">
                  <a:pos x="11" y="132"/>
                </a:cxn>
                <a:cxn ang="0">
                  <a:pos x="23" y="124"/>
                </a:cxn>
                <a:cxn ang="0">
                  <a:pos x="42" y="113"/>
                </a:cxn>
                <a:cxn ang="0">
                  <a:pos x="66" y="99"/>
                </a:cxn>
                <a:cxn ang="0">
                  <a:pos x="95" y="84"/>
                </a:cxn>
                <a:cxn ang="0">
                  <a:pos x="127" y="68"/>
                </a:cxn>
                <a:cxn ang="0">
                  <a:pos x="161" y="53"/>
                </a:cxn>
                <a:cxn ang="0">
                  <a:pos x="199" y="38"/>
                </a:cxn>
                <a:cxn ang="0">
                  <a:pos x="236" y="25"/>
                </a:cxn>
                <a:cxn ang="0">
                  <a:pos x="275" y="14"/>
                </a:cxn>
                <a:cxn ang="0">
                  <a:pos x="314" y="8"/>
                </a:cxn>
                <a:cxn ang="0">
                  <a:pos x="352" y="4"/>
                </a:cxn>
                <a:cxn ang="0">
                  <a:pos x="388" y="5"/>
                </a:cxn>
                <a:cxn ang="0">
                  <a:pos x="423" y="12"/>
                </a:cxn>
                <a:cxn ang="0">
                  <a:pos x="453" y="24"/>
                </a:cxn>
                <a:cxn ang="0">
                  <a:pos x="468" y="33"/>
                </a:cxn>
              </a:cxnLst>
              <a:rect l="txL" t="txT" r="txR" b="txB"/>
              <a:pathLst>
                <a:path w="472" h="139">
                  <a:moveTo>
                    <a:pt x="471" y="30"/>
                  </a:moveTo>
                  <a:lnTo>
                    <a:pt x="471" y="30"/>
                  </a:lnTo>
                  <a:lnTo>
                    <a:pt x="455" y="20"/>
                  </a:lnTo>
                  <a:lnTo>
                    <a:pt x="440" y="13"/>
                  </a:lnTo>
                  <a:lnTo>
                    <a:pt x="423" y="8"/>
                  </a:lnTo>
                  <a:lnTo>
                    <a:pt x="406" y="4"/>
                  </a:lnTo>
                  <a:lnTo>
                    <a:pt x="389" y="1"/>
                  </a:lnTo>
                  <a:lnTo>
                    <a:pt x="371" y="0"/>
                  </a:lnTo>
                  <a:lnTo>
                    <a:pt x="352" y="0"/>
                  </a:lnTo>
                  <a:lnTo>
                    <a:pt x="332" y="1"/>
                  </a:lnTo>
                  <a:lnTo>
                    <a:pt x="313" y="4"/>
                  </a:lnTo>
                  <a:lnTo>
                    <a:pt x="295" y="7"/>
                  </a:lnTo>
                  <a:lnTo>
                    <a:pt x="275" y="11"/>
                  </a:lnTo>
                  <a:lnTo>
                    <a:pt x="255" y="16"/>
                  </a:lnTo>
                  <a:lnTo>
                    <a:pt x="235" y="21"/>
                  </a:lnTo>
                  <a:lnTo>
                    <a:pt x="216" y="28"/>
                  </a:lnTo>
                  <a:lnTo>
                    <a:pt x="197" y="35"/>
                  </a:lnTo>
                  <a:lnTo>
                    <a:pt x="179" y="42"/>
                  </a:lnTo>
                  <a:lnTo>
                    <a:pt x="160" y="49"/>
                  </a:lnTo>
                  <a:lnTo>
                    <a:pt x="142" y="57"/>
                  </a:lnTo>
                  <a:lnTo>
                    <a:pt x="125" y="64"/>
                  </a:lnTo>
                  <a:lnTo>
                    <a:pt x="109" y="73"/>
                  </a:lnTo>
                  <a:lnTo>
                    <a:pt x="93" y="81"/>
                  </a:lnTo>
                  <a:lnTo>
                    <a:pt x="79" y="88"/>
                  </a:lnTo>
                  <a:lnTo>
                    <a:pt x="64" y="96"/>
                  </a:lnTo>
                  <a:lnTo>
                    <a:pt x="52" y="103"/>
                  </a:lnTo>
                  <a:lnTo>
                    <a:pt x="40" y="109"/>
                  </a:lnTo>
                  <a:lnTo>
                    <a:pt x="30" y="115"/>
                  </a:lnTo>
                  <a:lnTo>
                    <a:pt x="21" y="121"/>
                  </a:lnTo>
                  <a:lnTo>
                    <a:pt x="14" y="125"/>
                  </a:lnTo>
                  <a:lnTo>
                    <a:pt x="8" y="129"/>
                  </a:lnTo>
                  <a:lnTo>
                    <a:pt x="3" y="132"/>
                  </a:lnTo>
                  <a:lnTo>
                    <a:pt x="0" y="133"/>
                  </a:lnTo>
                  <a:lnTo>
                    <a:pt x="2" y="138"/>
                  </a:lnTo>
                  <a:lnTo>
                    <a:pt x="3" y="137"/>
                  </a:lnTo>
                  <a:lnTo>
                    <a:pt x="6" y="135"/>
                  </a:lnTo>
                  <a:lnTo>
                    <a:pt x="11" y="132"/>
                  </a:lnTo>
                  <a:lnTo>
                    <a:pt x="16" y="129"/>
                  </a:lnTo>
                  <a:lnTo>
                    <a:pt x="23" y="124"/>
                  </a:lnTo>
                  <a:lnTo>
                    <a:pt x="32" y="118"/>
                  </a:lnTo>
                  <a:lnTo>
                    <a:pt x="42" y="113"/>
                  </a:lnTo>
                  <a:lnTo>
                    <a:pt x="54" y="106"/>
                  </a:lnTo>
                  <a:lnTo>
                    <a:pt x="66" y="99"/>
                  </a:lnTo>
                  <a:lnTo>
                    <a:pt x="80" y="92"/>
                  </a:lnTo>
                  <a:lnTo>
                    <a:pt x="95" y="84"/>
                  </a:lnTo>
                  <a:lnTo>
                    <a:pt x="111" y="77"/>
                  </a:lnTo>
                  <a:lnTo>
                    <a:pt x="127" y="68"/>
                  </a:lnTo>
                  <a:lnTo>
                    <a:pt x="144" y="60"/>
                  </a:lnTo>
                  <a:lnTo>
                    <a:pt x="161" y="53"/>
                  </a:lnTo>
                  <a:lnTo>
                    <a:pt x="180" y="45"/>
                  </a:lnTo>
                  <a:lnTo>
                    <a:pt x="199" y="38"/>
                  </a:lnTo>
                  <a:lnTo>
                    <a:pt x="217" y="32"/>
                  </a:lnTo>
                  <a:lnTo>
                    <a:pt x="236" y="25"/>
                  </a:lnTo>
                  <a:lnTo>
                    <a:pt x="256" y="20"/>
                  </a:lnTo>
                  <a:lnTo>
                    <a:pt x="275" y="14"/>
                  </a:lnTo>
                  <a:lnTo>
                    <a:pt x="295" y="11"/>
                  </a:lnTo>
                  <a:lnTo>
                    <a:pt x="314" y="8"/>
                  </a:lnTo>
                  <a:lnTo>
                    <a:pt x="333" y="5"/>
                  </a:lnTo>
                  <a:lnTo>
                    <a:pt x="352" y="4"/>
                  </a:lnTo>
                  <a:lnTo>
                    <a:pt x="371" y="4"/>
                  </a:lnTo>
                  <a:lnTo>
                    <a:pt x="388" y="5"/>
                  </a:lnTo>
                  <a:lnTo>
                    <a:pt x="406" y="8"/>
                  </a:lnTo>
                  <a:lnTo>
                    <a:pt x="423" y="12"/>
                  </a:lnTo>
                  <a:lnTo>
                    <a:pt x="439" y="16"/>
                  </a:lnTo>
                  <a:lnTo>
                    <a:pt x="453" y="24"/>
                  </a:lnTo>
                  <a:lnTo>
                    <a:pt x="468" y="33"/>
                  </a:lnTo>
                  <a:lnTo>
                    <a:pt x="471" y="3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27" name="Freeform 163"/>
            <p:cNvSpPr/>
            <p:nvPr/>
          </p:nvSpPr>
          <p:spPr>
            <a:xfrm>
              <a:off x="1432" y="1578"/>
              <a:ext cx="169" cy="119"/>
            </a:xfrm>
            <a:custGeom>
              <a:avLst/>
              <a:gdLst>
                <a:gd name="txL" fmla="*/ 0 w 169"/>
                <a:gd name="txT" fmla="*/ 0 h 119"/>
                <a:gd name="txR" fmla="*/ 169 w 169"/>
                <a:gd name="txB" fmla="*/ 119 h 119"/>
              </a:gdLst>
              <a:ahLst/>
              <a:cxnLst>
                <a:cxn ang="0">
                  <a:pos x="168" y="114"/>
                </a:cxn>
                <a:cxn ang="0">
                  <a:pos x="168" y="114"/>
                </a:cxn>
                <a:cxn ang="0">
                  <a:pos x="167" y="114"/>
                </a:cxn>
                <a:cxn ang="0">
                  <a:pos x="166" y="114"/>
                </a:cxn>
                <a:cxn ang="0">
                  <a:pos x="165" y="113"/>
                </a:cxn>
                <a:cxn ang="0">
                  <a:pos x="162" y="111"/>
                </a:cxn>
                <a:cxn ang="0">
                  <a:pos x="159" y="109"/>
                </a:cxn>
                <a:cxn ang="0">
                  <a:pos x="154" y="106"/>
                </a:cxn>
                <a:cxn ang="0">
                  <a:pos x="148" y="102"/>
                </a:cxn>
                <a:cxn ang="0">
                  <a:pos x="140" y="97"/>
                </a:cxn>
                <a:cxn ang="0">
                  <a:pos x="130" y="90"/>
                </a:cxn>
                <a:cxn ang="0">
                  <a:pos x="120" y="82"/>
                </a:cxn>
                <a:cxn ang="0">
                  <a:pos x="105" y="74"/>
                </a:cxn>
                <a:cxn ang="0">
                  <a:pos x="90" y="62"/>
                </a:cxn>
                <a:cxn ang="0">
                  <a:pos x="72" y="50"/>
                </a:cxn>
                <a:cxn ang="0">
                  <a:pos x="51" y="35"/>
                </a:cxn>
                <a:cxn ang="0">
                  <a:pos x="27" y="19"/>
                </a:cxn>
                <a:cxn ang="0">
                  <a:pos x="2" y="0"/>
                </a:cxn>
                <a:cxn ang="0">
                  <a:pos x="0" y="3"/>
                </a:cxn>
                <a:cxn ang="0">
                  <a:pos x="26" y="22"/>
                </a:cxn>
                <a:cxn ang="0">
                  <a:pos x="49" y="39"/>
                </a:cxn>
                <a:cxn ang="0">
                  <a:pos x="70" y="53"/>
                </a:cxn>
                <a:cxn ang="0">
                  <a:pos x="88" y="66"/>
                </a:cxn>
                <a:cxn ang="0">
                  <a:pos x="103" y="77"/>
                </a:cxn>
                <a:cxn ang="0">
                  <a:pos x="117" y="86"/>
                </a:cxn>
                <a:cxn ang="0">
                  <a:pos x="128" y="94"/>
                </a:cxn>
                <a:cxn ang="0">
                  <a:pos x="138" y="101"/>
                </a:cxn>
                <a:cxn ang="0">
                  <a:pos x="146" y="105"/>
                </a:cxn>
                <a:cxn ang="0">
                  <a:pos x="152" y="109"/>
                </a:cxn>
                <a:cxn ang="0">
                  <a:pos x="156" y="112"/>
                </a:cxn>
                <a:cxn ang="0">
                  <a:pos x="160" y="114"/>
                </a:cxn>
                <a:cxn ang="0">
                  <a:pos x="163" y="116"/>
                </a:cxn>
                <a:cxn ang="0">
                  <a:pos x="164" y="117"/>
                </a:cxn>
                <a:cxn ang="0">
                  <a:pos x="165" y="118"/>
                </a:cxn>
                <a:cxn ang="0">
                  <a:pos x="165" y="118"/>
                </a:cxn>
                <a:cxn ang="0">
                  <a:pos x="165" y="118"/>
                </a:cxn>
                <a:cxn ang="0">
                  <a:pos x="168" y="114"/>
                </a:cxn>
                <a:cxn ang="0">
                  <a:pos x="168" y="114"/>
                </a:cxn>
                <a:cxn ang="0">
                  <a:pos x="168" y="114"/>
                </a:cxn>
              </a:cxnLst>
              <a:rect l="txL" t="txT" r="txR" b="txB"/>
              <a:pathLst>
                <a:path w="169" h="119">
                  <a:moveTo>
                    <a:pt x="168" y="114"/>
                  </a:moveTo>
                  <a:lnTo>
                    <a:pt x="168" y="114"/>
                  </a:lnTo>
                  <a:lnTo>
                    <a:pt x="167" y="114"/>
                  </a:lnTo>
                  <a:lnTo>
                    <a:pt x="166" y="114"/>
                  </a:lnTo>
                  <a:lnTo>
                    <a:pt x="165" y="113"/>
                  </a:lnTo>
                  <a:lnTo>
                    <a:pt x="162" y="111"/>
                  </a:lnTo>
                  <a:lnTo>
                    <a:pt x="159" y="109"/>
                  </a:lnTo>
                  <a:lnTo>
                    <a:pt x="154" y="106"/>
                  </a:lnTo>
                  <a:lnTo>
                    <a:pt x="148" y="102"/>
                  </a:lnTo>
                  <a:lnTo>
                    <a:pt x="140" y="97"/>
                  </a:lnTo>
                  <a:lnTo>
                    <a:pt x="130" y="90"/>
                  </a:lnTo>
                  <a:lnTo>
                    <a:pt x="120" y="82"/>
                  </a:lnTo>
                  <a:lnTo>
                    <a:pt x="105" y="74"/>
                  </a:lnTo>
                  <a:lnTo>
                    <a:pt x="90" y="62"/>
                  </a:lnTo>
                  <a:lnTo>
                    <a:pt x="72" y="50"/>
                  </a:lnTo>
                  <a:lnTo>
                    <a:pt x="51" y="35"/>
                  </a:lnTo>
                  <a:lnTo>
                    <a:pt x="27" y="19"/>
                  </a:lnTo>
                  <a:lnTo>
                    <a:pt x="2" y="0"/>
                  </a:lnTo>
                  <a:lnTo>
                    <a:pt x="0" y="3"/>
                  </a:lnTo>
                  <a:lnTo>
                    <a:pt x="26" y="22"/>
                  </a:lnTo>
                  <a:lnTo>
                    <a:pt x="49" y="39"/>
                  </a:lnTo>
                  <a:lnTo>
                    <a:pt x="70" y="53"/>
                  </a:lnTo>
                  <a:lnTo>
                    <a:pt x="88" y="66"/>
                  </a:lnTo>
                  <a:lnTo>
                    <a:pt x="103" y="77"/>
                  </a:lnTo>
                  <a:lnTo>
                    <a:pt x="117" y="86"/>
                  </a:lnTo>
                  <a:lnTo>
                    <a:pt x="128" y="94"/>
                  </a:lnTo>
                  <a:lnTo>
                    <a:pt x="138" y="101"/>
                  </a:lnTo>
                  <a:lnTo>
                    <a:pt x="146" y="105"/>
                  </a:lnTo>
                  <a:lnTo>
                    <a:pt x="152" y="109"/>
                  </a:lnTo>
                  <a:lnTo>
                    <a:pt x="156" y="112"/>
                  </a:lnTo>
                  <a:lnTo>
                    <a:pt x="160" y="114"/>
                  </a:lnTo>
                  <a:lnTo>
                    <a:pt x="163" y="116"/>
                  </a:lnTo>
                  <a:lnTo>
                    <a:pt x="164" y="117"/>
                  </a:lnTo>
                  <a:lnTo>
                    <a:pt x="165" y="118"/>
                  </a:lnTo>
                  <a:lnTo>
                    <a:pt x="168" y="114"/>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28" name="Freeform 164"/>
            <p:cNvSpPr/>
            <p:nvPr/>
          </p:nvSpPr>
          <p:spPr>
            <a:xfrm>
              <a:off x="1183" y="1996"/>
              <a:ext cx="98" cy="182"/>
            </a:xfrm>
            <a:custGeom>
              <a:avLst/>
              <a:gdLst>
                <a:gd name="txL" fmla="*/ 0 w 98"/>
                <a:gd name="txT" fmla="*/ 0 h 182"/>
                <a:gd name="txR" fmla="*/ 98 w 98"/>
                <a:gd name="txB" fmla="*/ 182 h 182"/>
              </a:gdLst>
              <a:ahLst/>
              <a:cxnLst>
                <a:cxn ang="0">
                  <a:pos x="95" y="175"/>
                </a:cxn>
                <a:cxn ang="0">
                  <a:pos x="82" y="176"/>
                </a:cxn>
                <a:cxn ang="0">
                  <a:pos x="68" y="176"/>
                </a:cxn>
                <a:cxn ang="0">
                  <a:pos x="58" y="172"/>
                </a:cxn>
                <a:cxn ang="0">
                  <a:pos x="46" y="166"/>
                </a:cxn>
                <a:cxn ang="0">
                  <a:pos x="36" y="159"/>
                </a:cxn>
                <a:cxn ang="0">
                  <a:pos x="28" y="148"/>
                </a:cxn>
                <a:cxn ang="0">
                  <a:pos x="20" y="137"/>
                </a:cxn>
                <a:cxn ang="0">
                  <a:pos x="14" y="124"/>
                </a:cxn>
                <a:cxn ang="0">
                  <a:pos x="10" y="111"/>
                </a:cxn>
                <a:cxn ang="0">
                  <a:pos x="7" y="95"/>
                </a:cxn>
                <a:cxn ang="0">
                  <a:pos x="4" y="80"/>
                </a:cxn>
                <a:cxn ang="0">
                  <a:pos x="4" y="64"/>
                </a:cxn>
                <a:cxn ang="0">
                  <a:pos x="4" y="48"/>
                </a:cxn>
                <a:cxn ang="0">
                  <a:pos x="8" y="32"/>
                </a:cxn>
                <a:cxn ang="0">
                  <a:pos x="12" y="17"/>
                </a:cxn>
                <a:cxn ang="0">
                  <a:pos x="17" y="1"/>
                </a:cxn>
                <a:cxn ang="0">
                  <a:pos x="11" y="8"/>
                </a:cxn>
                <a:cxn ang="0">
                  <a:pos x="5" y="23"/>
                </a:cxn>
                <a:cxn ang="0">
                  <a:pos x="2" y="40"/>
                </a:cxn>
                <a:cxn ang="0">
                  <a:pos x="0" y="56"/>
                </a:cxn>
                <a:cxn ang="0">
                  <a:pos x="0" y="72"/>
                </a:cxn>
                <a:cxn ang="0">
                  <a:pos x="1" y="88"/>
                </a:cxn>
                <a:cxn ang="0">
                  <a:pos x="4" y="104"/>
                </a:cxn>
                <a:cxn ang="0">
                  <a:pos x="8" y="118"/>
                </a:cxn>
                <a:cxn ang="0">
                  <a:pos x="14" y="132"/>
                </a:cxn>
                <a:cxn ang="0">
                  <a:pos x="21" y="145"/>
                </a:cxn>
                <a:cxn ang="0">
                  <a:pos x="30" y="156"/>
                </a:cxn>
                <a:cxn ang="0">
                  <a:pos x="39" y="165"/>
                </a:cxn>
                <a:cxn ang="0">
                  <a:pos x="50" y="172"/>
                </a:cxn>
                <a:cxn ang="0">
                  <a:pos x="61" y="178"/>
                </a:cxn>
                <a:cxn ang="0">
                  <a:pos x="75" y="181"/>
                </a:cxn>
                <a:cxn ang="0">
                  <a:pos x="88" y="180"/>
                </a:cxn>
                <a:cxn ang="0">
                  <a:pos x="97" y="179"/>
                </a:cxn>
              </a:cxnLst>
              <a:rect l="txL" t="txT" r="txR" b="txB"/>
              <a:pathLst>
                <a:path w="98" h="182">
                  <a:moveTo>
                    <a:pt x="95" y="175"/>
                  </a:moveTo>
                  <a:lnTo>
                    <a:pt x="95" y="175"/>
                  </a:lnTo>
                  <a:lnTo>
                    <a:pt x="88" y="176"/>
                  </a:lnTo>
                  <a:lnTo>
                    <a:pt x="82" y="176"/>
                  </a:lnTo>
                  <a:lnTo>
                    <a:pt x="76" y="176"/>
                  </a:lnTo>
                  <a:lnTo>
                    <a:pt x="68" y="176"/>
                  </a:lnTo>
                  <a:lnTo>
                    <a:pt x="63" y="174"/>
                  </a:lnTo>
                  <a:lnTo>
                    <a:pt x="58" y="172"/>
                  </a:lnTo>
                  <a:lnTo>
                    <a:pt x="52" y="169"/>
                  </a:lnTo>
                  <a:lnTo>
                    <a:pt x="46" y="166"/>
                  </a:lnTo>
                  <a:lnTo>
                    <a:pt x="41" y="163"/>
                  </a:lnTo>
                  <a:lnTo>
                    <a:pt x="36" y="159"/>
                  </a:lnTo>
                  <a:lnTo>
                    <a:pt x="32" y="153"/>
                  </a:lnTo>
                  <a:lnTo>
                    <a:pt x="28" y="148"/>
                  </a:lnTo>
                  <a:lnTo>
                    <a:pt x="24" y="143"/>
                  </a:lnTo>
                  <a:lnTo>
                    <a:pt x="20" y="137"/>
                  </a:lnTo>
                  <a:lnTo>
                    <a:pt x="17" y="131"/>
                  </a:lnTo>
                  <a:lnTo>
                    <a:pt x="14" y="124"/>
                  </a:lnTo>
                  <a:lnTo>
                    <a:pt x="12" y="117"/>
                  </a:lnTo>
                  <a:lnTo>
                    <a:pt x="10" y="111"/>
                  </a:lnTo>
                  <a:lnTo>
                    <a:pt x="8" y="103"/>
                  </a:lnTo>
                  <a:lnTo>
                    <a:pt x="7" y="95"/>
                  </a:lnTo>
                  <a:lnTo>
                    <a:pt x="5" y="88"/>
                  </a:lnTo>
                  <a:lnTo>
                    <a:pt x="4" y="80"/>
                  </a:lnTo>
                  <a:lnTo>
                    <a:pt x="4" y="72"/>
                  </a:lnTo>
                  <a:lnTo>
                    <a:pt x="4" y="64"/>
                  </a:lnTo>
                  <a:lnTo>
                    <a:pt x="4" y="56"/>
                  </a:lnTo>
                  <a:lnTo>
                    <a:pt x="4" y="48"/>
                  </a:lnTo>
                  <a:lnTo>
                    <a:pt x="6" y="40"/>
                  </a:lnTo>
                  <a:lnTo>
                    <a:pt x="8" y="32"/>
                  </a:lnTo>
                  <a:lnTo>
                    <a:pt x="10" y="24"/>
                  </a:lnTo>
                  <a:lnTo>
                    <a:pt x="12" y="17"/>
                  </a:lnTo>
                  <a:lnTo>
                    <a:pt x="14" y="9"/>
                  </a:lnTo>
                  <a:lnTo>
                    <a:pt x="17" y="1"/>
                  </a:lnTo>
                  <a:lnTo>
                    <a:pt x="14" y="0"/>
                  </a:lnTo>
                  <a:lnTo>
                    <a:pt x="11" y="8"/>
                  </a:lnTo>
                  <a:lnTo>
                    <a:pt x="8" y="16"/>
                  </a:lnTo>
                  <a:lnTo>
                    <a:pt x="5" y="23"/>
                  </a:lnTo>
                  <a:lnTo>
                    <a:pt x="4" y="32"/>
                  </a:lnTo>
                  <a:lnTo>
                    <a:pt x="2" y="40"/>
                  </a:lnTo>
                  <a:lnTo>
                    <a:pt x="0" y="48"/>
                  </a:lnTo>
                  <a:lnTo>
                    <a:pt x="0" y="56"/>
                  </a:lnTo>
                  <a:lnTo>
                    <a:pt x="0" y="64"/>
                  </a:lnTo>
                  <a:lnTo>
                    <a:pt x="0" y="72"/>
                  </a:lnTo>
                  <a:lnTo>
                    <a:pt x="0" y="80"/>
                  </a:lnTo>
                  <a:lnTo>
                    <a:pt x="1" y="88"/>
                  </a:lnTo>
                  <a:lnTo>
                    <a:pt x="3" y="96"/>
                  </a:lnTo>
                  <a:lnTo>
                    <a:pt x="4" y="104"/>
                  </a:lnTo>
                  <a:lnTo>
                    <a:pt x="6" y="112"/>
                  </a:lnTo>
                  <a:lnTo>
                    <a:pt x="8" y="118"/>
                  </a:lnTo>
                  <a:lnTo>
                    <a:pt x="12" y="126"/>
                  </a:lnTo>
                  <a:lnTo>
                    <a:pt x="14" y="132"/>
                  </a:lnTo>
                  <a:lnTo>
                    <a:pt x="17" y="139"/>
                  </a:lnTo>
                  <a:lnTo>
                    <a:pt x="21" y="145"/>
                  </a:lnTo>
                  <a:lnTo>
                    <a:pt x="25" y="151"/>
                  </a:lnTo>
                  <a:lnTo>
                    <a:pt x="30" y="156"/>
                  </a:lnTo>
                  <a:lnTo>
                    <a:pt x="35" y="161"/>
                  </a:lnTo>
                  <a:lnTo>
                    <a:pt x="39" y="165"/>
                  </a:lnTo>
                  <a:lnTo>
                    <a:pt x="44" y="169"/>
                  </a:lnTo>
                  <a:lnTo>
                    <a:pt x="50" y="172"/>
                  </a:lnTo>
                  <a:lnTo>
                    <a:pt x="56" y="176"/>
                  </a:lnTo>
                  <a:lnTo>
                    <a:pt x="61" y="178"/>
                  </a:lnTo>
                  <a:lnTo>
                    <a:pt x="68" y="180"/>
                  </a:lnTo>
                  <a:lnTo>
                    <a:pt x="75" y="181"/>
                  </a:lnTo>
                  <a:lnTo>
                    <a:pt x="82" y="181"/>
                  </a:lnTo>
                  <a:lnTo>
                    <a:pt x="88" y="180"/>
                  </a:lnTo>
                  <a:lnTo>
                    <a:pt x="97" y="179"/>
                  </a:lnTo>
                  <a:lnTo>
                    <a:pt x="95" y="175"/>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29" name="Freeform 165"/>
            <p:cNvSpPr/>
            <p:nvPr/>
          </p:nvSpPr>
          <p:spPr>
            <a:xfrm>
              <a:off x="1277" y="2083"/>
              <a:ext cx="244" cy="94"/>
            </a:xfrm>
            <a:custGeom>
              <a:avLst/>
              <a:gdLst>
                <a:gd name="txL" fmla="*/ 0 w 244"/>
                <a:gd name="txT" fmla="*/ 0 h 94"/>
                <a:gd name="txR" fmla="*/ 244 w 244"/>
                <a:gd name="txB" fmla="*/ 94 h 94"/>
              </a:gdLst>
              <a:ahLst/>
              <a:cxnLst>
                <a:cxn ang="0">
                  <a:pos x="233" y="6"/>
                </a:cxn>
                <a:cxn ang="0">
                  <a:pos x="219" y="15"/>
                </a:cxn>
                <a:cxn ang="0">
                  <a:pos x="205" y="25"/>
                </a:cxn>
                <a:cxn ang="0">
                  <a:pos x="191" y="33"/>
                </a:cxn>
                <a:cxn ang="0">
                  <a:pos x="176" y="40"/>
                </a:cxn>
                <a:cxn ang="0">
                  <a:pos x="161" y="47"/>
                </a:cxn>
                <a:cxn ang="0">
                  <a:pos x="147" y="53"/>
                </a:cxn>
                <a:cxn ang="0">
                  <a:pos x="132" y="58"/>
                </a:cxn>
                <a:cxn ang="0">
                  <a:pos x="116" y="62"/>
                </a:cxn>
                <a:cxn ang="0">
                  <a:pos x="101" y="66"/>
                </a:cxn>
                <a:cxn ang="0">
                  <a:pos x="85" y="70"/>
                </a:cxn>
                <a:cxn ang="0">
                  <a:pos x="70" y="74"/>
                </a:cxn>
                <a:cxn ang="0">
                  <a:pos x="55" y="77"/>
                </a:cxn>
                <a:cxn ang="0">
                  <a:pos x="39" y="80"/>
                </a:cxn>
                <a:cxn ang="0">
                  <a:pos x="23" y="83"/>
                </a:cxn>
                <a:cxn ang="0">
                  <a:pos x="8" y="87"/>
                </a:cxn>
                <a:cxn ang="0">
                  <a:pos x="1" y="93"/>
                </a:cxn>
                <a:cxn ang="0">
                  <a:pos x="16" y="89"/>
                </a:cxn>
                <a:cxn ang="0">
                  <a:pos x="31" y="85"/>
                </a:cxn>
                <a:cxn ang="0">
                  <a:pos x="47" y="82"/>
                </a:cxn>
                <a:cxn ang="0">
                  <a:pos x="63" y="79"/>
                </a:cxn>
                <a:cxn ang="0">
                  <a:pos x="79" y="77"/>
                </a:cxn>
                <a:cxn ang="0">
                  <a:pos x="94" y="73"/>
                </a:cxn>
                <a:cxn ang="0">
                  <a:pos x="110" y="68"/>
                </a:cxn>
                <a:cxn ang="0">
                  <a:pos x="125" y="64"/>
                </a:cxn>
                <a:cxn ang="0">
                  <a:pos x="140" y="59"/>
                </a:cxn>
                <a:cxn ang="0">
                  <a:pos x="156" y="54"/>
                </a:cxn>
                <a:cxn ang="0">
                  <a:pos x="171" y="47"/>
                </a:cxn>
                <a:cxn ang="0">
                  <a:pos x="185" y="40"/>
                </a:cxn>
                <a:cxn ang="0">
                  <a:pos x="200" y="32"/>
                </a:cxn>
                <a:cxn ang="0">
                  <a:pos x="214" y="23"/>
                </a:cxn>
                <a:cxn ang="0">
                  <a:pos x="229" y="13"/>
                </a:cxn>
                <a:cxn ang="0">
                  <a:pos x="243" y="3"/>
                </a:cxn>
              </a:cxnLst>
              <a:rect l="txL" t="txT" r="txR" b="txB"/>
              <a:pathLst>
                <a:path w="244" h="94">
                  <a:moveTo>
                    <a:pt x="239" y="0"/>
                  </a:moveTo>
                  <a:lnTo>
                    <a:pt x="233" y="6"/>
                  </a:lnTo>
                  <a:lnTo>
                    <a:pt x="227" y="10"/>
                  </a:lnTo>
                  <a:lnTo>
                    <a:pt x="219" y="15"/>
                  </a:lnTo>
                  <a:lnTo>
                    <a:pt x="212" y="20"/>
                  </a:lnTo>
                  <a:lnTo>
                    <a:pt x="205" y="25"/>
                  </a:lnTo>
                  <a:lnTo>
                    <a:pt x="198" y="30"/>
                  </a:lnTo>
                  <a:lnTo>
                    <a:pt x="191" y="33"/>
                  </a:lnTo>
                  <a:lnTo>
                    <a:pt x="183" y="37"/>
                  </a:lnTo>
                  <a:lnTo>
                    <a:pt x="176" y="40"/>
                  </a:lnTo>
                  <a:lnTo>
                    <a:pt x="169" y="44"/>
                  </a:lnTo>
                  <a:lnTo>
                    <a:pt x="161" y="47"/>
                  </a:lnTo>
                  <a:lnTo>
                    <a:pt x="155" y="50"/>
                  </a:lnTo>
                  <a:lnTo>
                    <a:pt x="147" y="53"/>
                  </a:lnTo>
                  <a:lnTo>
                    <a:pt x="139" y="55"/>
                  </a:lnTo>
                  <a:lnTo>
                    <a:pt x="132" y="58"/>
                  </a:lnTo>
                  <a:lnTo>
                    <a:pt x="124" y="60"/>
                  </a:lnTo>
                  <a:lnTo>
                    <a:pt x="116" y="62"/>
                  </a:lnTo>
                  <a:lnTo>
                    <a:pt x="109" y="64"/>
                  </a:lnTo>
                  <a:lnTo>
                    <a:pt x="101" y="66"/>
                  </a:lnTo>
                  <a:lnTo>
                    <a:pt x="93" y="69"/>
                  </a:lnTo>
                  <a:lnTo>
                    <a:pt x="85" y="70"/>
                  </a:lnTo>
                  <a:lnTo>
                    <a:pt x="78" y="73"/>
                  </a:lnTo>
                  <a:lnTo>
                    <a:pt x="70" y="74"/>
                  </a:lnTo>
                  <a:lnTo>
                    <a:pt x="62" y="76"/>
                  </a:lnTo>
                  <a:lnTo>
                    <a:pt x="55" y="77"/>
                  </a:lnTo>
                  <a:lnTo>
                    <a:pt x="47" y="78"/>
                  </a:lnTo>
                  <a:lnTo>
                    <a:pt x="39" y="80"/>
                  </a:lnTo>
                  <a:lnTo>
                    <a:pt x="31" y="81"/>
                  </a:lnTo>
                  <a:lnTo>
                    <a:pt x="23" y="83"/>
                  </a:lnTo>
                  <a:lnTo>
                    <a:pt x="15" y="85"/>
                  </a:lnTo>
                  <a:lnTo>
                    <a:pt x="8" y="87"/>
                  </a:lnTo>
                  <a:lnTo>
                    <a:pt x="0" y="89"/>
                  </a:lnTo>
                  <a:lnTo>
                    <a:pt x="1" y="93"/>
                  </a:lnTo>
                  <a:lnTo>
                    <a:pt x="8" y="91"/>
                  </a:lnTo>
                  <a:lnTo>
                    <a:pt x="16" y="89"/>
                  </a:lnTo>
                  <a:lnTo>
                    <a:pt x="24" y="87"/>
                  </a:lnTo>
                  <a:lnTo>
                    <a:pt x="31" y="85"/>
                  </a:lnTo>
                  <a:lnTo>
                    <a:pt x="39" y="84"/>
                  </a:lnTo>
                  <a:lnTo>
                    <a:pt x="47" y="82"/>
                  </a:lnTo>
                  <a:lnTo>
                    <a:pt x="55" y="81"/>
                  </a:lnTo>
                  <a:lnTo>
                    <a:pt x="63" y="79"/>
                  </a:lnTo>
                  <a:lnTo>
                    <a:pt x="71" y="77"/>
                  </a:lnTo>
                  <a:lnTo>
                    <a:pt x="79" y="77"/>
                  </a:lnTo>
                  <a:lnTo>
                    <a:pt x="86" y="74"/>
                  </a:lnTo>
                  <a:lnTo>
                    <a:pt x="94" y="73"/>
                  </a:lnTo>
                  <a:lnTo>
                    <a:pt x="103" y="70"/>
                  </a:lnTo>
                  <a:lnTo>
                    <a:pt x="110" y="68"/>
                  </a:lnTo>
                  <a:lnTo>
                    <a:pt x="117" y="66"/>
                  </a:lnTo>
                  <a:lnTo>
                    <a:pt x="125" y="64"/>
                  </a:lnTo>
                  <a:lnTo>
                    <a:pt x="133" y="62"/>
                  </a:lnTo>
                  <a:lnTo>
                    <a:pt x="140" y="59"/>
                  </a:lnTo>
                  <a:lnTo>
                    <a:pt x="148" y="56"/>
                  </a:lnTo>
                  <a:lnTo>
                    <a:pt x="156" y="54"/>
                  </a:lnTo>
                  <a:lnTo>
                    <a:pt x="163" y="50"/>
                  </a:lnTo>
                  <a:lnTo>
                    <a:pt x="171" y="47"/>
                  </a:lnTo>
                  <a:lnTo>
                    <a:pt x="179" y="44"/>
                  </a:lnTo>
                  <a:lnTo>
                    <a:pt x="185" y="40"/>
                  </a:lnTo>
                  <a:lnTo>
                    <a:pt x="193" y="36"/>
                  </a:lnTo>
                  <a:lnTo>
                    <a:pt x="200" y="32"/>
                  </a:lnTo>
                  <a:lnTo>
                    <a:pt x="207" y="28"/>
                  </a:lnTo>
                  <a:lnTo>
                    <a:pt x="214" y="23"/>
                  </a:lnTo>
                  <a:lnTo>
                    <a:pt x="221" y="19"/>
                  </a:lnTo>
                  <a:lnTo>
                    <a:pt x="229" y="13"/>
                  </a:lnTo>
                  <a:lnTo>
                    <a:pt x="235" y="7"/>
                  </a:lnTo>
                  <a:lnTo>
                    <a:pt x="243" y="3"/>
                  </a:lnTo>
                  <a:lnTo>
                    <a:pt x="239"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30" name="Freeform 166"/>
            <p:cNvSpPr/>
            <p:nvPr/>
          </p:nvSpPr>
          <p:spPr>
            <a:xfrm>
              <a:off x="1504" y="2047"/>
              <a:ext cx="63" cy="55"/>
            </a:xfrm>
            <a:custGeom>
              <a:avLst/>
              <a:gdLst>
                <a:gd name="txL" fmla="*/ 0 w 63"/>
                <a:gd name="txT" fmla="*/ 0 h 55"/>
                <a:gd name="txR" fmla="*/ 63 w 63"/>
                <a:gd name="txB" fmla="*/ 55 h 55"/>
              </a:gdLst>
              <a:ahLst/>
              <a:cxnLst>
                <a:cxn ang="0">
                  <a:pos x="0" y="0"/>
                </a:cxn>
                <a:cxn ang="0">
                  <a:pos x="0" y="7"/>
                </a:cxn>
                <a:cxn ang="0">
                  <a:pos x="0" y="15"/>
                </a:cxn>
                <a:cxn ang="0">
                  <a:pos x="3" y="21"/>
                </a:cxn>
                <a:cxn ang="0">
                  <a:pos x="4" y="27"/>
                </a:cxn>
                <a:cxn ang="0">
                  <a:pos x="7" y="32"/>
                </a:cxn>
                <a:cxn ang="0">
                  <a:pos x="11" y="37"/>
                </a:cxn>
                <a:cxn ang="0">
                  <a:pos x="15" y="41"/>
                </a:cxn>
                <a:cxn ang="0">
                  <a:pos x="19" y="43"/>
                </a:cxn>
                <a:cxn ang="0">
                  <a:pos x="24" y="46"/>
                </a:cxn>
                <a:cxn ang="0">
                  <a:pos x="28" y="48"/>
                </a:cxn>
                <a:cxn ang="0">
                  <a:pos x="33" y="50"/>
                </a:cxn>
                <a:cxn ang="0">
                  <a:pos x="39" y="51"/>
                </a:cxn>
                <a:cxn ang="0">
                  <a:pos x="45" y="52"/>
                </a:cxn>
                <a:cxn ang="0">
                  <a:pos x="50" y="53"/>
                </a:cxn>
                <a:cxn ang="0">
                  <a:pos x="55" y="54"/>
                </a:cxn>
                <a:cxn ang="0">
                  <a:pos x="62" y="54"/>
                </a:cxn>
                <a:cxn ang="0">
                  <a:pos x="62" y="50"/>
                </a:cxn>
                <a:cxn ang="0">
                  <a:pos x="56" y="49"/>
                </a:cxn>
                <a:cxn ang="0">
                  <a:pos x="51" y="49"/>
                </a:cxn>
                <a:cxn ang="0">
                  <a:pos x="45" y="48"/>
                </a:cxn>
                <a:cxn ang="0">
                  <a:pos x="40" y="47"/>
                </a:cxn>
                <a:cxn ang="0">
                  <a:pos x="35" y="46"/>
                </a:cxn>
                <a:cxn ang="0">
                  <a:pos x="29" y="44"/>
                </a:cxn>
                <a:cxn ang="0">
                  <a:pos x="25" y="42"/>
                </a:cxn>
                <a:cxn ang="0">
                  <a:pos x="21" y="41"/>
                </a:cxn>
                <a:cxn ang="0">
                  <a:pos x="17" y="38"/>
                </a:cxn>
                <a:cxn ang="0">
                  <a:pos x="13" y="34"/>
                </a:cxn>
                <a:cxn ang="0">
                  <a:pos x="11" y="30"/>
                </a:cxn>
                <a:cxn ang="0">
                  <a:pos x="8" y="26"/>
                </a:cxn>
                <a:cxn ang="0">
                  <a:pos x="6" y="20"/>
                </a:cxn>
                <a:cxn ang="0">
                  <a:pos x="4" y="15"/>
                </a:cxn>
                <a:cxn ang="0">
                  <a:pos x="3" y="7"/>
                </a:cxn>
                <a:cxn ang="0">
                  <a:pos x="3" y="0"/>
                </a:cxn>
                <a:cxn ang="0">
                  <a:pos x="0" y="0"/>
                </a:cxn>
              </a:cxnLst>
              <a:rect l="txL" t="txT" r="txR" b="txB"/>
              <a:pathLst>
                <a:path w="63" h="55">
                  <a:moveTo>
                    <a:pt x="0" y="0"/>
                  </a:moveTo>
                  <a:lnTo>
                    <a:pt x="0" y="7"/>
                  </a:lnTo>
                  <a:lnTo>
                    <a:pt x="0" y="15"/>
                  </a:lnTo>
                  <a:lnTo>
                    <a:pt x="3" y="21"/>
                  </a:lnTo>
                  <a:lnTo>
                    <a:pt x="4" y="27"/>
                  </a:lnTo>
                  <a:lnTo>
                    <a:pt x="7" y="32"/>
                  </a:lnTo>
                  <a:lnTo>
                    <a:pt x="11" y="37"/>
                  </a:lnTo>
                  <a:lnTo>
                    <a:pt x="15" y="41"/>
                  </a:lnTo>
                  <a:lnTo>
                    <a:pt x="19" y="43"/>
                  </a:lnTo>
                  <a:lnTo>
                    <a:pt x="24" y="46"/>
                  </a:lnTo>
                  <a:lnTo>
                    <a:pt x="28" y="48"/>
                  </a:lnTo>
                  <a:lnTo>
                    <a:pt x="33" y="50"/>
                  </a:lnTo>
                  <a:lnTo>
                    <a:pt x="39" y="51"/>
                  </a:lnTo>
                  <a:lnTo>
                    <a:pt x="45" y="52"/>
                  </a:lnTo>
                  <a:lnTo>
                    <a:pt x="50" y="53"/>
                  </a:lnTo>
                  <a:lnTo>
                    <a:pt x="55" y="54"/>
                  </a:lnTo>
                  <a:lnTo>
                    <a:pt x="62" y="54"/>
                  </a:lnTo>
                  <a:lnTo>
                    <a:pt x="62" y="50"/>
                  </a:lnTo>
                  <a:lnTo>
                    <a:pt x="56" y="49"/>
                  </a:lnTo>
                  <a:lnTo>
                    <a:pt x="51" y="49"/>
                  </a:lnTo>
                  <a:lnTo>
                    <a:pt x="45" y="48"/>
                  </a:lnTo>
                  <a:lnTo>
                    <a:pt x="40" y="47"/>
                  </a:lnTo>
                  <a:lnTo>
                    <a:pt x="35" y="46"/>
                  </a:lnTo>
                  <a:lnTo>
                    <a:pt x="29" y="44"/>
                  </a:lnTo>
                  <a:lnTo>
                    <a:pt x="25" y="42"/>
                  </a:lnTo>
                  <a:lnTo>
                    <a:pt x="21" y="41"/>
                  </a:lnTo>
                  <a:lnTo>
                    <a:pt x="17" y="38"/>
                  </a:lnTo>
                  <a:lnTo>
                    <a:pt x="13" y="34"/>
                  </a:lnTo>
                  <a:lnTo>
                    <a:pt x="11" y="30"/>
                  </a:lnTo>
                  <a:lnTo>
                    <a:pt x="8" y="26"/>
                  </a:lnTo>
                  <a:lnTo>
                    <a:pt x="6" y="20"/>
                  </a:lnTo>
                  <a:lnTo>
                    <a:pt x="4" y="15"/>
                  </a:lnTo>
                  <a:lnTo>
                    <a:pt x="3" y="7"/>
                  </a:lnTo>
                  <a:lnTo>
                    <a:pt x="3" y="0"/>
                  </a:lnTo>
                  <a:lnTo>
                    <a:pt x="0"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31" name="Freeform 167"/>
            <p:cNvSpPr/>
            <p:nvPr/>
          </p:nvSpPr>
          <p:spPr>
            <a:xfrm>
              <a:off x="1161" y="1989"/>
              <a:ext cx="74" cy="32"/>
            </a:xfrm>
            <a:custGeom>
              <a:avLst/>
              <a:gdLst>
                <a:gd name="txL" fmla="*/ 0 w 74"/>
                <a:gd name="txT" fmla="*/ 0 h 32"/>
                <a:gd name="txR" fmla="*/ 74 w 74"/>
                <a:gd name="txB" fmla="*/ 32 h 32"/>
              </a:gdLst>
              <a:ahLst/>
              <a:cxnLst>
                <a:cxn ang="0">
                  <a:pos x="2" y="31"/>
                </a:cxn>
                <a:cxn ang="0">
                  <a:pos x="6" y="28"/>
                </a:cxn>
                <a:cxn ang="0">
                  <a:pos x="10" y="26"/>
                </a:cxn>
                <a:cxn ang="0">
                  <a:pos x="14" y="23"/>
                </a:cxn>
                <a:cxn ang="0">
                  <a:pos x="18" y="20"/>
                </a:cxn>
                <a:cxn ang="0">
                  <a:pos x="23" y="19"/>
                </a:cxn>
                <a:cxn ang="0">
                  <a:pos x="28" y="16"/>
                </a:cxn>
                <a:cxn ang="0">
                  <a:pos x="32" y="14"/>
                </a:cxn>
                <a:cxn ang="0">
                  <a:pos x="36" y="11"/>
                </a:cxn>
                <a:cxn ang="0">
                  <a:pos x="40" y="10"/>
                </a:cxn>
                <a:cxn ang="0">
                  <a:pos x="45" y="9"/>
                </a:cxn>
                <a:cxn ang="0">
                  <a:pos x="49" y="7"/>
                </a:cxn>
                <a:cxn ang="0">
                  <a:pos x="54" y="6"/>
                </a:cxn>
                <a:cxn ang="0">
                  <a:pos x="58" y="5"/>
                </a:cxn>
                <a:cxn ang="0">
                  <a:pos x="63" y="4"/>
                </a:cxn>
                <a:cxn ang="0">
                  <a:pos x="68" y="3"/>
                </a:cxn>
                <a:cxn ang="0">
                  <a:pos x="73" y="3"/>
                </a:cxn>
                <a:cxn ang="0">
                  <a:pos x="73" y="0"/>
                </a:cxn>
                <a:cxn ang="0">
                  <a:pos x="68" y="0"/>
                </a:cxn>
                <a:cxn ang="0">
                  <a:pos x="62" y="1"/>
                </a:cxn>
                <a:cxn ang="0">
                  <a:pos x="58" y="2"/>
                </a:cxn>
                <a:cxn ang="0">
                  <a:pos x="53" y="3"/>
                </a:cxn>
                <a:cxn ang="0">
                  <a:pos x="48" y="3"/>
                </a:cxn>
                <a:cxn ang="0">
                  <a:pos x="44" y="5"/>
                </a:cxn>
                <a:cxn ang="0">
                  <a:pos x="39" y="6"/>
                </a:cxn>
                <a:cxn ang="0">
                  <a:pos x="34" y="8"/>
                </a:cxn>
                <a:cxn ang="0">
                  <a:pos x="30" y="10"/>
                </a:cxn>
                <a:cxn ang="0">
                  <a:pos x="26" y="12"/>
                </a:cxn>
                <a:cxn ang="0">
                  <a:pos x="21" y="15"/>
                </a:cxn>
                <a:cxn ang="0">
                  <a:pos x="16" y="17"/>
                </a:cxn>
                <a:cxn ang="0">
                  <a:pos x="12" y="19"/>
                </a:cxn>
                <a:cxn ang="0">
                  <a:pos x="8" y="23"/>
                </a:cxn>
                <a:cxn ang="0">
                  <a:pos x="4" y="26"/>
                </a:cxn>
                <a:cxn ang="0">
                  <a:pos x="0" y="27"/>
                </a:cxn>
                <a:cxn ang="0">
                  <a:pos x="2" y="31"/>
                </a:cxn>
              </a:cxnLst>
              <a:rect l="txL" t="txT" r="txR" b="txB"/>
              <a:pathLst>
                <a:path w="74" h="32">
                  <a:moveTo>
                    <a:pt x="2" y="31"/>
                  </a:moveTo>
                  <a:lnTo>
                    <a:pt x="6" y="28"/>
                  </a:lnTo>
                  <a:lnTo>
                    <a:pt x="10" y="26"/>
                  </a:lnTo>
                  <a:lnTo>
                    <a:pt x="14" y="23"/>
                  </a:lnTo>
                  <a:lnTo>
                    <a:pt x="18" y="20"/>
                  </a:lnTo>
                  <a:lnTo>
                    <a:pt x="23" y="19"/>
                  </a:lnTo>
                  <a:lnTo>
                    <a:pt x="28" y="16"/>
                  </a:lnTo>
                  <a:lnTo>
                    <a:pt x="32" y="14"/>
                  </a:lnTo>
                  <a:lnTo>
                    <a:pt x="36" y="11"/>
                  </a:lnTo>
                  <a:lnTo>
                    <a:pt x="40" y="10"/>
                  </a:lnTo>
                  <a:lnTo>
                    <a:pt x="45" y="9"/>
                  </a:lnTo>
                  <a:lnTo>
                    <a:pt x="49" y="7"/>
                  </a:lnTo>
                  <a:lnTo>
                    <a:pt x="54" y="6"/>
                  </a:lnTo>
                  <a:lnTo>
                    <a:pt x="58" y="5"/>
                  </a:lnTo>
                  <a:lnTo>
                    <a:pt x="63" y="4"/>
                  </a:lnTo>
                  <a:lnTo>
                    <a:pt x="68" y="3"/>
                  </a:lnTo>
                  <a:lnTo>
                    <a:pt x="73" y="3"/>
                  </a:lnTo>
                  <a:lnTo>
                    <a:pt x="73" y="0"/>
                  </a:lnTo>
                  <a:lnTo>
                    <a:pt x="68" y="0"/>
                  </a:lnTo>
                  <a:lnTo>
                    <a:pt x="62" y="1"/>
                  </a:lnTo>
                  <a:lnTo>
                    <a:pt x="58" y="2"/>
                  </a:lnTo>
                  <a:lnTo>
                    <a:pt x="53" y="3"/>
                  </a:lnTo>
                  <a:lnTo>
                    <a:pt x="48" y="3"/>
                  </a:lnTo>
                  <a:lnTo>
                    <a:pt x="44" y="5"/>
                  </a:lnTo>
                  <a:lnTo>
                    <a:pt x="39" y="6"/>
                  </a:lnTo>
                  <a:lnTo>
                    <a:pt x="34" y="8"/>
                  </a:lnTo>
                  <a:lnTo>
                    <a:pt x="30" y="10"/>
                  </a:lnTo>
                  <a:lnTo>
                    <a:pt x="26" y="12"/>
                  </a:lnTo>
                  <a:lnTo>
                    <a:pt x="21" y="15"/>
                  </a:lnTo>
                  <a:lnTo>
                    <a:pt x="16" y="17"/>
                  </a:lnTo>
                  <a:lnTo>
                    <a:pt x="12" y="19"/>
                  </a:lnTo>
                  <a:lnTo>
                    <a:pt x="8" y="23"/>
                  </a:lnTo>
                  <a:lnTo>
                    <a:pt x="4" y="26"/>
                  </a:lnTo>
                  <a:lnTo>
                    <a:pt x="0" y="27"/>
                  </a:lnTo>
                  <a:lnTo>
                    <a:pt x="2" y="31"/>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32" name="Freeform 168"/>
            <p:cNvSpPr/>
            <p:nvPr/>
          </p:nvSpPr>
          <p:spPr>
            <a:xfrm>
              <a:off x="1167" y="1738"/>
              <a:ext cx="382" cy="227"/>
            </a:xfrm>
            <a:custGeom>
              <a:avLst/>
              <a:gdLst>
                <a:gd name="txL" fmla="*/ 0 w 382"/>
                <a:gd name="txT" fmla="*/ 0 h 227"/>
                <a:gd name="txR" fmla="*/ 382 w 382"/>
                <a:gd name="txB" fmla="*/ 227 h 227"/>
              </a:gdLst>
              <a:ahLst/>
              <a:cxnLst>
                <a:cxn ang="0">
                  <a:pos x="201" y="183"/>
                </a:cxn>
                <a:cxn ang="0">
                  <a:pos x="218" y="198"/>
                </a:cxn>
                <a:cxn ang="0">
                  <a:pos x="238" y="208"/>
                </a:cxn>
                <a:cxn ang="0">
                  <a:pos x="259" y="214"/>
                </a:cxn>
                <a:cxn ang="0">
                  <a:pos x="281" y="217"/>
                </a:cxn>
                <a:cxn ang="0">
                  <a:pos x="302" y="216"/>
                </a:cxn>
                <a:cxn ang="0">
                  <a:pos x="323" y="210"/>
                </a:cxn>
                <a:cxn ang="0">
                  <a:pos x="341" y="202"/>
                </a:cxn>
                <a:cxn ang="0">
                  <a:pos x="357" y="189"/>
                </a:cxn>
                <a:cxn ang="0">
                  <a:pos x="369" y="172"/>
                </a:cxn>
                <a:cxn ang="0">
                  <a:pos x="377" y="152"/>
                </a:cxn>
                <a:cxn ang="0">
                  <a:pos x="381" y="118"/>
                </a:cxn>
                <a:cxn ang="0">
                  <a:pos x="375" y="87"/>
                </a:cxn>
                <a:cxn ang="0">
                  <a:pos x="362" y="62"/>
                </a:cxn>
                <a:cxn ang="0">
                  <a:pos x="344" y="39"/>
                </a:cxn>
                <a:cxn ang="0">
                  <a:pos x="322" y="21"/>
                </a:cxn>
                <a:cxn ang="0">
                  <a:pos x="297" y="9"/>
                </a:cxn>
                <a:cxn ang="0">
                  <a:pos x="270" y="1"/>
                </a:cxn>
                <a:cxn ang="0">
                  <a:pos x="244" y="0"/>
                </a:cxn>
                <a:cxn ang="0">
                  <a:pos x="220" y="4"/>
                </a:cxn>
                <a:cxn ang="0">
                  <a:pos x="198" y="15"/>
                </a:cxn>
                <a:cxn ang="0">
                  <a:pos x="179" y="21"/>
                </a:cxn>
                <a:cxn ang="0">
                  <a:pos x="158" y="10"/>
                </a:cxn>
                <a:cxn ang="0">
                  <a:pos x="133" y="5"/>
                </a:cxn>
                <a:cxn ang="0">
                  <a:pos x="107" y="7"/>
                </a:cxn>
                <a:cxn ang="0">
                  <a:pos x="82" y="14"/>
                </a:cxn>
                <a:cxn ang="0">
                  <a:pos x="57" y="27"/>
                </a:cxn>
                <a:cxn ang="0">
                  <a:pos x="35" y="46"/>
                </a:cxn>
                <a:cxn ang="0">
                  <a:pos x="18" y="68"/>
                </a:cxn>
                <a:cxn ang="0">
                  <a:pos x="5" y="95"/>
                </a:cxn>
                <a:cxn ang="0">
                  <a:pos x="0" y="124"/>
                </a:cxn>
                <a:cxn ang="0">
                  <a:pos x="2" y="157"/>
                </a:cxn>
                <a:cxn ang="0">
                  <a:pos x="10" y="182"/>
                </a:cxn>
                <a:cxn ang="0">
                  <a:pos x="22" y="198"/>
                </a:cxn>
                <a:cxn ang="0">
                  <a:pos x="37" y="211"/>
                </a:cxn>
                <a:cxn ang="0">
                  <a:pos x="55" y="220"/>
                </a:cxn>
                <a:cxn ang="0">
                  <a:pos x="76" y="225"/>
                </a:cxn>
                <a:cxn ang="0">
                  <a:pos x="98" y="226"/>
                </a:cxn>
                <a:cxn ang="0">
                  <a:pos x="119" y="222"/>
                </a:cxn>
                <a:cxn ang="0">
                  <a:pos x="141" y="215"/>
                </a:cxn>
                <a:cxn ang="0">
                  <a:pos x="160" y="205"/>
                </a:cxn>
                <a:cxn ang="0">
                  <a:pos x="177" y="190"/>
                </a:cxn>
                <a:cxn ang="0">
                  <a:pos x="191" y="172"/>
                </a:cxn>
              </a:cxnLst>
              <a:rect l="txL" t="txT" r="txR" b="txB"/>
              <a:pathLst>
                <a:path w="382" h="227">
                  <a:moveTo>
                    <a:pt x="191" y="172"/>
                  </a:moveTo>
                  <a:lnTo>
                    <a:pt x="196" y="178"/>
                  </a:lnTo>
                  <a:lnTo>
                    <a:pt x="201" y="183"/>
                  </a:lnTo>
                  <a:lnTo>
                    <a:pt x="206" y="189"/>
                  </a:lnTo>
                  <a:lnTo>
                    <a:pt x="212" y="194"/>
                  </a:lnTo>
                  <a:lnTo>
                    <a:pt x="218" y="198"/>
                  </a:lnTo>
                  <a:lnTo>
                    <a:pt x="225" y="202"/>
                  </a:lnTo>
                  <a:lnTo>
                    <a:pt x="231" y="206"/>
                  </a:lnTo>
                  <a:lnTo>
                    <a:pt x="238" y="208"/>
                  </a:lnTo>
                  <a:lnTo>
                    <a:pt x="245" y="210"/>
                  </a:lnTo>
                  <a:lnTo>
                    <a:pt x="252" y="213"/>
                  </a:lnTo>
                  <a:lnTo>
                    <a:pt x="259" y="214"/>
                  </a:lnTo>
                  <a:lnTo>
                    <a:pt x="267" y="216"/>
                  </a:lnTo>
                  <a:lnTo>
                    <a:pt x="273" y="217"/>
                  </a:lnTo>
                  <a:lnTo>
                    <a:pt x="281" y="217"/>
                  </a:lnTo>
                  <a:lnTo>
                    <a:pt x="289" y="217"/>
                  </a:lnTo>
                  <a:lnTo>
                    <a:pt x="295" y="217"/>
                  </a:lnTo>
                  <a:lnTo>
                    <a:pt x="302" y="216"/>
                  </a:lnTo>
                  <a:lnTo>
                    <a:pt x="310" y="214"/>
                  </a:lnTo>
                  <a:lnTo>
                    <a:pt x="316" y="213"/>
                  </a:lnTo>
                  <a:lnTo>
                    <a:pt x="323" y="210"/>
                  </a:lnTo>
                  <a:lnTo>
                    <a:pt x="329" y="208"/>
                  </a:lnTo>
                  <a:lnTo>
                    <a:pt x="337" y="206"/>
                  </a:lnTo>
                  <a:lnTo>
                    <a:pt x="341" y="202"/>
                  </a:lnTo>
                  <a:lnTo>
                    <a:pt x="347" y="198"/>
                  </a:lnTo>
                  <a:lnTo>
                    <a:pt x="353" y="194"/>
                  </a:lnTo>
                  <a:lnTo>
                    <a:pt x="357" y="189"/>
                  </a:lnTo>
                  <a:lnTo>
                    <a:pt x="362" y="183"/>
                  </a:lnTo>
                  <a:lnTo>
                    <a:pt x="365" y="178"/>
                  </a:lnTo>
                  <a:lnTo>
                    <a:pt x="369" y="172"/>
                  </a:lnTo>
                  <a:lnTo>
                    <a:pt x="373" y="166"/>
                  </a:lnTo>
                  <a:lnTo>
                    <a:pt x="375" y="158"/>
                  </a:lnTo>
                  <a:lnTo>
                    <a:pt x="377" y="152"/>
                  </a:lnTo>
                  <a:lnTo>
                    <a:pt x="379" y="140"/>
                  </a:lnTo>
                  <a:lnTo>
                    <a:pt x="381" y="129"/>
                  </a:lnTo>
                  <a:lnTo>
                    <a:pt x="381" y="118"/>
                  </a:lnTo>
                  <a:lnTo>
                    <a:pt x="379" y="108"/>
                  </a:lnTo>
                  <a:lnTo>
                    <a:pt x="377" y="98"/>
                  </a:lnTo>
                  <a:lnTo>
                    <a:pt x="375" y="87"/>
                  </a:lnTo>
                  <a:lnTo>
                    <a:pt x="371" y="79"/>
                  </a:lnTo>
                  <a:lnTo>
                    <a:pt x="367" y="70"/>
                  </a:lnTo>
                  <a:lnTo>
                    <a:pt x="362" y="62"/>
                  </a:lnTo>
                  <a:lnTo>
                    <a:pt x="357" y="54"/>
                  </a:lnTo>
                  <a:lnTo>
                    <a:pt x="351" y="46"/>
                  </a:lnTo>
                  <a:lnTo>
                    <a:pt x="344" y="39"/>
                  </a:lnTo>
                  <a:lnTo>
                    <a:pt x="337" y="33"/>
                  </a:lnTo>
                  <a:lnTo>
                    <a:pt x="330" y="27"/>
                  </a:lnTo>
                  <a:lnTo>
                    <a:pt x="322" y="21"/>
                  </a:lnTo>
                  <a:lnTo>
                    <a:pt x="314" y="16"/>
                  </a:lnTo>
                  <a:lnTo>
                    <a:pt x="305" y="12"/>
                  </a:lnTo>
                  <a:lnTo>
                    <a:pt x="297" y="9"/>
                  </a:lnTo>
                  <a:lnTo>
                    <a:pt x="289" y="6"/>
                  </a:lnTo>
                  <a:lnTo>
                    <a:pt x="280" y="3"/>
                  </a:lnTo>
                  <a:lnTo>
                    <a:pt x="270" y="1"/>
                  </a:lnTo>
                  <a:lnTo>
                    <a:pt x="262" y="0"/>
                  </a:lnTo>
                  <a:lnTo>
                    <a:pt x="253" y="0"/>
                  </a:lnTo>
                  <a:lnTo>
                    <a:pt x="244" y="0"/>
                  </a:lnTo>
                  <a:lnTo>
                    <a:pt x="236" y="0"/>
                  </a:lnTo>
                  <a:lnTo>
                    <a:pt x="228" y="2"/>
                  </a:lnTo>
                  <a:lnTo>
                    <a:pt x="220" y="4"/>
                  </a:lnTo>
                  <a:lnTo>
                    <a:pt x="212" y="7"/>
                  </a:lnTo>
                  <a:lnTo>
                    <a:pt x="205" y="11"/>
                  </a:lnTo>
                  <a:lnTo>
                    <a:pt x="198" y="15"/>
                  </a:lnTo>
                  <a:lnTo>
                    <a:pt x="191" y="21"/>
                  </a:lnTo>
                  <a:lnTo>
                    <a:pt x="186" y="27"/>
                  </a:lnTo>
                  <a:lnTo>
                    <a:pt x="179" y="21"/>
                  </a:lnTo>
                  <a:lnTo>
                    <a:pt x="172" y="16"/>
                  </a:lnTo>
                  <a:lnTo>
                    <a:pt x="166" y="13"/>
                  </a:lnTo>
                  <a:lnTo>
                    <a:pt x="158" y="10"/>
                  </a:lnTo>
                  <a:lnTo>
                    <a:pt x="150" y="7"/>
                  </a:lnTo>
                  <a:lnTo>
                    <a:pt x="142" y="6"/>
                  </a:lnTo>
                  <a:lnTo>
                    <a:pt x="133" y="5"/>
                  </a:lnTo>
                  <a:lnTo>
                    <a:pt x="125" y="5"/>
                  </a:lnTo>
                  <a:lnTo>
                    <a:pt x="116" y="6"/>
                  </a:lnTo>
                  <a:lnTo>
                    <a:pt x="107" y="7"/>
                  </a:lnTo>
                  <a:lnTo>
                    <a:pt x="99" y="9"/>
                  </a:lnTo>
                  <a:lnTo>
                    <a:pt x="91" y="11"/>
                  </a:lnTo>
                  <a:lnTo>
                    <a:pt x="82" y="14"/>
                  </a:lnTo>
                  <a:lnTo>
                    <a:pt x="74" y="18"/>
                  </a:lnTo>
                  <a:lnTo>
                    <a:pt x="65" y="23"/>
                  </a:lnTo>
                  <a:lnTo>
                    <a:pt x="57" y="27"/>
                  </a:lnTo>
                  <a:lnTo>
                    <a:pt x="50" y="34"/>
                  </a:lnTo>
                  <a:lnTo>
                    <a:pt x="43" y="39"/>
                  </a:lnTo>
                  <a:lnTo>
                    <a:pt x="35" y="46"/>
                  </a:lnTo>
                  <a:lnTo>
                    <a:pt x="29" y="53"/>
                  </a:lnTo>
                  <a:lnTo>
                    <a:pt x="23" y="61"/>
                  </a:lnTo>
                  <a:lnTo>
                    <a:pt x="18" y="68"/>
                  </a:lnTo>
                  <a:lnTo>
                    <a:pt x="13" y="76"/>
                  </a:lnTo>
                  <a:lnTo>
                    <a:pt x="8" y="86"/>
                  </a:lnTo>
                  <a:lnTo>
                    <a:pt x="5" y="95"/>
                  </a:lnTo>
                  <a:lnTo>
                    <a:pt x="3" y="104"/>
                  </a:lnTo>
                  <a:lnTo>
                    <a:pt x="1" y="113"/>
                  </a:lnTo>
                  <a:lnTo>
                    <a:pt x="0" y="124"/>
                  </a:lnTo>
                  <a:lnTo>
                    <a:pt x="0" y="134"/>
                  </a:lnTo>
                  <a:lnTo>
                    <a:pt x="0" y="145"/>
                  </a:lnTo>
                  <a:lnTo>
                    <a:pt x="2" y="157"/>
                  </a:lnTo>
                  <a:lnTo>
                    <a:pt x="4" y="167"/>
                  </a:lnTo>
                  <a:lnTo>
                    <a:pt x="7" y="174"/>
                  </a:lnTo>
                  <a:lnTo>
                    <a:pt x="10" y="182"/>
                  </a:lnTo>
                  <a:lnTo>
                    <a:pt x="13" y="187"/>
                  </a:lnTo>
                  <a:lnTo>
                    <a:pt x="17" y="193"/>
                  </a:lnTo>
                  <a:lnTo>
                    <a:pt x="22" y="198"/>
                  </a:lnTo>
                  <a:lnTo>
                    <a:pt x="27" y="203"/>
                  </a:lnTo>
                  <a:lnTo>
                    <a:pt x="31" y="206"/>
                  </a:lnTo>
                  <a:lnTo>
                    <a:pt x="37" y="211"/>
                  </a:lnTo>
                  <a:lnTo>
                    <a:pt x="43" y="214"/>
                  </a:lnTo>
                  <a:lnTo>
                    <a:pt x="50" y="217"/>
                  </a:lnTo>
                  <a:lnTo>
                    <a:pt x="55" y="220"/>
                  </a:lnTo>
                  <a:lnTo>
                    <a:pt x="62" y="222"/>
                  </a:lnTo>
                  <a:lnTo>
                    <a:pt x="70" y="223"/>
                  </a:lnTo>
                  <a:lnTo>
                    <a:pt x="76" y="225"/>
                  </a:lnTo>
                  <a:lnTo>
                    <a:pt x="83" y="226"/>
                  </a:lnTo>
                  <a:lnTo>
                    <a:pt x="91" y="226"/>
                  </a:lnTo>
                  <a:lnTo>
                    <a:pt x="98" y="226"/>
                  </a:lnTo>
                  <a:lnTo>
                    <a:pt x="105" y="225"/>
                  </a:lnTo>
                  <a:lnTo>
                    <a:pt x="112" y="224"/>
                  </a:lnTo>
                  <a:lnTo>
                    <a:pt x="119" y="222"/>
                  </a:lnTo>
                  <a:lnTo>
                    <a:pt x="127" y="221"/>
                  </a:lnTo>
                  <a:lnTo>
                    <a:pt x="134" y="218"/>
                  </a:lnTo>
                  <a:lnTo>
                    <a:pt x="141" y="215"/>
                  </a:lnTo>
                  <a:lnTo>
                    <a:pt x="147" y="212"/>
                  </a:lnTo>
                  <a:lnTo>
                    <a:pt x="154" y="209"/>
                  </a:lnTo>
                  <a:lnTo>
                    <a:pt x="160" y="205"/>
                  </a:lnTo>
                  <a:lnTo>
                    <a:pt x="166" y="201"/>
                  </a:lnTo>
                  <a:lnTo>
                    <a:pt x="172" y="195"/>
                  </a:lnTo>
                  <a:lnTo>
                    <a:pt x="177" y="190"/>
                  </a:lnTo>
                  <a:lnTo>
                    <a:pt x="182" y="185"/>
                  </a:lnTo>
                  <a:lnTo>
                    <a:pt x="187" y="179"/>
                  </a:lnTo>
                  <a:lnTo>
                    <a:pt x="191" y="172"/>
                  </a:lnTo>
                </a:path>
              </a:pathLst>
            </a:custGeom>
            <a:solidFill>
              <a:srgbClr val="FFFFFF"/>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33" name="Freeform 169"/>
            <p:cNvSpPr/>
            <p:nvPr/>
          </p:nvSpPr>
          <p:spPr>
            <a:xfrm>
              <a:off x="1357" y="1890"/>
              <a:ext cx="191" cy="69"/>
            </a:xfrm>
            <a:custGeom>
              <a:avLst/>
              <a:gdLst>
                <a:gd name="txL" fmla="*/ 0 w 191"/>
                <a:gd name="txT" fmla="*/ 0 h 69"/>
                <a:gd name="txR" fmla="*/ 191 w 191"/>
                <a:gd name="txB" fmla="*/ 69 h 69"/>
              </a:gdLst>
              <a:ahLst/>
              <a:cxnLst>
                <a:cxn ang="0">
                  <a:pos x="185" y="0"/>
                </a:cxn>
                <a:cxn ang="0">
                  <a:pos x="181" y="13"/>
                </a:cxn>
                <a:cxn ang="0">
                  <a:pos x="174" y="26"/>
                </a:cxn>
                <a:cxn ang="0">
                  <a:pos x="166" y="36"/>
                </a:cxn>
                <a:cxn ang="0">
                  <a:pos x="157" y="44"/>
                </a:cxn>
                <a:cxn ang="0">
                  <a:pos x="145" y="52"/>
                </a:cxn>
                <a:cxn ang="0">
                  <a:pos x="133" y="57"/>
                </a:cxn>
                <a:cxn ang="0">
                  <a:pos x="120" y="61"/>
                </a:cxn>
                <a:cxn ang="0">
                  <a:pos x="105" y="63"/>
                </a:cxn>
                <a:cxn ang="0">
                  <a:pos x="92" y="64"/>
                </a:cxn>
                <a:cxn ang="0">
                  <a:pos x="77" y="62"/>
                </a:cxn>
                <a:cxn ang="0">
                  <a:pos x="63" y="60"/>
                </a:cxn>
                <a:cxn ang="0">
                  <a:pos x="49" y="55"/>
                </a:cxn>
                <a:cxn ang="0">
                  <a:pos x="36" y="48"/>
                </a:cxn>
                <a:cxn ang="0">
                  <a:pos x="24" y="40"/>
                </a:cxn>
                <a:cxn ang="0">
                  <a:pos x="12" y="30"/>
                </a:cxn>
                <a:cxn ang="0">
                  <a:pos x="4" y="20"/>
                </a:cxn>
                <a:cxn ang="0">
                  <a:pos x="5" y="28"/>
                </a:cxn>
                <a:cxn ang="0">
                  <a:pos x="15" y="39"/>
                </a:cxn>
                <a:cxn ang="0">
                  <a:pos x="28" y="48"/>
                </a:cxn>
                <a:cxn ang="0">
                  <a:pos x="40" y="55"/>
                </a:cxn>
                <a:cxn ang="0">
                  <a:pos x="54" y="61"/>
                </a:cxn>
                <a:cxn ang="0">
                  <a:pos x="69" y="65"/>
                </a:cxn>
                <a:cxn ang="0">
                  <a:pos x="84" y="67"/>
                </a:cxn>
                <a:cxn ang="0">
                  <a:pos x="99" y="68"/>
                </a:cxn>
                <a:cxn ang="0">
                  <a:pos x="113" y="66"/>
                </a:cxn>
                <a:cxn ang="0">
                  <a:pos x="127" y="64"/>
                </a:cxn>
                <a:cxn ang="0">
                  <a:pos x="141" y="58"/>
                </a:cxn>
                <a:cxn ang="0">
                  <a:pos x="153" y="52"/>
                </a:cxn>
                <a:cxn ang="0">
                  <a:pos x="165" y="44"/>
                </a:cxn>
                <a:cxn ang="0">
                  <a:pos x="174" y="33"/>
                </a:cxn>
                <a:cxn ang="0">
                  <a:pos x="181" y="22"/>
                </a:cxn>
                <a:cxn ang="0">
                  <a:pos x="188" y="8"/>
                </a:cxn>
                <a:cxn ang="0">
                  <a:pos x="190" y="0"/>
                </a:cxn>
              </a:cxnLst>
              <a:rect l="txL" t="txT" r="txR" b="txB"/>
              <a:pathLst>
                <a:path w="191" h="69">
                  <a:moveTo>
                    <a:pt x="185" y="0"/>
                  </a:moveTo>
                  <a:lnTo>
                    <a:pt x="185" y="0"/>
                  </a:lnTo>
                  <a:lnTo>
                    <a:pt x="183" y="6"/>
                  </a:lnTo>
                  <a:lnTo>
                    <a:pt x="181" y="13"/>
                  </a:lnTo>
                  <a:lnTo>
                    <a:pt x="178" y="20"/>
                  </a:lnTo>
                  <a:lnTo>
                    <a:pt x="174" y="26"/>
                  </a:lnTo>
                  <a:lnTo>
                    <a:pt x="171" y="31"/>
                  </a:lnTo>
                  <a:lnTo>
                    <a:pt x="166" y="36"/>
                  </a:lnTo>
                  <a:lnTo>
                    <a:pt x="161" y="40"/>
                  </a:lnTo>
                  <a:lnTo>
                    <a:pt x="157" y="44"/>
                  </a:lnTo>
                  <a:lnTo>
                    <a:pt x="151" y="48"/>
                  </a:lnTo>
                  <a:lnTo>
                    <a:pt x="145" y="52"/>
                  </a:lnTo>
                  <a:lnTo>
                    <a:pt x="139" y="55"/>
                  </a:lnTo>
                  <a:lnTo>
                    <a:pt x="133" y="57"/>
                  </a:lnTo>
                  <a:lnTo>
                    <a:pt x="126" y="60"/>
                  </a:lnTo>
                  <a:lnTo>
                    <a:pt x="120" y="61"/>
                  </a:lnTo>
                  <a:lnTo>
                    <a:pt x="113" y="62"/>
                  </a:lnTo>
                  <a:lnTo>
                    <a:pt x="105" y="63"/>
                  </a:lnTo>
                  <a:lnTo>
                    <a:pt x="99" y="64"/>
                  </a:lnTo>
                  <a:lnTo>
                    <a:pt x="92" y="64"/>
                  </a:lnTo>
                  <a:lnTo>
                    <a:pt x="84" y="63"/>
                  </a:lnTo>
                  <a:lnTo>
                    <a:pt x="77" y="62"/>
                  </a:lnTo>
                  <a:lnTo>
                    <a:pt x="70" y="61"/>
                  </a:lnTo>
                  <a:lnTo>
                    <a:pt x="63" y="60"/>
                  </a:lnTo>
                  <a:lnTo>
                    <a:pt x="55" y="57"/>
                  </a:lnTo>
                  <a:lnTo>
                    <a:pt x="49" y="55"/>
                  </a:lnTo>
                  <a:lnTo>
                    <a:pt x="42" y="52"/>
                  </a:lnTo>
                  <a:lnTo>
                    <a:pt x="36" y="48"/>
                  </a:lnTo>
                  <a:lnTo>
                    <a:pt x="30" y="44"/>
                  </a:lnTo>
                  <a:lnTo>
                    <a:pt x="24" y="40"/>
                  </a:lnTo>
                  <a:lnTo>
                    <a:pt x="18" y="36"/>
                  </a:lnTo>
                  <a:lnTo>
                    <a:pt x="12" y="30"/>
                  </a:lnTo>
                  <a:lnTo>
                    <a:pt x="7" y="25"/>
                  </a:lnTo>
                  <a:lnTo>
                    <a:pt x="4" y="20"/>
                  </a:lnTo>
                  <a:lnTo>
                    <a:pt x="0" y="22"/>
                  </a:lnTo>
                  <a:lnTo>
                    <a:pt x="5" y="28"/>
                  </a:lnTo>
                  <a:lnTo>
                    <a:pt x="9" y="33"/>
                  </a:lnTo>
                  <a:lnTo>
                    <a:pt x="15" y="39"/>
                  </a:lnTo>
                  <a:lnTo>
                    <a:pt x="21" y="44"/>
                  </a:lnTo>
                  <a:lnTo>
                    <a:pt x="28" y="48"/>
                  </a:lnTo>
                  <a:lnTo>
                    <a:pt x="34" y="52"/>
                  </a:lnTo>
                  <a:lnTo>
                    <a:pt x="40" y="55"/>
                  </a:lnTo>
                  <a:lnTo>
                    <a:pt x="48" y="58"/>
                  </a:lnTo>
                  <a:lnTo>
                    <a:pt x="54" y="61"/>
                  </a:lnTo>
                  <a:lnTo>
                    <a:pt x="61" y="64"/>
                  </a:lnTo>
                  <a:lnTo>
                    <a:pt x="69" y="65"/>
                  </a:lnTo>
                  <a:lnTo>
                    <a:pt x="76" y="66"/>
                  </a:lnTo>
                  <a:lnTo>
                    <a:pt x="84" y="67"/>
                  </a:lnTo>
                  <a:lnTo>
                    <a:pt x="92" y="68"/>
                  </a:lnTo>
                  <a:lnTo>
                    <a:pt x="99" y="68"/>
                  </a:lnTo>
                  <a:lnTo>
                    <a:pt x="106" y="67"/>
                  </a:lnTo>
                  <a:lnTo>
                    <a:pt x="113" y="66"/>
                  </a:lnTo>
                  <a:lnTo>
                    <a:pt x="121" y="65"/>
                  </a:lnTo>
                  <a:lnTo>
                    <a:pt x="127" y="64"/>
                  </a:lnTo>
                  <a:lnTo>
                    <a:pt x="134" y="61"/>
                  </a:lnTo>
                  <a:lnTo>
                    <a:pt x="141" y="58"/>
                  </a:lnTo>
                  <a:lnTo>
                    <a:pt x="148" y="55"/>
                  </a:lnTo>
                  <a:lnTo>
                    <a:pt x="153" y="52"/>
                  </a:lnTo>
                  <a:lnTo>
                    <a:pt x="159" y="48"/>
                  </a:lnTo>
                  <a:lnTo>
                    <a:pt x="165" y="44"/>
                  </a:lnTo>
                  <a:lnTo>
                    <a:pt x="169" y="39"/>
                  </a:lnTo>
                  <a:lnTo>
                    <a:pt x="174" y="33"/>
                  </a:lnTo>
                  <a:lnTo>
                    <a:pt x="178" y="28"/>
                  </a:lnTo>
                  <a:lnTo>
                    <a:pt x="181" y="22"/>
                  </a:lnTo>
                  <a:lnTo>
                    <a:pt x="185" y="15"/>
                  </a:lnTo>
                  <a:lnTo>
                    <a:pt x="188" y="8"/>
                  </a:lnTo>
                  <a:lnTo>
                    <a:pt x="190" y="0"/>
                  </a:lnTo>
                  <a:lnTo>
                    <a:pt x="185"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34" name="Freeform 170"/>
            <p:cNvSpPr/>
            <p:nvPr/>
          </p:nvSpPr>
          <p:spPr>
            <a:xfrm>
              <a:off x="1352" y="1735"/>
              <a:ext cx="199" cy="157"/>
            </a:xfrm>
            <a:custGeom>
              <a:avLst/>
              <a:gdLst>
                <a:gd name="txL" fmla="*/ 0 w 199"/>
                <a:gd name="txT" fmla="*/ 0 h 157"/>
                <a:gd name="txR" fmla="*/ 199 w 199"/>
                <a:gd name="txB" fmla="*/ 157 h 157"/>
              </a:gdLst>
              <a:ahLst/>
              <a:cxnLst>
                <a:cxn ang="0">
                  <a:pos x="3" y="31"/>
                </a:cxn>
                <a:cxn ang="0">
                  <a:pos x="14" y="20"/>
                </a:cxn>
                <a:cxn ang="0">
                  <a:pos x="29" y="12"/>
                </a:cxn>
                <a:cxn ang="0">
                  <a:pos x="43" y="7"/>
                </a:cxn>
                <a:cxn ang="0">
                  <a:pos x="59" y="4"/>
                </a:cxn>
                <a:cxn ang="0">
                  <a:pos x="78" y="4"/>
                </a:cxn>
                <a:cxn ang="0">
                  <a:pos x="95" y="8"/>
                </a:cxn>
                <a:cxn ang="0">
                  <a:pos x="111" y="13"/>
                </a:cxn>
                <a:cxn ang="0">
                  <a:pos x="129" y="20"/>
                </a:cxn>
                <a:cxn ang="0">
                  <a:pos x="144" y="31"/>
                </a:cxn>
                <a:cxn ang="0">
                  <a:pos x="158" y="43"/>
                </a:cxn>
                <a:cxn ang="0">
                  <a:pos x="170" y="57"/>
                </a:cxn>
                <a:cxn ang="0">
                  <a:pos x="180" y="73"/>
                </a:cxn>
                <a:cxn ang="0">
                  <a:pos x="188" y="91"/>
                </a:cxn>
                <a:cxn ang="0">
                  <a:pos x="193" y="111"/>
                </a:cxn>
                <a:cxn ang="0">
                  <a:pos x="194" y="132"/>
                </a:cxn>
                <a:cxn ang="0">
                  <a:pos x="190" y="155"/>
                </a:cxn>
                <a:cxn ang="0">
                  <a:pos x="197" y="143"/>
                </a:cxn>
                <a:cxn ang="0">
                  <a:pos x="198" y="121"/>
                </a:cxn>
                <a:cxn ang="0">
                  <a:pos x="194" y="100"/>
                </a:cxn>
                <a:cxn ang="0">
                  <a:pos x="188" y="81"/>
                </a:cxn>
                <a:cxn ang="0">
                  <a:pos x="179" y="64"/>
                </a:cxn>
                <a:cxn ang="0">
                  <a:pos x="167" y="47"/>
                </a:cxn>
                <a:cxn ang="0">
                  <a:pos x="154" y="34"/>
                </a:cxn>
                <a:cxn ang="0">
                  <a:pos x="138" y="22"/>
                </a:cxn>
                <a:cxn ang="0">
                  <a:pos x="122" y="13"/>
                </a:cxn>
                <a:cxn ang="0">
                  <a:pos x="105" y="6"/>
                </a:cxn>
                <a:cxn ang="0">
                  <a:pos x="87" y="1"/>
                </a:cxn>
                <a:cxn ang="0">
                  <a:pos x="68" y="0"/>
                </a:cxn>
                <a:cxn ang="0">
                  <a:pos x="51" y="1"/>
                </a:cxn>
                <a:cxn ang="0">
                  <a:pos x="35" y="5"/>
                </a:cxn>
                <a:cxn ang="0">
                  <a:pos x="19" y="12"/>
                </a:cxn>
                <a:cxn ang="0">
                  <a:pos x="6" y="22"/>
                </a:cxn>
                <a:cxn ang="0">
                  <a:pos x="3" y="28"/>
                </a:cxn>
                <a:cxn ang="0">
                  <a:pos x="1" y="32"/>
                </a:cxn>
                <a:cxn ang="0">
                  <a:pos x="0" y="31"/>
                </a:cxn>
              </a:cxnLst>
              <a:rect l="txL" t="txT" r="txR" b="txB"/>
              <a:pathLst>
                <a:path w="199" h="157">
                  <a:moveTo>
                    <a:pt x="0" y="31"/>
                  </a:moveTo>
                  <a:lnTo>
                    <a:pt x="3" y="31"/>
                  </a:lnTo>
                  <a:lnTo>
                    <a:pt x="8" y="25"/>
                  </a:lnTo>
                  <a:lnTo>
                    <a:pt x="14" y="20"/>
                  </a:lnTo>
                  <a:lnTo>
                    <a:pt x="21" y="16"/>
                  </a:lnTo>
                  <a:lnTo>
                    <a:pt x="29" y="12"/>
                  </a:lnTo>
                  <a:lnTo>
                    <a:pt x="35" y="9"/>
                  </a:lnTo>
                  <a:lnTo>
                    <a:pt x="43" y="7"/>
                  </a:lnTo>
                  <a:lnTo>
                    <a:pt x="52" y="5"/>
                  </a:lnTo>
                  <a:lnTo>
                    <a:pt x="59" y="4"/>
                  </a:lnTo>
                  <a:lnTo>
                    <a:pt x="68" y="4"/>
                  </a:lnTo>
                  <a:lnTo>
                    <a:pt x="78" y="4"/>
                  </a:lnTo>
                  <a:lnTo>
                    <a:pt x="86" y="5"/>
                  </a:lnTo>
                  <a:lnTo>
                    <a:pt x="95" y="8"/>
                  </a:lnTo>
                  <a:lnTo>
                    <a:pt x="104" y="10"/>
                  </a:lnTo>
                  <a:lnTo>
                    <a:pt x="111" y="13"/>
                  </a:lnTo>
                  <a:lnTo>
                    <a:pt x="120" y="16"/>
                  </a:lnTo>
                  <a:lnTo>
                    <a:pt x="129" y="20"/>
                  </a:lnTo>
                  <a:lnTo>
                    <a:pt x="136" y="25"/>
                  </a:lnTo>
                  <a:lnTo>
                    <a:pt x="144" y="31"/>
                  </a:lnTo>
                  <a:lnTo>
                    <a:pt x="152" y="36"/>
                  </a:lnTo>
                  <a:lnTo>
                    <a:pt x="158" y="43"/>
                  </a:lnTo>
                  <a:lnTo>
                    <a:pt x="165" y="50"/>
                  </a:lnTo>
                  <a:lnTo>
                    <a:pt x="170" y="57"/>
                  </a:lnTo>
                  <a:lnTo>
                    <a:pt x="176" y="65"/>
                  </a:lnTo>
                  <a:lnTo>
                    <a:pt x="180" y="73"/>
                  </a:lnTo>
                  <a:lnTo>
                    <a:pt x="185" y="82"/>
                  </a:lnTo>
                  <a:lnTo>
                    <a:pt x="188" y="91"/>
                  </a:lnTo>
                  <a:lnTo>
                    <a:pt x="190" y="101"/>
                  </a:lnTo>
                  <a:lnTo>
                    <a:pt x="193" y="111"/>
                  </a:lnTo>
                  <a:lnTo>
                    <a:pt x="194" y="121"/>
                  </a:lnTo>
                  <a:lnTo>
                    <a:pt x="194" y="132"/>
                  </a:lnTo>
                  <a:lnTo>
                    <a:pt x="193" y="143"/>
                  </a:lnTo>
                  <a:lnTo>
                    <a:pt x="190" y="155"/>
                  </a:lnTo>
                  <a:lnTo>
                    <a:pt x="194" y="156"/>
                  </a:lnTo>
                  <a:lnTo>
                    <a:pt x="197" y="143"/>
                  </a:lnTo>
                  <a:lnTo>
                    <a:pt x="198" y="132"/>
                  </a:lnTo>
                  <a:lnTo>
                    <a:pt x="198" y="121"/>
                  </a:lnTo>
                  <a:lnTo>
                    <a:pt x="197" y="110"/>
                  </a:lnTo>
                  <a:lnTo>
                    <a:pt x="194" y="100"/>
                  </a:lnTo>
                  <a:lnTo>
                    <a:pt x="192" y="90"/>
                  </a:lnTo>
                  <a:lnTo>
                    <a:pt x="188" y="81"/>
                  </a:lnTo>
                  <a:lnTo>
                    <a:pt x="184" y="72"/>
                  </a:lnTo>
                  <a:lnTo>
                    <a:pt x="179" y="64"/>
                  </a:lnTo>
                  <a:lnTo>
                    <a:pt x="174" y="55"/>
                  </a:lnTo>
                  <a:lnTo>
                    <a:pt x="167" y="47"/>
                  </a:lnTo>
                  <a:lnTo>
                    <a:pt x="161" y="40"/>
                  </a:lnTo>
                  <a:lnTo>
                    <a:pt x="154" y="34"/>
                  </a:lnTo>
                  <a:lnTo>
                    <a:pt x="146" y="28"/>
                  </a:lnTo>
                  <a:lnTo>
                    <a:pt x="138" y="22"/>
                  </a:lnTo>
                  <a:lnTo>
                    <a:pt x="130" y="16"/>
                  </a:lnTo>
                  <a:lnTo>
                    <a:pt x="122" y="13"/>
                  </a:lnTo>
                  <a:lnTo>
                    <a:pt x="114" y="9"/>
                  </a:lnTo>
                  <a:lnTo>
                    <a:pt x="105" y="6"/>
                  </a:lnTo>
                  <a:lnTo>
                    <a:pt x="95" y="4"/>
                  </a:lnTo>
                  <a:lnTo>
                    <a:pt x="87" y="1"/>
                  </a:lnTo>
                  <a:lnTo>
                    <a:pt x="78" y="0"/>
                  </a:lnTo>
                  <a:lnTo>
                    <a:pt x="68" y="0"/>
                  </a:lnTo>
                  <a:lnTo>
                    <a:pt x="59" y="0"/>
                  </a:lnTo>
                  <a:lnTo>
                    <a:pt x="51" y="1"/>
                  </a:lnTo>
                  <a:lnTo>
                    <a:pt x="43" y="3"/>
                  </a:lnTo>
                  <a:lnTo>
                    <a:pt x="35" y="5"/>
                  </a:lnTo>
                  <a:lnTo>
                    <a:pt x="27" y="8"/>
                  </a:lnTo>
                  <a:lnTo>
                    <a:pt x="19" y="12"/>
                  </a:lnTo>
                  <a:lnTo>
                    <a:pt x="11" y="16"/>
                  </a:lnTo>
                  <a:lnTo>
                    <a:pt x="6" y="22"/>
                  </a:lnTo>
                  <a:lnTo>
                    <a:pt x="0" y="28"/>
                  </a:lnTo>
                  <a:lnTo>
                    <a:pt x="3" y="28"/>
                  </a:lnTo>
                  <a:lnTo>
                    <a:pt x="0" y="31"/>
                  </a:lnTo>
                  <a:lnTo>
                    <a:pt x="1" y="32"/>
                  </a:lnTo>
                  <a:lnTo>
                    <a:pt x="3" y="31"/>
                  </a:lnTo>
                  <a:lnTo>
                    <a:pt x="0" y="31"/>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35" name="Freeform 171"/>
            <p:cNvSpPr/>
            <p:nvPr/>
          </p:nvSpPr>
          <p:spPr>
            <a:xfrm>
              <a:off x="1163" y="1741"/>
              <a:ext cx="192" cy="166"/>
            </a:xfrm>
            <a:custGeom>
              <a:avLst/>
              <a:gdLst>
                <a:gd name="txL" fmla="*/ 0 w 192"/>
                <a:gd name="txT" fmla="*/ 0 h 166"/>
                <a:gd name="txR" fmla="*/ 192 w 192"/>
                <a:gd name="txB" fmla="*/ 166 h 166"/>
              </a:gdLst>
              <a:ahLst/>
              <a:cxnLst>
                <a:cxn ang="0">
                  <a:pos x="8" y="163"/>
                </a:cxn>
                <a:cxn ang="0">
                  <a:pos x="5" y="141"/>
                </a:cxn>
                <a:cxn ang="0">
                  <a:pos x="4" y="120"/>
                </a:cxn>
                <a:cxn ang="0">
                  <a:pos x="7" y="101"/>
                </a:cxn>
                <a:cxn ang="0">
                  <a:pos x="12" y="82"/>
                </a:cxn>
                <a:cxn ang="0">
                  <a:pos x="22" y="65"/>
                </a:cxn>
                <a:cxn ang="0">
                  <a:pos x="32" y="51"/>
                </a:cxn>
                <a:cxn ang="0">
                  <a:pos x="47" y="36"/>
                </a:cxn>
                <a:cxn ang="0">
                  <a:pos x="61" y="26"/>
                </a:cxn>
                <a:cxn ang="0">
                  <a:pos x="77" y="16"/>
                </a:cxn>
                <a:cxn ang="0">
                  <a:pos x="94" y="9"/>
                </a:cxn>
                <a:cxn ang="0">
                  <a:pos x="111" y="5"/>
                </a:cxn>
                <a:cxn ang="0">
                  <a:pos x="128" y="4"/>
                </a:cxn>
                <a:cxn ang="0">
                  <a:pos x="145" y="4"/>
                </a:cxn>
                <a:cxn ang="0">
                  <a:pos x="160" y="8"/>
                </a:cxn>
                <a:cxn ang="0">
                  <a:pos x="174" y="14"/>
                </a:cxn>
                <a:cxn ang="0">
                  <a:pos x="187" y="24"/>
                </a:cxn>
                <a:cxn ang="0">
                  <a:pos x="183" y="16"/>
                </a:cxn>
                <a:cxn ang="0">
                  <a:pos x="170" y="8"/>
                </a:cxn>
                <a:cxn ang="0">
                  <a:pos x="153" y="2"/>
                </a:cxn>
                <a:cxn ang="0">
                  <a:pos x="136" y="0"/>
                </a:cxn>
                <a:cxn ang="0">
                  <a:pos x="119" y="0"/>
                </a:cxn>
                <a:cxn ang="0">
                  <a:pos x="101" y="4"/>
                </a:cxn>
                <a:cxn ang="0">
                  <a:pos x="84" y="9"/>
                </a:cxn>
                <a:cxn ang="0">
                  <a:pos x="67" y="17"/>
                </a:cxn>
                <a:cxn ang="0">
                  <a:pos x="52" y="28"/>
                </a:cxn>
                <a:cxn ang="0">
                  <a:pos x="36" y="40"/>
                </a:cxn>
                <a:cxn ang="0">
                  <a:pos x="24" y="56"/>
                </a:cxn>
                <a:cxn ang="0">
                  <a:pos x="14" y="72"/>
                </a:cxn>
                <a:cxn ang="0">
                  <a:pos x="6" y="90"/>
                </a:cxn>
                <a:cxn ang="0">
                  <a:pos x="1" y="109"/>
                </a:cxn>
                <a:cxn ang="0">
                  <a:pos x="0" y="130"/>
                </a:cxn>
                <a:cxn ang="0">
                  <a:pos x="3" y="153"/>
                </a:cxn>
                <a:cxn ang="0">
                  <a:pos x="5" y="165"/>
                </a:cxn>
              </a:cxnLst>
              <a:rect l="txL" t="txT" r="txR" b="txB"/>
              <a:pathLst>
                <a:path w="192" h="166">
                  <a:moveTo>
                    <a:pt x="8" y="163"/>
                  </a:moveTo>
                  <a:lnTo>
                    <a:pt x="8" y="163"/>
                  </a:lnTo>
                  <a:lnTo>
                    <a:pt x="7" y="152"/>
                  </a:lnTo>
                  <a:lnTo>
                    <a:pt x="5" y="141"/>
                  </a:lnTo>
                  <a:lnTo>
                    <a:pt x="4" y="130"/>
                  </a:lnTo>
                  <a:lnTo>
                    <a:pt x="4" y="120"/>
                  </a:lnTo>
                  <a:lnTo>
                    <a:pt x="5" y="110"/>
                  </a:lnTo>
                  <a:lnTo>
                    <a:pt x="7" y="101"/>
                  </a:lnTo>
                  <a:lnTo>
                    <a:pt x="9" y="91"/>
                  </a:lnTo>
                  <a:lnTo>
                    <a:pt x="12" y="82"/>
                  </a:lnTo>
                  <a:lnTo>
                    <a:pt x="17" y="74"/>
                  </a:lnTo>
                  <a:lnTo>
                    <a:pt x="22" y="65"/>
                  </a:lnTo>
                  <a:lnTo>
                    <a:pt x="28" y="58"/>
                  </a:lnTo>
                  <a:lnTo>
                    <a:pt x="32" y="51"/>
                  </a:lnTo>
                  <a:lnTo>
                    <a:pt x="40" y="44"/>
                  </a:lnTo>
                  <a:lnTo>
                    <a:pt x="47" y="36"/>
                  </a:lnTo>
                  <a:lnTo>
                    <a:pt x="54" y="31"/>
                  </a:lnTo>
                  <a:lnTo>
                    <a:pt x="61" y="26"/>
                  </a:lnTo>
                  <a:lnTo>
                    <a:pt x="69" y="20"/>
                  </a:lnTo>
                  <a:lnTo>
                    <a:pt x="77" y="16"/>
                  </a:lnTo>
                  <a:lnTo>
                    <a:pt x="85" y="12"/>
                  </a:lnTo>
                  <a:lnTo>
                    <a:pt x="94" y="9"/>
                  </a:lnTo>
                  <a:lnTo>
                    <a:pt x="103" y="8"/>
                  </a:lnTo>
                  <a:lnTo>
                    <a:pt x="111" y="5"/>
                  </a:lnTo>
                  <a:lnTo>
                    <a:pt x="120" y="4"/>
                  </a:lnTo>
                  <a:lnTo>
                    <a:pt x="128" y="4"/>
                  </a:lnTo>
                  <a:lnTo>
                    <a:pt x="136" y="4"/>
                  </a:lnTo>
                  <a:lnTo>
                    <a:pt x="145" y="4"/>
                  </a:lnTo>
                  <a:lnTo>
                    <a:pt x="152" y="6"/>
                  </a:lnTo>
                  <a:lnTo>
                    <a:pt x="160" y="8"/>
                  </a:lnTo>
                  <a:lnTo>
                    <a:pt x="167" y="10"/>
                  </a:lnTo>
                  <a:lnTo>
                    <a:pt x="174" y="14"/>
                  </a:lnTo>
                  <a:lnTo>
                    <a:pt x="181" y="19"/>
                  </a:lnTo>
                  <a:lnTo>
                    <a:pt x="187" y="24"/>
                  </a:lnTo>
                  <a:lnTo>
                    <a:pt x="191" y="22"/>
                  </a:lnTo>
                  <a:lnTo>
                    <a:pt x="183" y="16"/>
                  </a:lnTo>
                  <a:lnTo>
                    <a:pt x="176" y="11"/>
                  </a:lnTo>
                  <a:lnTo>
                    <a:pt x="170" y="8"/>
                  </a:lnTo>
                  <a:lnTo>
                    <a:pt x="162" y="4"/>
                  </a:lnTo>
                  <a:lnTo>
                    <a:pt x="153" y="2"/>
                  </a:lnTo>
                  <a:lnTo>
                    <a:pt x="146" y="0"/>
                  </a:lnTo>
                  <a:lnTo>
                    <a:pt x="136" y="0"/>
                  </a:lnTo>
                  <a:lnTo>
                    <a:pt x="128" y="0"/>
                  </a:lnTo>
                  <a:lnTo>
                    <a:pt x="119" y="0"/>
                  </a:lnTo>
                  <a:lnTo>
                    <a:pt x="110" y="1"/>
                  </a:lnTo>
                  <a:lnTo>
                    <a:pt x="101" y="4"/>
                  </a:lnTo>
                  <a:lnTo>
                    <a:pt x="93" y="6"/>
                  </a:lnTo>
                  <a:lnTo>
                    <a:pt x="84" y="9"/>
                  </a:lnTo>
                  <a:lnTo>
                    <a:pt x="76" y="12"/>
                  </a:lnTo>
                  <a:lnTo>
                    <a:pt x="67" y="17"/>
                  </a:lnTo>
                  <a:lnTo>
                    <a:pt x="59" y="22"/>
                  </a:lnTo>
                  <a:lnTo>
                    <a:pt x="52" y="28"/>
                  </a:lnTo>
                  <a:lnTo>
                    <a:pt x="44" y="34"/>
                  </a:lnTo>
                  <a:lnTo>
                    <a:pt x="36" y="40"/>
                  </a:lnTo>
                  <a:lnTo>
                    <a:pt x="31" y="48"/>
                  </a:lnTo>
                  <a:lnTo>
                    <a:pt x="24" y="56"/>
                  </a:lnTo>
                  <a:lnTo>
                    <a:pt x="19" y="63"/>
                  </a:lnTo>
                  <a:lnTo>
                    <a:pt x="14" y="72"/>
                  </a:lnTo>
                  <a:lnTo>
                    <a:pt x="9" y="81"/>
                  </a:lnTo>
                  <a:lnTo>
                    <a:pt x="6" y="90"/>
                  </a:lnTo>
                  <a:lnTo>
                    <a:pt x="3" y="100"/>
                  </a:lnTo>
                  <a:lnTo>
                    <a:pt x="1" y="109"/>
                  </a:lnTo>
                  <a:lnTo>
                    <a:pt x="0" y="120"/>
                  </a:lnTo>
                  <a:lnTo>
                    <a:pt x="0" y="130"/>
                  </a:lnTo>
                  <a:lnTo>
                    <a:pt x="1" y="141"/>
                  </a:lnTo>
                  <a:lnTo>
                    <a:pt x="3" y="153"/>
                  </a:lnTo>
                  <a:lnTo>
                    <a:pt x="5" y="165"/>
                  </a:lnTo>
                  <a:lnTo>
                    <a:pt x="8" y="163"/>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36" name="Freeform 172"/>
            <p:cNvSpPr/>
            <p:nvPr/>
          </p:nvSpPr>
          <p:spPr>
            <a:xfrm>
              <a:off x="1170" y="1905"/>
              <a:ext cx="192" cy="63"/>
            </a:xfrm>
            <a:custGeom>
              <a:avLst/>
              <a:gdLst>
                <a:gd name="txL" fmla="*/ 0 w 192"/>
                <a:gd name="txT" fmla="*/ 0 h 63"/>
                <a:gd name="txR" fmla="*/ 192 w 192"/>
                <a:gd name="txB" fmla="*/ 63 h 63"/>
              </a:gdLst>
              <a:ahLst/>
              <a:cxnLst>
                <a:cxn ang="0">
                  <a:pos x="183" y="11"/>
                </a:cxn>
                <a:cxn ang="0">
                  <a:pos x="173" y="22"/>
                </a:cxn>
                <a:cxn ang="0">
                  <a:pos x="163" y="33"/>
                </a:cxn>
                <a:cxn ang="0">
                  <a:pos x="149" y="40"/>
                </a:cxn>
                <a:cxn ang="0">
                  <a:pos x="137" y="47"/>
                </a:cxn>
                <a:cxn ang="0">
                  <a:pos x="123" y="52"/>
                </a:cxn>
                <a:cxn ang="0">
                  <a:pos x="109" y="56"/>
                </a:cxn>
                <a:cxn ang="0">
                  <a:pos x="95" y="57"/>
                </a:cxn>
                <a:cxn ang="0">
                  <a:pos x="80" y="57"/>
                </a:cxn>
                <a:cxn ang="0">
                  <a:pos x="67" y="55"/>
                </a:cxn>
                <a:cxn ang="0">
                  <a:pos x="53" y="51"/>
                </a:cxn>
                <a:cxn ang="0">
                  <a:pos x="41" y="46"/>
                </a:cxn>
                <a:cxn ang="0">
                  <a:pos x="30" y="39"/>
                </a:cxn>
                <a:cxn ang="0">
                  <a:pos x="20" y="30"/>
                </a:cxn>
                <a:cxn ang="0">
                  <a:pos x="12" y="19"/>
                </a:cxn>
                <a:cxn ang="0">
                  <a:pos x="6" y="7"/>
                </a:cxn>
                <a:cxn ang="0">
                  <a:pos x="0" y="1"/>
                </a:cxn>
                <a:cxn ang="0">
                  <a:pos x="5" y="15"/>
                </a:cxn>
                <a:cxn ang="0">
                  <a:pos x="12" y="28"/>
                </a:cxn>
                <a:cxn ang="0">
                  <a:pos x="23" y="38"/>
                </a:cxn>
                <a:cxn ang="0">
                  <a:pos x="33" y="46"/>
                </a:cxn>
                <a:cxn ang="0">
                  <a:pos x="46" y="53"/>
                </a:cxn>
                <a:cxn ang="0">
                  <a:pos x="59" y="57"/>
                </a:cxn>
                <a:cxn ang="0">
                  <a:pos x="73" y="60"/>
                </a:cxn>
                <a:cxn ang="0">
                  <a:pos x="87" y="62"/>
                </a:cxn>
                <a:cxn ang="0">
                  <a:pos x="102" y="61"/>
                </a:cxn>
                <a:cxn ang="0">
                  <a:pos x="117" y="57"/>
                </a:cxn>
                <a:cxn ang="0">
                  <a:pos x="131" y="53"/>
                </a:cxn>
                <a:cxn ang="0">
                  <a:pos x="145" y="47"/>
                </a:cxn>
                <a:cxn ang="0">
                  <a:pos x="158" y="39"/>
                </a:cxn>
                <a:cxn ang="0">
                  <a:pos x="170" y="30"/>
                </a:cxn>
                <a:cxn ang="0">
                  <a:pos x="181" y="19"/>
                </a:cxn>
                <a:cxn ang="0">
                  <a:pos x="191" y="7"/>
                </a:cxn>
              </a:cxnLst>
              <a:rect l="txL" t="txT" r="txR" b="txB"/>
              <a:pathLst>
                <a:path w="192" h="63">
                  <a:moveTo>
                    <a:pt x="187" y="4"/>
                  </a:moveTo>
                  <a:lnTo>
                    <a:pt x="183" y="11"/>
                  </a:lnTo>
                  <a:lnTo>
                    <a:pt x="178" y="16"/>
                  </a:lnTo>
                  <a:lnTo>
                    <a:pt x="173" y="22"/>
                  </a:lnTo>
                  <a:lnTo>
                    <a:pt x="167" y="28"/>
                  </a:lnTo>
                  <a:lnTo>
                    <a:pt x="163" y="33"/>
                  </a:lnTo>
                  <a:lnTo>
                    <a:pt x="156" y="37"/>
                  </a:lnTo>
                  <a:lnTo>
                    <a:pt x="149" y="40"/>
                  </a:lnTo>
                  <a:lnTo>
                    <a:pt x="143" y="44"/>
                  </a:lnTo>
                  <a:lnTo>
                    <a:pt x="137" y="47"/>
                  </a:lnTo>
                  <a:lnTo>
                    <a:pt x="130" y="49"/>
                  </a:lnTo>
                  <a:lnTo>
                    <a:pt x="123" y="52"/>
                  </a:lnTo>
                  <a:lnTo>
                    <a:pt x="116" y="53"/>
                  </a:lnTo>
                  <a:lnTo>
                    <a:pt x="109" y="56"/>
                  </a:lnTo>
                  <a:lnTo>
                    <a:pt x="101" y="57"/>
                  </a:lnTo>
                  <a:lnTo>
                    <a:pt x="95" y="57"/>
                  </a:lnTo>
                  <a:lnTo>
                    <a:pt x="87" y="57"/>
                  </a:lnTo>
                  <a:lnTo>
                    <a:pt x="80" y="57"/>
                  </a:lnTo>
                  <a:lnTo>
                    <a:pt x="73" y="56"/>
                  </a:lnTo>
                  <a:lnTo>
                    <a:pt x="67" y="55"/>
                  </a:lnTo>
                  <a:lnTo>
                    <a:pt x="59" y="53"/>
                  </a:lnTo>
                  <a:lnTo>
                    <a:pt x="53" y="51"/>
                  </a:lnTo>
                  <a:lnTo>
                    <a:pt x="47" y="49"/>
                  </a:lnTo>
                  <a:lnTo>
                    <a:pt x="41" y="46"/>
                  </a:lnTo>
                  <a:lnTo>
                    <a:pt x="35" y="42"/>
                  </a:lnTo>
                  <a:lnTo>
                    <a:pt x="30" y="39"/>
                  </a:lnTo>
                  <a:lnTo>
                    <a:pt x="25" y="35"/>
                  </a:lnTo>
                  <a:lnTo>
                    <a:pt x="20" y="30"/>
                  </a:lnTo>
                  <a:lnTo>
                    <a:pt x="16" y="25"/>
                  </a:lnTo>
                  <a:lnTo>
                    <a:pt x="12" y="19"/>
                  </a:lnTo>
                  <a:lnTo>
                    <a:pt x="8" y="14"/>
                  </a:lnTo>
                  <a:lnTo>
                    <a:pt x="6" y="7"/>
                  </a:lnTo>
                  <a:lnTo>
                    <a:pt x="3" y="0"/>
                  </a:lnTo>
                  <a:lnTo>
                    <a:pt x="0" y="1"/>
                  </a:lnTo>
                  <a:lnTo>
                    <a:pt x="2" y="8"/>
                  </a:lnTo>
                  <a:lnTo>
                    <a:pt x="5" y="15"/>
                  </a:lnTo>
                  <a:lnTo>
                    <a:pt x="8" y="21"/>
                  </a:lnTo>
                  <a:lnTo>
                    <a:pt x="12" y="28"/>
                  </a:lnTo>
                  <a:lnTo>
                    <a:pt x="17" y="33"/>
                  </a:lnTo>
                  <a:lnTo>
                    <a:pt x="23" y="38"/>
                  </a:lnTo>
                  <a:lnTo>
                    <a:pt x="27" y="42"/>
                  </a:lnTo>
                  <a:lnTo>
                    <a:pt x="33" y="46"/>
                  </a:lnTo>
                  <a:lnTo>
                    <a:pt x="39" y="49"/>
                  </a:lnTo>
                  <a:lnTo>
                    <a:pt x="46" y="53"/>
                  </a:lnTo>
                  <a:lnTo>
                    <a:pt x="51" y="55"/>
                  </a:lnTo>
                  <a:lnTo>
                    <a:pt x="59" y="57"/>
                  </a:lnTo>
                  <a:lnTo>
                    <a:pt x="66" y="59"/>
                  </a:lnTo>
                  <a:lnTo>
                    <a:pt x="73" y="60"/>
                  </a:lnTo>
                  <a:lnTo>
                    <a:pt x="79" y="61"/>
                  </a:lnTo>
                  <a:lnTo>
                    <a:pt x="87" y="62"/>
                  </a:lnTo>
                  <a:lnTo>
                    <a:pt x="95" y="61"/>
                  </a:lnTo>
                  <a:lnTo>
                    <a:pt x="102" y="61"/>
                  </a:lnTo>
                  <a:lnTo>
                    <a:pt x="109" y="60"/>
                  </a:lnTo>
                  <a:lnTo>
                    <a:pt x="117" y="57"/>
                  </a:lnTo>
                  <a:lnTo>
                    <a:pt x="124" y="56"/>
                  </a:lnTo>
                  <a:lnTo>
                    <a:pt x="131" y="53"/>
                  </a:lnTo>
                  <a:lnTo>
                    <a:pt x="139" y="50"/>
                  </a:lnTo>
                  <a:lnTo>
                    <a:pt x="145" y="47"/>
                  </a:lnTo>
                  <a:lnTo>
                    <a:pt x="151" y="44"/>
                  </a:lnTo>
                  <a:lnTo>
                    <a:pt x="158" y="39"/>
                  </a:lnTo>
                  <a:lnTo>
                    <a:pt x="164" y="36"/>
                  </a:lnTo>
                  <a:lnTo>
                    <a:pt x="170" y="30"/>
                  </a:lnTo>
                  <a:lnTo>
                    <a:pt x="175" y="25"/>
                  </a:lnTo>
                  <a:lnTo>
                    <a:pt x="181" y="19"/>
                  </a:lnTo>
                  <a:lnTo>
                    <a:pt x="186" y="13"/>
                  </a:lnTo>
                  <a:lnTo>
                    <a:pt x="191" y="7"/>
                  </a:lnTo>
                  <a:lnTo>
                    <a:pt x="187" y="4"/>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37" name="Freeform 173"/>
            <p:cNvSpPr/>
            <p:nvPr/>
          </p:nvSpPr>
          <p:spPr>
            <a:xfrm>
              <a:off x="1367" y="1908"/>
              <a:ext cx="115" cy="125"/>
            </a:xfrm>
            <a:custGeom>
              <a:avLst/>
              <a:gdLst>
                <a:gd name="txL" fmla="*/ 0 w 115"/>
                <a:gd name="txT" fmla="*/ 0 h 125"/>
                <a:gd name="txR" fmla="*/ 115 w 115"/>
                <a:gd name="txB" fmla="*/ 125 h 125"/>
              </a:gdLst>
              <a:ahLst/>
              <a:cxnLst>
                <a:cxn ang="0">
                  <a:pos x="0" y="24"/>
                </a:cxn>
                <a:cxn ang="0">
                  <a:pos x="6" y="17"/>
                </a:cxn>
                <a:cxn ang="0">
                  <a:pos x="13" y="12"/>
                </a:cxn>
                <a:cxn ang="0">
                  <a:pos x="20" y="9"/>
                </a:cxn>
                <a:cxn ang="0">
                  <a:pos x="27" y="5"/>
                </a:cxn>
                <a:cxn ang="0">
                  <a:pos x="35" y="3"/>
                </a:cxn>
                <a:cxn ang="0">
                  <a:pos x="43" y="1"/>
                </a:cxn>
                <a:cxn ang="0">
                  <a:pos x="51" y="0"/>
                </a:cxn>
                <a:cxn ang="0">
                  <a:pos x="59" y="0"/>
                </a:cxn>
                <a:cxn ang="0">
                  <a:pos x="67" y="1"/>
                </a:cxn>
                <a:cxn ang="0">
                  <a:pos x="74" y="3"/>
                </a:cxn>
                <a:cxn ang="0">
                  <a:pos x="82" y="5"/>
                </a:cxn>
                <a:cxn ang="0">
                  <a:pos x="88" y="9"/>
                </a:cxn>
                <a:cxn ang="0">
                  <a:pos x="94" y="13"/>
                </a:cxn>
                <a:cxn ang="0">
                  <a:pos x="99" y="19"/>
                </a:cxn>
                <a:cxn ang="0">
                  <a:pos x="103" y="26"/>
                </a:cxn>
                <a:cxn ang="0">
                  <a:pos x="107" y="33"/>
                </a:cxn>
                <a:cxn ang="0">
                  <a:pos x="110" y="44"/>
                </a:cxn>
                <a:cxn ang="0">
                  <a:pos x="113" y="56"/>
                </a:cxn>
                <a:cxn ang="0">
                  <a:pos x="114" y="67"/>
                </a:cxn>
                <a:cxn ang="0">
                  <a:pos x="112" y="78"/>
                </a:cxn>
                <a:cxn ang="0">
                  <a:pos x="110" y="88"/>
                </a:cxn>
                <a:cxn ang="0">
                  <a:pos x="106" y="98"/>
                </a:cxn>
                <a:cxn ang="0">
                  <a:pos x="101" y="107"/>
                </a:cxn>
                <a:cxn ang="0">
                  <a:pos x="94" y="113"/>
                </a:cxn>
                <a:cxn ang="0">
                  <a:pos x="87" y="119"/>
                </a:cxn>
                <a:cxn ang="0">
                  <a:pos x="78" y="122"/>
                </a:cxn>
                <a:cxn ang="0">
                  <a:pos x="68" y="124"/>
                </a:cxn>
                <a:cxn ang="0">
                  <a:pos x="57" y="122"/>
                </a:cxn>
                <a:cxn ang="0">
                  <a:pos x="44" y="118"/>
                </a:cxn>
                <a:cxn ang="0">
                  <a:pos x="31" y="111"/>
                </a:cxn>
                <a:cxn ang="0">
                  <a:pos x="17" y="101"/>
                </a:cxn>
                <a:cxn ang="0">
                  <a:pos x="1" y="87"/>
                </a:cxn>
                <a:cxn ang="0">
                  <a:pos x="0" y="24"/>
                </a:cxn>
              </a:cxnLst>
              <a:rect l="txL" t="txT" r="txR" b="txB"/>
              <a:pathLst>
                <a:path w="115" h="125">
                  <a:moveTo>
                    <a:pt x="0" y="24"/>
                  </a:moveTo>
                  <a:lnTo>
                    <a:pt x="6" y="17"/>
                  </a:lnTo>
                  <a:lnTo>
                    <a:pt x="13" y="12"/>
                  </a:lnTo>
                  <a:lnTo>
                    <a:pt x="20" y="9"/>
                  </a:lnTo>
                  <a:lnTo>
                    <a:pt x="27" y="5"/>
                  </a:lnTo>
                  <a:lnTo>
                    <a:pt x="35" y="3"/>
                  </a:lnTo>
                  <a:lnTo>
                    <a:pt x="43" y="1"/>
                  </a:lnTo>
                  <a:lnTo>
                    <a:pt x="51" y="0"/>
                  </a:lnTo>
                  <a:lnTo>
                    <a:pt x="59" y="0"/>
                  </a:lnTo>
                  <a:lnTo>
                    <a:pt x="67" y="1"/>
                  </a:lnTo>
                  <a:lnTo>
                    <a:pt x="74" y="3"/>
                  </a:lnTo>
                  <a:lnTo>
                    <a:pt x="82" y="5"/>
                  </a:lnTo>
                  <a:lnTo>
                    <a:pt x="88" y="9"/>
                  </a:lnTo>
                  <a:lnTo>
                    <a:pt x="94" y="13"/>
                  </a:lnTo>
                  <a:lnTo>
                    <a:pt x="99" y="19"/>
                  </a:lnTo>
                  <a:lnTo>
                    <a:pt x="103" y="26"/>
                  </a:lnTo>
                  <a:lnTo>
                    <a:pt x="107" y="33"/>
                  </a:lnTo>
                  <a:lnTo>
                    <a:pt x="110" y="44"/>
                  </a:lnTo>
                  <a:lnTo>
                    <a:pt x="113" y="56"/>
                  </a:lnTo>
                  <a:lnTo>
                    <a:pt x="114" y="67"/>
                  </a:lnTo>
                  <a:lnTo>
                    <a:pt x="112" y="78"/>
                  </a:lnTo>
                  <a:lnTo>
                    <a:pt x="110" y="88"/>
                  </a:lnTo>
                  <a:lnTo>
                    <a:pt x="106" y="98"/>
                  </a:lnTo>
                  <a:lnTo>
                    <a:pt x="101" y="107"/>
                  </a:lnTo>
                  <a:lnTo>
                    <a:pt x="94" y="113"/>
                  </a:lnTo>
                  <a:lnTo>
                    <a:pt x="87" y="119"/>
                  </a:lnTo>
                  <a:lnTo>
                    <a:pt x="78" y="122"/>
                  </a:lnTo>
                  <a:lnTo>
                    <a:pt x="68" y="124"/>
                  </a:lnTo>
                  <a:lnTo>
                    <a:pt x="57" y="122"/>
                  </a:lnTo>
                  <a:lnTo>
                    <a:pt x="44" y="118"/>
                  </a:lnTo>
                  <a:lnTo>
                    <a:pt x="31" y="111"/>
                  </a:lnTo>
                  <a:lnTo>
                    <a:pt x="17" y="101"/>
                  </a:lnTo>
                  <a:lnTo>
                    <a:pt x="1" y="87"/>
                  </a:lnTo>
                  <a:lnTo>
                    <a:pt x="0" y="24"/>
                  </a:lnTo>
                </a:path>
              </a:pathLst>
            </a:custGeom>
            <a:solidFill>
              <a:srgbClr val="FFBFA6"/>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38" name="Freeform 174"/>
            <p:cNvSpPr/>
            <p:nvPr/>
          </p:nvSpPr>
          <p:spPr>
            <a:xfrm>
              <a:off x="1365" y="1907"/>
              <a:ext cx="113" cy="37"/>
            </a:xfrm>
            <a:custGeom>
              <a:avLst/>
              <a:gdLst>
                <a:gd name="txL" fmla="*/ 0 w 113"/>
                <a:gd name="txT" fmla="*/ 0 h 37"/>
                <a:gd name="txR" fmla="*/ 113 w 113"/>
                <a:gd name="txB" fmla="*/ 37 h 37"/>
              </a:gdLst>
              <a:ahLst/>
              <a:cxnLst>
                <a:cxn ang="0">
                  <a:pos x="112" y="34"/>
                </a:cxn>
                <a:cxn ang="0">
                  <a:pos x="112" y="33"/>
                </a:cxn>
                <a:cxn ang="0">
                  <a:pos x="108" y="26"/>
                </a:cxn>
                <a:cxn ang="0">
                  <a:pos x="102" y="19"/>
                </a:cxn>
                <a:cxn ang="0">
                  <a:pos x="97" y="13"/>
                </a:cxn>
                <a:cxn ang="0">
                  <a:pos x="91" y="9"/>
                </a:cxn>
                <a:cxn ang="0">
                  <a:pos x="84" y="5"/>
                </a:cxn>
                <a:cxn ang="0">
                  <a:pos x="76" y="2"/>
                </a:cxn>
                <a:cxn ang="0">
                  <a:pos x="69" y="0"/>
                </a:cxn>
                <a:cxn ang="0">
                  <a:pos x="61" y="0"/>
                </a:cxn>
                <a:cxn ang="0">
                  <a:pos x="53" y="0"/>
                </a:cxn>
                <a:cxn ang="0">
                  <a:pos x="45" y="0"/>
                </a:cxn>
                <a:cxn ang="0">
                  <a:pos x="36" y="2"/>
                </a:cxn>
                <a:cxn ang="0">
                  <a:pos x="28" y="5"/>
                </a:cxn>
                <a:cxn ang="0">
                  <a:pos x="21" y="9"/>
                </a:cxn>
                <a:cxn ang="0">
                  <a:pos x="13" y="13"/>
                </a:cxn>
                <a:cxn ang="0">
                  <a:pos x="6" y="17"/>
                </a:cxn>
                <a:cxn ang="0">
                  <a:pos x="0" y="23"/>
                </a:cxn>
                <a:cxn ang="0">
                  <a:pos x="3" y="26"/>
                </a:cxn>
                <a:cxn ang="0">
                  <a:pos x="8" y="20"/>
                </a:cxn>
                <a:cxn ang="0">
                  <a:pos x="16" y="15"/>
                </a:cxn>
                <a:cxn ang="0">
                  <a:pos x="22" y="12"/>
                </a:cxn>
                <a:cxn ang="0">
                  <a:pos x="30" y="9"/>
                </a:cxn>
                <a:cxn ang="0">
                  <a:pos x="38" y="6"/>
                </a:cxn>
                <a:cxn ang="0">
                  <a:pos x="45" y="4"/>
                </a:cxn>
                <a:cxn ang="0">
                  <a:pos x="53" y="3"/>
                </a:cxn>
                <a:cxn ang="0">
                  <a:pos x="61" y="3"/>
                </a:cxn>
                <a:cxn ang="0">
                  <a:pos x="68" y="4"/>
                </a:cxn>
                <a:cxn ang="0">
                  <a:pos x="75" y="6"/>
                </a:cxn>
                <a:cxn ang="0">
                  <a:pos x="82" y="9"/>
                </a:cxn>
                <a:cxn ang="0">
                  <a:pos x="88" y="12"/>
                </a:cxn>
                <a:cxn ang="0">
                  <a:pos x="94" y="16"/>
                </a:cxn>
                <a:cxn ang="0">
                  <a:pos x="100" y="21"/>
                </a:cxn>
                <a:cxn ang="0">
                  <a:pos x="104" y="28"/>
                </a:cxn>
                <a:cxn ang="0">
                  <a:pos x="108" y="36"/>
                </a:cxn>
                <a:cxn ang="0">
                  <a:pos x="108" y="35"/>
                </a:cxn>
                <a:cxn ang="0">
                  <a:pos x="112" y="34"/>
                </a:cxn>
              </a:cxnLst>
              <a:rect l="txL" t="txT" r="txR" b="txB"/>
              <a:pathLst>
                <a:path w="113" h="37">
                  <a:moveTo>
                    <a:pt x="112" y="34"/>
                  </a:moveTo>
                  <a:lnTo>
                    <a:pt x="112" y="33"/>
                  </a:lnTo>
                  <a:lnTo>
                    <a:pt x="108" y="26"/>
                  </a:lnTo>
                  <a:lnTo>
                    <a:pt x="102" y="19"/>
                  </a:lnTo>
                  <a:lnTo>
                    <a:pt x="97" y="13"/>
                  </a:lnTo>
                  <a:lnTo>
                    <a:pt x="91" y="9"/>
                  </a:lnTo>
                  <a:lnTo>
                    <a:pt x="84" y="5"/>
                  </a:lnTo>
                  <a:lnTo>
                    <a:pt x="76" y="2"/>
                  </a:lnTo>
                  <a:lnTo>
                    <a:pt x="69" y="0"/>
                  </a:lnTo>
                  <a:lnTo>
                    <a:pt x="61" y="0"/>
                  </a:lnTo>
                  <a:lnTo>
                    <a:pt x="53" y="0"/>
                  </a:lnTo>
                  <a:lnTo>
                    <a:pt x="45" y="0"/>
                  </a:lnTo>
                  <a:lnTo>
                    <a:pt x="36" y="2"/>
                  </a:lnTo>
                  <a:lnTo>
                    <a:pt x="28" y="5"/>
                  </a:lnTo>
                  <a:lnTo>
                    <a:pt x="21" y="9"/>
                  </a:lnTo>
                  <a:lnTo>
                    <a:pt x="13" y="13"/>
                  </a:lnTo>
                  <a:lnTo>
                    <a:pt x="6" y="17"/>
                  </a:lnTo>
                  <a:lnTo>
                    <a:pt x="0" y="23"/>
                  </a:lnTo>
                  <a:lnTo>
                    <a:pt x="3" y="26"/>
                  </a:lnTo>
                  <a:lnTo>
                    <a:pt x="8" y="20"/>
                  </a:lnTo>
                  <a:lnTo>
                    <a:pt x="16" y="15"/>
                  </a:lnTo>
                  <a:lnTo>
                    <a:pt x="22" y="12"/>
                  </a:lnTo>
                  <a:lnTo>
                    <a:pt x="30" y="9"/>
                  </a:lnTo>
                  <a:lnTo>
                    <a:pt x="38" y="6"/>
                  </a:lnTo>
                  <a:lnTo>
                    <a:pt x="45" y="4"/>
                  </a:lnTo>
                  <a:lnTo>
                    <a:pt x="53" y="3"/>
                  </a:lnTo>
                  <a:lnTo>
                    <a:pt x="61" y="3"/>
                  </a:lnTo>
                  <a:lnTo>
                    <a:pt x="68" y="4"/>
                  </a:lnTo>
                  <a:lnTo>
                    <a:pt x="75" y="6"/>
                  </a:lnTo>
                  <a:lnTo>
                    <a:pt x="82" y="9"/>
                  </a:lnTo>
                  <a:lnTo>
                    <a:pt x="88" y="12"/>
                  </a:lnTo>
                  <a:lnTo>
                    <a:pt x="94" y="16"/>
                  </a:lnTo>
                  <a:lnTo>
                    <a:pt x="100" y="21"/>
                  </a:lnTo>
                  <a:lnTo>
                    <a:pt x="104" y="28"/>
                  </a:lnTo>
                  <a:lnTo>
                    <a:pt x="108" y="36"/>
                  </a:lnTo>
                  <a:lnTo>
                    <a:pt x="108" y="35"/>
                  </a:lnTo>
                  <a:lnTo>
                    <a:pt x="112" y="34"/>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39" name="Freeform 175"/>
            <p:cNvSpPr/>
            <p:nvPr/>
          </p:nvSpPr>
          <p:spPr>
            <a:xfrm>
              <a:off x="1367" y="1942"/>
              <a:ext cx="117" cy="93"/>
            </a:xfrm>
            <a:custGeom>
              <a:avLst/>
              <a:gdLst>
                <a:gd name="txL" fmla="*/ 0 w 117"/>
                <a:gd name="txT" fmla="*/ 0 h 93"/>
                <a:gd name="txR" fmla="*/ 117 w 117"/>
                <a:gd name="txB" fmla="*/ 93 h 93"/>
              </a:gdLst>
              <a:ahLst/>
              <a:cxnLst>
                <a:cxn ang="0">
                  <a:pos x="0" y="55"/>
                </a:cxn>
                <a:cxn ang="0">
                  <a:pos x="16" y="68"/>
                </a:cxn>
                <a:cxn ang="0">
                  <a:pos x="30" y="79"/>
                </a:cxn>
                <a:cxn ang="0">
                  <a:pos x="44" y="86"/>
                </a:cxn>
                <a:cxn ang="0">
                  <a:pos x="56" y="91"/>
                </a:cxn>
                <a:cxn ang="0">
                  <a:pos x="68" y="92"/>
                </a:cxn>
                <a:cxn ang="0">
                  <a:pos x="79" y="91"/>
                </a:cxn>
                <a:cxn ang="0">
                  <a:pos x="88" y="87"/>
                </a:cxn>
                <a:cxn ang="0">
                  <a:pos x="96" y="81"/>
                </a:cxn>
                <a:cxn ang="0">
                  <a:pos x="103" y="74"/>
                </a:cxn>
                <a:cxn ang="0">
                  <a:pos x="108" y="65"/>
                </a:cxn>
                <a:cxn ang="0">
                  <a:pos x="112" y="56"/>
                </a:cxn>
                <a:cxn ang="0">
                  <a:pos x="115" y="44"/>
                </a:cxn>
                <a:cxn ang="0">
                  <a:pos x="116" y="33"/>
                </a:cxn>
                <a:cxn ang="0">
                  <a:pos x="115" y="22"/>
                </a:cxn>
                <a:cxn ang="0">
                  <a:pos x="113" y="10"/>
                </a:cxn>
                <a:cxn ang="0">
                  <a:pos x="110" y="0"/>
                </a:cxn>
                <a:cxn ang="0">
                  <a:pos x="106" y="0"/>
                </a:cxn>
                <a:cxn ang="0">
                  <a:pos x="109" y="12"/>
                </a:cxn>
                <a:cxn ang="0">
                  <a:pos x="111" y="23"/>
                </a:cxn>
                <a:cxn ang="0">
                  <a:pos x="112" y="33"/>
                </a:cxn>
                <a:cxn ang="0">
                  <a:pos x="111" y="44"/>
                </a:cxn>
                <a:cxn ang="0">
                  <a:pos x="108" y="54"/>
                </a:cxn>
                <a:cxn ang="0">
                  <a:pos x="104" y="64"/>
                </a:cxn>
                <a:cxn ang="0">
                  <a:pos x="100" y="72"/>
                </a:cxn>
                <a:cxn ang="0">
                  <a:pos x="93" y="78"/>
                </a:cxn>
                <a:cxn ang="0">
                  <a:pos x="87" y="84"/>
                </a:cxn>
                <a:cxn ang="0">
                  <a:pos x="78" y="87"/>
                </a:cxn>
                <a:cxn ang="0">
                  <a:pos x="68" y="88"/>
                </a:cxn>
                <a:cxn ang="0">
                  <a:pos x="58" y="87"/>
                </a:cxn>
                <a:cxn ang="0">
                  <a:pos x="45" y="83"/>
                </a:cxn>
                <a:cxn ang="0">
                  <a:pos x="32" y="76"/>
                </a:cxn>
                <a:cxn ang="0">
                  <a:pos x="18" y="66"/>
                </a:cxn>
                <a:cxn ang="0">
                  <a:pos x="2" y="52"/>
                </a:cxn>
                <a:cxn ang="0">
                  <a:pos x="0" y="55"/>
                </a:cxn>
              </a:cxnLst>
              <a:rect l="txL" t="txT" r="txR" b="txB"/>
              <a:pathLst>
                <a:path w="117" h="93">
                  <a:moveTo>
                    <a:pt x="0" y="55"/>
                  </a:moveTo>
                  <a:lnTo>
                    <a:pt x="16" y="68"/>
                  </a:lnTo>
                  <a:lnTo>
                    <a:pt x="30" y="79"/>
                  </a:lnTo>
                  <a:lnTo>
                    <a:pt x="44" y="86"/>
                  </a:lnTo>
                  <a:lnTo>
                    <a:pt x="56" y="91"/>
                  </a:lnTo>
                  <a:lnTo>
                    <a:pt x="68" y="92"/>
                  </a:lnTo>
                  <a:lnTo>
                    <a:pt x="79" y="91"/>
                  </a:lnTo>
                  <a:lnTo>
                    <a:pt x="88" y="87"/>
                  </a:lnTo>
                  <a:lnTo>
                    <a:pt x="96" y="81"/>
                  </a:lnTo>
                  <a:lnTo>
                    <a:pt x="103" y="74"/>
                  </a:lnTo>
                  <a:lnTo>
                    <a:pt x="108" y="65"/>
                  </a:lnTo>
                  <a:lnTo>
                    <a:pt x="112" y="56"/>
                  </a:lnTo>
                  <a:lnTo>
                    <a:pt x="115" y="44"/>
                  </a:lnTo>
                  <a:lnTo>
                    <a:pt x="116" y="33"/>
                  </a:lnTo>
                  <a:lnTo>
                    <a:pt x="115" y="22"/>
                  </a:lnTo>
                  <a:lnTo>
                    <a:pt x="113" y="10"/>
                  </a:lnTo>
                  <a:lnTo>
                    <a:pt x="110" y="0"/>
                  </a:lnTo>
                  <a:lnTo>
                    <a:pt x="106" y="0"/>
                  </a:lnTo>
                  <a:lnTo>
                    <a:pt x="109" y="12"/>
                  </a:lnTo>
                  <a:lnTo>
                    <a:pt x="111" y="23"/>
                  </a:lnTo>
                  <a:lnTo>
                    <a:pt x="112" y="33"/>
                  </a:lnTo>
                  <a:lnTo>
                    <a:pt x="111" y="44"/>
                  </a:lnTo>
                  <a:lnTo>
                    <a:pt x="108" y="54"/>
                  </a:lnTo>
                  <a:lnTo>
                    <a:pt x="104" y="64"/>
                  </a:lnTo>
                  <a:lnTo>
                    <a:pt x="100" y="72"/>
                  </a:lnTo>
                  <a:lnTo>
                    <a:pt x="93" y="78"/>
                  </a:lnTo>
                  <a:lnTo>
                    <a:pt x="87" y="84"/>
                  </a:lnTo>
                  <a:lnTo>
                    <a:pt x="78" y="87"/>
                  </a:lnTo>
                  <a:lnTo>
                    <a:pt x="68" y="88"/>
                  </a:lnTo>
                  <a:lnTo>
                    <a:pt x="58" y="87"/>
                  </a:lnTo>
                  <a:lnTo>
                    <a:pt x="45" y="83"/>
                  </a:lnTo>
                  <a:lnTo>
                    <a:pt x="32" y="76"/>
                  </a:lnTo>
                  <a:lnTo>
                    <a:pt x="18" y="66"/>
                  </a:lnTo>
                  <a:lnTo>
                    <a:pt x="2" y="52"/>
                  </a:lnTo>
                  <a:lnTo>
                    <a:pt x="0" y="55"/>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40" name="Freeform 176"/>
            <p:cNvSpPr/>
            <p:nvPr/>
          </p:nvSpPr>
          <p:spPr>
            <a:xfrm>
              <a:off x="745" y="1331"/>
              <a:ext cx="1028" cy="709"/>
            </a:xfrm>
            <a:custGeom>
              <a:avLst/>
              <a:gdLst>
                <a:gd name="txL" fmla="*/ 0 w 1028"/>
                <a:gd name="txT" fmla="*/ 0 h 709"/>
                <a:gd name="txR" fmla="*/ 1028 w 1028"/>
                <a:gd name="txB" fmla="*/ 709 h 709"/>
              </a:gdLst>
              <a:ahLst/>
              <a:cxnLst>
                <a:cxn ang="0">
                  <a:pos x="983" y="514"/>
                </a:cxn>
                <a:cxn ang="0">
                  <a:pos x="956" y="453"/>
                </a:cxn>
                <a:cxn ang="0">
                  <a:pos x="899" y="413"/>
                </a:cxn>
                <a:cxn ang="0">
                  <a:pos x="834" y="423"/>
                </a:cxn>
                <a:cxn ang="0">
                  <a:pos x="794" y="379"/>
                </a:cxn>
                <a:cxn ang="0">
                  <a:pos x="775" y="372"/>
                </a:cxn>
                <a:cxn ang="0">
                  <a:pos x="718" y="378"/>
                </a:cxn>
                <a:cxn ang="0">
                  <a:pos x="661" y="377"/>
                </a:cxn>
                <a:cxn ang="0">
                  <a:pos x="595" y="372"/>
                </a:cxn>
                <a:cxn ang="0">
                  <a:pos x="637" y="338"/>
                </a:cxn>
                <a:cxn ang="0">
                  <a:pos x="645" y="310"/>
                </a:cxn>
                <a:cxn ang="0">
                  <a:pos x="565" y="338"/>
                </a:cxn>
                <a:cxn ang="0">
                  <a:pos x="483" y="381"/>
                </a:cxn>
                <a:cxn ang="0">
                  <a:pos x="421" y="436"/>
                </a:cxn>
                <a:cxn ang="0">
                  <a:pos x="421" y="378"/>
                </a:cxn>
                <a:cxn ang="0">
                  <a:pos x="478" y="287"/>
                </a:cxn>
                <a:cxn ang="0">
                  <a:pos x="392" y="339"/>
                </a:cxn>
                <a:cxn ang="0">
                  <a:pos x="300" y="421"/>
                </a:cxn>
                <a:cxn ang="0">
                  <a:pos x="232" y="518"/>
                </a:cxn>
                <a:cxn ang="0">
                  <a:pos x="193" y="631"/>
                </a:cxn>
                <a:cxn ang="0">
                  <a:pos x="152" y="661"/>
                </a:cxn>
                <a:cxn ang="0">
                  <a:pos x="111" y="675"/>
                </a:cxn>
                <a:cxn ang="0">
                  <a:pos x="89" y="660"/>
                </a:cxn>
                <a:cxn ang="0">
                  <a:pos x="43" y="660"/>
                </a:cxn>
                <a:cxn ang="0">
                  <a:pos x="10" y="708"/>
                </a:cxn>
                <a:cxn ang="0">
                  <a:pos x="10" y="616"/>
                </a:cxn>
                <a:cxn ang="0">
                  <a:pos x="18" y="536"/>
                </a:cxn>
                <a:cxn ang="0">
                  <a:pos x="27" y="364"/>
                </a:cxn>
                <a:cxn ang="0">
                  <a:pos x="109" y="226"/>
                </a:cxn>
                <a:cxn ang="0">
                  <a:pos x="299" y="78"/>
                </a:cxn>
                <a:cxn ang="0">
                  <a:pos x="346" y="73"/>
                </a:cxn>
                <a:cxn ang="0">
                  <a:pos x="286" y="153"/>
                </a:cxn>
                <a:cxn ang="0">
                  <a:pos x="336" y="114"/>
                </a:cxn>
                <a:cxn ang="0">
                  <a:pos x="407" y="67"/>
                </a:cxn>
                <a:cxn ang="0">
                  <a:pos x="482" y="24"/>
                </a:cxn>
                <a:cxn ang="0">
                  <a:pos x="510" y="24"/>
                </a:cxn>
                <a:cxn ang="0">
                  <a:pos x="447" y="107"/>
                </a:cxn>
                <a:cxn ang="0">
                  <a:pos x="463" y="138"/>
                </a:cxn>
                <a:cxn ang="0">
                  <a:pos x="536" y="99"/>
                </a:cxn>
                <a:cxn ang="0">
                  <a:pos x="607" y="56"/>
                </a:cxn>
                <a:cxn ang="0">
                  <a:pos x="683" y="38"/>
                </a:cxn>
                <a:cxn ang="0">
                  <a:pos x="610" y="87"/>
                </a:cxn>
                <a:cxn ang="0">
                  <a:pos x="584" y="146"/>
                </a:cxn>
                <a:cxn ang="0">
                  <a:pos x="665" y="124"/>
                </a:cxn>
                <a:cxn ang="0">
                  <a:pos x="745" y="95"/>
                </a:cxn>
                <a:cxn ang="0">
                  <a:pos x="819" y="101"/>
                </a:cxn>
                <a:cxn ang="0">
                  <a:pos x="809" y="114"/>
                </a:cxn>
                <a:cxn ang="0">
                  <a:pos x="750" y="119"/>
                </a:cxn>
                <a:cxn ang="0">
                  <a:pos x="777" y="167"/>
                </a:cxn>
                <a:cxn ang="0">
                  <a:pos x="848" y="192"/>
                </a:cxn>
                <a:cxn ang="0">
                  <a:pos x="917" y="213"/>
                </a:cxn>
                <a:cxn ang="0">
                  <a:pos x="940" y="250"/>
                </a:cxn>
                <a:cxn ang="0">
                  <a:pos x="889" y="225"/>
                </a:cxn>
                <a:cxn ang="0">
                  <a:pos x="894" y="282"/>
                </a:cxn>
                <a:cxn ang="0">
                  <a:pos x="957" y="355"/>
                </a:cxn>
                <a:cxn ang="0">
                  <a:pos x="1016" y="429"/>
                </a:cxn>
                <a:cxn ang="0">
                  <a:pos x="1017" y="520"/>
                </a:cxn>
              </a:cxnLst>
              <a:rect l="txL" t="txT" r="txR" b="txB"/>
              <a:pathLst>
                <a:path w="1028" h="709">
                  <a:moveTo>
                    <a:pt x="1017" y="520"/>
                  </a:moveTo>
                  <a:lnTo>
                    <a:pt x="1010" y="524"/>
                  </a:lnTo>
                  <a:lnTo>
                    <a:pt x="1006" y="526"/>
                  </a:lnTo>
                  <a:lnTo>
                    <a:pt x="1002" y="527"/>
                  </a:lnTo>
                  <a:lnTo>
                    <a:pt x="997" y="527"/>
                  </a:lnTo>
                  <a:lnTo>
                    <a:pt x="993" y="525"/>
                  </a:lnTo>
                  <a:lnTo>
                    <a:pt x="990" y="522"/>
                  </a:lnTo>
                  <a:lnTo>
                    <a:pt x="986" y="519"/>
                  </a:lnTo>
                  <a:lnTo>
                    <a:pt x="983" y="514"/>
                  </a:lnTo>
                  <a:lnTo>
                    <a:pt x="980" y="509"/>
                  </a:lnTo>
                  <a:lnTo>
                    <a:pt x="978" y="503"/>
                  </a:lnTo>
                  <a:lnTo>
                    <a:pt x="975" y="496"/>
                  </a:lnTo>
                  <a:lnTo>
                    <a:pt x="973" y="489"/>
                  </a:lnTo>
                  <a:lnTo>
                    <a:pt x="970" y="482"/>
                  </a:lnTo>
                  <a:lnTo>
                    <a:pt x="966" y="475"/>
                  </a:lnTo>
                  <a:lnTo>
                    <a:pt x="963" y="468"/>
                  </a:lnTo>
                  <a:lnTo>
                    <a:pt x="960" y="460"/>
                  </a:lnTo>
                  <a:lnTo>
                    <a:pt x="956" y="453"/>
                  </a:lnTo>
                  <a:lnTo>
                    <a:pt x="953" y="445"/>
                  </a:lnTo>
                  <a:lnTo>
                    <a:pt x="948" y="439"/>
                  </a:lnTo>
                  <a:lnTo>
                    <a:pt x="942" y="433"/>
                  </a:lnTo>
                  <a:lnTo>
                    <a:pt x="937" y="427"/>
                  </a:lnTo>
                  <a:lnTo>
                    <a:pt x="930" y="422"/>
                  </a:lnTo>
                  <a:lnTo>
                    <a:pt x="924" y="418"/>
                  </a:lnTo>
                  <a:lnTo>
                    <a:pt x="916" y="415"/>
                  </a:lnTo>
                  <a:lnTo>
                    <a:pt x="907" y="413"/>
                  </a:lnTo>
                  <a:lnTo>
                    <a:pt x="899" y="413"/>
                  </a:lnTo>
                  <a:lnTo>
                    <a:pt x="889" y="413"/>
                  </a:lnTo>
                  <a:lnTo>
                    <a:pt x="878" y="415"/>
                  </a:lnTo>
                  <a:lnTo>
                    <a:pt x="866" y="418"/>
                  </a:lnTo>
                  <a:lnTo>
                    <a:pt x="853" y="423"/>
                  </a:lnTo>
                  <a:lnTo>
                    <a:pt x="838" y="430"/>
                  </a:lnTo>
                  <a:lnTo>
                    <a:pt x="822" y="439"/>
                  </a:lnTo>
                  <a:lnTo>
                    <a:pt x="830" y="434"/>
                  </a:lnTo>
                  <a:lnTo>
                    <a:pt x="833" y="429"/>
                  </a:lnTo>
                  <a:lnTo>
                    <a:pt x="834" y="423"/>
                  </a:lnTo>
                  <a:lnTo>
                    <a:pt x="831" y="418"/>
                  </a:lnTo>
                  <a:lnTo>
                    <a:pt x="828" y="413"/>
                  </a:lnTo>
                  <a:lnTo>
                    <a:pt x="822" y="408"/>
                  </a:lnTo>
                  <a:lnTo>
                    <a:pt x="817" y="402"/>
                  </a:lnTo>
                  <a:lnTo>
                    <a:pt x="810" y="397"/>
                  </a:lnTo>
                  <a:lnTo>
                    <a:pt x="806" y="393"/>
                  </a:lnTo>
                  <a:lnTo>
                    <a:pt x="800" y="388"/>
                  </a:lnTo>
                  <a:lnTo>
                    <a:pt x="796" y="383"/>
                  </a:lnTo>
                  <a:lnTo>
                    <a:pt x="794" y="379"/>
                  </a:lnTo>
                  <a:lnTo>
                    <a:pt x="793" y="375"/>
                  </a:lnTo>
                  <a:lnTo>
                    <a:pt x="795" y="372"/>
                  </a:lnTo>
                  <a:lnTo>
                    <a:pt x="801" y="368"/>
                  </a:lnTo>
                  <a:lnTo>
                    <a:pt x="810" y="365"/>
                  </a:lnTo>
                  <a:lnTo>
                    <a:pt x="802" y="366"/>
                  </a:lnTo>
                  <a:lnTo>
                    <a:pt x="795" y="368"/>
                  </a:lnTo>
                  <a:lnTo>
                    <a:pt x="788" y="369"/>
                  </a:lnTo>
                  <a:lnTo>
                    <a:pt x="782" y="370"/>
                  </a:lnTo>
                  <a:lnTo>
                    <a:pt x="775" y="372"/>
                  </a:lnTo>
                  <a:lnTo>
                    <a:pt x="769" y="372"/>
                  </a:lnTo>
                  <a:lnTo>
                    <a:pt x="762" y="373"/>
                  </a:lnTo>
                  <a:lnTo>
                    <a:pt x="756" y="374"/>
                  </a:lnTo>
                  <a:lnTo>
                    <a:pt x="750" y="375"/>
                  </a:lnTo>
                  <a:lnTo>
                    <a:pt x="743" y="376"/>
                  </a:lnTo>
                  <a:lnTo>
                    <a:pt x="737" y="377"/>
                  </a:lnTo>
                  <a:lnTo>
                    <a:pt x="730" y="377"/>
                  </a:lnTo>
                  <a:lnTo>
                    <a:pt x="725" y="377"/>
                  </a:lnTo>
                  <a:lnTo>
                    <a:pt x="718" y="378"/>
                  </a:lnTo>
                  <a:lnTo>
                    <a:pt x="712" y="378"/>
                  </a:lnTo>
                  <a:lnTo>
                    <a:pt x="706" y="378"/>
                  </a:lnTo>
                  <a:lnTo>
                    <a:pt x="699" y="378"/>
                  </a:lnTo>
                  <a:lnTo>
                    <a:pt x="693" y="378"/>
                  </a:lnTo>
                  <a:lnTo>
                    <a:pt x="687" y="378"/>
                  </a:lnTo>
                  <a:lnTo>
                    <a:pt x="681" y="378"/>
                  </a:lnTo>
                  <a:lnTo>
                    <a:pt x="673" y="378"/>
                  </a:lnTo>
                  <a:lnTo>
                    <a:pt x="667" y="377"/>
                  </a:lnTo>
                  <a:lnTo>
                    <a:pt x="661" y="377"/>
                  </a:lnTo>
                  <a:lnTo>
                    <a:pt x="654" y="377"/>
                  </a:lnTo>
                  <a:lnTo>
                    <a:pt x="647" y="377"/>
                  </a:lnTo>
                  <a:lnTo>
                    <a:pt x="641" y="376"/>
                  </a:lnTo>
                  <a:lnTo>
                    <a:pt x="633" y="375"/>
                  </a:lnTo>
                  <a:lnTo>
                    <a:pt x="626" y="374"/>
                  </a:lnTo>
                  <a:lnTo>
                    <a:pt x="618" y="373"/>
                  </a:lnTo>
                  <a:lnTo>
                    <a:pt x="612" y="373"/>
                  </a:lnTo>
                  <a:lnTo>
                    <a:pt x="603" y="372"/>
                  </a:lnTo>
                  <a:lnTo>
                    <a:pt x="595" y="372"/>
                  </a:lnTo>
                  <a:lnTo>
                    <a:pt x="605" y="372"/>
                  </a:lnTo>
                  <a:lnTo>
                    <a:pt x="613" y="370"/>
                  </a:lnTo>
                  <a:lnTo>
                    <a:pt x="618" y="368"/>
                  </a:lnTo>
                  <a:lnTo>
                    <a:pt x="623" y="365"/>
                  </a:lnTo>
                  <a:lnTo>
                    <a:pt x="627" y="360"/>
                  </a:lnTo>
                  <a:lnTo>
                    <a:pt x="630" y="355"/>
                  </a:lnTo>
                  <a:lnTo>
                    <a:pt x="633" y="350"/>
                  </a:lnTo>
                  <a:lnTo>
                    <a:pt x="635" y="344"/>
                  </a:lnTo>
                  <a:lnTo>
                    <a:pt x="637" y="338"/>
                  </a:lnTo>
                  <a:lnTo>
                    <a:pt x="639" y="332"/>
                  </a:lnTo>
                  <a:lnTo>
                    <a:pt x="641" y="326"/>
                  </a:lnTo>
                  <a:lnTo>
                    <a:pt x="643" y="321"/>
                  </a:lnTo>
                  <a:lnTo>
                    <a:pt x="646" y="316"/>
                  </a:lnTo>
                  <a:lnTo>
                    <a:pt x="649" y="312"/>
                  </a:lnTo>
                  <a:lnTo>
                    <a:pt x="654" y="308"/>
                  </a:lnTo>
                  <a:lnTo>
                    <a:pt x="661" y="306"/>
                  </a:lnTo>
                  <a:lnTo>
                    <a:pt x="653" y="308"/>
                  </a:lnTo>
                  <a:lnTo>
                    <a:pt x="645" y="310"/>
                  </a:lnTo>
                  <a:lnTo>
                    <a:pt x="637" y="312"/>
                  </a:lnTo>
                  <a:lnTo>
                    <a:pt x="629" y="314"/>
                  </a:lnTo>
                  <a:lnTo>
                    <a:pt x="620" y="317"/>
                  </a:lnTo>
                  <a:lnTo>
                    <a:pt x="612" y="320"/>
                  </a:lnTo>
                  <a:lnTo>
                    <a:pt x="602" y="323"/>
                  </a:lnTo>
                  <a:lnTo>
                    <a:pt x="593" y="326"/>
                  </a:lnTo>
                  <a:lnTo>
                    <a:pt x="584" y="330"/>
                  </a:lnTo>
                  <a:lnTo>
                    <a:pt x="574" y="334"/>
                  </a:lnTo>
                  <a:lnTo>
                    <a:pt x="565" y="338"/>
                  </a:lnTo>
                  <a:lnTo>
                    <a:pt x="556" y="342"/>
                  </a:lnTo>
                  <a:lnTo>
                    <a:pt x="546" y="346"/>
                  </a:lnTo>
                  <a:lnTo>
                    <a:pt x="537" y="350"/>
                  </a:lnTo>
                  <a:lnTo>
                    <a:pt x="527" y="355"/>
                  </a:lnTo>
                  <a:lnTo>
                    <a:pt x="518" y="360"/>
                  </a:lnTo>
                  <a:lnTo>
                    <a:pt x="509" y="365"/>
                  </a:lnTo>
                  <a:lnTo>
                    <a:pt x="500" y="370"/>
                  </a:lnTo>
                  <a:lnTo>
                    <a:pt x="492" y="376"/>
                  </a:lnTo>
                  <a:lnTo>
                    <a:pt x="483" y="381"/>
                  </a:lnTo>
                  <a:lnTo>
                    <a:pt x="474" y="387"/>
                  </a:lnTo>
                  <a:lnTo>
                    <a:pt x="467" y="393"/>
                  </a:lnTo>
                  <a:lnTo>
                    <a:pt x="459" y="398"/>
                  </a:lnTo>
                  <a:lnTo>
                    <a:pt x="451" y="405"/>
                  </a:lnTo>
                  <a:lnTo>
                    <a:pt x="445" y="411"/>
                  </a:lnTo>
                  <a:lnTo>
                    <a:pt x="438" y="417"/>
                  </a:lnTo>
                  <a:lnTo>
                    <a:pt x="431" y="423"/>
                  </a:lnTo>
                  <a:lnTo>
                    <a:pt x="426" y="429"/>
                  </a:lnTo>
                  <a:lnTo>
                    <a:pt x="421" y="436"/>
                  </a:lnTo>
                  <a:lnTo>
                    <a:pt x="416" y="442"/>
                  </a:lnTo>
                  <a:lnTo>
                    <a:pt x="411" y="449"/>
                  </a:lnTo>
                  <a:lnTo>
                    <a:pt x="408" y="455"/>
                  </a:lnTo>
                  <a:lnTo>
                    <a:pt x="407" y="440"/>
                  </a:lnTo>
                  <a:lnTo>
                    <a:pt x="408" y="425"/>
                  </a:lnTo>
                  <a:lnTo>
                    <a:pt x="410" y="413"/>
                  </a:lnTo>
                  <a:lnTo>
                    <a:pt x="413" y="400"/>
                  </a:lnTo>
                  <a:lnTo>
                    <a:pt x="416" y="389"/>
                  </a:lnTo>
                  <a:lnTo>
                    <a:pt x="421" y="378"/>
                  </a:lnTo>
                  <a:lnTo>
                    <a:pt x="425" y="369"/>
                  </a:lnTo>
                  <a:lnTo>
                    <a:pt x="430" y="358"/>
                  </a:lnTo>
                  <a:lnTo>
                    <a:pt x="436" y="349"/>
                  </a:lnTo>
                  <a:lnTo>
                    <a:pt x="443" y="340"/>
                  </a:lnTo>
                  <a:lnTo>
                    <a:pt x="449" y="330"/>
                  </a:lnTo>
                  <a:lnTo>
                    <a:pt x="456" y="321"/>
                  </a:lnTo>
                  <a:lnTo>
                    <a:pt x="464" y="310"/>
                  </a:lnTo>
                  <a:lnTo>
                    <a:pt x="471" y="299"/>
                  </a:lnTo>
                  <a:lnTo>
                    <a:pt x="478" y="287"/>
                  </a:lnTo>
                  <a:lnTo>
                    <a:pt x="485" y="274"/>
                  </a:lnTo>
                  <a:lnTo>
                    <a:pt x="473" y="282"/>
                  </a:lnTo>
                  <a:lnTo>
                    <a:pt x="461" y="290"/>
                  </a:lnTo>
                  <a:lnTo>
                    <a:pt x="449" y="298"/>
                  </a:lnTo>
                  <a:lnTo>
                    <a:pt x="437" y="306"/>
                  </a:lnTo>
                  <a:lnTo>
                    <a:pt x="426" y="314"/>
                  </a:lnTo>
                  <a:lnTo>
                    <a:pt x="414" y="322"/>
                  </a:lnTo>
                  <a:lnTo>
                    <a:pt x="403" y="330"/>
                  </a:lnTo>
                  <a:lnTo>
                    <a:pt x="392" y="339"/>
                  </a:lnTo>
                  <a:lnTo>
                    <a:pt x="381" y="348"/>
                  </a:lnTo>
                  <a:lnTo>
                    <a:pt x="370" y="356"/>
                  </a:lnTo>
                  <a:lnTo>
                    <a:pt x="359" y="365"/>
                  </a:lnTo>
                  <a:lnTo>
                    <a:pt x="349" y="373"/>
                  </a:lnTo>
                  <a:lnTo>
                    <a:pt x="338" y="383"/>
                  </a:lnTo>
                  <a:lnTo>
                    <a:pt x="328" y="393"/>
                  </a:lnTo>
                  <a:lnTo>
                    <a:pt x="319" y="401"/>
                  </a:lnTo>
                  <a:lnTo>
                    <a:pt x="308" y="411"/>
                  </a:lnTo>
                  <a:lnTo>
                    <a:pt x="300" y="421"/>
                  </a:lnTo>
                  <a:lnTo>
                    <a:pt x="291" y="431"/>
                  </a:lnTo>
                  <a:lnTo>
                    <a:pt x="282" y="441"/>
                  </a:lnTo>
                  <a:lnTo>
                    <a:pt x="274" y="451"/>
                  </a:lnTo>
                  <a:lnTo>
                    <a:pt x="266" y="462"/>
                  </a:lnTo>
                  <a:lnTo>
                    <a:pt x="259" y="473"/>
                  </a:lnTo>
                  <a:lnTo>
                    <a:pt x="252" y="484"/>
                  </a:lnTo>
                  <a:lnTo>
                    <a:pt x="245" y="495"/>
                  </a:lnTo>
                  <a:lnTo>
                    <a:pt x="238" y="507"/>
                  </a:lnTo>
                  <a:lnTo>
                    <a:pt x="232" y="518"/>
                  </a:lnTo>
                  <a:lnTo>
                    <a:pt x="227" y="531"/>
                  </a:lnTo>
                  <a:lnTo>
                    <a:pt x="221" y="543"/>
                  </a:lnTo>
                  <a:lnTo>
                    <a:pt x="216" y="556"/>
                  </a:lnTo>
                  <a:lnTo>
                    <a:pt x="212" y="569"/>
                  </a:lnTo>
                  <a:lnTo>
                    <a:pt x="208" y="583"/>
                  </a:lnTo>
                  <a:lnTo>
                    <a:pt x="205" y="596"/>
                  </a:lnTo>
                  <a:lnTo>
                    <a:pt x="201" y="611"/>
                  </a:lnTo>
                  <a:lnTo>
                    <a:pt x="197" y="622"/>
                  </a:lnTo>
                  <a:lnTo>
                    <a:pt x="193" y="631"/>
                  </a:lnTo>
                  <a:lnTo>
                    <a:pt x="189" y="637"/>
                  </a:lnTo>
                  <a:lnTo>
                    <a:pt x="186" y="643"/>
                  </a:lnTo>
                  <a:lnTo>
                    <a:pt x="182" y="647"/>
                  </a:lnTo>
                  <a:lnTo>
                    <a:pt x="178" y="649"/>
                  </a:lnTo>
                  <a:lnTo>
                    <a:pt x="173" y="652"/>
                  </a:lnTo>
                  <a:lnTo>
                    <a:pt x="168" y="653"/>
                  </a:lnTo>
                  <a:lnTo>
                    <a:pt x="163" y="656"/>
                  </a:lnTo>
                  <a:lnTo>
                    <a:pt x="158" y="658"/>
                  </a:lnTo>
                  <a:lnTo>
                    <a:pt x="152" y="661"/>
                  </a:lnTo>
                  <a:lnTo>
                    <a:pt x="145" y="667"/>
                  </a:lnTo>
                  <a:lnTo>
                    <a:pt x="139" y="674"/>
                  </a:lnTo>
                  <a:lnTo>
                    <a:pt x="131" y="684"/>
                  </a:lnTo>
                  <a:lnTo>
                    <a:pt x="123" y="695"/>
                  </a:lnTo>
                  <a:lnTo>
                    <a:pt x="120" y="688"/>
                  </a:lnTo>
                  <a:lnTo>
                    <a:pt x="116" y="684"/>
                  </a:lnTo>
                  <a:lnTo>
                    <a:pt x="115" y="680"/>
                  </a:lnTo>
                  <a:lnTo>
                    <a:pt x="112" y="677"/>
                  </a:lnTo>
                  <a:lnTo>
                    <a:pt x="111" y="675"/>
                  </a:lnTo>
                  <a:lnTo>
                    <a:pt x="109" y="673"/>
                  </a:lnTo>
                  <a:lnTo>
                    <a:pt x="108" y="672"/>
                  </a:lnTo>
                  <a:lnTo>
                    <a:pt x="106" y="671"/>
                  </a:lnTo>
                  <a:lnTo>
                    <a:pt x="104" y="670"/>
                  </a:lnTo>
                  <a:lnTo>
                    <a:pt x="102" y="668"/>
                  </a:lnTo>
                  <a:lnTo>
                    <a:pt x="100" y="668"/>
                  </a:lnTo>
                  <a:lnTo>
                    <a:pt x="96" y="666"/>
                  </a:lnTo>
                  <a:lnTo>
                    <a:pt x="93" y="664"/>
                  </a:lnTo>
                  <a:lnTo>
                    <a:pt x="89" y="660"/>
                  </a:lnTo>
                  <a:lnTo>
                    <a:pt x="84" y="657"/>
                  </a:lnTo>
                  <a:lnTo>
                    <a:pt x="77" y="652"/>
                  </a:lnTo>
                  <a:lnTo>
                    <a:pt x="75" y="652"/>
                  </a:lnTo>
                  <a:lnTo>
                    <a:pt x="71" y="653"/>
                  </a:lnTo>
                  <a:lnTo>
                    <a:pt x="67" y="654"/>
                  </a:lnTo>
                  <a:lnTo>
                    <a:pt x="61" y="655"/>
                  </a:lnTo>
                  <a:lnTo>
                    <a:pt x="56" y="657"/>
                  </a:lnTo>
                  <a:lnTo>
                    <a:pt x="49" y="659"/>
                  </a:lnTo>
                  <a:lnTo>
                    <a:pt x="43" y="660"/>
                  </a:lnTo>
                  <a:lnTo>
                    <a:pt x="37" y="664"/>
                  </a:lnTo>
                  <a:lnTo>
                    <a:pt x="31" y="668"/>
                  </a:lnTo>
                  <a:lnTo>
                    <a:pt x="25" y="672"/>
                  </a:lnTo>
                  <a:lnTo>
                    <a:pt x="20" y="676"/>
                  </a:lnTo>
                  <a:lnTo>
                    <a:pt x="16" y="681"/>
                  </a:lnTo>
                  <a:lnTo>
                    <a:pt x="13" y="687"/>
                  </a:lnTo>
                  <a:lnTo>
                    <a:pt x="11" y="692"/>
                  </a:lnTo>
                  <a:lnTo>
                    <a:pt x="9" y="700"/>
                  </a:lnTo>
                  <a:lnTo>
                    <a:pt x="10" y="708"/>
                  </a:lnTo>
                  <a:lnTo>
                    <a:pt x="5" y="691"/>
                  </a:lnTo>
                  <a:lnTo>
                    <a:pt x="2" y="676"/>
                  </a:lnTo>
                  <a:lnTo>
                    <a:pt x="0" y="664"/>
                  </a:lnTo>
                  <a:lnTo>
                    <a:pt x="0" y="652"/>
                  </a:lnTo>
                  <a:lnTo>
                    <a:pt x="0" y="643"/>
                  </a:lnTo>
                  <a:lnTo>
                    <a:pt x="2" y="635"/>
                  </a:lnTo>
                  <a:lnTo>
                    <a:pt x="4" y="628"/>
                  </a:lnTo>
                  <a:lnTo>
                    <a:pt x="7" y="621"/>
                  </a:lnTo>
                  <a:lnTo>
                    <a:pt x="10" y="616"/>
                  </a:lnTo>
                  <a:lnTo>
                    <a:pt x="13" y="612"/>
                  </a:lnTo>
                  <a:lnTo>
                    <a:pt x="16" y="606"/>
                  </a:lnTo>
                  <a:lnTo>
                    <a:pt x="19" y="602"/>
                  </a:lnTo>
                  <a:lnTo>
                    <a:pt x="20" y="597"/>
                  </a:lnTo>
                  <a:lnTo>
                    <a:pt x="22" y="592"/>
                  </a:lnTo>
                  <a:lnTo>
                    <a:pt x="23" y="588"/>
                  </a:lnTo>
                  <a:lnTo>
                    <a:pt x="23" y="583"/>
                  </a:lnTo>
                  <a:lnTo>
                    <a:pt x="20" y="559"/>
                  </a:lnTo>
                  <a:lnTo>
                    <a:pt x="18" y="536"/>
                  </a:lnTo>
                  <a:lnTo>
                    <a:pt x="16" y="513"/>
                  </a:lnTo>
                  <a:lnTo>
                    <a:pt x="16" y="493"/>
                  </a:lnTo>
                  <a:lnTo>
                    <a:pt x="15" y="472"/>
                  </a:lnTo>
                  <a:lnTo>
                    <a:pt x="15" y="452"/>
                  </a:lnTo>
                  <a:lnTo>
                    <a:pt x="16" y="433"/>
                  </a:lnTo>
                  <a:lnTo>
                    <a:pt x="17" y="416"/>
                  </a:lnTo>
                  <a:lnTo>
                    <a:pt x="19" y="397"/>
                  </a:lnTo>
                  <a:lnTo>
                    <a:pt x="22" y="381"/>
                  </a:lnTo>
                  <a:lnTo>
                    <a:pt x="27" y="364"/>
                  </a:lnTo>
                  <a:lnTo>
                    <a:pt x="32" y="348"/>
                  </a:lnTo>
                  <a:lnTo>
                    <a:pt x="37" y="332"/>
                  </a:lnTo>
                  <a:lnTo>
                    <a:pt x="44" y="317"/>
                  </a:lnTo>
                  <a:lnTo>
                    <a:pt x="52" y="301"/>
                  </a:lnTo>
                  <a:lnTo>
                    <a:pt x="61" y="286"/>
                  </a:lnTo>
                  <a:lnTo>
                    <a:pt x="71" y="271"/>
                  </a:lnTo>
                  <a:lnTo>
                    <a:pt x="83" y="256"/>
                  </a:lnTo>
                  <a:lnTo>
                    <a:pt x="95" y="241"/>
                  </a:lnTo>
                  <a:lnTo>
                    <a:pt x="109" y="226"/>
                  </a:lnTo>
                  <a:lnTo>
                    <a:pt x="124" y="210"/>
                  </a:lnTo>
                  <a:lnTo>
                    <a:pt x="140" y="196"/>
                  </a:lnTo>
                  <a:lnTo>
                    <a:pt x="159" y="180"/>
                  </a:lnTo>
                  <a:lnTo>
                    <a:pt x="179" y="164"/>
                  </a:lnTo>
                  <a:lnTo>
                    <a:pt x="200" y="148"/>
                  </a:lnTo>
                  <a:lnTo>
                    <a:pt x="222" y="131"/>
                  </a:lnTo>
                  <a:lnTo>
                    <a:pt x="246" y="114"/>
                  </a:lnTo>
                  <a:lnTo>
                    <a:pt x="272" y="96"/>
                  </a:lnTo>
                  <a:lnTo>
                    <a:pt x="299" y="78"/>
                  </a:lnTo>
                  <a:lnTo>
                    <a:pt x="328" y="59"/>
                  </a:lnTo>
                  <a:lnTo>
                    <a:pt x="359" y="39"/>
                  </a:lnTo>
                  <a:lnTo>
                    <a:pt x="392" y="19"/>
                  </a:lnTo>
                  <a:lnTo>
                    <a:pt x="381" y="27"/>
                  </a:lnTo>
                  <a:lnTo>
                    <a:pt x="373" y="36"/>
                  </a:lnTo>
                  <a:lnTo>
                    <a:pt x="365" y="45"/>
                  </a:lnTo>
                  <a:lnTo>
                    <a:pt x="358" y="55"/>
                  </a:lnTo>
                  <a:lnTo>
                    <a:pt x="353" y="63"/>
                  </a:lnTo>
                  <a:lnTo>
                    <a:pt x="346" y="73"/>
                  </a:lnTo>
                  <a:lnTo>
                    <a:pt x="340" y="82"/>
                  </a:lnTo>
                  <a:lnTo>
                    <a:pt x="335" y="91"/>
                  </a:lnTo>
                  <a:lnTo>
                    <a:pt x="330" y="100"/>
                  </a:lnTo>
                  <a:lnTo>
                    <a:pt x="324" y="109"/>
                  </a:lnTo>
                  <a:lnTo>
                    <a:pt x="318" y="118"/>
                  </a:lnTo>
                  <a:lnTo>
                    <a:pt x="312" y="127"/>
                  </a:lnTo>
                  <a:lnTo>
                    <a:pt x="304" y="135"/>
                  </a:lnTo>
                  <a:lnTo>
                    <a:pt x="296" y="144"/>
                  </a:lnTo>
                  <a:lnTo>
                    <a:pt x="286" y="153"/>
                  </a:lnTo>
                  <a:lnTo>
                    <a:pt x="275" y="161"/>
                  </a:lnTo>
                  <a:lnTo>
                    <a:pt x="282" y="155"/>
                  </a:lnTo>
                  <a:lnTo>
                    <a:pt x="290" y="149"/>
                  </a:lnTo>
                  <a:lnTo>
                    <a:pt x="298" y="143"/>
                  </a:lnTo>
                  <a:lnTo>
                    <a:pt x="305" y="137"/>
                  </a:lnTo>
                  <a:lnTo>
                    <a:pt x="312" y="131"/>
                  </a:lnTo>
                  <a:lnTo>
                    <a:pt x="320" y="126"/>
                  </a:lnTo>
                  <a:lnTo>
                    <a:pt x="328" y="119"/>
                  </a:lnTo>
                  <a:lnTo>
                    <a:pt x="336" y="114"/>
                  </a:lnTo>
                  <a:lnTo>
                    <a:pt x="344" y="108"/>
                  </a:lnTo>
                  <a:lnTo>
                    <a:pt x="352" y="103"/>
                  </a:lnTo>
                  <a:lnTo>
                    <a:pt x="359" y="98"/>
                  </a:lnTo>
                  <a:lnTo>
                    <a:pt x="367" y="92"/>
                  </a:lnTo>
                  <a:lnTo>
                    <a:pt x="376" y="87"/>
                  </a:lnTo>
                  <a:lnTo>
                    <a:pt x="383" y="82"/>
                  </a:lnTo>
                  <a:lnTo>
                    <a:pt x="391" y="77"/>
                  </a:lnTo>
                  <a:lnTo>
                    <a:pt x="400" y="71"/>
                  </a:lnTo>
                  <a:lnTo>
                    <a:pt x="407" y="67"/>
                  </a:lnTo>
                  <a:lnTo>
                    <a:pt x="416" y="61"/>
                  </a:lnTo>
                  <a:lnTo>
                    <a:pt x="424" y="57"/>
                  </a:lnTo>
                  <a:lnTo>
                    <a:pt x="432" y="52"/>
                  </a:lnTo>
                  <a:lnTo>
                    <a:pt x="441" y="47"/>
                  </a:lnTo>
                  <a:lnTo>
                    <a:pt x="449" y="42"/>
                  </a:lnTo>
                  <a:lnTo>
                    <a:pt x="457" y="38"/>
                  </a:lnTo>
                  <a:lnTo>
                    <a:pt x="465" y="33"/>
                  </a:lnTo>
                  <a:lnTo>
                    <a:pt x="474" y="29"/>
                  </a:lnTo>
                  <a:lnTo>
                    <a:pt x="482" y="24"/>
                  </a:lnTo>
                  <a:lnTo>
                    <a:pt x="491" y="19"/>
                  </a:lnTo>
                  <a:lnTo>
                    <a:pt x="499" y="15"/>
                  </a:lnTo>
                  <a:lnTo>
                    <a:pt x="508" y="11"/>
                  </a:lnTo>
                  <a:lnTo>
                    <a:pt x="517" y="7"/>
                  </a:lnTo>
                  <a:lnTo>
                    <a:pt x="525" y="3"/>
                  </a:lnTo>
                  <a:lnTo>
                    <a:pt x="534" y="0"/>
                  </a:lnTo>
                  <a:lnTo>
                    <a:pt x="525" y="7"/>
                  </a:lnTo>
                  <a:lnTo>
                    <a:pt x="518" y="15"/>
                  </a:lnTo>
                  <a:lnTo>
                    <a:pt x="510" y="24"/>
                  </a:lnTo>
                  <a:lnTo>
                    <a:pt x="502" y="33"/>
                  </a:lnTo>
                  <a:lnTo>
                    <a:pt x="495" y="42"/>
                  </a:lnTo>
                  <a:lnTo>
                    <a:pt x="488" y="51"/>
                  </a:lnTo>
                  <a:lnTo>
                    <a:pt x="480" y="59"/>
                  </a:lnTo>
                  <a:lnTo>
                    <a:pt x="473" y="69"/>
                  </a:lnTo>
                  <a:lnTo>
                    <a:pt x="467" y="79"/>
                  </a:lnTo>
                  <a:lnTo>
                    <a:pt x="460" y="87"/>
                  </a:lnTo>
                  <a:lnTo>
                    <a:pt x="453" y="97"/>
                  </a:lnTo>
                  <a:lnTo>
                    <a:pt x="447" y="107"/>
                  </a:lnTo>
                  <a:lnTo>
                    <a:pt x="441" y="115"/>
                  </a:lnTo>
                  <a:lnTo>
                    <a:pt x="433" y="126"/>
                  </a:lnTo>
                  <a:lnTo>
                    <a:pt x="427" y="135"/>
                  </a:lnTo>
                  <a:lnTo>
                    <a:pt x="421" y="145"/>
                  </a:lnTo>
                  <a:lnTo>
                    <a:pt x="429" y="145"/>
                  </a:lnTo>
                  <a:lnTo>
                    <a:pt x="438" y="143"/>
                  </a:lnTo>
                  <a:lnTo>
                    <a:pt x="446" y="143"/>
                  </a:lnTo>
                  <a:lnTo>
                    <a:pt x="454" y="140"/>
                  </a:lnTo>
                  <a:lnTo>
                    <a:pt x="463" y="138"/>
                  </a:lnTo>
                  <a:lnTo>
                    <a:pt x="472" y="135"/>
                  </a:lnTo>
                  <a:lnTo>
                    <a:pt x="479" y="131"/>
                  </a:lnTo>
                  <a:lnTo>
                    <a:pt x="488" y="128"/>
                  </a:lnTo>
                  <a:lnTo>
                    <a:pt x="496" y="123"/>
                  </a:lnTo>
                  <a:lnTo>
                    <a:pt x="504" y="119"/>
                  </a:lnTo>
                  <a:lnTo>
                    <a:pt x="512" y="115"/>
                  </a:lnTo>
                  <a:lnTo>
                    <a:pt x="520" y="109"/>
                  </a:lnTo>
                  <a:lnTo>
                    <a:pt x="527" y="105"/>
                  </a:lnTo>
                  <a:lnTo>
                    <a:pt x="536" y="99"/>
                  </a:lnTo>
                  <a:lnTo>
                    <a:pt x="544" y="95"/>
                  </a:lnTo>
                  <a:lnTo>
                    <a:pt x="551" y="89"/>
                  </a:lnTo>
                  <a:lnTo>
                    <a:pt x="559" y="83"/>
                  </a:lnTo>
                  <a:lnTo>
                    <a:pt x="568" y="79"/>
                  </a:lnTo>
                  <a:lnTo>
                    <a:pt x="575" y="74"/>
                  </a:lnTo>
                  <a:lnTo>
                    <a:pt x="583" y="69"/>
                  </a:lnTo>
                  <a:lnTo>
                    <a:pt x="592" y="64"/>
                  </a:lnTo>
                  <a:lnTo>
                    <a:pt x="599" y="59"/>
                  </a:lnTo>
                  <a:lnTo>
                    <a:pt x="607" y="56"/>
                  </a:lnTo>
                  <a:lnTo>
                    <a:pt x="616" y="52"/>
                  </a:lnTo>
                  <a:lnTo>
                    <a:pt x="624" y="48"/>
                  </a:lnTo>
                  <a:lnTo>
                    <a:pt x="632" y="45"/>
                  </a:lnTo>
                  <a:lnTo>
                    <a:pt x="641" y="43"/>
                  </a:lnTo>
                  <a:lnTo>
                    <a:pt x="649" y="40"/>
                  </a:lnTo>
                  <a:lnTo>
                    <a:pt x="657" y="39"/>
                  </a:lnTo>
                  <a:lnTo>
                    <a:pt x="666" y="38"/>
                  </a:lnTo>
                  <a:lnTo>
                    <a:pt x="674" y="38"/>
                  </a:lnTo>
                  <a:lnTo>
                    <a:pt x="683" y="38"/>
                  </a:lnTo>
                  <a:lnTo>
                    <a:pt x="673" y="37"/>
                  </a:lnTo>
                  <a:lnTo>
                    <a:pt x="664" y="39"/>
                  </a:lnTo>
                  <a:lnTo>
                    <a:pt x="655" y="43"/>
                  </a:lnTo>
                  <a:lnTo>
                    <a:pt x="646" y="47"/>
                  </a:lnTo>
                  <a:lnTo>
                    <a:pt x="639" y="54"/>
                  </a:lnTo>
                  <a:lnTo>
                    <a:pt x="631" y="60"/>
                  </a:lnTo>
                  <a:lnTo>
                    <a:pt x="623" y="69"/>
                  </a:lnTo>
                  <a:lnTo>
                    <a:pt x="617" y="78"/>
                  </a:lnTo>
                  <a:lnTo>
                    <a:pt x="610" y="87"/>
                  </a:lnTo>
                  <a:lnTo>
                    <a:pt x="604" y="96"/>
                  </a:lnTo>
                  <a:lnTo>
                    <a:pt x="597" y="106"/>
                  </a:lnTo>
                  <a:lnTo>
                    <a:pt x="592" y="115"/>
                  </a:lnTo>
                  <a:lnTo>
                    <a:pt x="585" y="123"/>
                  </a:lnTo>
                  <a:lnTo>
                    <a:pt x="579" y="131"/>
                  </a:lnTo>
                  <a:lnTo>
                    <a:pt x="573" y="139"/>
                  </a:lnTo>
                  <a:lnTo>
                    <a:pt x="567" y="145"/>
                  </a:lnTo>
                  <a:lnTo>
                    <a:pt x="575" y="146"/>
                  </a:lnTo>
                  <a:lnTo>
                    <a:pt x="584" y="146"/>
                  </a:lnTo>
                  <a:lnTo>
                    <a:pt x="593" y="145"/>
                  </a:lnTo>
                  <a:lnTo>
                    <a:pt x="601" y="143"/>
                  </a:lnTo>
                  <a:lnTo>
                    <a:pt x="610" y="142"/>
                  </a:lnTo>
                  <a:lnTo>
                    <a:pt x="619" y="139"/>
                  </a:lnTo>
                  <a:lnTo>
                    <a:pt x="629" y="137"/>
                  </a:lnTo>
                  <a:lnTo>
                    <a:pt x="637" y="134"/>
                  </a:lnTo>
                  <a:lnTo>
                    <a:pt x="646" y="131"/>
                  </a:lnTo>
                  <a:lnTo>
                    <a:pt x="656" y="128"/>
                  </a:lnTo>
                  <a:lnTo>
                    <a:pt x="665" y="124"/>
                  </a:lnTo>
                  <a:lnTo>
                    <a:pt x="673" y="120"/>
                  </a:lnTo>
                  <a:lnTo>
                    <a:pt x="682" y="116"/>
                  </a:lnTo>
                  <a:lnTo>
                    <a:pt x="691" y="112"/>
                  </a:lnTo>
                  <a:lnTo>
                    <a:pt x="701" y="109"/>
                  </a:lnTo>
                  <a:lnTo>
                    <a:pt x="710" y="106"/>
                  </a:lnTo>
                  <a:lnTo>
                    <a:pt x="718" y="103"/>
                  </a:lnTo>
                  <a:lnTo>
                    <a:pt x="728" y="99"/>
                  </a:lnTo>
                  <a:lnTo>
                    <a:pt x="737" y="97"/>
                  </a:lnTo>
                  <a:lnTo>
                    <a:pt x="745" y="95"/>
                  </a:lnTo>
                  <a:lnTo>
                    <a:pt x="754" y="92"/>
                  </a:lnTo>
                  <a:lnTo>
                    <a:pt x="762" y="91"/>
                  </a:lnTo>
                  <a:lnTo>
                    <a:pt x="770" y="91"/>
                  </a:lnTo>
                  <a:lnTo>
                    <a:pt x="779" y="90"/>
                  </a:lnTo>
                  <a:lnTo>
                    <a:pt x="787" y="91"/>
                  </a:lnTo>
                  <a:lnTo>
                    <a:pt x="796" y="92"/>
                  </a:lnTo>
                  <a:lnTo>
                    <a:pt x="804" y="94"/>
                  </a:lnTo>
                  <a:lnTo>
                    <a:pt x="811" y="97"/>
                  </a:lnTo>
                  <a:lnTo>
                    <a:pt x="819" y="101"/>
                  </a:lnTo>
                  <a:lnTo>
                    <a:pt x="827" y="107"/>
                  </a:lnTo>
                  <a:lnTo>
                    <a:pt x="834" y="111"/>
                  </a:lnTo>
                  <a:lnTo>
                    <a:pt x="842" y="119"/>
                  </a:lnTo>
                  <a:lnTo>
                    <a:pt x="836" y="119"/>
                  </a:lnTo>
                  <a:lnTo>
                    <a:pt x="832" y="118"/>
                  </a:lnTo>
                  <a:lnTo>
                    <a:pt x="826" y="117"/>
                  </a:lnTo>
                  <a:lnTo>
                    <a:pt x="820" y="116"/>
                  </a:lnTo>
                  <a:lnTo>
                    <a:pt x="814" y="115"/>
                  </a:lnTo>
                  <a:lnTo>
                    <a:pt x="809" y="114"/>
                  </a:lnTo>
                  <a:lnTo>
                    <a:pt x="802" y="112"/>
                  </a:lnTo>
                  <a:lnTo>
                    <a:pt x="796" y="111"/>
                  </a:lnTo>
                  <a:lnTo>
                    <a:pt x="790" y="111"/>
                  </a:lnTo>
                  <a:lnTo>
                    <a:pt x="784" y="111"/>
                  </a:lnTo>
                  <a:lnTo>
                    <a:pt x="777" y="111"/>
                  </a:lnTo>
                  <a:lnTo>
                    <a:pt x="770" y="112"/>
                  </a:lnTo>
                  <a:lnTo>
                    <a:pt x="763" y="113"/>
                  </a:lnTo>
                  <a:lnTo>
                    <a:pt x="757" y="115"/>
                  </a:lnTo>
                  <a:lnTo>
                    <a:pt x="750" y="119"/>
                  </a:lnTo>
                  <a:lnTo>
                    <a:pt x="743" y="123"/>
                  </a:lnTo>
                  <a:lnTo>
                    <a:pt x="745" y="130"/>
                  </a:lnTo>
                  <a:lnTo>
                    <a:pt x="747" y="136"/>
                  </a:lnTo>
                  <a:lnTo>
                    <a:pt x="750" y="143"/>
                  </a:lnTo>
                  <a:lnTo>
                    <a:pt x="754" y="149"/>
                  </a:lnTo>
                  <a:lnTo>
                    <a:pt x="760" y="155"/>
                  </a:lnTo>
                  <a:lnTo>
                    <a:pt x="764" y="159"/>
                  </a:lnTo>
                  <a:lnTo>
                    <a:pt x="770" y="163"/>
                  </a:lnTo>
                  <a:lnTo>
                    <a:pt x="777" y="167"/>
                  </a:lnTo>
                  <a:lnTo>
                    <a:pt x="784" y="171"/>
                  </a:lnTo>
                  <a:lnTo>
                    <a:pt x="790" y="175"/>
                  </a:lnTo>
                  <a:lnTo>
                    <a:pt x="798" y="178"/>
                  </a:lnTo>
                  <a:lnTo>
                    <a:pt x="806" y="180"/>
                  </a:lnTo>
                  <a:lnTo>
                    <a:pt x="814" y="182"/>
                  </a:lnTo>
                  <a:lnTo>
                    <a:pt x="822" y="186"/>
                  </a:lnTo>
                  <a:lnTo>
                    <a:pt x="831" y="187"/>
                  </a:lnTo>
                  <a:lnTo>
                    <a:pt x="839" y="190"/>
                  </a:lnTo>
                  <a:lnTo>
                    <a:pt x="848" y="192"/>
                  </a:lnTo>
                  <a:lnTo>
                    <a:pt x="857" y="194"/>
                  </a:lnTo>
                  <a:lnTo>
                    <a:pt x="865" y="196"/>
                  </a:lnTo>
                  <a:lnTo>
                    <a:pt x="874" y="198"/>
                  </a:lnTo>
                  <a:lnTo>
                    <a:pt x="882" y="200"/>
                  </a:lnTo>
                  <a:lnTo>
                    <a:pt x="889" y="202"/>
                  </a:lnTo>
                  <a:lnTo>
                    <a:pt x="897" y="204"/>
                  </a:lnTo>
                  <a:lnTo>
                    <a:pt x="904" y="206"/>
                  </a:lnTo>
                  <a:lnTo>
                    <a:pt x="910" y="210"/>
                  </a:lnTo>
                  <a:lnTo>
                    <a:pt x="917" y="213"/>
                  </a:lnTo>
                  <a:lnTo>
                    <a:pt x="922" y="216"/>
                  </a:lnTo>
                  <a:lnTo>
                    <a:pt x="927" y="220"/>
                  </a:lnTo>
                  <a:lnTo>
                    <a:pt x="931" y="224"/>
                  </a:lnTo>
                  <a:lnTo>
                    <a:pt x="935" y="228"/>
                  </a:lnTo>
                  <a:lnTo>
                    <a:pt x="938" y="232"/>
                  </a:lnTo>
                  <a:lnTo>
                    <a:pt x="941" y="238"/>
                  </a:lnTo>
                  <a:lnTo>
                    <a:pt x="942" y="245"/>
                  </a:lnTo>
                  <a:lnTo>
                    <a:pt x="942" y="249"/>
                  </a:lnTo>
                  <a:lnTo>
                    <a:pt x="940" y="250"/>
                  </a:lnTo>
                  <a:lnTo>
                    <a:pt x="936" y="250"/>
                  </a:lnTo>
                  <a:lnTo>
                    <a:pt x="931" y="249"/>
                  </a:lnTo>
                  <a:lnTo>
                    <a:pt x="926" y="246"/>
                  </a:lnTo>
                  <a:lnTo>
                    <a:pt x="920" y="242"/>
                  </a:lnTo>
                  <a:lnTo>
                    <a:pt x="914" y="238"/>
                  </a:lnTo>
                  <a:lnTo>
                    <a:pt x="906" y="234"/>
                  </a:lnTo>
                  <a:lnTo>
                    <a:pt x="901" y="230"/>
                  </a:lnTo>
                  <a:lnTo>
                    <a:pt x="894" y="227"/>
                  </a:lnTo>
                  <a:lnTo>
                    <a:pt x="889" y="225"/>
                  </a:lnTo>
                  <a:lnTo>
                    <a:pt x="885" y="225"/>
                  </a:lnTo>
                  <a:lnTo>
                    <a:pt x="882" y="226"/>
                  </a:lnTo>
                  <a:lnTo>
                    <a:pt x="880" y="229"/>
                  </a:lnTo>
                  <a:lnTo>
                    <a:pt x="879" y="234"/>
                  </a:lnTo>
                  <a:lnTo>
                    <a:pt x="881" y="245"/>
                  </a:lnTo>
                  <a:lnTo>
                    <a:pt x="882" y="254"/>
                  </a:lnTo>
                  <a:lnTo>
                    <a:pt x="886" y="263"/>
                  </a:lnTo>
                  <a:lnTo>
                    <a:pt x="890" y="273"/>
                  </a:lnTo>
                  <a:lnTo>
                    <a:pt x="894" y="282"/>
                  </a:lnTo>
                  <a:lnTo>
                    <a:pt x="900" y="290"/>
                  </a:lnTo>
                  <a:lnTo>
                    <a:pt x="906" y="299"/>
                  </a:lnTo>
                  <a:lnTo>
                    <a:pt x="912" y="306"/>
                  </a:lnTo>
                  <a:lnTo>
                    <a:pt x="919" y="315"/>
                  </a:lnTo>
                  <a:lnTo>
                    <a:pt x="926" y="324"/>
                  </a:lnTo>
                  <a:lnTo>
                    <a:pt x="934" y="331"/>
                  </a:lnTo>
                  <a:lnTo>
                    <a:pt x="941" y="339"/>
                  </a:lnTo>
                  <a:lnTo>
                    <a:pt x="949" y="348"/>
                  </a:lnTo>
                  <a:lnTo>
                    <a:pt x="957" y="355"/>
                  </a:lnTo>
                  <a:lnTo>
                    <a:pt x="964" y="363"/>
                  </a:lnTo>
                  <a:lnTo>
                    <a:pt x="972" y="371"/>
                  </a:lnTo>
                  <a:lnTo>
                    <a:pt x="979" y="379"/>
                  </a:lnTo>
                  <a:lnTo>
                    <a:pt x="986" y="387"/>
                  </a:lnTo>
                  <a:lnTo>
                    <a:pt x="994" y="396"/>
                  </a:lnTo>
                  <a:lnTo>
                    <a:pt x="1000" y="403"/>
                  </a:lnTo>
                  <a:lnTo>
                    <a:pt x="1006" y="412"/>
                  </a:lnTo>
                  <a:lnTo>
                    <a:pt x="1011" y="420"/>
                  </a:lnTo>
                  <a:lnTo>
                    <a:pt x="1016" y="429"/>
                  </a:lnTo>
                  <a:lnTo>
                    <a:pt x="1020" y="438"/>
                  </a:lnTo>
                  <a:lnTo>
                    <a:pt x="1023" y="447"/>
                  </a:lnTo>
                  <a:lnTo>
                    <a:pt x="1026" y="457"/>
                  </a:lnTo>
                  <a:lnTo>
                    <a:pt x="1027" y="467"/>
                  </a:lnTo>
                  <a:lnTo>
                    <a:pt x="1027" y="477"/>
                  </a:lnTo>
                  <a:lnTo>
                    <a:pt x="1026" y="487"/>
                  </a:lnTo>
                  <a:lnTo>
                    <a:pt x="1025" y="497"/>
                  </a:lnTo>
                  <a:lnTo>
                    <a:pt x="1021" y="509"/>
                  </a:lnTo>
                  <a:lnTo>
                    <a:pt x="1017" y="520"/>
                  </a:lnTo>
                </a:path>
              </a:pathLst>
            </a:custGeom>
            <a:solidFill>
              <a:srgbClr val="B266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41" name="Freeform 177"/>
            <p:cNvSpPr/>
            <p:nvPr/>
          </p:nvSpPr>
          <p:spPr>
            <a:xfrm>
              <a:off x="1567" y="1742"/>
              <a:ext cx="197" cy="120"/>
            </a:xfrm>
            <a:custGeom>
              <a:avLst/>
              <a:gdLst>
                <a:gd name="txL" fmla="*/ 0 w 197"/>
                <a:gd name="txT" fmla="*/ 0 h 120"/>
                <a:gd name="txR" fmla="*/ 197 w 197"/>
                <a:gd name="txB" fmla="*/ 120 h 120"/>
              </a:gdLst>
              <a:ahLst/>
              <a:cxnLst>
                <a:cxn ang="0">
                  <a:pos x="2" y="30"/>
                </a:cxn>
                <a:cxn ang="0">
                  <a:pos x="32" y="14"/>
                </a:cxn>
                <a:cxn ang="0">
                  <a:pos x="56" y="6"/>
                </a:cxn>
                <a:cxn ang="0">
                  <a:pos x="77" y="3"/>
                </a:cxn>
                <a:cxn ang="0">
                  <a:pos x="94" y="7"/>
                </a:cxn>
                <a:cxn ang="0">
                  <a:pos x="108" y="13"/>
                </a:cxn>
                <a:cxn ang="0">
                  <a:pos x="119" y="23"/>
                </a:cxn>
                <a:cxn ang="0">
                  <a:pos x="129" y="35"/>
                </a:cxn>
                <a:cxn ang="0">
                  <a:pos x="136" y="50"/>
                </a:cxn>
                <a:cxn ang="0">
                  <a:pos x="143" y="65"/>
                </a:cxn>
                <a:cxn ang="0">
                  <a:pos x="148" y="79"/>
                </a:cxn>
                <a:cxn ang="0">
                  <a:pos x="154" y="93"/>
                </a:cxn>
                <a:cxn ang="0">
                  <a:pos x="160" y="105"/>
                </a:cxn>
                <a:cxn ang="0">
                  <a:pos x="166" y="113"/>
                </a:cxn>
                <a:cxn ang="0">
                  <a:pos x="175" y="118"/>
                </a:cxn>
                <a:cxn ang="0">
                  <a:pos x="184" y="117"/>
                </a:cxn>
                <a:cxn ang="0">
                  <a:pos x="196" y="110"/>
                </a:cxn>
                <a:cxn ang="0">
                  <a:pos x="188" y="111"/>
                </a:cxn>
                <a:cxn ang="0">
                  <a:pos x="180" y="115"/>
                </a:cxn>
                <a:cxn ang="0">
                  <a:pos x="172" y="113"/>
                </a:cxn>
                <a:cxn ang="0">
                  <a:pos x="166" y="107"/>
                </a:cxn>
                <a:cxn ang="0">
                  <a:pos x="160" y="98"/>
                </a:cxn>
                <a:cxn ang="0">
                  <a:pos x="156" y="84"/>
                </a:cxn>
                <a:cxn ang="0">
                  <a:pos x="149" y="71"/>
                </a:cxn>
                <a:cxn ang="0">
                  <a:pos x="143" y="56"/>
                </a:cxn>
                <a:cxn ang="0">
                  <a:pos x="136" y="41"/>
                </a:cxn>
                <a:cxn ang="0">
                  <a:pos x="128" y="27"/>
                </a:cxn>
                <a:cxn ang="0">
                  <a:pos x="116" y="15"/>
                </a:cxn>
                <a:cxn ang="0">
                  <a:pos x="103" y="6"/>
                </a:cxn>
                <a:cxn ang="0">
                  <a:pos x="86" y="0"/>
                </a:cxn>
                <a:cxn ang="0">
                  <a:pos x="66" y="0"/>
                </a:cxn>
                <a:cxn ang="0">
                  <a:pos x="43" y="6"/>
                </a:cxn>
                <a:cxn ang="0">
                  <a:pos x="15" y="18"/>
                </a:cxn>
                <a:cxn ang="0">
                  <a:pos x="2" y="30"/>
                </a:cxn>
              </a:cxnLst>
              <a:rect l="txL" t="txT" r="txR" b="txB"/>
              <a:pathLst>
                <a:path w="197" h="120">
                  <a:moveTo>
                    <a:pt x="0" y="27"/>
                  </a:moveTo>
                  <a:lnTo>
                    <a:pt x="2" y="30"/>
                  </a:lnTo>
                  <a:lnTo>
                    <a:pt x="16" y="21"/>
                  </a:lnTo>
                  <a:lnTo>
                    <a:pt x="32" y="14"/>
                  </a:lnTo>
                  <a:lnTo>
                    <a:pt x="44" y="9"/>
                  </a:lnTo>
                  <a:lnTo>
                    <a:pt x="56" y="6"/>
                  </a:lnTo>
                  <a:lnTo>
                    <a:pt x="67" y="4"/>
                  </a:lnTo>
                  <a:lnTo>
                    <a:pt x="77" y="3"/>
                  </a:lnTo>
                  <a:lnTo>
                    <a:pt x="85" y="4"/>
                  </a:lnTo>
                  <a:lnTo>
                    <a:pt x="94" y="7"/>
                  </a:lnTo>
                  <a:lnTo>
                    <a:pt x="101" y="9"/>
                  </a:lnTo>
                  <a:lnTo>
                    <a:pt x="108" y="13"/>
                  </a:lnTo>
                  <a:lnTo>
                    <a:pt x="113" y="17"/>
                  </a:lnTo>
                  <a:lnTo>
                    <a:pt x="119" y="23"/>
                  </a:lnTo>
                  <a:lnTo>
                    <a:pt x="124" y="29"/>
                  </a:lnTo>
                  <a:lnTo>
                    <a:pt x="129" y="35"/>
                  </a:lnTo>
                  <a:lnTo>
                    <a:pt x="132" y="43"/>
                  </a:lnTo>
                  <a:lnTo>
                    <a:pt x="136" y="50"/>
                  </a:lnTo>
                  <a:lnTo>
                    <a:pt x="140" y="58"/>
                  </a:lnTo>
                  <a:lnTo>
                    <a:pt x="143" y="65"/>
                  </a:lnTo>
                  <a:lnTo>
                    <a:pt x="146" y="72"/>
                  </a:lnTo>
                  <a:lnTo>
                    <a:pt x="148" y="79"/>
                  </a:lnTo>
                  <a:lnTo>
                    <a:pt x="152" y="86"/>
                  </a:lnTo>
                  <a:lnTo>
                    <a:pt x="154" y="93"/>
                  </a:lnTo>
                  <a:lnTo>
                    <a:pt x="156" y="99"/>
                  </a:lnTo>
                  <a:lnTo>
                    <a:pt x="160" y="105"/>
                  </a:lnTo>
                  <a:lnTo>
                    <a:pt x="163" y="109"/>
                  </a:lnTo>
                  <a:lnTo>
                    <a:pt x="166" y="113"/>
                  </a:lnTo>
                  <a:lnTo>
                    <a:pt x="170" y="116"/>
                  </a:lnTo>
                  <a:lnTo>
                    <a:pt x="175" y="118"/>
                  </a:lnTo>
                  <a:lnTo>
                    <a:pt x="180" y="119"/>
                  </a:lnTo>
                  <a:lnTo>
                    <a:pt x="184" y="117"/>
                  </a:lnTo>
                  <a:lnTo>
                    <a:pt x="190" y="115"/>
                  </a:lnTo>
                  <a:lnTo>
                    <a:pt x="196" y="110"/>
                  </a:lnTo>
                  <a:lnTo>
                    <a:pt x="193" y="107"/>
                  </a:lnTo>
                  <a:lnTo>
                    <a:pt x="188" y="111"/>
                  </a:lnTo>
                  <a:lnTo>
                    <a:pt x="183" y="113"/>
                  </a:lnTo>
                  <a:lnTo>
                    <a:pt x="180" y="115"/>
                  </a:lnTo>
                  <a:lnTo>
                    <a:pt x="176" y="114"/>
                  </a:lnTo>
                  <a:lnTo>
                    <a:pt x="172" y="113"/>
                  </a:lnTo>
                  <a:lnTo>
                    <a:pt x="169" y="110"/>
                  </a:lnTo>
                  <a:lnTo>
                    <a:pt x="166" y="107"/>
                  </a:lnTo>
                  <a:lnTo>
                    <a:pt x="163" y="103"/>
                  </a:lnTo>
                  <a:lnTo>
                    <a:pt x="160" y="98"/>
                  </a:lnTo>
                  <a:lnTo>
                    <a:pt x="157" y="91"/>
                  </a:lnTo>
                  <a:lnTo>
                    <a:pt x="156" y="84"/>
                  </a:lnTo>
                  <a:lnTo>
                    <a:pt x="152" y="78"/>
                  </a:lnTo>
                  <a:lnTo>
                    <a:pt x="149" y="71"/>
                  </a:lnTo>
                  <a:lnTo>
                    <a:pt x="146" y="63"/>
                  </a:lnTo>
                  <a:lnTo>
                    <a:pt x="143" y="56"/>
                  </a:lnTo>
                  <a:lnTo>
                    <a:pt x="140" y="48"/>
                  </a:lnTo>
                  <a:lnTo>
                    <a:pt x="136" y="41"/>
                  </a:lnTo>
                  <a:lnTo>
                    <a:pt x="132" y="33"/>
                  </a:lnTo>
                  <a:lnTo>
                    <a:pt x="128" y="27"/>
                  </a:lnTo>
                  <a:lnTo>
                    <a:pt x="122" y="20"/>
                  </a:lnTo>
                  <a:lnTo>
                    <a:pt x="116" y="15"/>
                  </a:lnTo>
                  <a:lnTo>
                    <a:pt x="109" y="9"/>
                  </a:lnTo>
                  <a:lnTo>
                    <a:pt x="103" y="6"/>
                  </a:lnTo>
                  <a:lnTo>
                    <a:pt x="95" y="3"/>
                  </a:lnTo>
                  <a:lnTo>
                    <a:pt x="86" y="0"/>
                  </a:lnTo>
                  <a:lnTo>
                    <a:pt x="77" y="0"/>
                  </a:lnTo>
                  <a:lnTo>
                    <a:pt x="66" y="0"/>
                  </a:lnTo>
                  <a:lnTo>
                    <a:pt x="55" y="2"/>
                  </a:lnTo>
                  <a:lnTo>
                    <a:pt x="43" y="6"/>
                  </a:lnTo>
                  <a:lnTo>
                    <a:pt x="30" y="11"/>
                  </a:lnTo>
                  <a:lnTo>
                    <a:pt x="15" y="18"/>
                  </a:lnTo>
                  <a:lnTo>
                    <a:pt x="0" y="27"/>
                  </a:lnTo>
                  <a:lnTo>
                    <a:pt x="2" y="30"/>
                  </a:lnTo>
                  <a:lnTo>
                    <a:pt x="0" y="27"/>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42" name="Freeform 178"/>
            <p:cNvSpPr/>
            <p:nvPr/>
          </p:nvSpPr>
          <p:spPr>
            <a:xfrm>
              <a:off x="1536" y="1693"/>
              <a:ext cx="45" cy="80"/>
            </a:xfrm>
            <a:custGeom>
              <a:avLst/>
              <a:gdLst>
                <a:gd name="txL" fmla="*/ 0 w 45"/>
                <a:gd name="txT" fmla="*/ 0 h 80"/>
                <a:gd name="txR" fmla="*/ 45 w 45"/>
                <a:gd name="txB" fmla="*/ 80 h 80"/>
              </a:gdLst>
              <a:ahLst/>
              <a:cxnLst>
                <a:cxn ang="0">
                  <a:pos x="19" y="5"/>
                </a:cxn>
                <a:cxn ang="0">
                  <a:pos x="18" y="1"/>
                </a:cxn>
                <a:cxn ang="0">
                  <a:pos x="8" y="4"/>
                </a:cxn>
                <a:cxn ang="0">
                  <a:pos x="2" y="8"/>
                </a:cxn>
                <a:cxn ang="0">
                  <a:pos x="0" y="12"/>
                </a:cxn>
                <a:cxn ang="0">
                  <a:pos x="0" y="18"/>
                </a:cxn>
                <a:cxn ang="0">
                  <a:pos x="3" y="23"/>
                </a:cxn>
                <a:cxn ang="0">
                  <a:pos x="7" y="27"/>
                </a:cxn>
                <a:cxn ang="0">
                  <a:pos x="13" y="32"/>
                </a:cxn>
                <a:cxn ang="0">
                  <a:pos x="19" y="37"/>
                </a:cxn>
                <a:cxn ang="0">
                  <a:pos x="24" y="42"/>
                </a:cxn>
                <a:cxn ang="0">
                  <a:pos x="30" y="47"/>
                </a:cxn>
                <a:cxn ang="0">
                  <a:pos x="35" y="52"/>
                </a:cxn>
                <a:cxn ang="0">
                  <a:pos x="39" y="57"/>
                </a:cxn>
                <a:cxn ang="0">
                  <a:pos x="40" y="61"/>
                </a:cxn>
                <a:cxn ang="0">
                  <a:pos x="40" y="66"/>
                </a:cxn>
                <a:cxn ang="0">
                  <a:pos x="37" y="71"/>
                </a:cxn>
                <a:cxn ang="0">
                  <a:pos x="30" y="75"/>
                </a:cxn>
                <a:cxn ang="0">
                  <a:pos x="33" y="79"/>
                </a:cxn>
                <a:cxn ang="0">
                  <a:pos x="40" y="73"/>
                </a:cxn>
                <a:cxn ang="0">
                  <a:pos x="44" y="67"/>
                </a:cxn>
                <a:cxn ang="0">
                  <a:pos x="44" y="61"/>
                </a:cxn>
                <a:cxn ang="0">
                  <a:pos x="42" y="55"/>
                </a:cxn>
                <a:cxn ang="0">
                  <a:pos x="39" y="50"/>
                </a:cxn>
                <a:cxn ang="0">
                  <a:pos x="33" y="44"/>
                </a:cxn>
                <a:cxn ang="0">
                  <a:pos x="27" y="39"/>
                </a:cxn>
                <a:cxn ang="0">
                  <a:pos x="21" y="34"/>
                </a:cxn>
                <a:cxn ang="0">
                  <a:pos x="16" y="30"/>
                </a:cxn>
                <a:cxn ang="0">
                  <a:pos x="10" y="24"/>
                </a:cxn>
                <a:cxn ang="0">
                  <a:pos x="6" y="20"/>
                </a:cxn>
                <a:cxn ang="0">
                  <a:pos x="4" y="16"/>
                </a:cxn>
                <a:cxn ang="0">
                  <a:pos x="4" y="13"/>
                </a:cxn>
                <a:cxn ang="0">
                  <a:pos x="5" y="11"/>
                </a:cxn>
                <a:cxn ang="0">
                  <a:pos x="10" y="7"/>
                </a:cxn>
                <a:cxn ang="0">
                  <a:pos x="19" y="5"/>
                </a:cxn>
                <a:cxn ang="0">
                  <a:pos x="18" y="1"/>
                </a:cxn>
                <a:cxn ang="0">
                  <a:pos x="19" y="5"/>
                </a:cxn>
                <a:cxn ang="0">
                  <a:pos x="34" y="0"/>
                </a:cxn>
                <a:cxn ang="0">
                  <a:pos x="18" y="1"/>
                </a:cxn>
                <a:cxn ang="0">
                  <a:pos x="19" y="5"/>
                </a:cxn>
              </a:cxnLst>
              <a:rect l="txL" t="txT" r="txR" b="txB"/>
              <a:pathLst>
                <a:path w="45" h="80">
                  <a:moveTo>
                    <a:pt x="19" y="5"/>
                  </a:moveTo>
                  <a:lnTo>
                    <a:pt x="18" y="1"/>
                  </a:lnTo>
                  <a:lnTo>
                    <a:pt x="8" y="4"/>
                  </a:lnTo>
                  <a:lnTo>
                    <a:pt x="2" y="8"/>
                  </a:lnTo>
                  <a:lnTo>
                    <a:pt x="0" y="12"/>
                  </a:lnTo>
                  <a:lnTo>
                    <a:pt x="0" y="18"/>
                  </a:lnTo>
                  <a:lnTo>
                    <a:pt x="3" y="23"/>
                  </a:lnTo>
                  <a:lnTo>
                    <a:pt x="7" y="27"/>
                  </a:lnTo>
                  <a:lnTo>
                    <a:pt x="13" y="32"/>
                  </a:lnTo>
                  <a:lnTo>
                    <a:pt x="19" y="37"/>
                  </a:lnTo>
                  <a:lnTo>
                    <a:pt x="24" y="42"/>
                  </a:lnTo>
                  <a:lnTo>
                    <a:pt x="30" y="47"/>
                  </a:lnTo>
                  <a:lnTo>
                    <a:pt x="35" y="52"/>
                  </a:lnTo>
                  <a:lnTo>
                    <a:pt x="39" y="57"/>
                  </a:lnTo>
                  <a:lnTo>
                    <a:pt x="40" y="61"/>
                  </a:lnTo>
                  <a:lnTo>
                    <a:pt x="40" y="66"/>
                  </a:lnTo>
                  <a:lnTo>
                    <a:pt x="37" y="71"/>
                  </a:lnTo>
                  <a:lnTo>
                    <a:pt x="30" y="75"/>
                  </a:lnTo>
                  <a:lnTo>
                    <a:pt x="33" y="79"/>
                  </a:lnTo>
                  <a:lnTo>
                    <a:pt x="40" y="73"/>
                  </a:lnTo>
                  <a:lnTo>
                    <a:pt x="44" y="67"/>
                  </a:lnTo>
                  <a:lnTo>
                    <a:pt x="44" y="61"/>
                  </a:lnTo>
                  <a:lnTo>
                    <a:pt x="42" y="55"/>
                  </a:lnTo>
                  <a:lnTo>
                    <a:pt x="39" y="50"/>
                  </a:lnTo>
                  <a:lnTo>
                    <a:pt x="33" y="44"/>
                  </a:lnTo>
                  <a:lnTo>
                    <a:pt x="27" y="39"/>
                  </a:lnTo>
                  <a:lnTo>
                    <a:pt x="21" y="34"/>
                  </a:lnTo>
                  <a:lnTo>
                    <a:pt x="16" y="30"/>
                  </a:lnTo>
                  <a:lnTo>
                    <a:pt x="10" y="24"/>
                  </a:lnTo>
                  <a:lnTo>
                    <a:pt x="6" y="20"/>
                  </a:lnTo>
                  <a:lnTo>
                    <a:pt x="4" y="16"/>
                  </a:lnTo>
                  <a:lnTo>
                    <a:pt x="4" y="13"/>
                  </a:lnTo>
                  <a:lnTo>
                    <a:pt x="5" y="11"/>
                  </a:lnTo>
                  <a:lnTo>
                    <a:pt x="10" y="7"/>
                  </a:lnTo>
                  <a:lnTo>
                    <a:pt x="19" y="5"/>
                  </a:lnTo>
                  <a:lnTo>
                    <a:pt x="18" y="1"/>
                  </a:lnTo>
                  <a:lnTo>
                    <a:pt x="19" y="5"/>
                  </a:lnTo>
                  <a:lnTo>
                    <a:pt x="34" y="0"/>
                  </a:lnTo>
                  <a:lnTo>
                    <a:pt x="18" y="1"/>
                  </a:lnTo>
                  <a:lnTo>
                    <a:pt x="19" y="5"/>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43" name="Freeform 179"/>
            <p:cNvSpPr/>
            <p:nvPr/>
          </p:nvSpPr>
          <p:spPr>
            <a:xfrm>
              <a:off x="1334" y="1694"/>
              <a:ext cx="223" cy="18"/>
            </a:xfrm>
            <a:custGeom>
              <a:avLst/>
              <a:gdLst>
                <a:gd name="txL" fmla="*/ 0 w 223"/>
                <a:gd name="txT" fmla="*/ 0 h 18"/>
                <a:gd name="txR" fmla="*/ 223 w 223"/>
                <a:gd name="txB" fmla="*/ 18 h 18"/>
              </a:gdLst>
              <a:ahLst/>
              <a:cxnLst>
                <a:cxn ang="0">
                  <a:pos x="6" y="9"/>
                </a:cxn>
                <a:cxn ang="0">
                  <a:pos x="22" y="11"/>
                </a:cxn>
                <a:cxn ang="0">
                  <a:pos x="36" y="13"/>
                </a:cxn>
                <a:cxn ang="0">
                  <a:pos x="52" y="14"/>
                </a:cxn>
                <a:cxn ang="0">
                  <a:pos x="65" y="15"/>
                </a:cxn>
                <a:cxn ang="0">
                  <a:pos x="78" y="16"/>
                </a:cxn>
                <a:cxn ang="0">
                  <a:pos x="92" y="16"/>
                </a:cxn>
                <a:cxn ang="0">
                  <a:pos x="104" y="17"/>
                </a:cxn>
                <a:cxn ang="0">
                  <a:pos x="117" y="16"/>
                </a:cxn>
                <a:cxn ang="0">
                  <a:pos x="129" y="16"/>
                </a:cxn>
                <a:cxn ang="0">
                  <a:pos x="141" y="15"/>
                </a:cxn>
                <a:cxn ang="0">
                  <a:pos x="154" y="14"/>
                </a:cxn>
                <a:cxn ang="0">
                  <a:pos x="167" y="12"/>
                </a:cxn>
                <a:cxn ang="0">
                  <a:pos x="180" y="10"/>
                </a:cxn>
                <a:cxn ang="0">
                  <a:pos x="193" y="8"/>
                </a:cxn>
                <a:cxn ang="0">
                  <a:pos x="206" y="6"/>
                </a:cxn>
                <a:cxn ang="0">
                  <a:pos x="222" y="3"/>
                </a:cxn>
                <a:cxn ang="0">
                  <a:pos x="213" y="1"/>
                </a:cxn>
                <a:cxn ang="0">
                  <a:pos x="199" y="4"/>
                </a:cxn>
                <a:cxn ang="0">
                  <a:pos x="186" y="6"/>
                </a:cxn>
                <a:cxn ang="0">
                  <a:pos x="173" y="8"/>
                </a:cxn>
                <a:cxn ang="0">
                  <a:pos x="160" y="9"/>
                </a:cxn>
                <a:cxn ang="0">
                  <a:pos x="148" y="10"/>
                </a:cxn>
                <a:cxn ang="0">
                  <a:pos x="136" y="11"/>
                </a:cxn>
                <a:cxn ang="0">
                  <a:pos x="123" y="12"/>
                </a:cxn>
                <a:cxn ang="0">
                  <a:pos x="110" y="13"/>
                </a:cxn>
                <a:cxn ang="0">
                  <a:pos x="98" y="13"/>
                </a:cxn>
                <a:cxn ang="0">
                  <a:pos x="84" y="12"/>
                </a:cxn>
                <a:cxn ang="0">
                  <a:pos x="72" y="11"/>
                </a:cxn>
                <a:cxn ang="0">
                  <a:pos x="58" y="10"/>
                </a:cxn>
                <a:cxn ang="0">
                  <a:pos x="44" y="9"/>
                </a:cxn>
                <a:cxn ang="0">
                  <a:pos x="30" y="8"/>
                </a:cxn>
                <a:cxn ang="0">
                  <a:pos x="15" y="6"/>
                </a:cxn>
                <a:cxn ang="0">
                  <a:pos x="6" y="9"/>
                </a:cxn>
                <a:cxn ang="0">
                  <a:pos x="0" y="6"/>
                </a:cxn>
                <a:cxn ang="0">
                  <a:pos x="7" y="6"/>
                </a:cxn>
              </a:cxnLst>
              <a:rect l="txL" t="txT" r="txR" b="txB"/>
              <a:pathLst>
                <a:path w="223" h="18">
                  <a:moveTo>
                    <a:pt x="7" y="6"/>
                  </a:moveTo>
                  <a:lnTo>
                    <a:pt x="6" y="9"/>
                  </a:lnTo>
                  <a:lnTo>
                    <a:pt x="14" y="10"/>
                  </a:lnTo>
                  <a:lnTo>
                    <a:pt x="22" y="11"/>
                  </a:lnTo>
                  <a:lnTo>
                    <a:pt x="29" y="12"/>
                  </a:lnTo>
                  <a:lnTo>
                    <a:pt x="36" y="13"/>
                  </a:lnTo>
                  <a:lnTo>
                    <a:pt x="44" y="13"/>
                  </a:lnTo>
                  <a:lnTo>
                    <a:pt x="52" y="14"/>
                  </a:lnTo>
                  <a:lnTo>
                    <a:pt x="58" y="14"/>
                  </a:lnTo>
                  <a:lnTo>
                    <a:pt x="65" y="15"/>
                  </a:lnTo>
                  <a:lnTo>
                    <a:pt x="72" y="15"/>
                  </a:lnTo>
                  <a:lnTo>
                    <a:pt x="78" y="16"/>
                  </a:lnTo>
                  <a:lnTo>
                    <a:pt x="84" y="16"/>
                  </a:lnTo>
                  <a:lnTo>
                    <a:pt x="92" y="16"/>
                  </a:lnTo>
                  <a:lnTo>
                    <a:pt x="98" y="17"/>
                  </a:lnTo>
                  <a:lnTo>
                    <a:pt x="104" y="17"/>
                  </a:lnTo>
                  <a:lnTo>
                    <a:pt x="110" y="17"/>
                  </a:lnTo>
                  <a:lnTo>
                    <a:pt x="117" y="16"/>
                  </a:lnTo>
                  <a:lnTo>
                    <a:pt x="123" y="16"/>
                  </a:lnTo>
                  <a:lnTo>
                    <a:pt x="129" y="16"/>
                  </a:lnTo>
                  <a:lnTo>
                    <a:pt x="136" y="15"/>
                  </a:lnTo>
                  <a:lnTo>
                    <a:pt x="141" y="15"/>
                  </a:lnTo>
                  <a:lnTo>
                    <a:pt x="149" y="14"/>
                  </a:lnTo>
                  <a:lnTo>
                    <a:pt x="154" y="14"/>
                  </a:lnTo>
                  <a:lnTo>
                    <a:pt x="161" y="13"/>
                  </a:lnTo>
                  <a:lnTo>
                    <a:pt x="167" y="12"/>
                  </a:lnTo>
                  <a:lnTo>
                    <a:pt x="173" y="11"/>
                  </a:lnTo>
                  <a:lnTo>
                    <a:pt x="180" y="10"/>
                  </a:lnTo>
                  <a:lnTo>
                    <a:pt x="187" y="10"/>
                  </a:lnTo>
                  <a:lnTo>
                    <a:pt x="193" y="8"/>
                  </a:lnTo>
                  <a:lnTo>
                    <a:pt x="200" y="8"/>
                  </a:lnTo>
                  <a:lnTo>
                    <a:pt x="206" y="6"/>
                  </a:lnTo>
                  <a:lnTo>
                    <a:pt x="214" y="5"/>
                  </a:lnTo>
                  <a:lnTo>
                    <a:pt x="222" y="3"/>
                  </a:lnTo>
                  <a:lnTo>
                    <a:pt x="221" y="0"/>
                  </a:lnTo>
                  <a:lnTo>
                    <a:pt x="213" y="1"/>
                  </a:lnTo>
                  <a:lnTo>
                    <a:pt x="206" y="3"/>
                  </a:lnTo>
                  <a:lnTo>
                    <a:pt x="199" y="4"/>
                  </a:lnTo>
                  <a:lnTo>
                    <a:pt x="193" y="5"/>
                  </a:lnTo>
                  <a:lnTo>
                    <a:pt x="186" y="6"/>
                  </a:lnTo>
                  <a:lnTo>
                    <a:pt x="179" y="7"/>
                  </a:lnTo>
                  <a:lnTo>
                    <a:pt x="173" y="8"/>
                  </a:lnTo>
                  <a:lnTo>
                    <a:pt x="167" y="8"/>
                  </a:lnTo>
                  <a:lnTo>
                    <a:pt x="160" y="9"/>
                  </a:lnTo>
                  <a:lnTo>
                    <a:pt x="153" y="10"/>
                  </a:lnTo>
                  <a:lnTo>
                    <a:pt x="148" y="10"/>
                  </a:lnTo>
                  <a:lnTo>
                    <a:pt x="141" y="11"/>
                  </a:lnTo>
                  <a:lnTo>
                    <a:pt x="136" y="11"/>
                  </a:lnTo>
                  <a:lnTo>
                    <a:pt x="129" y="12"/>
                  </a:lnTo>
                  <a:lnTo>
                    <a:pt x="123" y="12"/>
                  </a:lnTo>
                  <a:lnTo>
                    <a:pt x="117" y="12"/>
                  </a:lnTo>
                  <a:lnTo>
                    <a:pt x="110" y="13"/>
                  </a:lnTo>
                  <a:lnTo>
                    <a:pt x="104" y="13"/>
                  </a:lnTo>
                  <a:lnTo>
                    <a:pt x="98" y="13"/>
                  </a:lnTo>
                  <a:lnTo>
                    <a:pt x="92" y="12"/>
                  </a:lnTo>
                  <a:lnTo>
                    <a:pt x="84" y="12"/>
                  </a:lnTo>
                  <a:lnTo>
                    <a:pt x="78" y="12"/>
                  </a:lnTo>
                  <a:lnTo>
                    <a:pt x="72" y="11"/>
                  </a:lnTo>
                  <a:lnTo>
                    <a:pt x="65" y="11"/>
                  </a:lnTo>
                  <a:lnTo>
                    <a:pt x="58" y="10"/>
                  </a:lnTo>
                  <a:lnTo>
                    <a:pt x="52" y="10"/>
                  </a:lnTo>
                  <a:lnTo>
                    <a:pt x="44" y="9"/>
                  </a:lnTo>
                  <a:lnTo>
                    <a:pt x="37" y="9"/>
                  </a:lnTo>
                  <a:lnTo>
                    <a:pt x="30" y="8"/>
                  </a:lnTo>
                  <a:lnTo>
                    <a:pt x="23" y="8"/>
                  </a:lnTo>
                  <a:lnTo>
                    <a:pt x="15" y="6"/>
                  </a:lnTo>
                  <a:lnTo>
                    <a:pt x="7" y="6"/>
                  </a:lnTo>
                  <a:lnTo>
                    <a:pt x="6" y="9"/>
                  </a:lnTo>
                  <a:lnTo>
                    <a:pt x="7" y="6"/>
                  </a:lnTo>
                  <a:lnTo>
                    <a:pt x="0" y="6"/>
                  </a:lnTo>
                  <a:lnTo>
                    <a:pt x="6" y="9"/>
                  </a:lnTo>
                  <a:lnTo>
                    <a:pt x="7" y="6"/>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44" name="Freeform 180"/>
            <p:cNvSpPr/>
            <p:nvPr/>
          </p:nvSpPr>
          <p:spPr>
            <a:xfrm>
              <a:off x="1340" y="1634"/>
              <a:ext cx="77" cy="70"/>
            </a:xfrm>
            <a:custGeom>
              <a:avLst/>
              <a:gdLst>
                <a:gd name="txL" fmla="*/ 0 w 77"/>
                <a:gd name="txT" fmla="*/ 0 h 70"/>
                <a:gd name="txR" fmla="*/ 77 w 77"/>
                <a:gd name="txB" fmla="*/ 70 h 70"/>
              </a:gdLst>
              <a:ahLst/>
              <a:cxnLst>
                <a:cxn ang="0">
                  <a:pos x="65" y="4"/>
                </a:cxn>
                <a:cxn ang="0">
                  <a:pos x="64" y="0"/>
                </a:cxn>
                <a:cxn ang="0">
                  <a:pos x="58" y="2"/>
                </a:cxn>
                <a:cxn ang="0">
                  <a:pos x="52" y="6"/>
                </a:cxn>
                <a:cxn ang="0">
                  <a:pos x="48" y="10"/>
                </a:cxn>
                <a:cxn ang="0">
                  <a:pos x="46" y="16"/>
                </a:cxn>
                <a:cxn ang="0">
                  <a:pos x="44" y="20"/>
                </a:cxn>
                <a:cxn ang="0">
                  <a:pos x="41" y="27"/>
                </a:cxn>
                <a:cxn ang="0">
                  <a:pos x="40" y="33"/>
                </a:cxn>
                <a:cxn ang="0">
                  <a:pos x="37" y="40"/>
                </a:cxn>
                <a:cxn ang="0">
                  <a:pos x="36" y="44"/>
                </a:cxn>
                <a:cxn ang="0">
                  <a:pos x="33" y="50"/>
                </a:cxn>
                <a:cxn ang="0">
                  <a:pos x="30" y="55"/>
                </a:cxn>
                <a:cxn ang="0">
                  <a:pos x="26" y="59"/>
                </a:cxn>
                <a:cxn ang="0">
                  <a:pos x="22" y="62"/>
                </a:cxn>
                <a:cxn ang="0">
                  <a:pos x="16" y="64"/>
                </a:cxn>
                <a:cxn ang="0">
                  <a:pos x="9" y="65"/>
                </a:cxn>
                <a:cxn ang="0">
                  <a:pos x="0" y="65"/>
                </a:cxn>
                <a:cxn ang="0">
                  <a:pos x="0" y="69"/>
                </a:cxn>
                <a:cxn ang="0">
                  <a:pos x="9" y="69"/>
                </a:cxn>
                <a:cxn ang="0">
                  <a:pos x="17" y="68"/>
                </a:cxn>
                <a:cxn ang="0">
                  <a:pos x="23" y="65"/>
                </a:cxn>
                <a:cxn ang="0">
                  <a:pos x="28" y="62"/>
                </a:cxn>
                <a:cxn ang="0">
                  <a:pos x="33" y="57"/>
                </a:cxn>
                <a:cxn ang="0">
                  <a:pos x="36" y="52"/>
                </a:cxn>
                <a:cxn ang="0">
                  <a:pos x="39" y="46"/>
                </a:cxn>
                <a:cxn ang="0">
                  <a:pos x="41" y="40"/>
                </a:cxn>
                <a:cxn ang="0">
                  <a:pos x="44" y="34"/>
                </a:cxn>
                <a:cxn ang="0">
                  <a:pos x="45" y="28"/>
                </a:cxn>
                <a:cxn ang="0">
                  <a:pos x="47" y="22"/>
                </a:cxn>
                <a:cxn ang="0">
                  <a:pos x="49" y="17"/>
                </a:cxn>
                <a:cxn ang="0">
                  <a:pos x="52" y="12"/>
                </a:cxn>
                <a:cxn ang="0">
                  <a:pos x="56" y="9"/>
                </a:cxn>
                <a:cxn ang="0">
                  <a:pos x="60" y="6"/>
                </a:cxn>
                <a:cxn ang="0">
                  <a:pos x="66" y="4"/>
                </a:cxn>
                <a:cxn ang="0">
                  <a:pos x="65" y="0"/>
                </a:cxn>
                <a:cxn ang="0">
                  <a:pos x="66" y="4"/>
                </a:cxn>
                <a:cxn ang="0">
                  <a:pos x="76" y="0"/>
                </a:cxn>
                <a:cxn ang="0">
                  <a:pos x="65" y="0"/>
                </a:cxn>
                <a:cxn ang="0">
                  <a:pos x="65" y="4"/>
                </a:cxn>
              </a:cxnLst>
              <a:rect l="txL" t="txT" r="txR" b="txB"/>
              <a:pathLst>
                <a:path w="77" h="70">
                  <a:moveTo>
                    <a:pt x="65" y="4"/>
                  </a:moveTo>
                  <a:lnTo>
                    <a:pt x="64" y="0"/>
                  </a:lnTo>
                  <a:lnTo>
                    <a:pt x="58" y="2"/>
                  </a:lnTo>
                  <a:lnTo>
                    <a:pt x="52" y="6"/>
                  </a:lnTo>
                  <a:lnTo>
                    <a:pt x="48" y="10"/>
                  </a:lnTo>
                  <a:lnTo>
                    <a:pt x="46" y="16"/>
                  </a:lnTo>
                  <a:lnTo>
                    <a:pt x="44" y="20"/>
                  </a:lnTo>
                  <a:lnTo>
                    <a:pt x="41" y="27"/>
                  </a:lnTo>
                  <a:lnTo>
                    <a:pt x="40" y="33"/>
                  </a:lnTo>
                  <a:lnTo>
                    <a:pt x="37" y="40"/>
                  </a:lnTo>
                  <a:lnTo>
                    <a:pt x="36" y="44"/>
                  </a:lnTo>
                  <a:lnTo>
                    <a:pt x="33" y="50"/>
                  </a:lnTo>
                  <a:lnTo>
                    <a:pt x="30" y="55"/>
                  </a:lnTo>
                  <a:lnTo>
                    <a:pt x="26" y="59"/>
                  </a:lnTo>
                  <a:lnTo>
                    <a:pt x="22" y="62"/>
                  </a:lnTo>
                  <a:lnTo>
                    <a:pt x="16" y="64"/>
                  </a:lnTo>
                  <a:lnTo>
                    <a:pt x="9" y="65"/>
                  </a:lnTo>
                  <a:lnTo>
                    <a:pt x="0" y="65"/>
                  </a:lnTo>
                  <a:lnTo>
                    <a:pt x="0" y="69"/>
                  </a:lnTo>
                  <a:lnTo>
                    <a:pt x="9" y="69"/>
                  </a:lnTo>
                  <a:lnTo>
                    <a:pt x="17" y="68"/>
                  </a:lnTo>
                  <a:lnTo>
                    <a:pt x="23" y="65"/>
                  </a:lnTo>
                  <a:lnTo>
                    <a:pt x="28" y="62"/>
                  </a:lnTo>
                  <a:lnTo>
                    <a:pt x="33" y="57"/>
                  </a:lnTo>
                  <a:lnTo>
                    <a:pt x="36" y="52"/>
                  </a:lnTo>
                  <a:lnTo>
                    <a:pt x="39" y="46"/>
                  </a:lnTo>
                  <a:lnTo>
                    <a:pt x="41" y="40"/>
                  </a:lnTo>
                  <a:lnTo>
                    <a:pt x="44" y="34"/>
                  </a:lnTo>
                  <a:lnTo>
                    <a:pt x="45" y="28"/>
                  </a:lnTo>
                  <a:lnTo>
                    <a:pt x="47" y="22"/>
                  </a:lnTo>
                  <a:lnTo>
                    <a:pt x="49" y="17"/>
                  </a:lnTo>
                  <a:lnTo>
                    <a:pt x="52" y="12"/>
                  </a:lnTo>
                  <a:lnTo>
                    <a:pt x="56" y="9"/>
                  </a:lnTo>
                  <a:lnTo>
                    <a:pt x="60" y="6"/>
                  </a:lnTo>
                  <a:lnTo>
                    <a:pt x="66" y="4"/>
                  </a:lnTo>
                  <a:lnTo>
                    <a:pt x="65" y="0"/>
                  </a:lnTo>
                  <a:lnTo>
                    <a:pt x="66" y="4"/>
                  </a:lnTo>
                  <a:lnTo>
                    <a:pt x="76" y="0"/>
                  </a:lnTo>
                  <a:lnTo>
                    <a:pt x="65" y="0"/>
                  </a:lnTo>
                  <a:lnTo>
                    <a:pt x="65" y="4"/>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45" name="Freeform 181"/>
            <p:cNvSpPr/>
            <p:nvPr/>
          </p:nvSpPr>
          <p:spPr>
            <a:xfrm>
              <a:off x="1151" y="1634"/>
              <a:ext cx="256" cy="160"/>
            </a:xfrm>
            <a:custGeom>
              <a:avLst/>
              <a:gdLst>
                <a:gd name="txL" fmla="*/ 0 w 256"/>
                <a:gd name="txT" fmla="*/ 0 h 160"/>
                <a:gd name="txR" fmla="*/ 256 w 256"/>
                <a:gd name="txB" fmla="*/ 160 h 160"/>
              </a:gdLst>
              <a:ahLst/>
              <a:cxnLst>
                <a:cxn ang="0">
                  <a:pos x="3" y="152"/>
                </a:cxn>
                <a:cxn ang="0">
                  <a:pos x="11" y="140"/>
                </a:cxn>
                <a:cxn ang="0">
                  <a:pos x="21" y="127"/>
                </a:cxn>
                <a:cxn ang="0">
                  <a:pos x="33" y="114"/>
                </a:cxn>
                <a:cxn ang="0">
                  <a:pos x="47" y="102"/>
                </a:cxn>
                <a:cxn ang="0">
                  <a:pos x="62" y="90"/>
                </a:cxn>
                <a:cxn ang="0">
                  <a:pos x="78" y="79"/>
                </a:cxn>
                <a:cxn ang="0">
                  <a:pos x="95" y="68"/>
                </a:cxn>
                <a:cxn ang="0">
                  <a:pos x="114" y="57"/>
                </a:cxn>
                <a:cxn ang="0">
                  <a:pos x="132" y="48"/>
                </a:cxn>
                <a:cxn ang="0">
                  <a:pos x="151" y="39"/>
                </a:cxn>
                <a:cxn ang="0">
                  <a:pos x="169" y="31"/>
                </a:cxn>
                <a:cxn ang="0">
                  <a:pos x="188" y="24"/>
                </a:cxn>
                <a:cxn ang="0">
                  <a:pos x="206" y="17"/>
                </a:cxn>
                <a:cxn ang="0">
                  <a:pos x="223" y="12"/>
                </a:cxn>
                <a:cxn ang="0">
                  <a:pos x="239" y="8"/>
                </a:cxn>
                <a:cxn ang="0">
                  <a:pos x="255" y="4"/>
                </a:cxn>
                <a:cxn ang="0">
                  <a:pos x="247" y="1"/>
                </a:cxn>
                <a:cxn ang="0">
                  <a:pos x="231" y="5"/>
                </a:cxn>
                <a:cxn ang="0">
                  <a:pos x="213" y="11"/>
                </a:cxn>
                <a:cxn ang="0">
                  <a:pos x="195" y="16"/>
                </a:cxn>
                <a:cxn ang="0">
                  <a:pos x="177" y="23"/>
                </a:cxn>
                <a:cxn ang="0">
                  <a:pos x="159" y="31"/>
                </a:cxn>
                <a:cxn ang="0">
                  <a:pos x="139" y="40"/>
                </a:cxn>
                <a:cxn ang="0">
                  <a:pos x="120" y="49"/>
                </a:cxn>
                <a:cxn ang="0">
                  <a:pos x="103" y="59"/>
                </a:cxn>
                <a:cxn ang="0">
                  <a:pos x="84" y="70"/>
                </a:cxn>
                <a:cxn ang="0">
                  <a:pos x="68" y="81"/>
                </a:cxn>
                <a:cxn ang="0">
                  <a:pos x="51" y="93"/>
                </a:cxn>
                <a:cxn ang="0">
                  <a:pos x="37" y="106"/>
                </a:cxn>
                <a:cxn ang="0">
                  <a:pos x="24" y="118"/>
                </a:cxn>
                <a:cxn ang="0">
                  <a:pos x="13" y="131"/>
                </a:cxn>
                <a:cxn ang="0">
                  <a:pos x="3" y="143"/>
                </a:cxn>
                <a:cxn ang="0">
                  <a:pos x="3" y="151"/>
                </a:cxn>
                <a:cxn ang="0">
                  <a:pos x="0" y="159"/>
                </a:cxn>
                <a:cxn ang="0">
                  <a:pos x="0" y="151"/>
                </a:cxn>
              </a:cxnLst>
              <a:rect l="txL" t="txT" r="txR" b="txB"/>
              <a:pathLst>
                <a:path w="256" h="160">
                  <a:moveTo>
                    <a:pt x="0" y="151"/>
                  </a:moveTo>
                  <a:lnTo>
                    <a:pt x="3" y="152"/>
                  </a:lnTo>
                  <a:lnTo>
                    <a:pt x="7" y="146"/>
                  </a:lnTo>
                  <a:lnTo>
                    <a:pt x="11" y="140"/>
                  </a:lnTo>
                  <a:lnTo>
                    <a:pt x="16" y="134"/>
                  </a:lnTo>
                  <a:lnTo>
                    <a:pt x="21" y="127"/>
                  </a:lnTo>
                  <a:lnTo>
                    <a:pt x="27" y="120"/>
                  </a:lnTo>
                  <a:lnTo>
                    <a:pt x="33" y="114"/>
                  </a:lnTo>
                  <a:lnTo>
                    <a:pt x="40" y="109"/>
                  </a:lnTo>
                  <a:lnTo>
                    <a:pt x="47" y="102"/>
                  </a:lnTo>
                  <a:lnTo>
                    <a:pt x="54" y="96"/>
                  </a:lnTo>
                  <a:lnTo>
                    <a:pt x="62" y="90"/>
                  </a:lnTo>
                  <a:lnTo>
                    <a:pt x="70" y="85"/>
                  </a:lnTo>
                  <a:lnTo>
                    <a:pt x="78" y="79"/>
                  </a:lnTo>
                  <a:lnTo>
                    <a:pt x="87" y="73"/>
                  </a:lnTo>
                  <a:lnTo>
                    <a:pt x="95" y="68"/>
                  </a:lnTo>
                  <a:lnTo>
                    <a:pt x="104" y="63"/>
                  </a:lnTo>
                  <a:lnTo>
                    <a:pt x="114" y="57"/>
                  </a:lnTo>
                  <a:lnTo>
                    <a:pt x="122" y="53"/>
                  </a:lnTo>
                  <a:lnTo>
                    <a:pt x="132" y="48"/>
                  </a:lnTo>
                  <a:lnTo>
                    <a:pt x="141" y="44"/>
                  </a:lnTo>
                  <a:lnTo>
                    <a:pt x="151" y="39"/>
                  </a:lnTo>
                  <a:lnTo>
                    <a:pt x="160" y="35"/>
                  </a:lnTo>
                  <a:lnTo>
                    <a:pt x="169" y="31"/>
                  </a:lnTo>
                  <a:lnTo>
                    <a:pt x="179" y="27"/>
                  </a:lnTo>
                  <a:lnTo>
                    <a:pt x="188" y="24"/>
                  </a:lnTo>
                  <a:lnTo>
                    <a:pt x="196" y="20"/>
                  </a:lnTo>
                  <a:lnTo>
                    <a:pt x="206" y="17"/>
                  </a:lnTo>
                  <a:lnTo>
                    <a:pt x="214" y="15"/>
                  </a:lnTo>
                  <a:lnTo>
                    <a:pt x="223" y="12"/>
                  </a:lnTo>
                  <a:lnTo>
                    <a:pt x="231" y="9"/>
                  </a:lnTo>
                  <a:lnTo>
                    <a:pt x="239" y="8"/>
                  </a:lnTo>
                  <a:lnTo>
                    <a:pt x="247" y="5"/>
                  </a:lnTo>
                  <a:lnTo>
                    <a:pt x="255" y="4"/>
                  </a:lnTo>
                  <a:lnTo>
                    <a:pt x="255" y="0"/>
                  </a:lnTo>
                  <a:lnTo>
                    <a:pt x="247" y="1"/>
                  </a:lnTo>
                  <a:lnTo>
                    <a:pt x="238" y="4"/>
                  </a:lnTo>
                  <a:lnTo>
                    <a:pt x="231" y="5"/>
                  </a:lnTo>
                  <a:lnTo>
                    <a:pt x="222" y="8"/>
                  </a:lnTo>
                  <a:lnTo>
                    <a:pt x="213" y="11"/>
                  </a:lnTo>
                  <a:lnTo>
                    <a:pt x="205" y="13"/>
                  </a:lnTo>
                  <a:lnTo>
                    <a:pt x="195" y="16"/>
                  </a:lnTo>
                  <a:lnTo>
                    <a:pt x="187" y="20"/>
                  </a:lnTo>
                  <a:lnTo>
                    <a:pt x="177" y="23"/>
                  </a:lnTo>
                  <a:lnTo>
                    <a:pt x="167" y="27"/>
                  </a:lnTo>
                  <a:lnTo>
                    <a:pt x="159" y="31"/>
                  </a:lnTo>
                  <a:lnTo>
                    <a:pt x="149" y="36"/>
                  </a:lnTo>
                  <a:lnTo>
                    <a:pt x="139" y="40"/>
                  </a:lnTo>
                  <a:lnTo>
                    <a:pt x="131" y="44"/>
                  </a:lnTo>
                  <a:lnTo>
                    <a:pt x="120" y="49"/>
                  </a:lnTo>
                  <a:lnTo>
                    <a:pt x="111" y="54"/>
                  </a:lnTo>
                  <a:lnTo>
                    <a:pt x="103" y="59"/>
                  </a:lnTo>
                  <a:lnTo>
                    <a:pt x="93" y="65"/>
                  </a:lnTo>
                  <a:lnTo>
                    <a:pt x="84" y="70"/>
                  </a:lnTo>
                  <a:lnTo>
                    <a:pt x="76" y="75"/>
                  </a:lnTo>
                  <a:lnTo>
                    <a:pt x="68" y="81"/>
                  </a:lnTo>
                  <a:lnTo>
                    <a:pt x="59" y="87"/>
                  </a:lnTo>
                  <a:lnTo>
                    <a:pt x="51" y="93"/>
                  </a:lnTo>
                  <a:lnTo>
                    <a:pt x="44" y="99"/>
                  </a:lnTo>
                  <a:lnTo>
                    <a:pt x="37" y="106"/>
                  </a:lnTo>
                  <a:lnTo>
                    <a:pt x="31" y="112"/>
                  </a:lnTo>
                  <a:lnTo>
                    <a:pt x="24" y="118"/>
                  </a:lnTo>
                  <a:lnTo>
                    <a:pt x="19" y="124"/>
                  </a:lnTo>
                  <a:lnTo>
                    <a:pt x="13" y="131"/>
                  </a:lnTo>
                  <a:lnTo>
                    <a:pt x="8" y="138"/>
                  </a:lnTo>
                  <a:lnTo>
                    <a:pt x="3" y="143"/>
                  </a:lnTo>
                  <a:lnTo>
                    <a:pt x="0" y="150"/>
                  </a:lnTo>
                  <a:lnTo>
                    <a:pt x="3" y="151"/>
                  </a:lnTo>
                  <a:lnTo>
                    <a:pt x="0" y="151"/>
                  </a:lnTo>
                  <a:lnTo>
                    <a:pt x="0" y="159"/>
                  </a:lnTo>
                  <a:lnTo>
                    <a:pt x="3" y="152"/>
                  </a:lnTo>
                  <a:lnTo>
                    <a:pt x="0" y="151"/>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46" name="Freeform 182"/>
            <p:cNvSpPr/>
            <p:nvPr/>
          </p:nvSpPr>
          <p:spPr>
            <a:xfrm>
              <a:off x="1151" y="1600"/>
              <a:ext cx="86" cy="188"/>
            </a:xfrm>
            <a:custGeom>
              <a:avLst/>
              <a:gdLst>
                <a:gd name="txL" fmla="*/ 0 w 86"/>
                <a:gd name="txT" fmla="*/ 0 h 188"/>
                <a:gd name="txR" fmla="*/ 86 w 86"/>
                <a:gd name="txB" fmla="*/ 188 h 188"/>
              </a:gdLst>
              <a:ahLst/>
              <a:cxnLst>
                <a:cxn ang="0">
                  <a:pos x="81" y="7"/>
                </a:cxn>
                <a:cxn ang="0">
                  <a:pos x="77" y="4"/>
                </a:cxn>
                <a:cxn ang="0">
                  <a:pos x="69" y="16"/>
                </a:cxn>
                <a:cxn ang="0">
                  <a:pos x="63" y="28"/>
                </a:cxn>
                <a:cxn ang="0">
                  <a:pos x="56" y="40"/>
                </a:cxn>
                <a:cxn ang="0">
                  <a:pos x="48" y="50"/>
                </a:cxn>
                <a:cxn ang="0">
                  <a:pos x="42" y="60"/>
                </a:cxn>
                <a:cxn ang="0">
                  <a:pos x="35" y="69"/>
                </a:cxn>
                <a:cxn ang="0">
                  <a:pos x="28" y="79"/>
                </a:cxn>
                <a:cxn ang="0">
                  <a:pos x="23" y="89"/>
                </a:cxn>
                <a:cxn ang="0">
                  <a:pos x="18" y="99"/>
                </a:cxn>
                <a:cxn ang="0">
                  <a:pos x="12" y="109"/>
                </a:cxn>
                <a:cxn ang="0">
                  <a:pos x="8" y="120"/>
                </a:cxn>
                <a:cxn ang="0">
                  <a:pos x="4" y="130"/>
                </a:cxn>
                <a:cxn ang="0">
                  <a:pos x="2" y="143"/>
                </a:cxn>
                <a:cxn ang="0">
                  <a:pos x="0" y="156"/>
                </a:cxn>
                <a:cxn ang="0">
                  <a:pos x="0" y="171"/>
                </a:cxn>
                <a:cxn ang="0">
                  <a:pos x="0" y="187"/>
                </a:cxn>
                <a:cxn ang="0">
                  <a:pos x="3" y="187"/>
                </a:cxn>
                <a:cxn ang="0">
                  <a:pos x="3" y="171"/>
                </a:cxn>
                <a:cxn ang="0">
                  <a:pos x="4" y="157"/>
                </a:cxn>
                <a:cxn ang="0">
                  <a:pos x="6" y="144"/>
                </a:cxn>
                <a:cxn ang="0">
                  <a:pos x="8" y="132"/>
                </a:cxn>
                <a:cxn ang="0">
                  <a:pos x="12" y="121"/>
                </a:cxn>
                <a:cxn ang="0">
                  <a:pos x="16" y="110"/>
                </a:cxn>
                <a:cxn ang="0">
                  <a:pos x="20" y="101"/>
                </a:cxn>
                <a:cxn ang="0">
                  <a:pos x="26" y="91"/>
                </a:cxn>
                <a:cxn ang="0">
                  <a:pos x="32" y="81"/>
                </a:cxn>
                <a:cxn ang="0">
                  <a:pos x="38" y="72"/>
                </a:cxn>
                <a:cxn ang="0">
                  <a:pos x="45" y="62"/>
                </a:cxn>
                <a:cxn ang="0">
                  <a:pos x="52" y="52"/>
                </a:cxn>
                <a:cxn ang="0">
                  <a:pos x="59" y="42"/>
                </a:cxn>
                <a:cxn ang="0">
                  <a:pos x="66" y="31"/>
                </a:cxn>
                <a:cxn ang="0">
                  <a:pos x="73" y="19"/>
                </a:cxn>
                <a:cxn ang="0">
                  <a:pos x="81" y="6"/>
                </a:cxn>
                <a:cxn ang="0">
                  <a:pos x="78" y="4"/>
                </a:cxn>
                <a:cxn ang="0">
                  <a:pos x="81" y="6"/>
                </a:cxn>
                <a:cxn ang="0">
                  <a:pos x="85" y="0"/>
                </a:cxn>
                <a:cxn ang="0">
                  <a:pos x="78" y="4"/>
                </a:cxn>
                <a:cxn ang="0">
                  <a:pos x="81" y="7"/>
                </a:cxn>
              </a:cxnLst>
              <a:rect l="txL" t="txT" r="txR" b="txB"/>
              <a:pathLst>
                <a:path w="86" h="188">
                  <a:moveTo>
                    <a:pt x="81" y="7"/>
                  </a:moveTo>
                  <a:lnTo>
                    <a:pt x="77" y="4"/>
                  </a:lnTo>
                  <a:lnTo>
                    <a:pt x="69" y="16"/>
                  </a:lnTo>
                  <a:lnTo>
                    <a:pt x="63" y="28"/>
                  </a:lnTo>
                  <a:lnTo>
                    <a:pt x="56" y="40"/>
                  </a:lnTo>
                  <a:lnTo>
                    <a:pt x="48" y="50"/>
                  </a:lnTo>
                  <a:lnTo>
                    <a:pt x="42" y="60"/>
                  </a:lnTo>
                  <a:lnTo>
                    <a:pt x="35" y="69"/>
                  </a:lnTo>
                  <a:lnTo>
                    <a:pt x="28" y="79"/>
                  </a:lnTo>
                  <a:lnTo>
                    <a:pt x="23" y="89"/>
                  </a:lnTo>
                  <a:lnTo>
                    <a:pt x="18" y="99"/>
                  </a:lnTo>
                  <a:lnTo>
                    <a:pt x="12" y="109"/>
                  </a:lnTo>
                  <a:lnTo>
                    <a:pt x="8" y="120"/>
                  </a:lnTo>
                  <a:lnTo>
                    <a:pt x="4" y="130"/>
                  </a:lnTo>
                  <a:lnTo>
                    <a:pt x="2" y="143"/>
                  </a:lnTo>
                  <a:lnTo>
                    <a:pt x="0" y="156"/>
                  </a:lnTo>
                  <a:lnTo>
                    <a:pt x="0" y="171"/>
                  </a:lnTo>
                  <a:lnTo>
                    <a:pt x="0" y="187"/>
                  </a:lnTo>
                  <a:lnTo>
                    <a:pt x="3" y="187"/>
                  </a:lnTo>
                  <a:lnTo>
                    <a:pt x="3" y="171"/>
                  </a:lnTo>
                  <a:lnTo>
                    <a:pt x="4" y="157"/>
                  </a:lnTo>
                  <a:lnTo>
                    <a:pt x="6" y="144"/>
                  </a:lnTo>
                  <a:lnTo>
                    <a:pt x="8" y="132"/>
                  </a:lnTo>
                  <a:lnTo>
                    <a:pt x="12" y="121"/>
                  </a:lnTo>
                  <a:lnTo>
                    <a:pt x="16" y="110"/>
                  </a:lnTo>
                  <a:lnTo>
                    <a:pt x="20" y="101"/>
                  </a:lnTo>
                  <a:lnTo>
                    <a:pt x="26" y="91"/>
                  </a:lnTo>
                  <a:lnTo>
                    <a:pt x="32" y="81"/>
                  </a:lnTo>
                  <a:lnTo>
                    <a:pt x="38" y="72"/>
                  </a:lnTo>
                  <a:lnTo>
                    <a:pt x="45" y="62"/>
                  </a:lnTo>
                  <a:lnTo>
                    <a:pt x="52" y="52"/>
                  </a:lnTo>
                  <a:lnTo>
                    <a:pt x="59" y="42"/>
                  </a:lnTo>
                  <a:lnTo>
                    <a:pt x="66" y="31"/>
                  </a:lnTo>
                  <a:lnTo>
                    <a:pt x="73" y="19"/>
                  </a:lnTo>
                  <a:lnTo>
                    <a:pt x="81" y="6"/>
                  </a:lnTo>
                  <a:lnTo>
                    <a:pt x="78" y="4"/>
                  </a:lnTo>
                  <a:lnTo>
                    <a:pt x="81" y="6"/>
                  </a:lnTo>
                  <a:lnTo>
                    <a:pt x="85" y="0"/>
                  </a:lnTo>
                  <a:lnTo>
                    <a:pt x="78" y="4"/>
                  </a:lnTo>
                  <a:lnTo>
                    <a:pt x="81" y="7"/>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47" name="Freeform 183"/>
            <p:cNvSpPr/>
            <p:nvPr/>
          </p:nvSpPr>
          <p:spPr>
            <a:xfrm>
              <a:off x="948" y="1603"/>
              <a:ext cx="285" cy="326"/>
            </a:xfrm>
            <a:custGeom>
              <a:avLst/>
              <a:gdLst>
                <a:gd name="txL" fmla="*/ 0 w 285"/>
                <a:gd name="txT" fmla="*/ 0 h 326"/>
                <a:gd name="txR" fmla="*/ 285 w 285"/>
                <a:gd name="txB" fmla="*/ 326 h 326"/>
              </a:gdLst>
              <a:ahLst/>
              <a:cxnLst>
                <a:cxn ang="0">
                  <a:pos x="4" y="325"/>
                </a:cxn>
                <a:cxn ang="0">
                  <a:pos x="10" y="297"/>
                </a:cxn>
                <a:cxn ang="0">
                  <a:pos x="20" y="271"/>
                </a:cxn>
                <a:cxn ang="0">
                  <a:pos x="31" y="246"/>
                </a:cxn>
                <a:cxn ang="0">
                  <a:pos x="44" y="223"/>
                </a:cxn>
                <a:cxn ang="0">
                  <a:pos x="57" y="201"/>
                </a:cxn>
                <a:cxn ang="0">
                  <a:pos x="73" y="180"/>
                </a:cxn>
                <a:cxn ang="0">
                  <a:pos x="89" y="160"/>
                </a:cxn>
                <a:cxn ang="0">
                  <a:pos x="107" y="140"/>
                </a:cxn>
                <a:cxn ang="0">
                  <a:pos x="127" y="120"/>
                </a:cxn>
                <a:cxn ang="0">
                  <a:pos x="147" y="102"/>
                </a:cxn>
                <a:cxn ang="0">
                  <a:pos x="168" y="84"/>
                </a:cxn>
                <a:cxn ang="0">
                  <a:pos x="190" y="68"/>
                </a:cxn>
                <a:cxn ang="0">
                  <a:pos x="212" y="51"/>
                </a:cxn>
                <a:cxn ang="0">
                  <a:pos x="236" y="34"/>
                </a:cxn>
                <a:cxn ang="0">
                  <a:pos x="259" y="19"/>
                </a:cxn>
                <a:cxn ang="0">
                  <a:pos x="284" y="3"/>
                </a:cxn>
                <a:cxn ang="0">
                  <a:pos x="269" y="7"/>
                </a:cxn>
                <a:cxn ang="0">
                  <a:pos x="245" y="24"/>
                </a:cxn>
                <a:cxn ang="0">
                  <a:pos x="222" y="40"/>
                </a:cxn>
                <a:cxn ang="0">
                  <a:pos x="199" y="56"/>
                </a:cxn>
                <a:cxn ang="0">
                  <a:pos x="176" y="73"/>
                </a:cxn>
                <a:cxn ang="0">
                  <a:pos x="155" y="90"/>
                </a:cxn>
                <a:cxn ang="0">
                  <a:pos x="133" y="108"/>
                </a:cxn>
                <a:cxn ang="0">
                  <a:pos x="114" y="127"/>
                </a:cxn>
                <a:cxn ang="0">
                  <a:pos x="96" y="147"/>
                </a:cxn>
                <a:cxn ang="0">
                  <a:pos x="78" y="167"/>
                </a:cxn>
                <a:cxn ang="0">
                  <a:pos x="61" y="188"/>
                </a:cxn>
                <a:cxn ang="0">
                  <a:pos x="47" y="210"/>
                </a:cxn>
                <a:cxn ang="0">
                  <a:pos x="33" y="233"/>
                </a:cxn>
                <a:cxn ang="0">
                  <a:pos x="22" y="257"/>
                </a:cxn>
                <a:cxn ang="0">
                  <a:pos x="11" y="283"/>
                </a:cxn>
                <a:cxn ang="0">
                  <a:pos x="3" y="309"/>
                </a:cxn>
                <a:cxn ang="0">
                  <a:pos x="0" y="323"/>
                </a:cxn>
              </a:cxnLst>
              <a:rect l="txL" t="txT" r="txR" b="txB"/>
              <a:pathLst>
                <a:path w="285" h="326">
                  <a:moveTo>
                    <a:pt x="4" y="325"/>
                  </a:moveTo>
                  <a:lnTo>
                    <a:pt x="4" y="325"/>
                  </a:lnTo>
                  <a:lnTo>
                    <a:pt x="7" y="311"/>
                  </a:lnTo>
                  <a:lnTo>
                    <a:pt x="10" y="297"/>
                  </a:lnTo>
                  <a:lnTo>
                    <a:pt x="15" y="284"/>
                  </a:lnTo>
                  <a:lnTo>
                    <a:pt x="20" y="271"/>
                  </a:lnTo>
                  <a:lnTo>
                    <a:pt x="25" y="259"/>
                  </a:lnTo>
                  <a:lnTo>
                    <a:pt x="31" y="246"/>
                  </a:lnTo>
                  <a:lnTo>
                    <a:pt x="36" y="235"/>
                  </a:lnTo>
                  <a:lnTo>
                    <a:pt x="44" y="223"/>
                  </a:lnTo>
                  <a:lnTo>
                    <a:pt x="50" y="212"/>
                  </a:lnTo>
                  <a:lnTo>
                    <a:pt x="57" y="201"/>
                  </a:lnTo>
                  <a:lnTo>
                    <a:pt x="64" y="191"/>
                  </a:lnTo>
                  <a:lnTo>
                    <a:pt x="73" y="180"/>
                  </a:lnTo>
                  <a:lnTo>
                    <a:pt x="80" y="169"/>
                  </a:lnTo>
                  <a:lnTo>
                    <a:pt x="89" y="160"/>
                  </a:lnTo>
                  <a:lnTo>
                    <a:pt x="99" y="149"/>
                  </a:lnTo>
                  <a:lnTo>
                    <a:pt x="107" y="140"/>
                  </a:lnTo>
                  <a:lnTo>
                    <a:pt x="117" y="130"/>
                  </a:lnTo>
                  <a:lnTo>
                    <a:pt x="127" y="120"/>
                  </a:lnTo>
                  <a:lnTo>
                    <a:pt x="136" y="112"/>
                  </a:lnTo>
                  <a:lnTo>
                    <a:pt x="147" y="102"/>
                  </a:lnTo>
                  <a:lnTo>
                    <a:pt x="156" y="93"/>
                  </a:lnTo>
                  <a:lnTo>
                    <a:pt x="168" y="84"/>
                  </a:lnTo>
                  <a:lnTo>
                    <a:pt x="178" y="76"/>
                  </a:lnTo>
                  <a:lnTo>
                    <a:pt x="190" y="68"/>
                  </a:lnTo>
                  <a:lnTo>
                    <a:pt x="200" y="59"/>
                  </a:lnTo>
                  <a:lnTo>
                    <a:pt x="212" y="51"/>
                  </a:lnTo>
                  <a:lnTo>
                    <a:pt x="224" y="43"/>
                  </a:lnTo>
                  <a:lnTo>
                    <a:pt x="236" y="34"/>
                  </a:lnTo>
                  <a:lnTo>
                    <a:pt x="247" y="27"/>
                  </a:lnTo>
                  <a:lnTo>
                    <a:pt x="259" y="19"/>
                  </a:lnTo>
                  <a:lnTo>
                    <a:pt x="271" y="10"/>
                  </a:lnTo>
                  <a:lnTo>
                    <a:pt x="284" y="3"/>
                  </a:lnTo>
                  <a:lnTo>
                    <a:pt x="281" y="0"/>
                  </a:lnTo>
                  <a:lnTo>
                    <a:pt x="269" y="7"/>
                  </a:lnTo>
                  <a:lnTo>
                    <a:pt x="256" y="16"/>
                  </a:lnTo>
                  <a:lnTo>
                    <a:pt x="245" y="24"/>
                  </a:lnTo>
                  <a:lnTo>
                    <a:pt x="233" y="31"/>
                  </a:lnTo>
                  <a:lnTo>
                    <a:pt x="222" y="40"/>
                  </a:lnTo>
                  <a:lnTo>
                    <a:pt x="210" y="48"/>
                  </a:lnTo>
                  <a:lnTo>
                    <a:pt x="199" y="56"/>
                  </a:lnTo>
                  <a:lnTo>
                    <a:pt x="188" y="64"/>
                  </a:lnTo>
                  <a:lnTo>
                    <a:pt x="176" y="73"/>
                  </a:lnTo>
                  <a:lnTo>
                    <a:pt x="165" y="81"/>
                  </a:lnTo>
                  <a:lnTo>
                    <a:pt x="155" y="90"/>
                  </a:lnTo>
                  <a:lnTo>
                    <a:pt x="144" y="99"/>
                  </a:lnTo>
                  <a:lnTo>
                    <a:pt x="133" y="108"/>
                  </a:lnTo>
                  <a:lnTo>
                    <a:pt x="124" y="118"/>
                  </a:lnTo>
                  <a:lnTo>
                    <a:pt x="114" y="127"/>
                  </a:lnTo>
                  <a:lnTo>
                    <a:pt x="104" y="136"/>
                  </a:lnTo>
                  <a:lnTo>
                    <a:pt x="96" y="147"/>
                  </a:lnTo>
                  <a:lnTo>
                    <a:pt x="87" y="156"/>
                  </a:lnTo>
                  <a:lnTo>
                    <a:pt x="78" y="167"/>
                  </a:lnTo>
                  <a:lnTo>
                    <a:pt x="69" y="177"/>
                  </a:lnTo>
                  <a:lnTo>
                    <a:pt x="61" y="188"/>
                  </a:lnTo>
                  <a:lnTo>
                    <a:pt x="54" y="199"/>
                  </a:lnTo>
                  <a:lnTo>
                    <a:pt x="47" y="210"/>
                  </a:lnTo>
                  <a:lnTo>
                    <a:pt x="40" y="221"/>
                  </a:lnTo>
                  <a:lnTo>
                    <a:pt x="33" y="233"/>
                  </a:lnTo>
                  <a:lnTo>
                    <a:pt x="28" y="244"/>
                  </a:lnTo>
                  <a:lnTo>
                    <a:pt x="22" y="257"/>
                  </a:lnTo>
                  <a:lnTo>
                    <a:pt x="16" y="269"/>
                  </a:lnTo>
                  <a:lnTo>
                    <a:pt x="11" y="283"/>
                  </a:lnTo>
                  <a:lnTo>
                    <a:pt x="7" y="296"/>
                  </a:lnTo>
                  <a:lnTo>
                    <a:pt x="3" y="309"/>
                  </a:lnTo>
                  <a:lnTo>
                    <a:pt x="0" y="323"/>
                  </a:lnTo>
                  <a:lnTo>
                    <a:pt x="4" y="325"/>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48" name="Freeform 184"/>
            <p:cNvSpPr/>
            <p:nvPr/>
          </p:nvSpPr>
          <p:spPr>
            <a:xfrm>
              <a:off x="867" y="1926"/>
              <a:ext cx="86" cy="104"/>
            </a:xfrm>
            <a:custGeom>
              <a:avLst/>
              <a:gdLst>
                <a:gd name="txL" fmla="*/ 0 w 86"/>
                <a:gd name="txT" fmla="*/ 0 h 104"/>
                <a:gd name="txR" fmla="*/ 86 w 86"/>
                <a:gd name="txB" fmla="*/ 104 h 104"/>
              </a:gdLst>
              <a:ahLst/>
              <a:cxnLst>
                <a:cxn ang="0">
                  <a:pos x="0" y="100"/>
                </a:cxn>
                <a:cxn ang="0">
                  <a:pos x="3" y="100"/>
                </a:cxn>
                <a:cxn ang="0">
                  <a:pos x="11" y="89"/>
                </a:cxn>
                <a:cxn ang="0">
                  <a:pos x="18" y="80"/>
                </a:cxn>
                <a:cxn ang="0">
                  <a:pos x="25" y="73"/>
                </a:cxn>
                <a:cxn ang="0">
                  <a:pos x="31" y="68"/>
                </a:cxn>
                <a:cxn ang="0">
                  <a:pos x="37" y="65"/>
                </a:cxn>
                <a:cxn ang="0">
                  <a:pos x="42" y="61"/>
                </a:cxn>
                <a:cxn ang="0">
                  <a:pos x="47" y="59"/>
                </a:cxn>
                <a:cxn ang="0">
                  <a:pos x="52" y="57"/>
                </a:cxn>
                <a:cxn ang="0">
                  <a:pos x="57" y="55"/>
                </a:cxn>
                <a:cxn ang="0">
                  <a:pos x="61" y="53"/>
                </a:cxn>
                <a:cxn ang="0">
                  <a:pos x="65" y="49"/>
                </a:cxn>
                <a:cxn ang="0">
                  <a:pos x="69" y="43"/>
                </a:cxn>
                <a:cxn ang="0">
                  <a:pos x="73" y="37"/>
                </a:cxn>
                <a:cxn ang="0">
                  <a:pos x="77" y="27"/>
                </a:cxn>
                <a:cxn ang="0">
                  <a:pos x="81" y="16"/>
                </a:cxn>
                <a:cxn ang="0">
                  <a:pos x="85" y="1"/>
                </a:cxn>
                <a:cxn ang="0">
                  <a:pos x="81" y="0"/>
                </a:cxn>
                <a:cxn ang="0">
                  <a:pos x="77" y="14"/>
                </a:cxn>
                <a:cxn ang="0">
                  <a:pos x="73" y="25"/>
                </a:cxn>
                <a:cxn ang="0">
                  <a:pos x="69" y="34"/>
                </a:cxn>
                <a:cxn ang="0">
                  <a:pos x="65" y="41"/>
                </a:cxn>
                <a:cxn ang="0">
                  <a:pos x="63" y="45"/>
                </a:cxn>
                <a:cxn ang="0">
                  <a:pos x="59" y="49"/>
                </a:cxn>
                <a:cxn ang="0">
                  <a:pos x="55" y="52"/>
                </a:cxn>
                <a:cxn ang="0">
                  <a:pos x="50" y="54"/>
                </a:cxn>
                <a:cxn ang="0">
                  <a:pos x="46" y="56"/>
                </a:cxn>
                <a:cxn ang="0">
                  <a:pos x="41" y="58"/>
                </a:cxn>
                <a:cxn ang="0">
                  <a:pos x="35" y="61"/>
                </a:cxn>
                <a:cxn ang="0">
                  <a:pos x="29" y="65"/>
                </a:cxn>
                <a:cxn ang="0">
                  <a:pos x="22" y="70"/>
                </a:cxn>
                <a:cxn ang="0">
                  <a:pos x="15" y="77"/>
                </a:cxn>
                <a:cxn ang="0">
                  <a:pos x="7" y="86"/>
                </a:cxn>
                <a:cxn ang="0">
                  <a:pos x="0" y="98"/>
                </a:cxn>
                <a:cxn ang="0">
                  <a:pos x="3" y="98"/>
                </a:cxn>
                <a:cxn ang="0">
                  <a:pos x="0" y="100"/>
                </a:cxn>
                <a:cxn ang="0">
                  <a:pos x="1" y="103"/>
                </a:cxn>
                <a:cxn ang="0">
                  <a:pos x="3" y="100"/>
                </a:cxn>
                <a:cxn ang="0">
                  <a:pos x="0" y="100"/>
                </a:cxn>
              </a:cxnLst>
              <a:rect l="txL" t="txT" r="txR" b="txB"/>
              <a:pathLst>
                <a:path w="86" h="104">
                  <a:moveTo>
                    <a:pt x="0" y="100"/>
                  </a:moveTo>
                  <a:lnTo>
                    <a:pt x="3" y="100"/>
                  </a:lnTo>
                  <a:lnTo>
                    <a:pt x="11" y="89"/>
                  </a:lnTo>
                  <a:lnTo>
                    <a:pt x="18" y="80"/>
                  </a:lnTo>
                  <a:lnTo>
                    <a:pt x="25" y="73"/>
                  </a:lnTo>
                  <a:lnTo>
                    <a:pt x="31" y="68"/>
                  </a:lnTo>
                  <a:lnTo>
                    <a:pt x="37" y="65"/>
                  </a:lnTo>
                  <a:lnTo>
                    <a:pt x="42" y="61"/>
                  </a:lnTo>
                  <a:lnTo>
                    <a:pt x="47" y="59"/>
                  </a:lnTo>
                  <a:lnTo>
                    <a:pt x="52" y="57"/>
                  </a:lnTo>
                  <a:lnTo>
                    <a:pt x="57" y="55"/>
                  </a:lnTo>
                  <a:lnTo>
                    <a:pt x="61" y="53"/>
                  </a:lnTo>
                  <a:lnTo>
                    <a:pt x="65" y="49"/>
                  </a:lnTo>
                  <a:lnTo>
                    <a:pt x="69" y="43"/>
                  </a:lnTo>
                  <a:lnTo>
                    <a:pt x="73" y="37"/>
                  </a:lnTo>
                  <a:lnTo>
                    <a:pt x="77" y="27"/>
                  </a:lnTo>
                  <a:lnTo>
                    <a:pt x="81" y="16"/>
                  </a:lnTo>
                  <a:lnTo>
                    <a:pt x="85" y="1"/>
                  </a:lnTo>
                  <a:lnTo>
                    <a:pt x="81" y="0"/>
                  </a:lnTo>
                  <a:lnTo>
                    <a:pt x="77" y="14"/>
                  </a:lnTo>
                  <a:lnTo>
                    <a:pt x="73" y="25"/>
                  </a:lnTo>
                  <a:lnTo>
                    <a:pt x="69" y="34"/>
                  </a:lnTo>
                  <a:lnTo>
                    <a:pt x="65" y="41"/>
                  </a:lnTo>
                  <a:lnTo>
                    <a:pt x="63" y="45"/>
                  </a:lnTo>
                  <a:lnTo>
                    <a:pt x="59" y="49"/>
                  </a:lnTo>
                  <a:lnTo>
                    <a:pt x="55" y="52"/>
                  </a:lnTo>
                  <a:lnTo>
                    <a:pt x="50" y="54"/>
                  </a:lnTo>
                  <a:lnTo>
                    <a:pt x="46" y="56"/>
                  </a:lnTo>
                  <a:lnTo>
                    <a:pt x="41" y="58"/>
                  </a:lnTo>
                  <a:lnTo>
                    <a:pt x="35" y="61"/>
                  </a:lnTo>
                  <a:lnTo>
                    <a:pt x="29" y="65"/>
                  </a:lnTo>
                  <a:lnTo>
                    <a:pt x="22" y="70"/>
                  </a:lnTo>
                  <a:lnTo>
                    <a:pt x="15" y="77"/>
                  </a:lnTo>
                  <a:lnTo>
                    <a:pt x="7" y="86"/>
                  </a:lnTo>
                  <a:lnTo>
                    <a:pt x="0" y="98"/>
                  </a:lnTo>
                  <a:lnTo>
                    <a:pt x="3" y="98"/>
                  </a:lnTo>
                  <a:lnTo>
                    <a:pt x="0" y="100"/>
                  </a:lnTo>
                  <a:lnTo>
                    <a:pt x="1" y="103"/>
                  </a:lnTo>
                  <a:lnTo>
                    <a:pt x="3" y="100"/>
                  </a:lnTo>
                  <a:lnTo>
                    <a:pt x="0" y="10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49" name="Freeform 185"/>
            <p:cNvSpPr/>
            <p:nvPr/>
          </p:nvSpPr>
          <p:spPr>
            <a:xfrm>
              <a:off x="822" y="1983"/>
              <a:ext cx="49" cy="45"/>
            </a:xfrm>
            <a:custGeom>
              <a:avLst/>
              <a:gdLst>
                <a:gd name="txL" fmla="*/ 0 w 49"/>
                <a:gd name="txT" fmla="*/ 0 h 45"/>
                <a:gd name="txR" fmla="*/ 49 w 49"/>
                <a:gd name="txB" fmla="*/ 45 h 45"/>
              </a:gdLst>
              <a:ahLst/>
              <a:cxnLst>
                <a:cxn ang="0">
                  <a:pos x="0" y="3"/>
                </a:cxn>
                <a:cxn ang="0">
                  <a:pos x="0" y="3"/>
                </a:cxn>
                <a:cxn ang="0">
                  <a:pos x="6" y="8"/>
                </a:cxn>
                <a:cxn ang="0">
                  <a:pos x="12" y="11"/>
                </a:cxn>
                <a:cxn ang="0">
                  <a:pos x="15" y="14"/>
                </a:cxn>
                <a:cxn ang="0">
                  <a:pos x="19" y="16"/>
                </a:cxn>
                <a:cxn ang="0">
                  <a:pos x="22" y="18"/>
                </a:cxn>
                <a:cxn ang="0">
                  <a:pos x="24" y="19"/>
                </a:cxn>
                <a:cxn ang="0">
                  <a:pos x="27" y="20"/>
                </a:cxn>
                <a:cxn ang="0">
                  <a:pos x="28" y="21"/>
                </a:cxn>
                <a:cxn ang="0">
                  <a:pos x="30" y="22"/>
                </a:cxn>
                <a:cxn ang="0">
                  <a:pos x="31" y="23"/>
                </a:cxn>
                <a:cxn ang="0">
                  <a:pos x="32" y="25"/>
                </a:cxn>
                <a:cxn ang="0">
                  <a:pos x="34" y="26"/>
                </a:cxn>
                <a:cxn ang="0">
                  <a:pos x="36" y="29"/>
                </a:cxn>
                <a:cxn ang="0">
                  <a:pos x="38" y="33"/>
                </a:cxn>
                <a:cxn ang="0">
                  <a:pos x="40" y="37"/>
                </a:cxn>
                <a:cxn ang="0">
                  <a:pos x="44" y="44"/>
                </a:cxn>
                <a:cxn ang="0">
                  <a:pos x="48" y="42"/>
                </a:cxn>
                <a:cxn ang="0">
                  <a:pos x="44" y="35"/>
                </a:cxn>
                <a:cxn ang="0">
                  <a:pos x="41" y="31"/>
                </a:cxn>
                <a:cxn ang="0">
                  <a:pos x="39" y="27"/>
                </a:cxn>
                <a:cxn ang="0">
                  <a:pos x="37" y="25"/>
                </a:cxn>
                <a:cxn ang="0">
                  <a:pos x="36" y="22"/>
                </a:cxn>
                <a:cxn ang="0">
                  <a:pos x="34" y="20"/>
                </a:cxn>
                <a:cxn ang="0">
                  <a:pos x="32" y="18"/>
                </a:cxn>
                <a:cxn ang="0">
                  <a:pos x="31" y="18"/>
                </a:cxn>
                <a:cxn ang="0">
                  <a:pos x="28" y="17"/>
                </a:cxn>
                <a:cxn ang="0">
                  <a:pos x="26" y="15"/>
                </a:cxn>
                <a:cxn ang="0">
                  <a:pos x="24" y="14"/>
                </a:cxn>
                <a:cxn ang="0">
                  <a:pos x="21" y="13"/>
                </a:cxn>
                <a:cxn ang="0">
                  <a:pos x="17" y="11"/>
                </a:cxn>
                <a:cxn ang="0">
                  <a:pos x="13" y="8"/>
                </a:cxn>
                <a:cxn ang="0">
                  <a:pos x="8" y="4"/>
                </a:cxn>
                <a:cxn ang="0">
                  <a:pos x="2" y="0"/>
                </a:cxn>
                <a:cxn ang="0">
                  <a:pos x="0" y="0"/>
                </a:cxn>
                <a:cxn ang="0">
                  <a:pos x="2" y="0"/>
                </a:cxn>
                <a:cxn ang="0">
                  <a:pos x="1" y="0"/>
                </a:cxn>
                <a:cxn ang="0">
                  <a:pos x="0" y="0"/>
                </a:cxn>
                <a:cxn ang="0">
                  <a:pos x="0" y="3"/>
                </a:cxn>
              </a:cxnLst>
              <a:rect l="txL" t="txT" r="txR" b="txB"/>
              <a:pathLst>
                <a:path w="49" h="45">
                  <a:moveTo>
                    <a:pt x="0" y="3"/>
                  </a:moveTo>
                  <a:lnTo>
                    <a:pt x="0" y="3"/>
                  </a:lnTo>
                  <a:lnTo>
                    <a:pt x="6" y="8"/>
                  </a:lnTo>
                  <a:lnTo>
                    <a:pt x="12" y="11"/>
                  </a:lnTo>
                  <a:lnTo>
                    <a:pt x="15" y="14"/>
                  </a:lnTo>
                  <a:lnTo>
                    <a:pt x="19" y="16"/>
                  </a:lnTo>
                  <a:lnTo>
                    <a:pt x="22" y="18"/>
                  </a:lnTo>
                  <a:lnTo>
                    <a:pt x="24" y="19"/>
                  </a:lnTo>
                  <a:lnTo>
                    <a:pt x="27" y="20"/>
                  </a:lnTo>
                  <a:lnTo>
                    <a:pt x="28" y="21"/>
                  </a:lnTo>
                  <a:lnTo>
                    <a:pt x="30" y="22"/>
                  </a:lnTo>
                  <a:lnTo>
                    <a:pt x="31" y="23"/>
                  </a:lnTo>
                  <a:lnTo>
                    <a:pt x="32" y="25"/>
                  </a:lnTo>
                  <a:lnTo>
                    <a:pt x="34" y="26"/>
                  </a:lnTo>
                  <a:lnTo>
                    <a:pt x="36" y="29"/>
                  </a:lnTo>
                  <a:lnTo>
                    <a:pt x="38" y="33"/>
                  </a:lnTo>
                  <a:lnTo>
                    <a:pt x="40" y="37"/>
                  </a:lnTo>
                  <a:lnTo>
                    <a:pt x="44" y="44"/>
                  </a:lnTo>
                  <a:lnTo>
                    <a:pt x="48" y="42"/>
                  </a:lnTo>
                  <a:lnTo>
                    <a:pt x="44" y="35"/>
                  </a:lnTo>
                  <a:lnTo>
                    <a:pt x="41" y="31"/>
                  </a:lnTo>
                  <a:lnTo>
                    <a:pt x="39" y="27"/>
                  </a:lnTo>
                  <a:lnTo>
                    <a:pt x="37" y="25"/>
                  </a:lnTo>
                  <a:lnTo>
                    <a:pt x="36" y="22"/>
                  </a:lnTo>
                  <a:lnTo>
                    <a:pt x="34" y="20"/>
                  </a:lnTo>
                  <a:lnTo>
                    <a:pt x="32" y="18"/>
                  </a:lnTo>
                  <a:lnTo>
                    <a:pt x="31" y="18"/>
                  </a:lnTo>
                  <a:lnTo>
                    <a:pt x="28" y="17"/>
                  </a:lnTo>
                  <a:lnTo>
                    <a:pt x="26" y="15"/>
                  </a:lnTo>
                  <a:lnTo>
                    <a:pt x="24" y="14"/>
                  </a:lnTo>
                  <a:lnTo>
                    <a:pt x="21" y="13"/>
                  </a:lnTo>
                  <a:lnTo>
                    <a:pt x="17" y="11"/>
                  </a:lnTo>
                  <a:lnTo>
                    <a:pt x="13" y="8"/>
                  </a:lnTo>
                  <a:lnTo>
                    <a:pt x="8" y="4"/>
                  </a:lnTo>
                  <a:lnTo>
                    <a:pt x="2" y="0"/>
                  </a:lnTo>
                  <a:lnTo>
                    <a:pt x="0" y="0"/>
                  </a:lnTo>
                  <a:lnTo>
                    <a:pt x="2" y="0"/>
                  </a:lnTo>
                  <a:lnTo>
                    <a:pt x="1" y="0"/>
                  </a:lnTo>
                  <a:lnTo>
                    <a:pt x="0" y="0"/>
                  </a:lnTo>
                  <a:lnTo>
                    <a:pt x="0" y="3"/>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50" name="Freeform 186"/>
            <p:cNvSpPr/>
            <p:nvPr/>
          </p:nvSpPr>
          <p:spPr>
            <a:xfrm>
              <a:off x="753" y="1983"/>
              <a:ext cx="71" cy="78"/>
            </a:xfrm>
            <a:custGeom>
              <a:avLst/>
              <a:gdLst>
                <a:gd name="txL" fmla="*/ 0 w 71"/>
                <a:gd name="txT" fmla="*/ 0 h 78"/>
                <a:gd name="txR" fmla="*/ 71 w 71"/>
                <a:gd name="txB" fmla="*/ 78 h 78"/>
              </a:gdLst>
              <a:ahLst/>
              <a:cxnLst>
                <a:cxn ang="0">
                  <a:pos x="0" y="57"/>
                </a:cxn>
                <a:cxn ang="0">
                  <a:pos x="4" y="56"/>
                </a:cxn>
                <a:cxn ang="0">
                  <a:pos x="4" y="49"/>
                </a:cxn>
                <a:cxn ang="0">
                  <a:pos x="4" y="42"/>
                </a:cxn>
                <a:cxn ang="0">
                  <a:pos x="7" y="36"/>
                </a:cxn>
                <a:cxn ang="0">
                  <a:pos x="10" y="30"/>
                </a:cxn>
                <a:cxn ang="0">
                  <a:pos x="14" y="26"/>
                </a:cxn>
                <a:cxn ang="0">
                  <a:pos x="19" y="22"/>
                </a:cxn>
                <a:cxn ang="0">
                  <a:pos x="24" y="18"/>
                </a:cxn>
                <a:cxn ang="0">
                  <a:pos x="30" y="14"/>
                </a:cxn>
                <a:cxn ang="0">
                  <a:pos x="36" y="11"/>
                </a:cxn>
                <a:cxn ang="0">
                  <a:pos x="42" y="9"/>
                </a:cxn>
                <a:cxn ang="0">
                  <a:pos x="48" y="7"/>
                </a:cxn>
                <a:cxn ang="0">
                  <a:pos x="54" y="6"/>
                </a:cxn>
                <a:cxn ang="0">
                  <a:pos x="59" y="5"/>
                </a:cxn>
                <a:cxn ang="0">
                  <a:pos x="63" y="3"/>
                </a:cxn>
                <a:cxn ang="0">
                  <a:pos x="67" y="3"/>
                </a:cxn>
                <a:cxn ang="0">
                  <a:pos x="70" y="3"/>
                </a:cxn>
                <a:cxn ang="0">
                  <a:pos x="70" y="0"/>
                </a:cxn>
                <a:cxn ang="0">
                  <a:pos x="66" y="0"/>
                </a:cxn>
                <a:cxn ang="0">
                  <a:pos x="62" y="0"/>
                </a:cxn>
                <a:cxn ang="0">
                  <a:pos x="58" y="1"/>
                </a:cxn>
                <a:cxn ang="0">
                  <a:pos x="53" y="2"/>
                </a:cxn>
                <a:cxn ang="0">
                  <a:pos x="47" y="3"/>
                </a:cxn>
                <a:cxn ang="0">
                  <a:pos x="41" y="6"/>
                </a:cxn>
                <a:cxn ang="0">
                  <a:pos x="35" y="8"/>
                </a:cxn>
                <a:cxn ang="0">
                  <a:pos x="28" y="11"/>
                </a:cxn>
                <a:cxn ang="0">
                  <a:pos x="22" y="15"/>
                </a:cxn>
                <a:cxn ang="0">
                  <a:pos x="16" y="19"/>
                </a:cxn>
                <a:cxn ang="0">
                  <a:pos x="11" y="23"/>
                </a:cxn>
                <a:cxn ang="0">
                  <a:pos x="7" y="29"/>
                </a:cxn>
                <a:cxn ang="0">
                  <a:pos x="4" y="34"/>
                </a:cxn>
                <a:cxn ang="0">
                  <a:pos x="0" y="41"/>
                </a:cxn>
                <a:cxn ang="0">
                  <a:pos x="0" y="49"/>
                </a:cxn>
                <a:cxn ang="0">
                  <a:pos x="0" y="57"/>
                </a:cxn>
                <a:cxn ang="0">
                  <a:pos x="4" y="56"/>
                </a:cxn>
                <a:cxn ang="0">
                  <a:pos x="0" y="57"/>
                </a:cxn>
                <a:cxn ang="0">
                  <a:pos x="6" y="77"/>
                </a:cxn>
                <a:cxn ang="0">
                  <a:pos x="4" y="56"/>
                </a:cxn>
                <a:cxn ang="0">
                  <a:pos x="0" y="57"/>
                </a:cxn>
              </a:cxnLst>
              <a:rect l="txL" t="txT" r="txR" b="txB"/>
              <a:pathLst>
                <a:path w="71" h="78">
                  <a:moveTo>
                    <a:pt x="0" y="57"/>
                  </a:moveTo>
                  <a:lnTo>
                    <a:pt x="4" y="56"/>
                  </a:lnTo>
                  <a:lnTo>
                    <a:pt x="4" y="49"/>
                  </a:lnTo>
                  <a:lnTo>
                    <a:pt x="4" y="42"/>
                  </a:lnTo>
                  <a:lnTo>
                    <a:pt x="7" y="36"/>
                  </a:lnTo>
                  <a:lnTo>
                    <a:pt x="10" y="30"/>
                  </a:lnTo>
                  <a:lnTo>
                    <a:pt x="14" y="26"/>
                  </a:lnTo>
                  <a:lnTo>
                    <a:pt x="19" y="22"/>
                  </a:lnTo>
                  <a:lnTo>
                    <a:pt x="24" y="18"/>
                  </a:lnTo>
                  <a:lnTo>
                    <a:pt x="30" y="14"/>
                  </a:lnTo>
                  <a:lnTo>
                    <a:pt x="36" y="11"/>
                  </a:lnTo>
                  <a:lnTo>
                    <a:pt x="42" y="9"/>
                  </a:lnTo>
                  <a:lnTo>
                    <a:pt x="48" y="7"/>
                  </a:lnTo>
                  <a:lnTo>
                    <a:pt x="54" y="6"/>
                  </a:lnTo>
                  <a:lnTo>
                    <a:pt x="59" y="5"/>
                  </a:lnTo>
                  <a:lnTo>
                    <a:pt x="63" y="3"/>
                  </a:lnTo>
                  <a:lnTo>
                    <a:pt x="67" y="3"/>
                  </a:lnTo>
                  <a:lnTo>
                    <a:pt x="70" y="3"/>
                  </a:lnTo>
                  <a:lnTo>
                    <a:pt x="70" y="0"/>
                  </a:lnTo>
                  <a:lnTo>
                    <a:pt x="66" y="0"/>
                  </a:lnTo>
                  <a:lnTo>
                    <a:pt x="62" y="0"/>
                  </a:lnTo>
                  <a:lnTo>
                    <a:pt x="58" y="1"/>
                  </a:lnTo>
                  <a:lnTo>
                    <a:pt x="53" y="2"/>
                  </a:lnTo>
                  <a:lnTo>
                    <a:pt x="47" y="3"/>
                  </a:lnTo>
                  <a:lnTo>
                    <a:pt x="41" y="6"/>
                  </a:lnTo>
                  <a:lnTo>
                    <a:pt x="35" y="8"/>
                  </a:lnTo>
                  <a:lnTo>
                    <a:pt x="28" y="11"/>
                  </a:lnTo>
                  <a:lnTo>
                    <a:pt x="22" y="15"/>
                  </a:lnTo>
                  <a:lnTo>
                    <a:pt x="16" y="19"/>
                  </a:lnTo>
                  <a:lnTo>
                    <a:pt x="11" y="23"/>
                  </a:lnTo>
                  <a:lnTo>
                    <a:pt x="7" y="29"/>
                  </a:lnTo>
                  <a:lnTo>
                    <a:pt x="4" y="34"/>
                  </a:lnTo>
                  <a:lnTo>
                    <a:pt x="0" y="41"/>
                  </a:lnTo>
                  <a:lnTo>
                    <a:pt x="0" y="49"/>
                  </a:lnTo>
                  <a:lnTo>
                    <a:pt x="0" y="57"/>
                  </a:lnTo>
                  <a:lnTo>
                    <a:pt x="4" y="56"/>
                  </a:lnTo>
                  <a:lnTo>
                    <a:pt x="0" y="57"/>
                  </a:lnTo>
                  <a:lnTo>
                    <a:pt x="6" y="77"/>
                  </a:lnTo>
                  <a:lnTo>
                    <a:pt x="4" y="56"/>
                  </a:lnTo>
                  <a:lnTo>
                    <a:pt x="0" y="57"/>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51" name="Freeform 187"/>
            <p:cNvSpPr/>
            <p:nvPr/>
          </p:nvSpPr>
          <p:spPr>
            <a:xfrm>
              <a:off x="744" y="1914"/>
              <a:ext cx="27" cy="127"/>
            </a:xfrm>
            <a:custGeom>
              <a:avLst/>
              <a:gdLst>
                <a:gd name="txL" fmla="*/ 0 w 27"/>
                <a:gd name="txT" fmla="*/ 0 h 127"/>
                <a:gd name="txR" fmla="*/ 27 w 27"/>
                <a:gd name="txB" fmla="*/ 127 h 127"/>
              </a:gdLst>
              <a:ahLst/>
              <a:cxnLst>
                <a:cxn ang="0">
                  <a:pos x="22" y="0"/>
                </a:cxn>
                <a:cxn ang="0">
                  <a:pos x="22" y="0"/>
                </a:cxn>
                <a:cxn ang="0">
                  <a:pos x="22" y="6"/>
                </a:cxn>
                <a:cxn ang="0">
                  <a:pos x="21" y="9"/>
                </a:cxn>
                <a:cxn ang="0">
                  <a:pos x="20" y="14"/>
                </a:cxn>
                <a:cxn ang="0">
                  <a:pos x="18" y="18"/>
                </a:cxn>
                <a:cxn ang="0">
                  <a:pos x="15" y="23"/>
                </a:cxn>
                <a:cxn ang="0">
                  <a:pos x="12" y="27"/>
                </a:cxn>
                <a:cxn ang="0">
                  <a:pos x="9" y="32"/>
                </a:cxn>
                <a:cxn ang="0">
                  <a:pos x="7" y="38"/>
                </a:cxn>
                <a:cxn ang="0">
                  <a:pos x="3" y="44"/>
                </a:cxn>
                <a:cxn ang="0">
                  <a:pos x="1" y="51"/>
                </a:cxn>
                <a:cxn ang="0">
                  <a:pos x="0" y="60"/>
                </a:cxn>
                <a:cxn ang="0">
                  <a:pos x="0" y="70"/>
                </a:cxn>
                <a:cxn ang="0">
                  <a:pos x="0" y="81"/>
                </a:cxn>
                <a:cxn ang="0">
                  <a:pos x="1" y="94"/>
                </a:cxn>
                <a:cxn ang="0">
                  <a:pos x="4" y="109"/>
                </a:cxn>
                <a:cxn ang="0">
                  <a:pos x="9" y="126"/>
                </a:cxn>
                <a:cxn ang="0">
                  <a:pos x="13" y="125"/>
                </a:cxn>
                <a:cxn ang="0">
                  <a:pos x="8" y="107"/>
                </a:cxn>
                <a:cxn ang="0">
                  <a:pos x="5" y="94"/>
                </a:cxn>
                <a:cxn ang="0">
                  <a:pos x="4" y="80"/>
                </a:cxn>
                <a:cxn ang="0">
                  <a:pos x="3" y="70"/>
                </a:cxn>
                <a:cxn ang="0">
                  <a:pos x="4" y="60"/>
                </a:cxn>
                <a:cxn ang="0">
                  <a:pos x="5" y="53"/>
                </a:cxn>
                <a:cxn ang="0">
                  <a:pos x="7" y="46"/>
                </a:cxn>
                <a:cxn ang="0">
                  <a:pos x="10" y="39"/>
                </a:cxn>
                <a:cxn ang="0">
                  <a:pos x="13" y="34"/>
                </a:cxn>
                <a:cxn ang="0">
                  <a:pos x="16" y="30"/>
                </a:cxn>
                <a:cxn ang="0">
                  <a:pos x="18" y="25"/>
                </a:cxn>
                <a:cxn ang="0">
                  <a:pos x="21" y="20"/>
                </a:cxn>
                <a:cxn ang="0">
                  <a:pos x="23" y="15"/>
                </a:cxn>
                <a:cxn ang="0">
                  <a:pos x="25" y="11"/>
                </a:cxn>
                <a:cxn ang="0">
                  <a:pos x="26" y="6"/>
                </a:cxn>
                <a:cxn ang="0">
                  <a:pos x="26" y="0"/>
                </a:cxn>
                <a:cxn ang="0">
                  <a:pos x="26" y="0"/>
                </a:cxn>
                <a:cxn ang="0">
                  <a:pos x="22" y="0"/>
                </a:cxn>
              </a:cxnLst>
              <a:rect l="txL" t="txT" r="txR" b="txB"/>
              <a:pathLst>
                <a:path w="27" h="127">
                  <a:moveTo>
                    <a:pt x="22" y="0"/>
                  </a:moveTo>
                  <a:lnTo>
                    <a:pt x="22" y="0"/>
                  </a:lnTo>
                  <a:lnTo>
                    <a:pt x="22" y="6"/>
                  </a:lnTo>
                  <a:lnTo>
                    <a:pt x="21" y="9"/>
                  </a:lnTo>
                  <a:lnTo>
                    <a:pt x="20" y="14"/>
                  </a:lnTo>
                  <a:lnTo>
                    <a:pt x="18" y="18"/>
                  </a:lnTo>
                  <a:lnTo>
                    <a:pt x="15" y="23"/>
                  </a:lnTo>
                  <a:lnTo>
                    <a:pt x="12" y="27"/>
                  </a:lnTo>
                  <a:lnTo>
                    <a:pt x="9" y="32"/>
                  </a:lnTo>
                  <a:lnTo>
                    <a:pt x="7" y="38"/>
                  </a:lnTo>
                  <a:lnTo>
                    <a:pt x="3" y="44"/>
                  </a:lnTo>
                  <a:lnTo>
                    <a:pt x="1" y="51"/>
                  </a:lnTo>
                  <a:lnTo>
                    <a:pt x="0" y="60"/>
                  </a:lnTo>
                  <a:lnTo>
                    <a:pt x="0" y="70"/>
                  </a:lnTo>
                  <a:lnTo>
                    <a:pt x="0" y="81"/>
                  </a:lnTo>
                  <a:lnTo>
                    <a:pt x="1" y="94"/>
                  </a:lnTo>
                  <a:lnTo>
                    <a:pt x="4" y="109"/>
                  </a:lnTo>
                  <a:lnTo>
                    <a:pt x="9" y="126"/>
                  </a:lnTo>
                  <a:lnTo>
                    <a:pt x="13" y="125"/>
                  </a:lnTo>
                  <a:lnTo>
                    <a:pt x="8" y="107"/>
                  </a:lnTo>
                  <a:lnTo>
                    <a:pt x="5" y="94"/>
                  </a:lnTo>
                  <a:lnTo>
                    <a:pt x="4" y="80"/>
                  </a:lnTo>
                  <a:lnTo>
                    <a:pt x="3" y="70"/>
                  </a:lnTo>
                  <a:lnTo>
                    <a:pt x="4" y="60"/>
                  </a:lnTo>
                  <a:lnTo>
                    <a:pt x="5" y="53"/>
                  </a:lnTo>
                  <a:lnTo>
                    <a:pt x="7" y="46"/>
                  </a:lnTo>
                  <a:lnTo>
                    <a:pt x="10" y="39"/>
                  </a:lnTo>
                  <a:lnTo>
                    <a:pt x="13" y="34"/>
                  </a:lnTo>
                  <a:lnTo>
                    <a:pt x="16" y="30"/>
                  </a:lnTo>
                  <a:lnTo>
                    <a:pt x="18" y="25"/>
                  </a:lnTo>
                  <a:lnTo>
                    <a:pt x="21" y="20"/>
                  </a:lnTo>
                  <a:lnTo>
                    <a:pt x="23" y="15"/>
                  </a:lnTo>
                  <a:lnTo>
                    <a:pt x="25" y="11"/>
                  </a:lnTo>
                  <a:lnTo>
                    <a:pt x="26" y="6"/>
                  </a:lnTo>
                  <a:lnTo>
                    <a:pt x="26" y="0"/>
                  </a:lnTo>
                  <a:lnTo>
                    <a:pt x="22"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52" name="Freeform 188"/>
            <p:cNvSpPr/>
            <p:nvPr/>
          </p:nvSpPr>
          <p:spPr>
            <a:xfrm>
              <a:off x="758" y="1339"/>
              <a:ext cx="394" cy="577"/>
            </a:xfrm>
            <a:custGeom>
              <a:avLst/>
              <a:gdLst>
                <a:gd name="txL" fmla="*/ 0 w 394"/>
                <a:gd name="txT" fmla="*/ 0 h 577"/>
                <a:gd name="txR" fmla="*/ 394 w 394"/>
                <a:gd name="txB" fmla="*/ 577 h 577"/>
              </a:gdLst>
              <a:ahLst/>
              <a:cxnLst>
                <a:cxn ang="0">
                  <a:pos x="377" y="8"/>
                </a:cxn>
                <a:cxn ang="0">
                  <a:pos x="313" y="49"/>
                </a:cxn>
                <a:cxn ang="0">
                  <a:pos x="257" y="87"/>
                </a:cxn>
                <a:cxn ang="0">
                  <a:pos x="206" y="122"/>
                </a:cxn>
                <a:cxn ang="0">
                  <a:pos x="163" y="155"/>
                </a:cxn>
                <a:cxn ang="0">
                  <a:pos x="126" y="187"/>
                </a:cxn>
                <a:cxn ang="0">
                  <a:pos x="94" y="217"/>
                </a:cxn>
                <a:cxn ang="0">
                  <a:pos x="67" y="247"/>
                </a:cxn>
                <a:cxn ang="0">
                  <a:pos x="46" y="277"/>
                </a:cxn>
                <a:cxn ang="0">
                  <a:pos x="29" y="308"/>
                </a:cxn>
                <a:cxn ang="0">
                  <a:pos x="15" y="340"/>
                </a:cxn>
                <a:cxn ang="0">
                  <a:pos x="7" y="372"/>
                </a:cxn>
                <a:cxn ang="0">
                  <a:pos x="2" y="408"/>
                </a:cxn>
                <a:cxn ang="0">
                  <a:pos x="0" y="444"/>
                </a:cxn>
                <a:cxn ang="0">
                  <a:pos x="0" y="485"/>
                </a:cxn>
                <a:cxn ang="0">
                  <a:pos x="3" y="528"/>
                </a:cxn>
                <a:cxn ang="0">
                  <a:pos x="7" y="576"/>
                </a:cxn>
                <a:cxn ang="0">
                  <a:pos x="8" y="551"/>
                </a:cxn>
                <a:cxn ang="0">
                  <a:pos x="5" y="506"/>
                </a:cxn>
                <a:cxn ang="0">
                  <a:pos x="3" y="464"/>
                </a:cxn>
                <a:cxn ang="0">
                  <a:pos x="4" y="426"/>
                </a:cxn>
                <a:cxn ang="0">
                  <a:pos x="7" y="390"/>
                </a:cxn>
                <a:cxn ang="0">
                  <a:pos x="15" y="357"/>
                </a:cxn>
                <a:cxn ang="0">
                  <a:pos x="25" y="325"/>
                </a:cxn>
                <a:cxn ang="0">
                  <a:pos x="40" y="294"/>
                </a:cxn>
                <a:cxn ang="0">
                  <a:pos x="59" y="264"/>
                </a:cxn>
                <a:cxn ang="0">
                  <a:pos x="83" y="235"/>
                </a:cxn>
                <a:cxn ang="0">
                  <a:pos x="112" y="204"/>
                </a:cxn>
                <a:cxn ang="0">
                  <a:pos x="146" y="173"/>
                </a:cxn>
                <a:cxn ang="0">
                  <a:pos x="186" y="142"/>
                </a:cxn>
                <a:cxn ang="0">
                  <a:pos x="233" y="108"/>
                </a:cxn>
                <a:cxn ang="0">
                  <a:pos x="286" y="72"/>
                </a:cxn>
                <a:cxn ang="0">
                  <a:pos x="345" y="32"/>
                </a:cxn>
                <a:cxn ang="0">
                  <a:pos x="377" y="9"/>
                </a:cxn>
                <a:cxn ang="0">
                  <a:pos x="393" y="0"/>
                </a:cxn>
                <a:cxn ang="0">
                  <a:pos x="379" y="12"/>
                </a:cxn>
              </a:cxnLst>
              <a:rect l="txL" t="txT" r="txR" b="txB"/>
              <a:pathLst>
                <a:path w="394" h="577">
                  <a:moveTo>
                    <a:pt x="379" y="12"/>
                  </a:moveTo>
                  <a:lnTo>
                    <a:pt x="377" y="8"/>
                  </a:lnTo>
                  <a:lnTo>
                    <a:pt x="344" y="29"/>
                  </a:lnTo>
                  <a:lnTo>
                    <a:pt x="313" y="49"/>
                  </a:lnTo>
                  <a:lnTo>
                    <a:pt x="284" y="68"/>
                  </a:lnTo>
                  <a:lnTo>
                    <a:pt x="257" y="87"/>
                  </a:lnTo>
                  <a:lnTo>
                    <a:pt x="230" y="104"/>
                  </a:lnTo>
                  <a:lnTo>
                    <a:pt x="206" y="122"/>
                  </a:lnTo>
                  <a:lnTo>
                    <a:pt x="184" y="138"/>
                  </a:lnTo>
                  <a:lnTo>
                    <a:pt x="163" y="155"/>
                  </a:lnTo>
                  <a:lnTo>
                    <a:pt x="144" y="172"/>
                  </a:lnTo>
                  <a:lnTo>
                    <a:pt x="126" y="187"/>
                  </a:lnTo>
                  <a:lnTo>
                    <a:pt x="109" y="202"/>
                  </a:lnTo>
                  <a:lnTo>
                    <a:pt x="94" y="217"/>
                  </a:lnTo>
                  <a:lnTo>
                    <a:pt x="79" y="232"/>
                  </a:lnTo>
                  <a:lnTo>
                    <a:pt x="67" y="247"/>
                  </a:lnTo>
                  <a:lnTo>
                    <a:pt x="55" y="262"/>
                  </a:lnTo>
                  <a:lnTo>
                    <a:pt x="46" y="277"/>
                  </a:lnTo>
                  <a:lnTo>
                    <a:pt x="37" y="292"/>
                  </a:lnTo>
                  <a:lnTo>
                    <a:pt x="29" y="308"/>
                  </a:lnTo>
                  <a:lnTo>
                    <a:pt x="22" y="324"/>
                  </a:lnTo>
                  <a:lnTo>
                    <a:pt x="15" y="340"/>
                  </a:lnTo>
                  <a:lnTo>
                    <a:pt x="11" y="356"/>
                  </a:lnTo>
                  <a:lnTo>
                    <a:pt x="7" y="372"/>
                  </a:lnTo>
                  <a:lnTo>
                    <a:pt x="4" y="389"/>
                  </a:lnTo>
                  <a:lnTo>
                    <a:pt x="2" y="408"/>
                  </a:lnTo>
                  <a:lnTo>
                    <a:pt x="0" y="426"/>
                  </a:lnTo>
                  <a:lnTo>
                    <a:pt x="0" y="444"/>
                  </a:lnTo>
                  <a:lnTo>
                    <a:pt x="0" y="464"/>
                  </a:lnTo>
                  <a:lnTo>
                    <a:pt x="0" y="485"/>
                  </a:lnTo>
                  <a:lnTo>
                    <a:pt x="1" y="506"/>
                  </a:lnTo>
                  <a:lnTo>
                    <a:pt x="3" y="528"/>
                  </a:lnTo>
                  <a:lnTo>
                    <a:pt x="5" y="552"/>
                  </a:lnTo>
                  <a:lnTo>
                    <a:pt x="7" y="576"/>
                  </a:lnTo>
                  <a:lnTo>
                    <a:pt x="11" y="575"/>
                  </a:lnTo>
                  <a:lnTo>
                    <a:pt x="8" y="551"/>
                  </a:lnTo>
                  <a:lnTo>
                    <a:pt x="6" y="528"/>
                  </a:lnTo>
                  <a:lnTo>
                    <a:pt x="5" y="506"/>
                  </a:lnTo>
                  <a:lnTo>
                    <a:pt x="3" y="485"/>
                  </a:lnTo>
                  <a:lnTo>
                    <a:pt x="3" y="464"/>
                  </a:lnTo>
                  <a:lnTo>
                    <a:pt x="3" y="444"/>
                  </a:lnTo>
                  <a:lnTo>
                    <a:pt x="4" y="426"/>
                  </a:lnTo>
                  <a:lnTo>
                    <a:pt x="5" y="408"/>
                  </a:lnTo>
                  <a:lnTo>
                    <a:pt x="7" y="390"/>
                  </a:lnTo>
                  <a:lnTo>
                    <a:pt x="11" y="373"/>
                  </a:lnTo>
                  <a:lnTo>
                    <a:pt x="15" y="357"/>
                  </a:lnTo>
                  <a:lnTo>
                    <a:pt x="19" y="340"/>
                  </a:lnTo>
                  <a:lnTo>
                    <a:pt x="25" y="325"/>
                  </a:lnTo>
                  <a:lnTo>
                    <a:pt x="31" y="310"/>
                  </a:lnTo>
                  <a:lnTo>
                    <a:pt x="40" y="294"/>
                  </a:lnTo>
                  <a:lnTo>
                    <a:pt x="49" y="280"/>
                  </a:lnTo>
                  <a:lnTo>
                    <a:pt x="59" y="264"/>
                  </a:lnTo>
                  <a:lnTo>
                    <a:pt x="71" y="249"/>
                  </a:lnTo>
                  <a:lnTo>
                    <a:pt x="83" y="235"/>
                  </a:lnTo>
                  <a:lnTo>
                    <a:pt x="97" y="220"/>
                  </a:lnTo>
                  <a:lnTo>
                    <a:pt x="112" y="204"/>
                  </a:lnTo>
                  <a:lnTo>
                    <a:pt x="128" y="189"/>
                  </a:lnTo>
                  <a:lnTo>
                    <a:pt x="146" y="173"/>
                  </a:lnTo>
                  <a:lnTo>
                    <a:pt x="166" y="158"/>
                  </a:lnTo>
                  <a:lnTo>
                    <a:pt x="186" y="142"/>
                  </a:lnTo>
                  <a:lnTo>
                    <a:pt x="209" y="124"/>
                  </a:lnTo>
                  <a:lnTo>
                    <a:pt x="233" y="108"/>
                  </a:lnTo>
                  <a:lnTo>
                    <a:pt x="259" y="90"/>
                  </a:lnTo>
                  <a:lnTo>
                    <a:pt x="286" y="72"/>
                  </a:lnTo>
                  <a:lnTo>
                    <a:pt x="315" y="52"/>
                  </a:lnTo>
                  <a:lnTo>
                    <a:pt x="345" y="32"/>
                  </a:lnTo>
                  <a:lnTo>
                    <a:pt x="379" y="12"/>
                  </a:lnTo>
                  <a:lnTo>
                    <a:pt x="377" y="9"/>
                  </a:lnTo>
                  <a:lnTo>
                    <a:pt x="379" y="12"/>
                  </a:lnTo>
                  <a:lnTo>
                    <a:pt x="393" y="0"/>
                  </a:lnTo>
                  <a:lnTo>
                    <a:pt x="377" y="8"/>
                  </a:lnTo>
                  <a:lnTo>
                    <a:pt x="379" y="12"/>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53" name="Freeform 189"/>
            <p:cNvSpPr/>
            <p:nvPr/>
          </p:nvSpPr>
          <p:spPr>
            <a:xfrm>
              <a:off x="1007" y="1348"/>
              <a:ext cx="132" cy="155"/>
            </a:xfrm>
            <a:custGeom>
              <a:avLst/>
              <a:gdLst>
                <a:gd name="txL" fmla="*/ 0 w 132"/>
                <a:gd name="txT" fmla="*/ 0 h 155"/>
                <a:gd name="txR" fmla="*/ 132 w 132"/>
                <a:gd name="txB" fmla="*/ 155 h 155"/>
              </a:gdLst>
              <a:ahLst/>
              <a:cxnLst>
                <a:cxn ang="0">
                  <a:pos x="11" y="142"/>
                </a:cxn>
                <a:cxn ang="0">
                  <a:pos x="14" y="145"/>
                </a:cxn>
                <a:cxn ang="0">
                  <a:pos x="24" y="137"/>
                </a:cxn>
                <a:cxn ang="0">
                  <a:pos x="35" y="129"/>
                </a:cxn>
                <a:cxn ang="0">
                  <a:pos x="43" y="120"/>
                </a:cxn>
                <a:cxn ang="0">
                  <a:pos x="50" y="111"/>
                </a:cxn>
                <a:cxn ang="0">
                  <a:pos x="58" y="102"/>
                </a:cxn>
                <a:cxn ang="0">
                  <a:pos x="63" y="93"/>
                </a:cxn>
                <a:cxn ang="0">
                  <a:pos x="69" y="85"/>
                </a:cxn>
                <a:cxn ang="0">
                  <a:pos x="74" y="74"/>
                </a:cxn>
                <a:cxn ang="0">
                  <a:pos x="79" y="66"/>
                </a:cxn>
                <a:cxn ang="0">
                  <a:pos x="86" y="56"/>
                </a:cxn>
                <a:cxn ang="0">
                  <a:pos x="91" y="47"/>
                </a:cxn>
                <a:cxn ang="0">
                  <a:pos x="97" y="39"/>
                </a:cxn>
                <a:cxn ang="0">
                  <a:pos x="103" y="29"/>
                </a:cxn>
                <a:cxn ang="0">
                  <a:pos x="111" y="20"/>
                </a:cxn>
                <a:cxn ang="0">
                  <a:pos x="120" y="12"/>
                </a:cxn>
                <a:cxn ang="0">
                  <a:pos x="131" y="2"/>
                </a:cxn>
                <a:cxn ang="0">
                  <a:pos x="128" y="0"/>
                </a:cxn>
                <a:cxn ang="0">
                  <a:pos x="117" y="8"/>
                </a:cxn>
                <a:cxn ang="0">
                  <a:pos x="109" y="18"/>
                </a:cxn>
                <a:cxn ang="0">
                  <a:pos x="101" y="27"/>
                </a:cxn>
                <a:cxn ang="0">
                  <a:pos x="93" y="36"/>
                </a:cxn>
                <a:cxn ang="0">
                  <a:pos x="87" y="45"/>
                </a:cxn>
                <a:cxn ang="0">
                  <a:pos x="82" y="54"/>
                </a:cxn>
                <a:cxn ang="0">
                  <a:pos x="76" y="64"/>
                </a:cxn>
                <a:cxn ang="0">
                  <a:pos x="71" y="72"/>
                </a:cxn>
                <a:cxn ang="0">
                  <a:pos x="66" y="82"/>
                </a:cxn>
                <a:cxn ang="0">
                  <a:pos x="60" y="90"/>
                </a:cxn>
                <a:cxn ang="0">
                  <a:pos x="54" y="100"/>
                </a:cxn>
                <a:cxn ang="0">
                  <a:pos x="47" y="109"/>
                </a:cxn>
                <a:cxn ang="0">
                  <a:pos x="40" y="117"/>
                </a:cxn>
                <a:cxn ang="0">
                  <a:pos x="31" y="125"/>
                </a:cxn>
                <a:cxn ang="0">
                  <a:pos x="22" y="134"/>
                </a:cxn>
                <a:cxn ang="0">
                  <a:pos x="11" y="142"/>
                </a:cxn>
                <a:cxn ang="0">
                  <a:pos x="14" y="145"/>
                </a:cxn>
                <a:cxn ang="0">
                  <a:pos x="11" y="142"/>
                </a:cxn>
                <a:cxn ang="0">
                  <a:pos x="0" y="154"/>
                </a:cxn>
                <a:cxn ang="0">
                  <a:pos x="14" y="145"/>
                </a:cxn>
                <a:cxn ang="0">
                  <a:pos x="11" y="142"/>
                </a:cxn>
              </a:cxnLst>
              <a:rect l="txL" t="txT" r="txR" b="txB"/>
              <a:pathLst>
                <a:path w="132" h="155">
                  <a:moveTo>
                    <a:pt x="11" y="142"/>
                  </a:moveTo>
                  <a:lnTo>
                    <a:pt x="14" y="145"/>
                  </a:lnTo>
                  <a:lnTo>
                    <a:pt x="24" y="137"/>
                  </a:lnTo>
                  <a:lnTo>
                    <a:pt x="35" y="129"/>
                  </a:lnTo>
                  <a:lnTo>
                    <a:pt x="43" y="120"/>
                  </a:lnTo>
                  <a:lnTo>
                    <a:pt x="50" y="111"/>
                  </a:lnTo>
                  <a:lnTo>
                    <a:pt x="58" y="102"/>
                  </a:lnTo>
                  <a:lnTo>
                    <a:pt x="63" y="93"/>
                  </a:lnTo>
                  <a:lnTo>
                    <a:pt x="69" y="85"/>
                  </a:lnTo>
                  <a:lnTo>
                    <a:pt x="74" y="74"/>
                  </a:lnTo>
                  <a:lnTo>
                    <a:pt x="79" y="66"/>
                  </a:lnTo>
                  <a:lnTo>
                    <a:pt x="86" y="56"/>
                  </a:lnTo>
                  <a:lnTo>
                    <a:pt x="91" y="47"/>
                  </a:lnTo>
                  <a:lnTo>
                    <a:pt x="97" y="39"/>
                  </a:lnTo>
                  <a:lnTo>
                    <a:pt x="103" y="29"/>
                  </a:lnTo>
                  <a:lnTo>
                    <a:pt x="111" y="20"/>
                  </a:lnTo>
                  <a:lnTo>
                    <a:pt x="120" y="12"/>
                  </a:lnTo>
                  <a:lnTo>
                    <a:pt x="131" y="2"/>
                  </a:lnTo>
                  <a:lnTo>
                    <a:pt x="128" y="0"/>
                  </a:lnTo>
                  <a:lnTo>
                    <a:pt x="117" y="8"/>
                  </a:lnTo>
                  <a:lnTo>
                    <a:pt x="109" y="18"/>
                  </a:lnTo>
                  <a:lnTo>
                    <a:pt x="101" y="27"/>
                  </a:lnTo>
                  <a:lnTo>
                    <a:pt x="93" y="36"/>
                  </a:lnTo>
                  <a:lnTo>
                    <a:pt x="87" y="45"/>
                  </a:lnTo>
                  <a:lnTo>
                    <a:pt x="82" y="54"/>
                  </a:lnTo>
                  <a:lnTo>
                    <a:pt x="76" y="64"/>
                  </a:lnTo>
                  <a:lnTo>
                    <a:pt x="71" y="72"/>
                  </a:lnTo>
                  <a:lnTo>
                    <a:pt x="66" y="82"/>
                  </a:lnTo>
                  <a:lnTo>
                    <a:pt x="60" y="90"/>
                  </a:lnTo>
                  <a:lnTo>
                    <a:pt x="54" y="100"/>
                  </a:lnTo>
                  <a:lnTo>
                    <a:pt x="47" y="109"/>
                  </a:lnTo>
                  <a:lnTo>
                    <a:pt x="40" y="117"/>
                  </a:lnTo>
                  <a:lnTo>
                    <a:pt x="31" y="125"/>
                  </a:lnTo>
                  <a:lnTo>
                    <a:pt x="22" y="134"/>
                  </a:lnTo>
                  <a:lnTo>
                    <a:pt x="11" y="142"/>
                  </a:lnTo>
                  <a:lnTo>
                    <a:pt x="14" y="145"/>
                  </a:lnTo>
                  <a:lnTo>
                    <a:pt x="11" y="142"/>
                  </a:lnTo>
                  <a:lnTo>
                    <a:pt x="0" y="154"/>
                  </a:lnTo>
                  <a:lnTo>
                    <a:pt x="14" y="145"/>
                  </a:lnTo>
                  <a:lnTo>
                    <a:pt x="11" y="142"/>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54" name="Freeform 190"/>
            <p:cNvSpPr/>
            <p:nvPr/>
          </p:nvSpPr>
          <p:spPr>
            <a:xfrm>
              <a:off x="1020" y="1325"/>
              <a:ext cx="269" cy="170"/>
            </a:xfrm>
            <a:custGeom>
              <a:avLst/>
              <a:gdLst>
                <a:gd name="txL" fmla="*/ 0 w 269"/>
                <a:gd name="txT" fmla="*/ 0 h 170"/>
                <a:gd name="txR" fmla="*/ 269 w 269"/>
                <a:gd name="txB" fmla="*/ 170 h 170"/>
              </a:gdLst>
              <a:ahLst/>
              <a:cxnLst>
                <a:cxn ang="0">
                  <a:pos x="258" y="4"/>
                </a:cxn>
                <a:cxn ang="0">
                  <a:pos x="240" y="12"/>
                </a:cxn>
                <a:cxn ang="0">
                  <a:pos x="223" y="20"/>
                </a:cxn>
                <a:cxn ang="0">
                  <a:pos x="206" y="28"/>
                </a:cxn>
                <a:cxn ang="0">
                  <a:pos x="189" y="37"/>
                </a:cxn>
                <a:cxn ang="0">
                  <a:pos x="173" y="46"/>
                </a:cxn>
                <a:cxn ang="0">
                  <a:pos x="156" y="56"/>
                </a:cxn>
                <a:cxn ang="0">
                  <a:pos x="139" y="65"/>
                </a:cxn>
                <a:cxn ang="0">
                  <a:pos x="123" y="76"/>
                </a:cxn>
                <a:cxn ang="0">
                  <a:pos x="107" y="86"/>
                </a:cxn>
                <a:cxn ang="0">
                  <a:pos x="91" y="96"/>
                </a:cxn>
                <a:cxn ang="0">
                  <a:pos x="75" y="108"/>
                </a:cxn>
                <a:cxn ang="0">
                  <a:pos x="60" y="118"/>
                </a:cxn>
                <a:cxn ang="0">
                  <a:pos x="44" y="130"/>
                </a:cxn>
                <a:cxn ang="0">
                  <a:pos x="30" y="141"/>
                </a:cxn>
                <a:cxn ang="0">
                  <a:pos x="14" y="154"/>
                </a:cxn>
                <a:cxn ang="0">
                  <a:pos x="0" y="165"/>
                </a:cxn>
                <a:cxn ang="0">
                  <a:pos x="9" y="162"/>
                </a:cxn>
                <a:cxn ang="0">
                  <a:pos x="24" y="150"/>
                </a:cxn>
                <a:cxn ang="0">
                  <a:pos x="39" y="138"/>
                </a:cxn>
                <a:cxn ang="0">
                  <a:pos x="55" y="128"/>
                </a:cxn>
                <a:cxn ang="0">
                  <a:pos x="70" y="116"/>
                </a:cxn>
                <a:cxn ang="0">
                  <a:pos x="86" y="105"/>
                </a:cxn>
                <a:cxn ang="0">
                  <a:pos x="102" y="94"/>
                </a:cxn>
                <a:cxn ang="0">
                  <a:pos x="118" y="84"/>
                </a:cxn>
                <a:cxn ang="0">
                  <a:pos x="134" y="74"/>
                </a:cxn>
                <a:cxn ang="0">
                  <a:pos x="150" y="64"/>
                </a:cxn>
                <a:cxn ang="0">
                  <a:pos x="166" y="55"/>
                </a:cxn>
                <a:cxn ang="0">
                  <a:pos x="182" y="45"/>
                </a:cxn>
                <a:cxn ang="0">
                  <a:pos x="199" y="36"/>
                </a:cxn>
                <a:cxn ang="0">
                  <a:pos x="216" y="28"/>
                </a:cxn>
                <a:cxn ang="0">
                  <a:pos x="233" y="19"/>
                </a:cxn>
                <a:cxn ang="0">
                  <a:pos x="251" y="11"/>
                </a:cxn>
                <a:cxn ang="0">
                  <a:pos x="257" y="4"/>
                </a:cxn>
                <a:cxn ang="0">
                  <a:pos x="268" y="0"/>
                </a:cxn>
                <a:cxn ang="0">
                  <a:pos x="260" y="7"/>
                </a:cxn>
              </a:cxnLst>
              <a:rect l="txL" t="txT" r="txR" b="txB"/>
              <a:pathLst>
                <a:path w="269" h="170">
                  <a:moveTo>
                    <a:pt x="260" y="7"/>
                  </a:moveTo>
                  <a:lnTo>
                    <a:pt x="258" y="4"/>
                  </a:lnTo>
                  <a:lnTo>
                    <a:pt x="249" y="8"/>
                  </a:lnTo>
                  <a:lnTo>
                    <a:pt x="240" y="12"/>
                  </a:lnTo>
                  <a:lnTo>
                    <a:pt x="232" y="16"/>
                  </a:lnTo>
                  <a:lnTo>
                    <a:pt x="223" y="20"/>
                  </a:lnTo>
                  <a:lnTo>
                    <a:pt x="215" y="24"/>
                  </a:lnTo>
                  <a:lnTo>
                    <a:pt x="206" y="28"/>
                  </a:lnTo>
                  <a:lnTo>
                    <a:pt x="198" y="32"/>
                  </a:lnTo>
                  <a:lnTo>
                    <a:pt x="189" y="37"/>
                  </a:lnTo>
                  <a:lnTo>
                    <a:pt x="181" y="41"/>
                  </a:lnTo>
                  <a:lnTo>
                    <a:pt x="173" y="46"/>
                  </a:lnTo>
                  <a:lnTo>
                    <a:pt x="164" y="51"/>
                  </a:lnTo>
                  <a:lnTo>
                    <a:pt x="156" y="56"/>
                  </a:lnTo>
                  <a:lnTo>
                    <a:pt x="148" y="61"/>
                  </a:lnTo>
                  <a:lnTo>
                    <a:pt x="139" y="65"/>
                  </a:lnTo>
                  <a:lnTo>
                    <a:pt x="131" y="70"/>
                  </a:lnTo>
                  <a:lnTo>
                    <a:pt x="123" y="76"/>
                  </a:lnTo>
                  <a:lnTo>
                    <a:pt x="115" y="80"/>
                  </a:lnTo>
                  <a:lnTo>
                    <a:pt x="107" y="86"/>
                  </a:lnTo>
                  <a:lnTo>
                    <a:pt x="99" y="91"/>
                  </a:lnTo>
                  <a:lnTo>
                    <a:pt x="91" y="96"/>
                  </a:lnTo>
                  <a:lnTo>
                    <a:pt x="83" y="102"/>
                  </a:lnTo>
                  <a:lnTo>
                    <a:pt x="75" y="108"/>
                  </a:lnTo>
                  <a:lnTo>
                    <a:pt x="67" y="113"/>
                  </a:lnTo>
                  <a:lnTo>
                    <a:pt x="60" y="118"/>
                  </a:lnTo>
                  <a:lnTo>
                    <a:pt x="53" y="124"/>
                  </a:lnTo>
                  <a:lnTo>
                    <a:pt x="44" y="130"/>
                  </a:lnTo>
                  <a:lnTo>
                    <a:pt x="37" y="136"/>
                  </a:lnTo>
                  <a:lnTo>
                    <a:pt x="30" y="141"/>
                  </a:lnTo>
                  <a:lnTo>
                    <a:pt x="22" y="148"/>
                  </a:lnTo>
                  <a:lnTo>
                    <a:pt x="14" y="154"/>
                  </a:lnTo>
                  <a:lnTo>
                    <a:pt x="7" y="160"/>
                  </a:lnTo>
                  <a:lnTo>
                    <a:pt x="0" y="165"/>
                  </a:lnTo>
                  <a:lnTo>
                    <a:pt x="2" y="169"/>
                  </a:lnTo>
                  <a:lnTo>
                    <a:pt x="9" y="162"/>
                  </a:lnTo>
                  <a:lnTo>
                    <a:pt x="16" y="156"/>
                  </a:lnTo>
                  <a:lnTo>
                    <a:pt x="24" y="150"/>
                  </a:lnTo>
                  <a:lnTo>
                    <a:pt x="31" y="144"/>
                  </a:lnTo>
                  <a:lnTo>
                    <a:pt x="39" y="138"/>
                  </a:lnTo>
                  <a:lnTo>
                    <a:pt x="47" y="133"/>
                  </a:lnTo>
                  <a:lnTo>
                    <a:pt x="55" y="128"/>
                  </a:lnTo>
                  <a:lnTo>
                    <a:pt x="62" y="121"/>
                  </a:lnTo>
                  <a:lnTo>
                    <a:pt x="70" y="116"/>
                  </a:lnTo>
                  <a:lnTo>
                    <a:pt x="78" y="111"/>
                  </a:lnTo>
                  <a:lnTo>
                    <a:pt x="86" y="105"/>
                  </a:lnTo>
                  <a:lnTo>
                    <a:pt x="94" y="100"/>
                  </a:lnTo>
                  <a:lnTo>
                    <a:pt x="102" y="94"/>
                  </a:lnTo>
                  <a:lnTo>
                    <a:pt x="109" y="89"/>
                  </a:lnTo>
                  <a:lnTo>
                    <a:pt x="118" y="84"/>
                  </a:lnTo>
                  <a:lnTo>
                    <a:pt x="126" y="79"/>
                  </a:lnTo>
                  <a:lnTo>
                    <a:pt x="134" y="74"/>
                  </a:lnTo>
                  <a:lnTo>
                    <a:pt x="141" y="68"/>
                  </a:lnTo>
                  <a:lnTo>
                    <a:pt x="150" y="64"/>
                  </a:lnTo>
                  <a:lnTo>
                    <a:pt x="157" y="60"/>
                  </a:lnTo>
                  <a:lnTo>
                    <a:pt x="166" y="55"/>
                  </a:lnTo>
                  <a:lnTo>
                    <a:pt x="174" y="49"/>
                  </a:lnTo>
                  <a:lnTo>
                    <a:pt x="182" y="45"/>
                  </a:lnTo>
                  <a:lnTo>
                    <a:pt x="191" y="41"/>
                  </a:lnTo>
                  <a:lnTo>
                    <a:pt x="199" y="36"/>
                  </a:lnTo>
                  <a:lnTo>
                    <a:pt x="208" y="32"/>
                  </a:lnTo>
                  <a:lnTo>
                    <a:pt x="216" y="28"/>
                  </a:lnTo>
                  <a:lnTo>
                    <a:pt x="224" y="23"/>
                  </a:lnTo>
                  <a:lnTo>
                    <a:pt x="233" y="19"/>
                  </a:lnTo>
                  <a:lnTo>
                    <a:pt x="242" y="15"/>
                  </a:lnTo>
                  <a:lnTo>
                    <a:pt x="251" y="11"/>
                  </a:lnTo>
                  <a:lnTo>
                    <a:pt x="260" y="7"/>
                  </a:lnTo>
                  <a:lnTo>
                    <a:pt x="257" y="4"/>
                  </a:lnTo>
                  <a:lnTo>
                    <a:pt x="260" y="7"/>
                  </a:lnTo>
                  <a:lnTo>
                    <a:pt x="268" y="0"/>
                  </a:lnTo>
                  <a:lnTo>
                    <a:pt x="258" y="4"/>
                  </a:lnTo>
                  <a:lnTo>
                    <a:pt x="260" y="7"/>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55" name="Freeform 191"/>
            <p:cNvSpPr/>
            <p:nvPr/>
          </p:nvSpPr>
          <p:spPr>
            <a:xfrm>
              <a:off x="1163" y="1328"/>
              <a:ext cx="119" cy="150"/>
            </a:xfrm>
            <a:custGeom>
              <a:avLst/>
              <a:gdLst>
                <a:gd name="txL" fmla="*/ 0 w 119"/>
                <a:gd name="txT" fmla="*/ 0 h 150"/>
                <a:gd name="txR" fmla="*/ 119 w 119"/>
                <a:gd name="txB" fmla="*/ 150 h 150"/>
              </a:gdLst>
              <a:ahLst/>
              <a:cxnLst>
                <a:cxn ang="0">
                  <a:pos x="3" y="144"/>
                </a:cxn>
                <a:cxn ang="0">
                  <a:pos x="5" y="148"/>
                </a:cxn>
                <a:cxn ang="0">
                  <a:pos x="11" y="138"/>
                </a:cxn>
                <a:cxn ang="0">
                  <a:pos x="17" y="128"/>
                </a:cxn>
                <a:cxn ang="0">
                  <a:pos x="24" y="119"/>
                </a:cxn>
                <a:cxn ang="0">
                  <a:pos x="31" y="109"/>
                </a:cxn>
                <a:cxn ang="0">
                  <a:pos x="37" y="100"/>
                </a:cxn>
                <a:cxn ang="0">
                  <a:pos x="43" y="90"/>
                </a:cxn>
                <a:cxn ang="0">
                  <a:pos x="51" y="81"/>
                </a:cxn>
                <a:cxn ang="0">
                  <a:pos x="57" y="72"/>
                </a:cxn>
                <a:cxn ang="0">
                  <a:pos x="63" y="62"/>
                </a:cxn>
                <a:cxn ang="0">
                  <a:pos x="71" y="54"/>
                </a:cxn>
                <a:cxn ang="0">
                  <a:pos x="78" y="44"/>
                </a:cxn>
                <a:cxn ang="0">
                  <a:pos x="86" y="36"/>
                </a:cxn>
                <a:cxn ang="0">
                  <a:pos x="93" y="28"/>
                </a:cxn>
                <a:cxn ang="0">
                  <a:pos x="102" y="19"/>
                </a:cxn>
                <a:cxn ang="0">
                  <a:pos x="109" y="11"/>
                </a:cxn>
                <a:cxn ang="0">
                  <a:pos x="118" y="3"/>
                </a:cxn>
                <a:cxn ang="0">
                  <a:pos x="114" y="0"/>
                </a:cxn>
                <a:cxn ang="0">
                  <a:pos x="106" y="8"/>
                </a:cxn>
                <a:cxn ang="0">
                  <a:pos x="98" y="16"/>
                </a:cxn>
                <a:cxn ang="0">
                  <a:pos x="90" y="24"/>
                </a:cxn>
                <a:cxn ang="0">
                  <a:pos x="82" y="34"/>
                </a:cxn>
                <a:cxn ang="0">
                  <a:pos x="75" y="42"/>
                </a:cxn>
                <a:cxn ang="0">
                  <a:pos x="68" y="52"/>
                </a:cxn>
                <a:cxn ang="0">
                  <a:pos x="61" y="61"/>
                </a:cxn>
                <a:cxn ang="0">
                  <a:pos x="54" y="69"/>
                </a:cxn>
                <a:cxn ang="0">
                  <a:pos x="47" y="79"/>
                </a:cxn>
                <a:cxn ang="0">
                  <a:pos x="40" y="88"/>
                </a:cxn>
                <a:cxn ang="0">
                  <a:pos x="33" y="97"/>
                </a:cxn>
                <a:cxn ang="0">
                  <a:pos x="27" y="108"/>
                </a:cxn>
                <a:cxn ang="0">
                  <a:pos x="20" y="116"/>
                </a:cxn>
                <a:cxn ang="0">
                  <a:pos x="14" y="127"/>
                </a:cxn>
                <a:cxn ang="0">
                  <a:pos x="8" y="136"/>
                </a:cxn>
                <a:cxn ang="0">
                  <a:pos x="1" y="145"/>
                </a:cxn>
                <a:cxn ang="0">
                  <a:pos x="3" y="149"/>
                </a:cxn>
                <a:cxn ang="0">
                  <a:pos x="1" y="145"/>
                </a:cxn>
                <a:cxn ang="0">
                  <a:pos x="0" y="149"/>
                </a:cxn>
                <a:cxn ang="0">
                  <a:pos x="3" y="149"/>
                </a:cxn>
                <a:cxn ang="0">
                  <a:pos x="3" y="144"/>
                </a:cxn>
              </a:cxnLst>
              <a:rect l="txL" t="txT" r="txR" b="txB"/>
              <a:pathLst>
                <a:path w="119" h="150">
                  <a:moveTo>
                    <a:pt x="3" y="144"/>
                  </a:moveTo>
                  <a:lnTo>
                    <a:pt x="5" y="148"/>
                  </a:lnTo>
                  <a:lnTo>
                    <a:pt x="11" y="138"/>
                  </a:lnTo>
                  <a:lnTo>
                    <a:pt x="17" y="128"/>
                  </a:lnTo>
                  <a:lnTo>
                    <a:pt x="24" y="119"/>
                  </a:lnTo>
                  <a:lnTo>
                    <a:pt x="31" y="109"/>
                  </a:lnTo>
                  <a:lnTo>
                    <a:pt x="37" y="100"/>
                  </a:lnTo>
                  <a:lnTo>
                    <a:pt x="43" y="90"/>
                  </a:lnTo>
                  <a:lnTo>
                    <a:pt x="51" y="81"/>
                  </a:lnTo>
                  <a:lnTo>
                    <a:pt x="57" y="72"/>
                  </a:lnTo>
                  <a:lnTo>
                    <a:pt x="63" y="62"/>
                  </a:lnTo>
                  <a:lnTo>
                    <a:pt x="71" y="54"/>
                  </a:lnTo>
                  <a:lnTo>
                    <a:pt x="78" y="44"/>
                  </a:lnTo>
                  <a:lnTo>
                    <a:pt x="86" y="36"/>
                  </a:lnTo>
                  <a:lnTo>
                    <a:pt x="93" y="28"/>
                  </a:lnTo>
                  <a:lnTo>
                    <a:pt x="102" y="19"/>
                  </a:lnTo>
                  <a:lnTo>
                    <a:pt x="109" y="11"/>
                  </a:lnTo>
                  <a:lnTo>
                    <a:pt x="118" y="3"/>
                  </a:lnTo>
                  <a:lnTo>
                    <a:pt x="114" y="0"/>
                  </a:lnTo>
                  <a:lnTo>
                    <a:pt x="106" y="8"/>
                  </a:lnTo>
                  <a:lnTo>
                    <a:pt x="98" y="16"/>
                  </a:lnTo>
                  <a:lnTo>
                    <a:pt x="90" y="24"/>
                  </a:lnTo>
                  <a:lnTo>
                    <a:pt x="82" y="34"/>
                  </a:lnTo>
                  <a:lnTo>
                    <a:pt x="75" y="42"/>
                  </a:lnTo>
                  <a:lnTo>
                    <a:pt x="68" y="52"/>
                  </a:lnTo>
                  <a:lnTo>
                    <a:pt x="61" y="61"/>
                  </a:lnTo>
                  <a:lnTo>
                    <a:pt x="54" y="69"/>
                  </a:lnTo>
                  <a:lnTo>
                    <a:pt x="47" y="79"/>
                  </a:lnTo>
                  <a:lnTo>
                    <a:pt x="40" y="88"/>
                  </a:lnTo>
                  <a:lnTo>
                    <a:pt x="33" y="97"/>
                  </a:lnTo>
                  <a:lnTo>
                    <a:pt x="27" y="108"/>
                  </a:lnTo>
                  <a:lnTo>
                    <a:pt x="20" y="116"/>
                  </a:lnTo>
                  <a:lnTo>
                    <a:pt x="14" y="127"/>
                  </a:lnTo>
                  <a:lnTo>
                    <a:pt x="8" y="136"/>
                  </a:lnTo>
                  <a:lnTo>
                    <a:pt x="1" y="145"/>
                  </a:lnTo>
                  <a:lnTo>
                    <a:pt x="3" y="149"/>
                  </a:lnTo>
                  <a:lnTo>
                    <a:pt x="1" y="145"/>
                  </a:lnTo>
                  <a:lnTo>
                    <a:pt x="0" y="149"/>
                  </a:lnTo>
                  <a:lnTo>
                    <a:pt x="3" y="149"/>
                  </a:lnTo>
                  <a:lnTo>
                    <a:pt x="3" y="144"/>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56" name="Freeform 192"/>
            <p:cNvSpPr/>
            <p:nvPr/>
          </p:nvSpPr>
          <p:spPr>
            <a:xfrm>
              <a:off x="1167" y="1367"/>
              <a:ext cx="291" cy="112"/>
            </a:xfrm>
            <a:custGeom>
              <a:avLst/>
              <a:gdLst>
                <a:gd name="txL" fmla="*/ 0 w 291"/>
                <a:gd name="txT" fmla="*/ 0 h 112"/>
                <a:gd name="txR" fmla="*/ 291 w 291"/>
                <a:gd name="txB" fmla="*/ 112 h 112"/>
              </a:gdLst>
              <a:ahLst/>
              <a:cxnLst>
                <a:cxn ang="0">
                  <a:pos x="262" y="0"/>
                </a:cxn>
                <a:cxn ang="0">
                  <a:pos x="243" y="0"/>
                </a:cxn>
                <a:cxn ang="0">
                  <a:pos x="226" y="3"/>
                </a:cxn>
                <a:cxn ang="0">
                  <a:pos x="209" y="7"/>
                </a:cxn>
                <a:cxn ang="0">
                  <a:pos x="193" y="14"/>
                </a:cxn>
                <a:cxn ang="0">
                  <a:pos x="176" y="23"/>
                </a:cxn>
                <a:cxn ang="0">
                  <a:pos x="160" y="31"/>
                </a:cxn>
                <a:cxn ang="0">
                  <a:pos x="144" y="41"/>
                </a:cxn>
                <a:cxn ang="0">
                  <a:pos x="128" y="51"/>
                </a:cxn>
                <a:cxn ang="0">
                  <a:pos x="112" y="62"/>
                </a:cxn>
                <a:cxn ang="0">
                  <a:pos x="97" y="71"/>
                </a:cxn>
                <a:cxn ang="0">
                  <a:pos x="81" y="81"/>
                </a:cxn>
                <a:cxn ang="0">
                  <a:pos x="65" y="90"/>
                </a:cxn>
                <a:cxn ang="0">
                  <a:pos x="48" y="96"/>
                </a:cxn>
                <a:cxn ang="0">
                  <a:pos x="32" y="102"/>
                </a:cxn>
                <a:cxn ang="0">
                  <a:pos x="15" y="106"/>
                </a:cxn>
                <a:cxn ang="0">
                  <a:pos x="0" y="107"/>
                </a:cxn>
                <a:cxn ang="0">
                  <a:pos x="7" y="111"/>
                </a:cxn>
                <a:cxn ang="0">
                  <a:pos x="25" y="108"/>
                </a:cxn>
                <a:cxn ang="0">
                  <a:pos x="42" y="103"/>
                </a:cxn>
                <a:cxn ang="0">
                  <a:pos x="58" y="96"/>
                </a:cxn>
                <a:cxn ang="0">
                  <a:pos x="75" y="89"/>
                </a:cxn>
                <a:cxn ang="0">
                  <a:pos x="91" y="80"/>
                </a:cxn>
                <a:cxn ang="0">
                  <a:pos x="107" y="71"/>
                </a:cxn>
                <a:cxn ang="0">
                  <a:pos x="123" y="60"/>
                </a:cxn>
                <a:cxn ang="0">
                  <a:pos x="139" y="49"/>
                </a:cxn>
                <a:cxn ang="0">
                  <a:pos x="154" y="39"/>
                </a:cxn>
                <a:cxn ang="0">
                  <a:pos x="170" y="30"/>
                </a:cxn>
                <a:cxn ang="0">
                  <a:pos x="186" y="22"/>
                </a:cxn>
                <a:cxn ang="0">
                  <a:pos x="202" y="15"/>
                </a:cxn>
                <a:cxn ang="0">
                  <a:pos x="219" y="9"/>
                </a:cxn>
                <a:cxn ang="0">
                  <a:pos x="235" y="5"/>
                </a:cxn>
                <a:cxn ang="0">
                  <a:pos x="252" y="3"/>
                </a:cxn>
                <a:cxn ang="0">
                  <a:pos x="262" y="0"/>
                </a:cxn>
                <a:cxn ang="0">
                  <a:pos x="290" y="5"/>
                </a:cxn>
                <a:cxn ang="0">
                  <a:pos x="261" y="3"/>
                </a:cxn>
              </a:cxnLst>
              <a:rect l="txL" t="txT" r="txR" b="txB"/>
              <a:pathLst>
                <a:path w="291" h="112">
                  <a:moveTo>
                    <a:pt x="261" y="3"/>
                  </a:moveTo>
                  <a:lnTo>
                    <a:pt x="262" y="0"/>
                  </a:lnTo>
                  <a:lnTo>
                    <a:pt x="252" y="0"/>
                  </a:lnTo>
                  <a:lnTo>
                    <a:pt x="243" y="0"/>
                  </a:lnTo>
                  <a:lnTo>
                    <a:pt x="234" y="1"/>
                  </a:lnTo>
                  <a:lnTo>
                    <a:pt x="226" y="3"/>
                  </a:lnTo>
                  <a:lnTo>
                    <a:pt x="218" y="4"/>
                  </a:lnTo>
                  <a:lnTo>
                    <a:pt x="209" y="7"/>
                  </a:lnTo>
                  <a:lnTo>
                    <a:pt x="201" y="11"/>
                  </a:lnTo>
                  <a:lnTo>
                    <a:pt x="193" y="14"/>
                  </a:lnTo>
                  <a:lnTo>
                    <a:pt x="184" y="18"/>
                  </a:lnTo>
                  <a:lnTo>
                    <a:pt x="176" y="23"/>
                  </a:lnTo>
                  <a:lnTo>
                    <a:pt x="168" y="27"/>
                  </a:lnTo>
                  <a:lnTo>
                    <a:pt x="160" y="31"/>
                  </a:lnTo>
                  <a:lnTo>
                    <a:pt x="152" y="36"/>
                  </a:lnTo>
                  <a:lnTo>
                    <a:pt x="144" y="41"/>
                  </a:lnTo>
                  <a:lnTo>
                    <a:pt x="136" y="47"/>
                  </a:lnTo>
                  <a:lnTo>
                    <a:pt x="128" y="51"/>
                  </a:lnTo>
                  <a:lnTo>
                    <a:pt x="120" y="57"/>
                  </a:lnTo>
                  <a:lnTo>
                    <a:pt x="112" y="62"/>
                  </a:lnTo>
                  <a:lnTo>
                    <a:pt x="104" y="67"/>
                  </a:lnTo>
                  <a:lnTo>
                    <a:pt x="97" y="71"/>
                  </a:lnTo>
                  <a:lnTo>
                    <a:pt x="88" y="76"/>
                  </a:lnTo>
                  <a:lnTo>
                    <a:pt x="81" y="81"/>
                  </a:lnTo>
                  <a:lnTo>
                    <a:pt x="73" y="86"/>
                  </a:lnTo>
                  <a:lnTo>
                    <a:pt x="65" y="90"/>
                  </a:lnTo>
                  <a:lnTo>
                    <a:pt x="56" y="94"/>
                  </a:lnTo>
                  <a:lnTo>
                    <a:pt x="48" y="96"/>
                  </a:lnTo>
                  <a:lnTo>
                    <a:pt x="40" y="99"/>
                  </a:lnTo>
                  <a:lnTo>
                    <a:pt x="32" y="102"/>
                  </a:lnTo>
                  <a:lnTo>
                    <a:pt x="24" y="104"/>
                  </a:lnTo>
                  <a:lnTo>
                    <a:pt x="15" y="106"/>
                  </a:lnTo>
                  <a:lnTo>
                    <a:pt x="7" y="107"/>
                  </a:lnTo>
                  <a:lnTo>
                    <a:pt x="0" y="107"/>
                  </a:lnTo>
                  <a:lnTo>
                    <a:pt x="0" y="111"/>
                  </a:lnTo>
                  <a:lnTo>
                    <a:pt x="7" y="111"/>
                  </a:lnTo>
                  <a:lnTo>
                    <a:pt x="16" y="110"/>
                  </a:lnTo>
                  <a:lnTo>
                    <a:pt x="25" y="108"/>
                  </a:lnTo>
                  <a:lnTo>
                    <a:pt x="33" y="106"/>
                  </a:lnTo>
                  <a:lnTo>
                    <a:pt x="42" y="103"/>
                  </a:lnTo>
                  <a:lnTo>
                    <a:pt x="51" y="100"/>
                  </a:lnTo>
                  <a:lnTo>
                    <a:pt x="58" y="96"/>
                  </a:lnTo>
                  <a:lnTo>
                    <a:pt x="67" y="94"/>
                  </a:lnTo>
                  <a:lnTo>
                    <a:pt x="75" y="89"/>
                  </a:lnTo>
                  <a:lnTo>
                    <a:pt x="83" y="85"/>
                  </a:lnTo>
                  <a:lnTo>
                    <a:pt x="91" y="80"/>
                  </a:lnTo>
                  <a:lnTo>
                    <a:pt x="99" y="75"/>
                  </a:lnTo>
                  <a:lnTo>
                    <a:pt x="107" y="71"/>
                  </a:lnTo>
                  <a:lnTo>
                    <a:pt x="115" y="65"/>
                  </a:lnTo>
                  <a:lnTo>
                    <a:pt x="123" y="60"/>
                  </a:lnTo>
                  <a:lnTo>
                    <a:pt x="131" y="55"/>
                  </a:lnTo>
                  <a:lnTo>
                    <a:pt x="139" y="49"/>
                  </a:lnTo>
                  <a:lnTo>
                    <a:pt x="146" y="45"/>
                  </a:lnTo>
                  <a:lnTo>
                    <a:pt x="154" y="39"/>
                  </a:lnTo>
                  <a:lnTo>
                    <a:pt x="162" y="35"/>
                  </a:lnTo>
                  <a:lnTo>
                    <a:pt x="170" y="30"/>
                  </a:lnTo>
                  <a:lnTo>
                    <a:pt x="178" y="25"/>
                  </a:lnTo>
                  <a:lnTo>
                    <a:pt x="186" y="22"/>
                  </a:lnTo>
                  <a:lnTo>
                    <a:pt x="194" y="18"/>
                  </a:lnTo>
                  <a:lnTo>
                    <a:pt x="202" y="15"/>
                  </a:lnTo>
                  <a:lnTo>
                    <a:pt x="210" y="11"/>
                  </a:lnTo>
                  <a:lnTo>
                    <a:pt x="219" y="9"/>
                  </a:lnTo>
                  <a:lnTo>
                    <a:pt x="226" y="7"/>
                  </a:lnTo>
                  <a:lnTo>
                    <a:pt x="235" y="5"/>
                  </a:lnTo>
                  <a:lnTo>
                    <a:pt x="244" y="3"/>
                  </a:lnTo>
                  <a:lnTo>
                    <a:pt x="252" y="3"/>
                  </a:lnTo>
                  <a:lnTo>
                    <a:pt x="261" y="3"/>
                  </a:lnTo>
                  <a:lnTo>
                    <a:pt x="262" y="0"/>
                  </a:lnTo>
                  <a:lnTo>
                    <a:pt x="261" y="3"/>
                  </a:lnTo>
                  <a:lnTo>
                    <a:pt x="290" y="5"/>
                  </a:lnTo>
                  <a:lnTo>
                    <a:pt x="262" y="0"/>
                  </a:lnTo>
                  <a:lnTo>
                    <a:pt x="261" y="3"/>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57" name="Freeform 193"/>
            <p:cNvSpPr/>
            <p:nvPr/>
          </p:nvSpPr>
          <p:spPr>
            <a:xfrm>
              <a:off x="1307" y="1367"/>
              <a:ext cx="122" cy="112"/>
            </a:xfrm>
            <a:custGeom>
              <a:avLst/>
              <a:gdLst>
                <a:gd name="txL" fmla="*/ 0 w 122"/>
                <a:gd name="txT" fmla="*/ 0 h 112"/>
                <a:gd name="txR" fmla="*/ 122 w 122"/>
                <a:gd name="txB" fmla="*/ 112 h 112"/>
              </a:gdLst>
              <a:ahLst/>
              <a:cxnLst>
                <a:cxn ang="0">
                  <a:pos x="4" y="107"/>
                </a:cxn>
                <a:cxn ang="0">
                  <a:pos x="6" y="111"/>
                </a:cxn>
                <a:cxn ang="0">
                  <a:pos x="11" y="104"/>
                </a:cxn>
                <a:cxn ang="0">
                  <a:pos x="18" y="96"/>
                </a:cxn>
                <a:cxn ang="0">
                  <a:pos x="24" y="89"/>
                </a:cxn>
                <a:cxn ang="0">
                  <a:pos x="31" y="79"/>
                </a:cxn>
                <a:cxn ang="0">
                  <a:pos x="36" y="71"/>
                </a:cxn>
                <a:cxn ang="0">
                  <a:pos x="42" y="61"/>
                </a:cxn>
                <a:cxn ang="0">
                  <a:pos x="49" y="51"/>
                </a:cxn>
                <a:cxn ang="0">
                  <a:pos x="55" y="43"/>
                </a:cxn>
                <a:cxn ang="0">
                  <a:pos x="62" y="34"/>
                </a:cxn>
                <a:cxn ang="0">
                  <a:pos x="70" y="26"/>
                </a:cxn>
                <a:cxn ang="0">
                  <a:pos x="77" y="19"/>
                </a:cxn>
                <a:cxn ang="0">
                  <a:pos x="84" y="13"/>
                </a:cxn>
                <a:cxn ang="0">
                  <a:pos x="93" y="8"/>
                </a:cxn>
                <a:cxn ang="0">
                  <a:pos x="101" y="5"/>
                </a:cxn>
                <a:cxn ang="0">
                  <a:pos x="109" y="3"/>
                </a:cxn>
                <a:cxn ang="0">
                  <a:pos x="120" y="3"/>
                </a:cxn>
                <a:cxn ang="0">
                  <a:pos x="121" y="0"/>
                </a:cxn>
                <a:cxn ang="0">
                  <a:pos x="109" y="0"/>
                </a:cxn>
                <a:cxn ang="0">
                  <a:pos x="101" y="1"/>
                </a:cxn>
                <a:cxn ang="0">
                  <a:pos x="91" y="4"/>
                </a:cxn>
                <a:cxn ang="0">
                  <a:pos x="82" y="10"/>
                </a:cxn>
                <a:cxn ang="0">
                  <a:pos x="74" y="16"/>
                </a:cxn>
                <a:cxn ang="0">
                  <a:pos x="66" y="23"/>
                </a:cxn>
                <a:cxn ang="0">
                  <a:pos x="59" y="31"/>
                </a:cxn>
                <a:cxn ang="0">
                  <a:pos x="53" y="40"/>
                </a:cxn>
                <a:cxn ang="0">
                  <a:pos x="46" y="49"/>
                </a:cxn>
                <a:cxn ang="0">
                  <a:pos x="39" y="59"/>
                </a:cxn>
                <a:cxn ang="0">
                  <a:pos x="32" y="69"/>
                </a:cxn>
                <a:cxn ang="0">
                  <a:pos x="27" y="78"/>
                </a:cxn>
                <a:cxn ang="0">
                  <a:pos x="20" y="87"/>
                </a:cxn>
                <a:cxn ang="0">
                  <a:pos x="15" y="95"/>
                </a:cxn>
                <a:cxn ang="0">
                  <a:pos x="8" y="101"/>
                </a:cxn>
                <a:cxn ang="0">
                  <a:pos x="3" y="107"/>
                </a:cxn>
                <a:cxn ang="0">
                  <a:pos x="3" y="111"/>
                </a:cxn>
                <a:cxn ang="0">
                  <a:pos x="3" y="107"/>
                </a:cxn>
                <a:cxn ang="0">
                  <a:pos x="0" y="111"/>
                </a:cxn>
                <a:cxn ang="0">
                  <a:pos x="3" y="111"/>
                </a:cxn>
                <a:cxn ang="0">
                  <a:pos x="4" y="107"/>
                </a:cxn>
              </a:cxnLst>
              <a:rect l="txL" t="txT" r="txR" b="txB"/>
              <a:pathLst>
                <a:path w="122" h="112">
                  <a:moveTo>
                    <a:pt x="4" y="107"/>
                  </a:moveTo>
                  <a:lnTo>
                    <a:pt x="6" y="111"/>
                  </a:lnTo>
                  <a:lnTo>
                    <a:pt x="11" y="104"/>
                  </a:lnTo>
                  <a:lnTo>
                    <a:pt x="18" y="96"/>
                  </a:lnTo>
                  <a:lnTo>
                    <a:pt x="24" y="89"/>
                  </a:lnTo>
                  <a:lnTo>
                    <a:pt x="31" y="79"/>
                  </a:lnTo>
                  <a:lnTo>
                    <a:pt x="36" y="71"/>
                  </a:lnTo>
                  <a:lnTo>
                    <a:pt x="42" y="61"/>
                  </a:lnTo>
                  <a:lnTo>
                    <a:pt x="49" y="51"/>
                  </a:lnTo>
                  <a:lnTo>
                    <a:pt x="55" y="43"/>
                  </a:lnTo>
                  <a:lnTo>
                    <a:pt x="62" y="34"/>
                  </a:lnTo>
                  <a:lnTo>
                    <a:pt x="70" y="26"/>
                  </a:lnTo>
                  <a:lnTo>
                    <a:pt x="77" y="19"/>
                  </a:lnTo>
                  <a:lnTo>
                    <a:pt x="84" y="13"/>
                  </a:lnTo>
                  <a:lnTo>
                    <a:pt x="93" y="8"/>
                  </a:lnTo>
                  <a:lnTo>
                    <a:pt x="101" y="5"/>
                  </a:lnTo>
                  <a:lnTo>
                    <a:pt x="109" y="3"/>
                  </a:lnTo>
                  <a:lnTo>
                    <a:pt x="120" y="3"/>
                  </a:lnTo>
                  <a:lnTo>
                    <a:pt x="121" y="0"/>
                  </a:lnTo>
                  <a:lnTo>
                    <a:pt x="109" y="0"/>
                  </a:lnTo>
                  <a:lnTo>
                    <a:pt x="101" y="1"/>
                  </a:lnTo>
                  <a:lnTo>
                    <a:pt x="91" y="4"/>
                  </a:lnTo>
                  <a:lnTo>
                    <a:pt x="82" y="10"/>
                  </a:lnTo>
                  <a:lnTo>
                    <a:pt x="74" y="16"/>
                  </a:lnTo>
                  <a:lnTo>
                    <a:pt x="66" y="23"/>
                  </a:lnTo>
                  <a:lnTo>
                    <a:pt x="59" y="31"/>
                  </a:lnTo>
                  <a:lnTo>
                    <a:pt x="53" y="40"/>
                  </a:lnTo>
                  <a:lnTo>
                    <a:pt x="46" y="49"/>
                  </a:lnTo>
                  <a:lnTo>
                    <a:pt x="39" y="59"/>
                  </a:lnTo>
                  <a:lnTo>
                    <a:pt x="32" y="69"/>
                  </a:lnTo>
                  <a:lnTo>
                    <a:pt x="27" y="78"/>
                  </a:lnTo>
                  <a:lnTo>
                    <a:pt x="20" y="87"/>
                  </a:lnTo>
                  <a:lnTo>
                    <a:pt x="15" y="95"/>
                  </a:lnTo>
                  <a:lnTo>
                    <a:pt x="8" y="101"/>
                  </a:lnTo>
                  <a:lnTo>
                    <a:pt x="3" y="107"/>
                  </a:lnTo>
                  <a:lnTo>
                    <a:pt x="3" y="111"/>
                  </a:lnTo>
                  <a:lnTo>
                    <a:pt x="3" y="107"/>
                  </a:lnTo>
                  <a:lnTo>
                    <a:pt x="0" y="111"/>
                  </a:lnTo>
                  <a:lnTo>
                    <a:pt x="3" y="111"/>
                  </a:lnTo>
                  <a:lnTo>
                    <a:pt x="4" y="107"/>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58" name="Freeform 194"/>
            <p:cNvSpPr/>
            <p:nvPr/>
          </p:nvSpPr>
          <p:spPr>
            <a:xfrm>
              <a:off x="1312" y="1419"/>
              <a:ext cx="281" cy="61"/>
            </a:xfrm>
            <a:custGeom>
              <a:avLst/>
              <a:gdLst>
                <a:gd name="txL" fmla="*/ 0 w 281"/>
                <a:gd name="txT" fmla="*/ 0 h 61"/>
                <a:gd name="txR" fmla="*/ 281 w 281"/>
                <a:gd name="txB" fmla="*/ 61 h 61"/>
              </a:gdLst>
              <a:ahLst/>
              <a:cxnLst>
                <a:cxn ang="0">
                  <a:pos x="276" y="30"/>
                </a:cxn>
                <a:cxn ang="0">
                  <a:pos x="262" y="17"/>
                </a:cxn>
                <a:cxn ang="0">
                  <a:pos x="245" y="7"/>
                </a:cxn>
                <a:cxn ang="0">
                  <a:pos x="229" y="1"/>
                </a:cxn>
                <a:cxn ang="0">
                  <a:pos x="212" y="0"/>
                </a:cxn>
                <a:cxn ang="0">
                  <a:pos x="196" y="0"/>
                </a:cxn>
                <a:cxn ang="0">
                  <a:pos x="178" y="4"/>
                </a:cxn>
                <a:cxn ang="0">
                  <a:pos x="160" y="9"/>
                </a:cxn>
                <a:cxn ang="0">
                  <a:pos x="143" y="16"/>
                </a:cxn>
                <a:cxn ang="0">
                  <a:pos x="124" y="22"/>
                </a:cxn>
                <a:cxn ang="0">
                  <a:pos x="106" y="30"/>
                </a:cxn>
                <a:cxn ang="0">
                  <a:pos x="88" y="38"/>
                </a:cxn>
                <a:cxn ang="0">
                  <a:pos x="70" y="43"/>
                </a:cxn>
                <a:cxn ang="0">
                  <a:pos x="52" y="50"/>
                </a:cxn>
                <a:cxn ang="0">
                  <a:pos x="35" y="54"/>
                </a:cxn>
                <a:cxn ang="0">
                  <a:pos x="17" y="55"/>
                </a:cxn>
                <a:cxn ang="0">
                  <a:pos x="0" y="55"/>
                </a:cxn>
                <a:cxn ang="0">
                  <a:pos x="8" y="60"/>
                </a:cxn>
                <a:cxn ang="0">
                  <a:pos x="27" y="59"/>
                </a:cxn>
                <a:cxn ang="0">
                  <a:pos x="44" y="55"/>
                </a:cxn>
                <a:cxn ang="0">
                  <a:pos x="62" y="51"/>
                </a:cxn>
                <a:cxn ang="0">
                  <a:pos x="80" y="44"/>
                </a:cxn>
                <a:cxn ang="0">
                  <a:pos x="99" y="38"/>
                </a:cxn>
                <a:cxn ang="0">
                  <a:pos x="117" y="30"/>
                </a:cxn>
                <a:cxn ang="0">
                  <a:pos x="135" y="22"/>
                </a:cxn>
                <a:cxn ang="0">
                  <a:pos x="152" y="17"/>
                </a:cxn>
                <a:cxn ang="0">
                  <a:pos x="171" y="10"/>
                </a:cxn>
                <a:cxn ang="0">
                  <a:pos x="188" y="6"/>
                </a:cxn>
                <a:cxn ang="0">
                  <a:pos x="204" y="4"/>
                </a:cxn>
                <a:cxn ang="0">
                  <a:pos x="220" y="4"/>
                </a:cxn>
                <a:cxn ang="0">
                  <a:pos x="236" y="8"/>
                </a:cxn>
                <a:cxn ang="0">
                  <a:pos x="252" y="15"/>
                </a:cxn>
                <a:cxn ang="0">
                  <a:pos x="267" y="25"/>
                </a:cxn>
                <a:cxn ang="0">
                  <a:pos x="275" y="29"/>
                </a:cxn>
                <a:cxn ang="0">
                  <a:pos x="280" y="33"/>
                </a:cxn>
                <a:cxn ang="0">
                  <a:pos x="275" y="33"/>
                </a:cxn>
              </a:cxnLst>
              <a:rect l="txL" t="txT" r="txR" b="txB"/>
              <a:pathLst>
                <a:path w="281" h="61">
                  <a:moveTo>
                    <a:pt x="275" y="33"/>
                  </a:moveTo>
                  <a:lnTo>
                    <a:pt x="276" y="30"/>
                  </a:lnTo>
                  <a:lnTo>
                    <a:pt x="269" y="22"/>
                  </a:lnTo>
                  <a:lnTo>
                    <a:pt x="262" y="17"/>
                  </a:lnTo>
                  <a:lnTo>
                    <a:pt x="254" y="11"/>
                  </a:lnTo>
                  <a:lnTo>
                    <a:pt x="245" y="7"/>
                  </a:lnTo>
                  <a:lnTo>
                    <a:pt x="238" y="4"/>
                  </a:lnTo>
                  <a:lnTo>
                    <a:pt x="229" y="1"/>
                  </a:lnTo>
                  <a:lnTo>
                    <a:pt x="220" y="0"/>
                  </a:lnTo>
                  <a:lnTo>
                    <a:pt x="212" y="0"/>
                  </a:lnTo>
                  <a:lnTo>
                    <a:pt x="204" y="0"/>
                  </a:lnTo>
                  <a:lnTo>
                    <a:pt x="196" y="0"/>
                  </a:lnTo>
                  <a:lnTo>
                    <a:pt x="187" y="2"/>
                  </a:lnTo>
                  <a:lnTo>
                    <a:pt x="178" y="4"/>
                  </a:lnTo>
                  <a:lnTo>
                    <a:pt x="169" y="6"/>
                  </a:lnTo>
                  <a:lnTo>
                    <a:pt x="160" y="9"/>
                  </a:lnTo>
                  <a:lnTo>
                    <a:pt x="151" y="12"/>
                  </a:lnTo>
                  <a:lnTo>
                    <a:pt x="143" y="16"/>
                  </a:lnTo>
                  <a:lnTo>
                    <a:pt x="133" y="19"/>
                  </a:lnTo>
                  <a:lnTo>
                    <a:pt x="124" y="22"/>
                  </a:lnTo>
                  <a:lnTo>
                    <a:pt x="115" y="26"/>
                  </a:lnTo>
                  <a:lnTo>
                    <a:pt x="106" y="30"/>
                  </a:lnTo>
                  <a:lnTo>
                    <a:pt x="97" y="34"/>
                  </a:lnTo>
                  <a:lnTo>
                    <a:pt x="88" y="38"/>
                  </a:lnTo>
                  <a:lnTo>
                    <a:pt x="79" y="41"/>
                  </a:lnTo>
                  <a:lnTo>
                    <a:pt x="70" y="43"/>
                  </a:lnTo>
                  <a:lnTo>
                    <a:pt x="61" y="47"/>
                  </a:lnTo>
                  <a:lnTo>
                    <a:pt x="52" y="50"/>
                  </a:lnTo>
                  <a:lnTo>
                    <a:pt x="44" y="51"/>
                  </a:lnTo>
                  <a:lnTo>
                    <a:pt x="35" y="54"/>
                  </a:lnTo>
                  <a:lnTo>
                    <a:pt x="26" y="55"/>
                  </a:lnTo>
                  <a:lnTo>
                    <a:pt x="17" y="55"/>
                  </a:lnTo>
                  <a:lnTo>
                    <a:pt x="8" y="55"/>
                  </a:lnTo>
                  <a:lnTo>
                    <a:pt x="0" y="55"/>
                  </a:lnTo>
                  <a:lnTo>
                    <a:pt x="0" y="59"/>
                  </a:lnTo>
                  <a:lnTo>
                    <a:pt x="8" y="60"/>
                  </a:lnTo>
                  <a:lnTo>
                    <a:pt x="17" y="60"/>
                  </a:lnTo>
                  <a:lnTo>
                    <a:pt x="27" y="59"/>
                  </a:lnTo>
                  <a:lnTo>
                    <a:pt x="35" y="58"/>
                  </a:lnTo>
                  <a:lnTo>
                    <a:pt x="44" y="55"/>
                  </a:lnTo>
                  <a:lnTo>
                    <a:pt x="53" y="54"/>
                  </a:lnTo>
                  <a:lnTo>
                    <a:pt x="62" y="51"/>
                  </a:lnTo>
                  <a:lnTo>
                    <a:pt x="72" y="47"/>
                  </a:lnTo>
                  <a:lnTo>
                    <a:pt x="80" y="44"/>
                  </a:lnTo>
                  <a:lnTo>
                    <a:pt x="90" y="42"/>
                  </a:lnTo>
                  <a:lnTo>
                    <a:pt x="99" y="38"/>
                  </a:lnTo>
                  <a:lnTo>
                    <a:pt x="108" y="34"/>
                  </a:lnTo>
                  <a:lnTo>
                    <a:pt x="117" y="30"/>
                  </a:lnTo>
                  <a:lnTo>
                    <a:pt x="125" y="26"/>
                  </a:lnTo>
                  <a:lnTo>
                    <a:pt x="135" y="22"/>
                  </a:lnTo>
                  <a:lnTo>
                    <a:pt x="144" y="19"/>
                  </a:lnTo>
                  <a:lnTo>
                    <a:pt x="152" y="17"/>
                  </a:lnTo>
                  <a:lnTo>
                    <a:pt x="161" y="13"/>
                  </a:lnTo>
                  <a:lnTo>
                    <a:pt x="171" y="10"/>
                  </a:lnTo>
                  <a:lnTo>
                    <a:pt x="179" y="8"/>
                  </a:lnTo>
                  <a:lnTo>
                    <a:pt x="188" y="6"/>
                  </a:lnTo>
                  <a:lnTo>
                    <a:pt x="196" y="4"/>
                  </a:lnTo>
                  <a:lnTo>
                    <a:pt x="204" y="4"/>
                  </a:lnTo>
                  <a:lnTo>
                    <a:pt x="212" y="4"/>
                  </a:lnTo>
                  <a:lnTo>
                    <a:pt x="220" y="4"/>
                  </a:lnTo>
                  <a:lnTo>
                    <a:pt x="228" y="5"/>
                  </a:lnTo>
                  <a:lnTo>
                    <a:pt x="236" y="8"/>
                  </a:lnTo>
                  <a:lnTo>
                    <a:pt x="244" y="10"/>
                  </a:lnTo>
                  <a:lnTo>
                    <a:pt x="252" y="15"/>
                  </a:lnTo>
                  <a:lnTo>
                    <a:pt x="260" y="19"/>
                  </a:lnTo>
                  <a:lnTo>
                    <a:pt x="267" y="25"/>
                  </a:lnTo>
                  <a:lnTo>
                    <a:pt x="274" y="32"/>
                  </a:lnTo>
                  <a:lnTo>
                    <a:pt x="275" y="29"/>
                  </a:lnTo>
                  <a:lnTo>
                    <a:pt x="275" y="33"/>
                  </a:lnTo>
                  <a:lnTo>
                    <a:pt x="280" y="33"/>
                  </a:lnTo>
                  <a:lnTo>
                    <a:pt x="276" y="30"/>
                  </a:lnTo>
                  <a:lnTo>
                    <a:pt x="275" y="33"/>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59" name="Freeform 195"/>
            <p:cNvSpPr/>
            <p:nvPr/>
          </p:nvSpPr>
          <p:spPr>
            <a:xfrm>
              <a:off x="1485" y="1440"/>
              <a:ext cx="102" cy="17"/>
            </a:xfrm>
            <a:custGeom>
              <a:avLst/>
              <a:gdLst>
                <a:gd name="txL" fmla="*/ 0 w 102"/>
                <a:gd name="txT" fmla="*/ 0 h 17"/>
                <a:gd name="txR" fmla="*/ 102 w 102"/>
                <a:gd name="txB" fmla="*/ 17 h 17"/>
              </a:gdLst>
              <a:ahLst/>
              <a:cxnLst>
                <a:cxn ang="0">
                  <a:pos x="4" y="13"/>
                </a:cxn>
                <a:cxn ang="0">
                  <a:pos x="4" y="16"/>
                </a:cxn>
                <a:cxn ang="0">
                  <a:pos x="10" y="11"/>
                </a:cxn>
                <a:cxn ang="0">
                  <a:pos x="16" y="9"/>
                </a:cxn>
                <a:cxn ang="0">
                  <a:pos x="23" y="6"/>
                </a:cxn>
                <a:cxn ang="0">
                  <a:pos x="29" y="5"/>
                </a:cxn>
                <a:cxn ang="0">
                  <a:pos x="36" y="4"/>
                </a:cxn>
                <a:cxn ang="0">
                  <a:pos x="43" y="4"/>
                </a:cxn>
                <a:cxn ang="0">
                  <a:pos x="48" y="4"/>
                </a:cxn>
                <a:cxn ang="0">
                  <a:pos x="55" y="5"/>
                </a:cxn>
                <a:cxn ang="0">
                  <a:pos x="61" y="5"/>
                </a:cxn>
                <a:cxn ang="0">
                  <a:pos x="68" y="6"/>
                </a:cxn>
                <a:cxn ang="0">
                  <a:pos x="72" y="8"/>
                </a:cxn>
                <a:cxn ang="0">
                  <a:pos x="79" y="9"/>
                </a:cxn>
                <a:cxn ang="0">
                  <a:pos x="84" y="10"/>
                </a:cxn>
                <a:cxn ang="0">
                  <a:pos x="90" y="11"/>
                </a:cxn>
                <a:cxn ang="0">
                  <a:pos x="95" y="12"/>
                </a:cxn>
                <a:cxn ang="0">
                  <a:pos x="101" y="12"/>
                </a:cxn>
                <a:cxn ang="0">
                  <a:pos x="101" y="8"/>
                </a:cxn>
                <a:cxn ang="0">
                  <a:pos x="96" y="8"/>
                </a:cxn>
                <a:cxn ang="0">
                  <a:pos x="91" y="7"/>
                </a:cxn>
                <a:cxn ang="0">
                  <a:pos x="85" y="6"/>
                </a:cxn>
                <a:cxn ang="0">
                  <a:pos x="80" y="5"/>
                </a:cxn>
                <a:cxn ang="0">
                  <a:pos x="73" y="4"/>
                </a:cxn>
                <a:cxn ang="0">
                  <a:pos x="68" y="2"/>
                </a:cxn>
                <a:cxn ang="0">
                  <a:pos x="62" y="1"/>
                </a:cxn>
                <a:cxn ang="0">
                  <a:pos x="56" y="0"/>
                </a:cxn>
                <a:cxn ang="0">
                  <a:pos x="48" y="0"/>
                </a:cxn>
                <a:cxn ang="0">
                  <a:pos x="43" y="0"/>
                </a:cxn>
                <a:cxn ang="0">
                  <a:pos x="36" y="0"/>
                </a:cxn>
                <a:cxn ang="0">
                  <a:pos x="28" y="0"/>
                </a:cxn>
                <a:cxn ang="0">
                  <a:pos x="21" y="2"/>
                </a:cxn>
                <a:cxn ang="0">
                  <a:pos x="16" y="5"/>
                </a:cxn>
                <a:cxn ang="0">
                  <a:pos x="8" y="8"/>
                </a:cxn>
                <a:cxn ang="0">
                  <a:pos x="1" y="12"/>
                </a:cxn>
                <a:cxn ang="0">
                  <a:pos x="0" y="14"/>
                </a:cxn>
                <a:cxn ang="0">
                  <a:pos x="1" y="12"/>
                </a:cxn>
                <a:cxn ang="0">
                  <a:pos x="0" y="13"/>
                </a:cxn>
                <a:cxn ang="0">
                  <a:pos x="0" y="14"/>
                </a:cxn>
                <a:cxn ang="0">
                  <a:pos x="4" y="13"/>
                </a:cxn>
              </a:cxnLst>
              <a:rect l="txL" t="txT" r="txR" b="txB"/>
              <a:pathLst>
                <a:path w="102" h="17">
                  <a:moveTo>
                    <a:pt x="4" y="13"/>
                  </a:moveTo>
                  <a:lnTo>
                    <a:pt x="4" y="16"/>
                  </a:lnTo>
                  <a:lnTo>
                    <a:pt x="10" y="11"/>
                  </a:lnTo>
                  <a:lnTo>
                    <a:pt x="16" y="9"/>
                  </a:lnTo>
                  <a:lnTo>
                    <a:pt x="23" y="6"/>
                  </a:lnTo>
                  <a:lnTo>
                    <a:pt x="29" y="5"/>
                  </a:lnTo>
                  <a:lnTo>
                    <a:pt x="36" y="4"/>
                  </a:lnTo>
                  <a:lnTo>
                    <a:pt x="43" y="4"/>
                  </a:lnTo>
                  <a:lnTo>
                    <a:pt x="48" y="4"/>
                  </a:lnTo>
                  <a:lnTo>
                    <a:pt x="55" y="5"/>
                  </a:lnTo>
                  <a:lnTo>
                    <a:pt x="61" y="5"/>
                  </a:lnTo>
                  <a:lnTo>
                    <a:pt x="68" y="6"/>
                  </a:lnTo>
                  <a:lnTo>
                    <a:pt x="72" y="8"/>
                  </a:lnTo>
                  <a:lnTo>
                    <a:pt x="79" y="9"/>
                  </a:lnTo>
                  <a:lnTo>
                    <a:pt x="84" y="10"/>
                  </a:lnTo>
                  <a:lnTo>
                    <a:pt x="90" y="11"/>
                  </a:lnTo>
                  <a:lnTo>
                    <a:pt x="95" y="12"/>
                  </a:lnTo>
                  <a:lnTo>
                    <a:pt x="101" y="12"/>
                  </a:lnTo>
                  <a:lnTo>
                    <a:pt x="101" y="8"/>
                  </a:lnTo>
                  <a:lnTo>
                    <a:pt x="96" y="8"/>
                  </a:lnTo>
                  <a:lnTo>
                    <a:pt x="91" y="7"/>
                  </a:lnTo>
                  <a:lnTo>
                    <a:pt x="85" y="6"/>
                  </a:lnTo>
                  <a:lnTo>
                    <a:pt x="80" y="5"/>
                  </a:lnTo>
                  <a:lnTo>
                    <a:pt x="73" y="4"/>
                  </a:lnTo>
                  <a:lnTo>
                    <a:pt x="68" y="2"/>
                  </a:lnTo>
                  <a:lnTo>
                    <a:pt x="62" y="1"/>
                  </a:lnTo>
                  <a:lnTo>
                    <a:pt x="56" y="0"/>
                  </a:lnTo>
                  <a:lnTo>
                    <a:pt x="48" y="0"/>
                  </a:lnTo>
                  <a:lnTo>
                    <a:pt x="43" y="0"/>
                  </a:lnTo>
                  <a:lnTo>
                    <a:pt x="36" y="0"/>
                  </a:lnTo>
                  <a:lnTo>
                    <a:pt x="28" y="0"/>
                  </a:lnTo>
                  <a:lnTo>
                    <a:pt x="21" y="2"/>
                  </a:lnTo>
                  <a:lnTo>
                    <a:pt x="16" y="5"/>
                  </a:lnTo>
                  <a:lnTo>
                    <a:pt x="8" y="8"/>
                  </a:lnTo>
                  <a:lnTo>
                    <a:pt x="1" y="12"/>
                  </a:lnTo>
                  <a:lnTo>
                    <a:pt x="0" y="14"/>
                  </a:lnTo>
                  <a:lnTo>
                    <a:pt x="1" y="12"/>
                  </a:lnTo>
                  <a:lnTo>
                    <a:pt x="0" y="13"/>
                  </a:lnTo>
                  <a:lnTo>
                    <a:pt x="0" y="14"/>
                  </a:lnTo>
                  <a:lnTo>
                    <a:pt x="4" y="13"/>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60" name="Freeform 196"/>
            <p:cNvSpPr/>
            <p:nvPr/>
          </p:nvSpPr>
          <p:spPr>
            <a:xfrm>
              <a:off x="1487" y="1452"/>
              <a:ext cx="202" cy="118"/>
            </a:xfrm>
            <a:custGeom>
              <a:avLst/>
              <a:gdLst>
                <a:gd name="txL" fmla="*/ 0 w 202"/>
                <a:gd name="txT" fmla="*/ 0 h 118"/>
                <a:gd name="txR" fmla="*/ 202 w 202"/>
                <a:gd name="txB" fmla="*/ 118 h 118"/>
              </a:gdLst>
              <a:ahLst/>
              <a:cxnLst>
                <a:cxn ang="0">
                  <a:pos x="201" y="116"/>
                </a:cxn>
                <a:cxn ang="0">
                  <a:pos x="195" y="105"/>
                </a:cxn>
                <a:cxn ang="0">
                  <a:pos x="187" y="96"/>
                </a:cxn>
                <a:cxn ang="0">
                  <a:pos x="176" y="89"/>
                </a:cxn>
                <a:cxn ang="0">
                  <a:pos x="163" y="83"/>
                </a:cxn>
                <a:cxn ang="0">
                  <a:pos x="148" y="79"/>
                </a:cxn>
                <a:cxn ang="0">
                  <a:pos x="132" y="74"/>
                </a:cxn>
                <a:cxn ang="0">
                  <a:pos x="116" y="70"/>
                </a:cxn>
                <a:cxn ang="0">
                  <a:pos x="98" y="65"/>
                </a:cxn>
                <a:cxn ang="0">
                  <a:pos x="81" y="61"/>
                </a:cxn>
                <a:cxn ang="0">
                  <a:pos x="65" y="57"/>
                </a:cxn>
                <a:cxn ang="0">
                  <a:pos x="49" y="51"/>
                </a:cxn>
                <a:cxn ang="0">
                  <a:pos x="36" y="44"/>
                </a:cxn>
                <a:cxn ang="0">
                  <a:pos x="24" y="36"/>
                </a:cxn>
                <a:cxn ang="0">
                  <a:pos x="15" y="26"/>
                </a:cxn>
                <a:cxn ang="0">
                  <a:pos x="7" y="13"/>
                </a:cxn>
                <a:cxn ang="0">
                  <a:pos x="4" y="0"/>
                </a:cxn>
                <a:cxn ang="0">
                  <a:pos x="1" y="8"/>
                </a:cxn>
                <a:cxn ang="0">
                  <a:pos x="7" y="22"/>
                </a:cxn>
                <a:cxn ang="0">
                  <a:pos x="16" y="34"/>
                </a:cxn>
                <a:cxn ang="0">
                  <a:pos x="27" y="43"/>
                </a:cxn>
                <a:cxn ang="0">
                  <a:pos x="41" y="51"/>
                </a:cxn>
                <a:cxn ang="0">
                  <a:pos x="56" y="58"/>
                </a:cxn>
                <a:cxn ang="0">
                  <a:pos x="72" y="63"/>
                </a:cxn>
                <a:cxn ang="0">
                  <a:pos x="89" y="68"/>
                </a:cxn>
                <a:cxn ang="0">
                  <a:pos x="106" y="72"/>
                </a:cxn>
                <a:cxn ang="0">
                  <a:pos x="122" y="76"/>
                </a:cxn>
                <a:cxn ang="0">
                  <a:pos x="139" y="80"/>
                </a:cxn>
                <a:cxn ang="0">
                  <a:pos x="154" y="84"/>
                </a:cxn>
                <a:cxn ang="0">
                  <a:pos x="167" y="89"/>
                </a:cxn>
                <a:cxn ang="0">
                  <a:pos x="179" y="96"/>
                </a:cxn>
                <a:cxn ang="0">
                  <a:pos x="188" y="104"/>
                </a:cxn>
                <a:cxn ang="0">
                  <a:pos x="195" y="112"/>
                </a:cxn>
                <a:cxn ang="0">
                  <a:pos x="196" y="117"/>
                </a:cxn>
              </a:cxnLst>
              <a:rect l="txL" t="txT" r="txR" b="txB"/>
              <a:pathLst>
                <a:path w="202" h="118">
                  <a:moveTo>
                    <a:pt x="201" y="116"/>
                  </a:moveTo>
                  <a:lnTo>
                    <a:pt x="201" y="116"/>
                  </a:lnTo>
                  <a:lnTo>
                    <a:pt x="198" y="109"/>
                  </a:lnTo>
                  <a:lnTo>
                    <a:pt x="195" y="105"/>
                  </a:lnTo>
                  <a:lnTo>
                    <a:pt x="191" y="100"/>
                  </a:lnTo>
                  <a:lnTo>
                    <a:pt x="187" y="96"/>
                  </a:lnTo>
                  <a:lnTo>
                    <a:pt x="181" y="92"/>
                  </a:lnTo>
                  <a:lnTo>
                    <a:pt x="176" y="89"/>
                  </a:lnTo>
                  <a:lnTo>
                    <a:pt x="168" y="86"/>
                  </a:lnTo>
                  <a:lnTo>
                    <a:pt x="163" y="83"/>
                  </a:lnTo>
                  <a:lnTo>
                    <a:pt x="155" y="81"/>
                  </a:lnTo>
                  <a:lnTo>
                    <a:pt x="148" y="79"/>
                  </a:lnTo>
                  <a:lnTo>
                    <a:pt x="140" y="76"/>
                  </a:lnTo>
                  <a:lnTo>
                    <a:pt x="132" y="74"/>
                  </a:lnTo>
                  <a:lnTo>
                    <a:pt x="124" y="72"/>
                  </a:lnTo>
                  <a:lnTo>
                    <a:pt x="116" y="70"/>
                  </a:lnTo>
                  <a:lnTo>
                    <a:pt x="107" y="68"/>
                  </a:lnTo>
                  <a:lnTo>
                    <a:pt x="98" y="65"/>
                  </a:lnTo>
                  <a:lnTo>
                    <a:pt x="90" y="64"/>
                  </a:lnTo>
                  <a:lnTo>
                    <a:pt x="81" y="61"/>
                  </a:lnTo>
                  <a:lnTo>
                    <a:pt x="72" y="59"/>
                  </a:lnTo>
                  <a:lnTo>
                    <a:pt x="65" y="57"/>
                  </a:lnTo>
                  <a:lnTo>
                    <a:pt x="56" y="54"/>
                  </a:lnTo>
                  <a:lnTo>
                    <a:pt x="49" y="51"/>
                  </a:lnTo>
                  <a:lnTo>
                    <a:pt x="43" y="48"/>
                  </a:lnTo>
                  <a:lnTo>
                    <a:pt x="36" y="44"/>
                  </a:lnTo>
                  <a:lnTo>
                    <a:pt x="29" y="40"/>
                  </a:lnTo>
                  <a:lnTo>
                    <a:pt x="24" y="36"/>
                  </a:lnTo>
                  <a:lnTo>
                    <a:pt x="19" y="31"/>
                  </a:lnTo>
                  <a:lnTo>
                    <a:pt x="15" y="26"/>
                  </a:lnTo>
                  <a:lnTo>
                    <a:pt x="11" y="20"/>
                  </a:lnTo>
                  <a:lnTo>
                    <a:pt x="7" y="13"/>
                  </a:lnTo>
                  <a:lnTo>
                    <a:pt x="5" y="8"/>
                  </a:lnTo>
                  <a:lnTo>
                    <a:pt x="4" y="0"/>
                  </a:lnTo>
                  <a:lnTo>
                    <a:pt x="0" y="0"/>
                  </a:lnTo>
                  <a:lnTo>
                    <a:pt x="1" y="8"/>
                  </a:lnTo>
                  <a:lnTo>
                    <a:pt x="4" y="16"/>
                  </a:lnTo>
                  <a:lnTo>
                    <a:pt x="7" y="22"/>
                  </a:lnTo>
                  <a:lnTo>
                    <a:pt x="11" y="28"/>
                  </a:lnTo>
                  <a:lnTo>
                    <a:pt x="16" y="34"/>
                  </a:lnTo>
                  <a:lnTo>
                    <a:pt x="20" y="38"/>
                  </a:lnTo>
                  <a:lnTo>
                    <a:pt x="27" y="43"/>
                  </a:lnTo>
                  <a:lnTo>
                    <a:pt x="34" y="48"/>
                  </a:lnTo>
                  <a:lnTo>
                    <a:pt x="41" y="51"/>
                  </a:lnTo>
                  <a:lnTo>
                    <a:pt x="48" y="55"/>
                  </a:lnTo>
                  <a:lnTo>
                    <a:pt x="56" y="58"/>
                  </a:lnTo>
                  <a:lnTo>
                    <a:pt x="64" y="60"/>
                  </a:lnTo>
                  <a:lnTo>
                    <a:pt x="72" y="63"/>
                  </a:lnTo>
                  <a:lnTo>
                    <a:pt x="80" y="65"/>
                  </a:lnTo>
                  <a:lnTo>
                    <a:pt x="89" y="68"/>
                  </a:lnTo>
                  <a:lnTo>
                    <a:pt x="96" y="69"/>
                  </a:lnTo>
                  <a:lnTo>
                    <a:pt x="106" y="72"/>
                  </a:lnTo>
                  <a:lnTo>
                    <a:pt x="114" y="74"/>
                  </a:lnTo>
                  <a:lnTo>
                    <a:pt x="122" y="76"/>
                  </a:lnTo>
                  <a:lnTo>
                    <a:pt x="131" y="78"/>
                  </a:lnTo>
                  <a:lnTo>
                    <a:pt x="139" y="80"/>
                  </a:lnTo>
                  <a:lnTo>
                    <a:pt x="146" y="82"/>
                  </a:lnTo>
                  <a:lnTo>
                    <a:pt x="154" y="84"/>
                  </a:lnTo>
                  <a:lnTo>
                    <a:pt x="161" y="87"/>
                  </a:lnTo>
                  <a:lnTo>
                    <a:pt x="167" y="89"/>
                  </a:lnTo>
                  <a:lnTo>
                    <a:pt x="174" y="92"/>
                  </a:lnTo>
                  <a:lnTo>
                    <a:pt x="179" y="96"/>
                  </a:lnTo>
                  <a:lnTo>
                    <a:pt x="184" y="100"/>
                  </a:lnTo>
                  <a:lnTo>
                    <a:pt x="188" y="104"/>
                  </a:lnTo>
                  <a:lnTo>
                    <a:pt x="192" y="107"/>
                  </a:lnTo>
                  <a:lnTo>
                    <a:pt x="195" y="112"/>
                  </a:lnTo>
                  <a:lnTo>
                    <a:pt x="196" y="117"/>
                  </a:lnTo>
                  <a:lnTo>
                    <a:pt x="201" y="116"/>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61" name="Freeform 197"/>
            <p:cNvSpPr/>
            <p:nvPr/>
          </p:nvSpPr>
          <p:spPr>
            <a:xfrm>
              <a:off x="1623" y="1554"/>
              <a:ext cx="67" cy="30"/>
            </a:xfrm>
            <a:custGeom>
              <a:avLst/>
              <a:gdLst>
                <a:gd name="txL" fmla="*/ 0 w 67"/>
                <a:gd name="txT" fmla="*/ 0 h 30"/>
                <a:gd name="txR" fmla="*/ 67 w 67"/>
                <a:gd name="txB" fmla="*/ 30 h 30"/>
              </a:gdLst>
              <a:ahLst/>
              <a:cxnLst>
                <a:cxn ang="0">
                  <a:pos x="3" y="11"/>
                </a:cxn>
                <a:cxn ang="0">
                  <a:pos x="3" y="11"/>
                </a:cxn>
                <a:cxn ang="0">
                  <a:pos x="3" y="6"/>
                </a:cxn>
                <a:cxn ang="0">
                  <a:pos x="4" y="4"/>
                </a:cxn>
                <a:cxn ang="0">
                  <a:pos x="7" y="3"/>
                </a:cxn>
                <a:cxn ang="0">
                  <a:pos x="11" y="4"/>
                </a:cxn>
                <a:cxn ang="0">
                  <a:pos x="15" y="5"/>
                </a:cxn>
                <a:cxn ang="0">
                  <a:pos x="22" y="8"/>
                </a:cxn>
                <a:cxn ang="0">
                  <a:pos x="28" y="12"/>
                </a:cxn>
                <a:cxn ang="0">
                  <a:pos x="34" y="16"/>
                </a:cxn>
                <a:cxn ang="0">
                  <a:pos x="41" y="20"/>
                </a:cxn>
                <a:cxn ang="0">
                  <a:pos x="47" y="24"/>
                </a:cxn>
                <a:cxn ang="0">
                  <a:pos x="52" y="27"/>
                </a:cxn>
                <a:cxn ang="0">
                  <a:pos x="58" y="29"/>
                </a:cxn>
                <a:cxn ang="0">
                  <a:pos x="62" y="29"/>
                </a:cxn>
                <a:cxn ang="0">
                  <a:pos x="65" y="26"/>
                </a:cxn>
                <a:cxn ang="0">
                  <a:pos x="66" y="21"/>
                </a:cxn>
                <a:cxn ang="0">
                  <a:pos x="64" y="14"/>
                </a:cxn>
                <a:cxn ang="0">
                  <a:pos x="60" y="15"/>
                </a:cxn>
                <a:cxn ang="0">
                  <a:pos x="62" y="21"/>
                </a:cxn>
                <a:cxn ang="0">
                  <a:pos x="62" y="25"/>
                </a:cxn>
                <a:cxn ang="0">
                  <a:pos x="61" y="25"/>
                </a:cxn>
                <a:cxn ang="0">
                  <a:pos x="58" y="25"/>
                </a:cxn>
                <a:cxn ang="0">
                  <a:pos x="54" y="23"/>
                </a:cxn>
                <a:cxn ang="0">
                  <a:pos x="50" y="21"/>
                </a:cxn>
                <a:cxn ang="0">
                  <a:pos x="43" y="17"/>
                </a:cxn>
                <a:cxn ang="0">
                  <a:pos x="36" y="13"/>
                </a:cxn>
                <a:cxn ang="0">
                  <a:pos x="30" y="8"/>
                </a:cxn>
                <a:cxn ang="0">
                  <a:pos x="23" y="5"/>
                </a:cxn>
                <a:cxn ang="0">
                  <a:pos x="18" y="3"/>
                </a:cxn>
                <a:cxn ang="0">
                  <a:pos x="11" y="0"/>
                </a:cxn>
                <a:cxn ang="0">
                  <a:pos x="6" y="0"/>
                </a:cxn>
                <a:cxn ang="0">
                  <a:pos x="2" y="2"/>
                </a:cxn>
                <a:cxn ang="0">
                  <a:pos x="0" y="5"/>
                </a:cxn>
                <a:cxn ang="0">
                  <a:pos x="0" y="12"/>
                </a:cxn>
                <a:cxn ang="0">
                  <a:pos x="0" y="12"/>
                </a:cxn>
                <a:cxn ang="0">
                  <a:pos x="3" y="11"/>
                </a:cxn>
              </a:cxnLst>
              <a:rect l="txL" t="txT" r="txR" b="txB"/>
              <a:pathLst>
                <a:path w="67" h="30">
                  <a:moveTo>
                    <a:pt x="3" y="11"/>
                  </a:moveTo>
                  <a:lnTo>
                    <a:pt x="3" y="11"/>
                  </a:lnTo>
                  <a:lnTo>
                    <a:pt x="3" y="6"/>
                  </a:lnTo>
                  <a:lnTo>
                    <a:pt x="4" y="4"/>
                  </a:lnTo>
                  <a:lnTo>
                    <a:pt x="7" y="3"/>
                  </a:lnTo>
                  <a:lnTo>
                    <a:pt x="11" y="4"/>
                  </a:lnTo>
                  <a:lnTo>
                    <a:pt x="15" y="5"/>
                  </a:lnTo>
                  <a:lnTo>
                    <a:pt x="22" y="8"/>
                  </a:lnTo>
                  <a:lnTo>
                    <a:pt x="28" y="12"/>
                  </a:lnTo>
                  <a:lnTo>
                    <a:pt x="34" y="16"/>
                  </a:lnTo>
                  <a:lnTo>
                    <a:pt x="41" y="20"/>
                  </a:lnTo>
                  <a:lnTo>
                    <a:pt x="47" y="24"/>
                  </a:lnTo>
                  <a:lnTo>
                    <a:pt x="52" y="27"/>
                  </a:lnTo>
                  <a:lnTo>
                    <a:pt x="58" y="29"/>
                  </a:lnTo>
                  <a:lnTo>
                    <a:pt x="62" y="29"/>
                  </a:lnTo>
                  <a:lnTo>
                    <a:pt x="65" y="26"/>
                  </a:lnTo>
                  <a:lnTo>
                    <a:pt x="66" y="21"/>
                  </a:lnTo>
                  <a:lnTo>
                    <a:pt x="64" y="14"/>
                  </a:lnTo>
                  <a:lnTo>
                    <a:pt x="60" y="15"/>
                  </a:lnTo>
                  <a:lnTo>
                    <a:pt x="62" y="21"/>
                  </a:lnTo>
                  <a:lnTo>
                    <a:pt x="62" y="25"/>
                  </a:lnTo>
                  <a:lnTo>
                    <a:pt x="61" y="25"/>
                  </a:lnTo>
                  <a:lnTo>
                    <a:pt x="58" y="25"/>
                  </a:lnTo>
                  <a:lnTo>
                    <a:pt x="54" y="23"/>
                  </a:lnTo>
                  <a:lnTo>
                    <a:pt x="50" y="21"/>
                  </a:lnTo>
                  <a:lnTo>
                    <a:pt x="43" y="17"/>
                  </a:lnTo>
                  <a:lnTo>
                    <a:pt x="36" y="13"/>
                  </a:lnTo>
                  <a:lnTo>
                    <a:pt x="30" y="8"/>
                  </a:lnTo>
                  <a:lnTo>
                    <a:pt x="23" y="5"/>
                  </a:lnTo>
                  <a:lnTo>
                    <a:pt x="18" y="3"/>
                  </a:lnTo>
                  <a:lnTo>
                    <a:pt x="11" y="0"/>
                  </a:lnTo>
                  <a:lnTo>
                    <a:pt x="6" y="0"/>
                  </a:lnTo>
                  <a:lnTo>
                    <a:pt x="2" y="2"/>
                  </a:lnTo>
                  <a:lnTo>
                    <a:pt x="0" y="5"/>
                  </a:lnTo>
                  <a:lnTo>
                    <a:pt x="0" y="12"/>
                  </a:lnTo>
                  <a:lnTo>
                    <a:pt x="3" y="11"/>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62" name="Freeform 198"/>
            <p:cNvSpPr/>
            <p:nvPr/>
          </p:nvSpPr>
          <p:spPr>
            <a:xfrm>
              <a:off x="1623" y="1566"/>
              <a:ext cx="152" cy="287"/>
            </a:xfrm>
            <a:custGeom>
              <a:avLst/>
              <a:gdLst>
                <a:gd name="txL" fmla="*/ 0 w 152"/>
                <a:gd name="txT" fmla="*/ 0 h 287"/>
                <a:gd name="txR" fmla="*/ 152 w 152"/>
                <a:gd name="txB" fmla="*/ 287 h 287"/>
              </a:gdLst>
              <a:ahLst/>
              <a:cxnLst>
                <a:cxn ang="0">
                  <a:pos x="140" y="286"/>
                </a:cxn>
                <a:cxn ang="0">
                  <a:pos x="147" y="263"/>
                </a:cxn>
                <a:cxn ang="0">
                  <a:pos x="151" y="242"/>
                </a:cxn>
                <a:cxn ang="0">
                  <a:pos x="148" y="222"/>
                </a:cxn>
                <a:cxn ang="0">
                  <a:pos x="143" y="202"/>
                </a:cxn>
                <a:cxn ang="0">
                  <a:pos x="135" y="185"/>
                </a:cxn>
                <a:cxn ang="0">
                  <a:pos x="123" y="167"/>
                </a:cxn>
                <a:cxn ang="0">
                  <a:pos x="110" y="150"/>
                </a:cxn>
                <a:cxn ang="0">
                  <a:pos x="95" y="135"/>
                </a:cxn>
                <a:cxn ang="0">
                  <a:pos x="79" y="119"/>
                </a:cxn>
                <a:cxn ang="0">
                  <a:pos x="64" y="103"/>
                </a:cxn>
                <a:cxn ang="0">
                  <a:pos x="50" y="87"/>
                </a:cxn>
                <a:cxn ang="0">
                  <a:pos x="35" y="71"/>
                </a:cxn>
                <a:cxn ang="0">
                  <a:pos x="23" y="54"/>
                </a:cxn>
                <a:cxn ang="0">
                  <a:pos x="13" y="37"/>
                </a:cxn>
                <a:cxn ang="0">
                  <a:pos x="7" y="18"/>
                </a:cxn>
                <a:cxn ang="0">
                  <a:pos x="3" y="0"/>
                </a:cxn>
                <a:cxn ang="0">
                  <a:pos x="1" y="10"/>
                </a:cxn>
                <a:cxn ang="0">
                  <a:pos x="5" y="29"/>
                </a:cxn>
                <a:cxn ang="0">
                  <a:pos x="15" y="47"/>
                </a:cxn>
                <a:cxn ang="0">
                  <a:pos x="26" y="65"/>
                </a:cxn>
                <a:cxn ang="0">
                  <a:pos x="39" y="82"/>
                </a:cxn>
                <a:cxn ang="0">
                  <a:pos x="54" y="97"/>
                </a:cxn>
                <a:cxn ang="0">
                  <a:pos x="70" y="113"/>
                </a:cxn>
                <a:cxn ang="0">
                  <a:pos x="84" y="130"/>
                </a:cxn>
                <a:cxn ang="0">
                  <a:pos x="99" y="145"/>
                </a:cxn>
                <a:cxn ang="0">
                  <a:pos x="114" y="161"/>
                </a:cxn>
                <a:cxn ang="0">
                  <a:pos x="125" y="178"/>
                </a:cxn>
                <a:cxn ang="0">
                  <a:pos x="135" y="195"/>
                </a:cxn>
                <a:cxn ang="0">
                  <a:pos x="143" y="213"/>
                </a:cxn>
                <a:cxn ang="0">
                  <a:pos x="147" y="232"/>
                </a:cxn>
                <a:cxn ang="0">
                  <a:pos x="147" y="252"/>
                </a:cxn>
                <a:cxn ang="0">
                  <a:pos x="141" y="273"/>
                </a:cxn>
                <a:cxn ang="0">
                  <a:pos x="137" y="283"/>
                </a:cxn>
                <a:cxn ang="0">
                  <a:pos x="140" y="286"/>
                </a:cxn>
                <a:cxn ang="0">
                  <a:pos x="139" y="286"/>
                </a:cxn>
              </a:cxnLst>
              <a:rect l="txL" t="txT" r="txR" b="txB"/>
              <a:pathLst>
                <a:path w="152" h="287">
                  <a:moveTo>
                    <a:pt x="139" y="286"/>
                  </a:moveTo>
                  <a:lnTo>
                    <a:pt x="140" y="286"/>
                  </a:lnTo>
                  <a:lnTo>
                    <a:pt x="145" y="274"/>
                  </a:lnTo>
                  <a:lnTo>
                    <a:pt x="147" y="263"/>
                  </a:lnTo>
                  <a:lnTo>
                    <a:pt x="150" y="253"/>
                  </a:lnTo>
                  <a:lnTo>
                    <a:pt x="151" y="242"/>
                  </a:lnTo>
                  <a:lnTo>
                    <a:pt x="150" y="231"/>
                  </a:lnTo>
                  <a:lnTo>
                    <a:pt x="148" y="222"/>
                  </a:lnTo>
                  <a:lnTo>
                    <a:pt x="147" y="212"/>
                  </a:lnTo>
                  <a:lnTo>
                    <a:pt x="143" y="202"/>
                  </a:lnTo>
                  <a:lnTo>
                    <a:pt x="139" y="194"/>
                  </a:lnTo>
                  <a:lnTo>
                    <a:pt x="135" y="185"/>
                  </a:lnTo>
                  <a:lnTo>
                    <a:pt x="129" y="176"/>
                  </a:lnTo>
                  <a:lnTo>
                    <a:pt x="123" y="167"/>
                  </a:lnTo>
                  <a:lnTo>
                    <a:pt x="117" y="159"/>
                  </a:lnTo>
                  <a:lnTo>
                    <a:pt x="110" y="150"/>
                  </a:lnTo>
                  <a:lnTo>
                    <a:pt x="103" y="143"/>
                  </a:lnTo>
                  <a:lnTo>
                    <a:pt x="95" y="135"/>
                  </a:lnTo>
                  <a:lnTo>
                    <a:pt x="87" y="127"/>
                  </a:lnTo>
                  <a:lnTo>
                    <a:pt x="79" y="119"/>
                  </a:lnTo>
                  <a:lnTo>
                    <a:pt x="72" y="111"/>
                  </a:lnTo>
                  <a:lnTo>
                    <a:pt x="64" y="103"/>
                  </a:lnTo>
                  <a:lnTo>
                    <a:pt x="56" y="95"/>
                  </a:lnTo>
                  <a:lnTo>
                    <a:pt x="50" y="87"/>
                  </a:lnTo>
                  <a:lnTo>
                    <a:pt x="43" y="79"/>
                  </a:lnTo>
                  <a:lnTo>
                    <a:pt x="35" y="71"/>
                  </a:lnTo>
                  <a:lnTo>
                    <a:pt x="29" y="63"/>
                  </a:lnTo>
                  <a:lnTo>
                    <a:pt x="23" y="54"/>
                  </a:lnTo>
                  <a:lnTo>
                    <a:pt x="18" y="45"/>
                  </a:lnTo>
                  <a:lnTo>
                    <a:pt x="13" y="37"/>
                  </a:lnTo>
                  <a:lnTo>
                    <a:pt x="9" y="28"/>
                  </a:lnTo>
                  <a:lnTo>
                    <a:pt x="7" y="18"/>
                  </a:lnTo>
                  <a:lnTo>
                    <a:pt x="4" y="10"/>
                  </a:lnTo>
                  <a:lnTo>
                    <a:pt x="3" y="0"/>
                  </a:lnTo>
                  <a:lnTo>
                    <a:pt x="0" y="0"/>
                  </a:lnTo>
                  <a:lnTo>
                    <a:pt x="1" y="10"/>
                  </a:lnTo>
                  <a:lnTo>
                    <a:pt x="3" y="19"/>
                  </a:lnTo>
                  <a:lnTo>
                    <a:pt x="5" y="29"/>
                  </a:lnTo>
                  <a:lnTo>
                    <a:pt x="10" y="39"/>
                  </a:lnTo>
                  <a:lnTo>
                    <a:pt x="15" y="47"/>
                  </a:lnTo>
                  <a:lnTo>
                    <a:pt x="20" y="56"/>
                  </a:lnTo>
                  <a:lnTo>
                    <a:pt x="26" y="65"/>
                  </a:lnTo>
                  <a:lnTo>
                    <a:pt x="32" y="73"/>
                  </a:lnTo>
                  <a:lnTo>
                    <a:pt x="39" y="82"/>
                  </a:lnTo>
                  <a:lnTo>
                    <a:pt x="47" y="89"/>
                  </a:lnTo>
                  <a:lnTo>
                    <a:pt x="54" y="97"/>
                  </a:lnTo>
                  <a:lnTo>
                    <a:pt x="62" y="106"/>
                  </a:lnTo>
                  <a:lnTo>
                    <a:pt x="70" y="113"/>
                  </a:lnTo>
                  <a:lnTo>
                    <a:pt x="77" y="121"/>
                  </a:lnTo>
                  <a:lnTo>
                    <a:pt x="84" y="130"/>
                  </a:lnTo>
                  <a:lnTo>
                    <a:pt x="93" y="137"/>
                  </a:lnTo>
                  <a:lnTo>
                    <a:pt x="99" y="145"/>
                  </a:lnTo>
                  <a:lnTo>
                    <a:pt x="107" y="154"/>
                  </a:lnTo>
                  <a:lnTo>
                    <a:pt x="114" y="161"/>
                  </a:lnTo>
                  <a:lnTo>
                    <a:pt x="120" y="170"/>
                  </a:lnTo>
                  <a:lnTo>
                    <a:pt x="125" y="178"/>
                  </a:lnTo>
                  <a:lnTo>
                    <a:pt x="131" y="186"/>
                  </a:lnTo>
                  <a:lnTo>
                    <a:pt x="135" y="195"/>
                  </a:lnTo>
                  <a:lnTo>
                    <a:pt x="140" y="205"/>
                  </a:lnTo>
                  <a:lnTo>
                    <a:pt x="143" y="213"/>
                  </a:lnTo>
                  <a:lnTo>
                    <a:pt x="145" y="222"/>
                  </a:lnTo>
                  <a:lnTo>
                    <a:pt x="147" y="232"/>
                  </a:lnTo>
                  <a:lnTo>
                    <a:pt x="147" y="242"/>
                  </a:lnTo>
                  <a:lnTo>
                    <a:pt x="147" y="252"/>
                  </a:lnTo>
                  <a:lnTo>
                    <a:pt x="144" y="262"/>
                  </a:lnTo>
                  <a:lnTo>
                    <a:pt x="141" y="273"/>
                  </a:lnTo>
                  <a:lnTo>
                    <a:pt x="137" y="284"/>
                  </a:lnTo>
                  <a:lnTo>
                    <a:pt x="137" y="283"/>
                  </a:lnTo>
                  <a:lnTo>
                    <a:pt x="139" y="286"/>
                  </a:lnTo>
                  <a:lnTo>
                    <a:pt x="140" y="286"/>
                  </a:lnTo>
                  <a:lnTo>
                    <a:pt x="139" y="286"/>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63" name="Freeform 199"/>
            <p:cNvSpPr/>
            <p:nvPr/>
          </p:nvSpPr>
          <p:spPr>
            <a:xfrm>
              <a:off x="2455" y="1849"/>
              <a:ext cx="430" cy="323"/>
            </a:xfrm>
            <a:custGeom>
              <a:avLst/>
              <a:gdLst>
                <a:gd name="txL" fmla="*/ 0 w 430"/>
                <a:gd name="txT" fmla="*/ 0 h 323"/>
                <a:gd name="txR" fmla="*/ 430 w 430"/>
                <a:gd name="txB" fmla="*/ 323 h 323"/>
              </a:gdLst>
              <a:ahLst/>
              <a:cxnLst>
                <a:cxn ang="0">
                  <a:pos x="177" y="315"/>
                </a:cxn>
                <a:cxn ang="0">
                  <a:pos x="165" y="319"/>
                </a:cxn>
                <a:cxn ang="0">
                  <a:pos x="154" y="322"/>
                </a:cxn>
                <a:cxn ang="0">
                  <a:pos x="143" y="322"/>
                </a:cxn>
                <a:cxn ang="0">
                  <a:pos x="131" y="320"/>
                </a:cxn>
                <a:cxn ang="0">
                  <a:pos x="123" y="316"/>
                </a:cxn>
                <a:cxn ang="0">
                  <a:pos x="114" y="310"/>
                </a:cxn>
                <a:cxn ang="0">
                  <a:pos x="107" y="303"/>
                </a:cxn>
                <a:cxn ang="0">
                  <a:pos x="103" y="294"/>
                </a:cxn>
                <a:cxn ang="0">
                  <a:pos x="100" y="284"/>
                </a:cxn>
                <a:cxn ang="0">
                  <a:pos x="99" y="274"/>
                </a:cxn>
                <a:cxn ang="0">
                  <a:pos x="101" y="263"/>
                </a:cxn>
                <a:cxn ang="0">
                  <a:pos x="105" y="252"/>
                </a:cxn>
                <a:cxn ang="0">
                  <a:pos x="110" y="242"/>
                </a:cxn>
                <a:cxn ang="0">
                  <a:pos x="117" y="233"/>
                </a:cxn>
                <a:cxn ang="0">
                  <a:pos x="127" y="225"/>
                </a:cxn>
                <a:cxn ang="0">
                  <a:pos x="131" y="222"/>
                </a:cxn>
                <a:cxn ang="0">
                  <a:pos x="121" y="227"/>
                </a:cxn>
                <a:cxn ang="0">
                  <a:pos x="109" y="230"/>
                </a:cxn>
                <a:cxn ang="0">
                  <a:pos x="99" y="231"/>
                </a:cxn>
                <a:cxn ang="0">
                  <a:pos x="87" y="230"/>
                </a:cxn>
                <a:cxn ang="0">
                  <a:pos x="77" y="227"/>
                </a:cxn>
                <a:cxn ang="0">
                  <a:pos x="68" y="222"/>
                </a:cxn>
                <a:cxn ang="0">
                  <a:pos x="59" y="216"/>
                </a:cxn>
                <a:cxn ang="0">
                  <a:pos x="55" y="208"/>
                </a:cxn>
                <a:cxn ang="0">
                  <a:pos x="51" y="198"/>
                </a:cxn>
                <a:cxn ang="0">
                  <a:pos x="49" y="190"/>
                </a:cxn>
                <a:cxn ang="0">
                  <a:pos x="51" y="179"/>
                </a:cxn>
                <a:cxn ang="0">
                  <a:pos x="53" y="168"/>
                </a:cxn>
                <a:cxn ang="0">
                  <a:pos x="59" y="159"/>
                </a:cxn>
                <a:cxn ang="0">
                  <a:pos x="65" y="150"/>
                </a:cxn>
                <a:cxn ang="0">
                  <a:pos x="74" y="143"/>
                </a:cxn>
                <a:cxn ang="0">
                  <a:pos x="83" y="135"/>
                </a:cxn>
                <a:cxn ang="0">
                  <a:pos x="79" y="138"/>
                </a:cxn>
                <a:cxn ang="0">
                  <a:pos x="67" y="142"/>
                </a:cxn>
                <a:cxn ang="0">
                  <a:pos x="55" y="143"/>
                </a:cxn>
                <a:cxn ang="0">
                  <a:pos x="43" y="143"/>
                </a:cxn>
                <a:cxn ang="0">
                  <a:pos x="33" y="140"/>
                </a:cxn>
                <a:cxn ang="0">
                  <a:pos x="23" y="136"/>
                </a:cxn>
                <a:cxn ang="0">
                  <a:pos x="14" y="130"/>
                </a:cxn>
                <a:cxn ang="0">
                  <a:pos x="7" y="122"/>
                </a:cxn>
                <a:cxn ang="0">
                  <a:pos x="2" y="113"/>
                </a:cxn>
                <a:cxn ang="0">
                  <a:pos x="0" y="103"/>
                </a:cxn>
                <a:cxn ang="0">
                  <a:pos x="0" y="94"/>
                </a:cxn>
                <a:cxn ang="0">
                  <a:pos x="1" y="83"/>
                </a:cxn>
                <a:cxn ang="0">
                  <a:pos x="5" y="73"/>
                </a:cxn>
                <a:cxn ang="0">
                  <a:pos x="11" y="64"/>
                </a:cxn>
                <a:cxn ang="0">
                  <a:pos x="19" y="55"/>
                </a:cxn>
                <a:cxn ang="0">
                  <a:pos x="28" y="47"/>
                </a:cxn>
                <a:cxn ang="0">
                  <a:pos x="34" y="43"/>
                </a:cxn>
                <a:cxn ang="0">
                  <a:pos x="182" y="312"/>
                </a:cxn>
              </a:cxnLst>
              <a:rect l="txL" t="txT" r="txR" b="txB"/>
              <a:pathLst>
                <a:path w="430" h="323">
                  <a:moveTo>
                    <a:pt x="182" y="312"/>
                  </a:moveTo>
                  <a:lnTo>
                    <a:pt x="177" y="315"/>
                  </a:lnTo>
                  <a:lnTo>
                    <a:pt x="171" y="318"/>
                  </a:lnTo>
                  <a:lnTo>
                    <a:pt x="165" y="319"/>
                  </a:lnTo>
                  <a:lnTo>
                    <a:pt x="159" y="321"/>
                  </a:lnTo>
                  <a:lnTo>
                    <a:pt x="154" y="322"/>
                  </a:lnTo>
                  <a:lnTo>
                    <a:pt x="148" y="322"/>
                  </a:lnTo>
                  <a:lnTo>
                    <a:pt x="143" y="322"/>
                  </a:lnTo>
                  <a:lnTo>
                    <a:pt x="137" y="321"/>
                  </a:lnTo>
                  <a:lnTo>
                    <a:pt x="131" y="320"/>
                  </a:lnTo>
                  <a:lnTo>
                    <a:pt x="127" y="318"/>
                  </a:lnTo>
                  <a:lnTo>
                    <a:pt x="123" y="316"/>
                  </a:lnTo>
                  <a:lnTo>
                    <a:pt x="118" y="313"/>
                  </a:lnTo>
                  <a:lnTo>
                    <a:pt x="114" y="310"/>
                  </a:lnTo>
                  <a:lnTo>
                    <a:pt x="110" y="307"/>
                  </a:lnTo>
                  <a:lnTo>
                    <a:pt x="107" y="303"/>
                  </a:lnTo>
                  <a:lnTo>
                    <a:pt x="105" y="298"/>
                  </a:lnTo>
                  <a:lnTo>
                    <a:pt x="103" y="294"/>
                  </a:lnTo>
                  <a:lnTo>
                    <a:pt x="101" y="289"/>
                  </a:lnTo>
                  <a:lnTo>
                    <a:pt x="100" y="284"/>
                  </a:lnTo>
                  <a:lnTo>
                    <a:pt x="99" y="279"/>
                  </a:lnTo>
                  <a:lnTo>
                    <a:pt x="99" y="274"/>
                  </a:lnTo>
                  <a:lnTo>
                    <a:pt x="100" y="268"/>
                  </a:lnTo>
                  <a:lnTo>
                    <a:pt x="101" y="263"/>
                  </a:lnTo>
                  <a:lnTo>
                    <a:pt x="103" y="258"/>
                  </a:lnTo>
                  <a:lnTo>
                    <a:pt x="105" y="252"/>
                  </a:lnTo>
                  <a:lnTo>
                    <a:pt x="107" y="246"/>
                  </a:lnTo>
                  <a:lnTo>
                    <a:pt x="110" y="242"/>
                  </a:lnTo>
                  <a:lnTo>
                    <a:pt x="113" y="238"/>
                  </a:lnTo>
                  <a:lnTo>
                    <a:pt x="117" y="233"/>
                  </a:lnTo>
                  <a:lnTo>
                    <a:pt x="122" y="229"/>
                  </a:lnTo>
                  <a:lnTo>
                    <a:pt x="127" y="225"/>
                  </a:lnTo>
                  <a:lnTo>
                    <a:pt x="131" y="222"/>
                  </a:lnTo>
                  <a:lnTo>
                    <a:pt x="127" y="225"/>
                  </a:lnTo>
                  <a:lnTo>
                    <a:pt x="121" y="227"/>
                  </a:lnTo>
                  <a:lnTo>
                    <a:pt x="115" y="229"/>
                  </a:lnTo>
                  <a:lnTo>
                    <a:pt x="109" y="230"/>
                  </a:lnTo>
                  <a:lnTo>
                    <a:pt x="104" y="231"/>
                  </a:lnTo>
                  <a:lnTo>
                    <a:pt x="99" y="231"/>
                  </a:lnTo>
                  <a:lnTo>
                    <a:pt x="92" y="231"/>
                  </a:lnTo>
                  <a:lnTo>
                    <a:pt x="87" y="230"/>
                  </a:lnTo>
                  <a:lnTo>
                    <a:pt x="83" y="229"/>
                  </a:lnTo>
                  <a:lnTo>
                    <a:pt x="77" y="227"/>
                  </a:lnTo>
                  <a:lnTo>
                    <a:pt x="72" y="225"/>
                  </a:lnTo>
                  <a:lnTo>
                    <a:pt x="68" y="222"/>
                  </a:lnTo>
                  <a:lnTo>
                    <a:pt x="63" y="220"/>
                  </a:lnTo>
                  <a:lnTo>
                    <a:pt x="59" y="216"/>
                  </a:lnTo>
                  <a:lnTo>
                    <a:pt x="58" y="213"/>
                  </a:lnTo>
                  <a:lnTo>
                    <a:pt x="55" y="208"/>
                  </a:lnTo>
                  <a:lnTo>
                    <a:pt x="52" y="204"/>
                  </a:lnTo>
                  <a:lnTo>
                    <a:pt x="51" y="198"/>
                  </a:lnTo>
                  <a:lnTo>
                    <a:pt x="50" y="194"/>
                  </a:lnTo>
                  <a:lnTo>
                    <a:pt x="49" y="190"/>
                  </a:lnTo>
                  <a:lnTo>
                    <a:pt x="49" y="184"/>
                  </a:lnTo>
                  <a:lnTo>
                    <a:pt x="51" y="179"/>
                  </a:lnTo>
                  <a:lnTo>
                    <a:pt x="51" y="174"/>
                  </a:lnTo>
                  <a:lnTo>
                    <a:pt x="53" y="168"/>
                  </a:lnTo>
                  <a:lnTo>
                    <a:pt x="55" y="164"/>
                  </a:lnTo>
                  <a:lnTo>
                    <a:pt x="59" y="159"/>
                  </a:lnTo>
                  <a:lnTo>
                    <a:pt x="61" y="155"/>
                  </a:lnTo>
                  <a:lnTo>
                    <a:pt x="65" y="150"/>
                  </a:lnTo>
                  <a:lnTo>
                    <a:pt x="69" y="146"/>
                  </a:lnTo>
                  <a:lnTo>
                    <a:pt x="74" y="143"/>
                  </a:lnTo>
                  <a:lnTo>
                    <a:pt x="79" y="139"/>
                  </a:lnTo>
                  <a:lnTo>
                    <a:pt x="83" y="135"/>
                  </a:lnTo>
                  <a:lnTo>
                    <a:pt x="79" y="138"/>
                  </a:lnTo>
                  <a:lnTo>
                    <a:pt x="72" y="140"/>
                  </a:lnTo>
                  <a:lnTo>
                    <a:pt x="67" y="142"/>
                  </a:lnTo>
                  <a:lnTo>
                    <a:pt x="60" y="143"/>
                  </a:lnTo>
                  <a:lnTo>
                    <a:pt x="55" y="143"/>
                  </a:lnTo>
                  <a:lnTo>
                    <a:pt x="49" y="143"/>
                  </a:lnTo>
                  <a:lnTo>
                    <a:pt x="43" y="143"/>
                  </a:lnTo>
                  <a:lnTo>
                    <a:pt x="38" y="142"/>
                  </a:lnTo>
                  <a:lnTo>
                    <a:pt x="33" y="140"/>
                  </a:lnTo>
                  <a:lnTo>
                    <a:pt x="27" y="139"/>
                  </a:lnTo>
                  <a:lnTo>
                    <a:pt x="23" y="136"/>
                  </a:lnTo>
                  <a:lnTo>
                    <a:pt x="18" y="133"/>
                  </a:lnTo>
                  <a:lnTo>
                    <a:pt x="14" y="130"/>
                  </a:lnTo>
                  <a:lnTo>
                    <a:pt x="11" y="126"/>
                  </a:lnTo>
                  <a:lnTo>
                    <a:pt x="7" y="122"/>
                  </a:lnTo>
                  <a:lnTo>
                    <a:pt x="4" y="118"/>
                  </a:lnTo>
                  <a:lnTo>
                    <a:pt x="2" y="113"/>
                  </a:lnTo>
                  <a:lnTo>
                    <a:pt x="0" y="108"/>
                  </a:lnTo>
                  <a:lnTo>
                    <a:pt x="0" y="103"/>
                  </a:lnTo>
                  <a:lnTo>
                    <a:pt x="0" y="98"/>
                  </a:lnTo>
                  <a:lnTo>
                    <a:pt x="0" y="94"/>
                  </a:lnTo>
                  <a:lnTo>
                    <a:pt x="0" y="88"/>
                  </a:lnTo>
                  <a:lnTo>
                    <a:pt x="1" y="83"/>
                  </a:lnTo>
                  <a:lnTo>
                    <a:pt x="3" y="78"/>
                  </a:lnTo>
                  <a:lnTo>
                    <a:pt x="5" y="73"/>
                  </a:lnTo>
                  <a:lnTo>
                    <a:pt x="8" y="69"/>
                  </a:lnTo>
                  <a:lnTo>
                    <a:pt x="11" y="64"/>
                  </a:lnTo>
                  <a:lnTo>
                    <a:pt x="15" y="59"/>
                  </a:lnTo>
                  <a:lnTo>
                    <a:pt x="19" y="55"/>
                  </a:lnTo>
                  <a:lnTo>
                    <a:pt x="23" y="51"/>
                  </a:lnTo>
                  <a:lnTo>
                    <a:pt x="28" y="47"/>
                  </a:lnTo>
                  <a:lnTo>
                    <a:pt x="34" y="45"/>
                  </a:lnTo>
                  <a:lnTo>
                    <a:pt x="34" y="43"/>
                  </a:lnTo>
                  <a:lnTo>
                    <a:pt x="429" y="0"/>
                  </a:lnTo>
                  <a:lnTo>
                    <a:pt x="182" y="312"/>
                  </a:lnTo>
                </a:path>
              </a:pathLst>
            </a:custGeom>
            <a:solidFill>
              <a:srgbClr val="CCB299"/>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64" name="Freeform 200"/>
            <p:cNvSpPr/>
            <p:nvPr/>
          </p:nvSpPr>
          <p:spPr>
            <a:xfrm>
              <a:off x="2559" y="2147"/>
              <a:ext cx="80" cy="28"/>
            </a:xfrm>
            <a:custGeom>
              <a:avLst/>
              <a:gdLst>
                <a:gd name="txL" fmla="*/ 0 w 80"/>
                <a:gd name="txT" fmla="*/ 0 h 28"/>
                <a:gd name="txR" fmla="*/ 80 w 80"/>
                <a:gd name="txB" fmla="*/ 28 h 28"/>
              </a:gdLst>
              <a:ahLst/>
              <a:cxnLst>
                <a:cxn ang="0">
                  <a:pos x="0" y="1"/>
                </a:cxn>
                <a:cxn ang="0">
                  <a:pos x="0" y="1"/>
                </a:cxn>
                <a:cxn ang="0">
                  <a:pos x="2" y="6"/>
                </a:cxn>
                <a:cxn ang="0">
                  <a:pos x="5" y="11"/>
                </a:cxn>
                <a:cxn ang="0">
                  <a:pos x="9" y="13"/>
                </a:cxn>
                <a:cxn ang="0">
                  <a:pos x="13" y="17"/>
                </a:cxn>
                <a:cxn ang="0">
                  <a:pos x="18" y="20"/>
                </a:cxn>
                <a:cxn ang="0">
                  <a:pos x="23" y="22"/>
                </a:cxn>
                <a:cxn ang="0">
                  <a:pos x="27" y="24"/>
                </a:cxn>
                <a:cxn ang="0">
                  <a:pos x="33" y="26"/>
                </a:cxn>
                <a:cxn ang="0">
                  <a:pos x="39" y="26"/>
                </a:cxn>
                <a:cxn ang="0">
                  <a:pos x="44" y="27"/>
                </a:cxn>
                <a:cxn ang="0">
                  <a:pos x="51" y="26"/>
                </a:cxn>
                <a:cxn ang="0">
                  <a:pos x="55" y="25"/>
                </a:cxn>
                <a:cxn ang="0">
                  <a:pos x="62" y="24"/>
                </a:cxn>
                <a:cxn ang="0">
                  <a:pos x="68" y="22"/>
                </a:cxn>
                <a:cxn ang="0">
                  <a:pos x="74" y="19"/>
                </a:cxn>
                <a:cxn ang="0">
                  <a:pos x="79" y="16"/>
                </a:cxn>
                <a:cxn ang="0">
                  <a:pos x="77" y="13"/>
                </a:cxn>
                <a:cxn ang="0">
                  <a:pos x="72" y="16"/>
                </a:cxn>
                <a:cxn ang="0">
                  <a:pos x="67" y="18"/>
                </a:cxn>
                <a:cxn ang="0">
                  <a:pos x="61" y="20"/>
                </a:cxn>
                <a:cxn ang="0">
                  <a:pos x="55" y="21"/>
                </a:cxn>
                <a:cxn ang="0">
                  <a:pos x="50" y="22"/>
                </a:cxn>
                <a:cxn ang="0">
                  <a:pos x="44" y="22"/>
                </a:cxn>
                <a:cxn ang="0">
                  <a:pos x="39" y="22"/>
                </a:cxn>
                <a:cxn ang="0">
                  <a:pos x="34" y="21"/>
                </a:cxn>
                <a:cxn ang="0">
                  <a:pos x="28" y="20"/>
                </a:cxn>
                <a:cxn ang="0">
                  <a:pos x="24" y="18"/>
                </a:cxn>
                <a:cxn ang="0">
                  <a:pos x="19" y="16"/>
                </a:cxn>
                <a:cxn ang="0">
                  <a:pos x="15" y="13"/>
                </a:cxn>
                <a:cxn ang="0">
                  <a:pos x="11" y="11"/>
                </a:cxn>
                <a:cxn ang="0">
                  <a:pos x="7" y="8"/>
                </a:cxn>
                <a:cxn ang="0">
                  <a:pos x="5" y="4"/>
                </a:cxn>
                <a:cxn ang="0">
                  <a:pos x="3" y="0"/>
                </a:cxn>
                <a:cxn ang="0">
                  <a:pos x="3" y="0"/>
                </a:cxn>
                <a:cxn ang="0">
                  <a:pos x="0" y="1"/>
                </a:cxn>
              </a:cxnLst>
              <a:rect l="txL" t="txT" r="txR" b="txB"/>
              <a:pathLst>
                <a:path w="80" h="28">
                  <a:moveTo>
                    <a:pt x="0" y="1"/>
                  </a:moveTo>
                  <a:lnTo>
                    <a:pt x="0" y="1"/>
                  </a:lnTo>
                  <a:lnTo>
                    <a:pt x="2" y="6"/>
                  </a:lnTo>
                  <a:lnTo>
                    <a:pt x="5" y="11"/>
                  </a:lnTo>
                  <a:lnTo>
                    <a:pt x="9" y="13"/>
                  </a:lnTo>
                  <a:lnTo>
                    <a:pt x="13" y="17"/>
                  </a:lnTo>
                  <a:lnTo>
                    <a:pt x="18" y="20"/>
                  </a:lnTo>
                  <a:lnTo>
                    <a:pt x="23" y="22"/>
                  </a:lnTo>
                  <a:lnTo>
                    <a:pt x="27" y="24"/>
                  </a:lnTo>
                  <a:lnTo>
                    <a:pt x="33" y="26"/>
                  </a:lnTo>
                  <a:lnTo>
                    <a:pt x="39" y="26"/>
                  </a:lnTo>
                  <a:lnTo>
                    <a:pt x="44" y="27"/>
                  </a:lnTo>
                  <a:lnTo>
                    <a:pt x="51" y="26"/>
                  </a:lnTo>
                  <a:lnTo>
                    <a:pt x="55" y="25"/>
                  </a:lnTo>
                  <a:lnTo>
                    <a:pt x="62" y="24"/>
                  </a:lnTo>
                  <a:lnTo>
                    <a:pt x="68" y="22"/>
                  </a:lnTo>
                  <a:lnTo>
                    <a:pt x="74" y="19"/>
                  </a:lnTo>
                  <a:lnTo>
                    <a:pt x="79" y="16"/>
                  </a:lnTo>
                  <a:lnTo>
                    <a:pt x="77" y="13"/>
                  </a:lnTo>
                  <a:lnTo>
                    <a:pt x="72" y="16"/>
                  </a:lnTo>
                  <a:lnTo>
                    <a:pt x="67" y="18"/>
                  </a:lnTo>
                  <a:lnTo>
                    <a:pt x="61" y="20"/>
                  </a:lnTo>
                  <a:lnTo>
                    <a:pt x="55" y="21"/>
                  </a:lnTo>
                  <a:lnTo>
                    <a:pt x="50" y="22"/>
                  </a:lnTo>
                  <a:lnTo>
                    <a:pt x="44" y="22"/>
                  </a:lnTo>
                  <a:lnTo>
                    <a:pt x="39" y="22"/>
                  </a:lnTo>
                  <a:lnTo>
                    <a:pt x="34" y="21"/>
                  </a:lnTo>
                  <a:lnTo>
                    <a:pt x="28" y="20"/>
                  </a:lnTo>
                  <a:lnTo>
                    <a:pt x="24" y="18"/>
                  </a:lnTo>
                  <a:lnTo>
                    <a:pt x="19" y="16"/>
                  </a:lnTo>
                  <a:lnTo>
                    <a:pt x="15" y="13"/>
                  </a:lnTo>
                  <a:lnTo>
                    <a:pt x="11" y="11"/>
                  </a:lnTo>
                  <a:lnTo>
                    <a:pt x="7" y="8"/>
                  </a:lnTo>
                  <a:lnTo>
                    <a:pt x="5" y="4"/>
                  </a:lnTo>
                  <a:lnTo>
                    <a:pt x="3" y="0"/>
                  </a:lnTo>
                  <a:lnTo>
                    <a:pt x="0" y="1"/>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65" name="Freeform 201"/>
            <p:cNvSpPr/>
            <p:nvPr/>
          </p:nvSpPr>
          <p:spPr>
            <a:xfrm>
              <a:off x="2552" y="2070"/>
              <a:ext cx="37" cy="80"/>
            </a:xfrm>
            <a:custGeom>
              <a:avLst/>
              <a:gdLst>
                <a:gd name="txL" fmla="*/ 0 w 37"/>
                <a:gd name="txT" fmla="*/ 0 h 80"/>
                <a:gd name="txR" fmla="*/ 37 w 37"/>
                <a:gd name="txB" fmla="*/ 80 h 80"/>
              </a:gdLst>
              <a:ahLst/>
              <a:cxnLst>
                <a:cxn ang="0">
                  <a:pos x="36" y="3"/>
                </a:cxn>
                <a:cxn ang="0">
                  <a:pos x="33" y="0"/>
                </a:cxn>
                <a:cxn ang="0">
                  <a:pos x="28" y="3"/>
                </a:cxn>
                <a:cxn ang="0">
                  <a:pos x="24" y="7"/>
                </a:cxn>
                <a:cxn ang="0">
                  <a:pos x="19" y="11"/>
                </a:cxn>
                <a:cxn ang="0">
                  <a:pos x="15" y="16"/>
                </a:cxn>
                <a:cxn ang="0">
                  <a:pos x="11" y="20"/>
                </a:cxn>
                <a:cxn ang="0">
                  <a:pos x="8" y="25"/>
                </a:cxn>
                <a:cxn ang="0">
                  <a:pos x="6" y="31"/>
                </a:cxn>
                <a:cxn ang="0">
                  <a:pos x="3" y="36"/>
                </a:cxn>
                <a:cxn ang="0">
                  <a:pos x="2" y="42"/>
                </a:cxn>
                <a:cxn ang="0">
                  <a:pos x="0" y="47"/>
                </a:cxn>
                <a:cxn ang="0">
                  <a:pos x="0" y="53"/>
                </a:cxn>
                <a:cxn ang="0">
                  <a:pos x="0" y="59"/>
                </a:cxn>
                <a:cxn ang="0">
                  <a:pos x="0" y="64"/>
                </a:cxn>
                <a:cxn ang="0">
                  <a:pos x="1" y="69"/>
                </a:cxn>
                <a:cxn ang="0">
                  <a:pos x="4" y="74"/>
                </a:cxn>
                <a:cxn ang="0">
                  <a:pos x="6" y="79"/>
                </a:cxn>
                <a:cxn ang="0">
                  <a:pos x="9" y="77"/>
                </a:cxn>
                <a:cxn ang="0">
                  <a:pos x="7" y="72"/>
                </a:cxn>
                <a:cxn ang="0">
                  <a:pos x="5" y="67"/>
                </a:cxn>
                <a:cxn ang="0">
                  <a:pos x="4" y="63"/>
                </a:cxn>
                <a:cxn ang="0">
                  <a:pos x="4" y="59"/>
                </a:cxn>
                <a:cxn ang="0">
                  <a:pos x="4" y="53"/>
                </a:cxn>
                <a:cxn ang="0">
                  <a:pos x="4" y="47"/>
                </a:cxn>
                <a:cxn ang="0">
                  <a:pos x="6" y="43"/>
                </a:cxn>
                <a:cxn ang="0">
                  <a:pos x="7" y="38"/>
                </a:cxn>
                <a:cxn ang="0">
                  <a:pos x="9" y="32"/>
                </a:cxn>
                <a:cxn ang="0">
                  <a:pos x="11" y="27"/>
                </a:cxn>
                <a:cxn ang="0">
                  <a:pos x="14" y="23"/>
                </a:cxn>
                <a:cxn ang="0">
                  <a:pos x="17" y="19"/>
                </a:cxn>
                <a:cxn ang="0">
                  <a:pos x="21" y="14"/>
                </a:cxn>
                <a:cxn ang="0">
                  <a:pos x="26" y="10"/>
                </a:cxn>
                <a:cxn ang="0">
                  <a:pos x="31" y="7"/>
                </a:cxn>
                <a:cxn ang="0">
                  <a:pos x="36" y="3"/>
                </a:cxn>
                <a:cxn ang="0">
                  <a:pos x="33" y="0"/>
                </a:cxn>
                <a:cxn ang="0">
                  <a:pos x="36" y="3"/>
                </a:cxn>
              </a:cxnLst>
              <a:rect l="txL" t="txT" r="txR" b="txB"/>
              <a:pathLst>
                <a:path w="37" h="80">
                  <a:moveTo>
                    <a:pt x="36" y="3"/>
                  </a:moveTo>
                  <a:lnTo>
                    <a:pt x="33" y="0"/>
                  </a:lnTo>
                  <a:lnTo>
                    <a:pt x="28" y="3"/>
                  </a:lnTo>
                  <a:lnTo>
                    <a:pt x="24" y="7"/>
                  </a:lnTo>
                  <a:lnTo>
                    <a:pt x="19" y="11"/>
                  </a:lnTo>
                  <a:lnTo>
                    <a:pt x="15" y="16"/>
                  </a:lnTo>
                  <a:lnTo>
                    <a:pt x="11" y="20"/>
                  </a:lnTo>
                  <a:lnTo>
                    <a:pt x="8" y="25"/>
                  </a:lnTo>
                  <a:lnTo>
                    <a:pt x="6" y="31"/>
                  </a:lnTo>
                  <a:lnTo>
                    <a:pt x="3" y="36"/>
                  </a:lnTo>
                  <a:lnTo>
                    <a:pt x="2" y="42"/>
                  </a:lnTo>
                  <a:lnTo>
                    <a:pt x="0" y="47"/>
                  </a:lnTo>
                  <a:lnTo>
                    <a:pt x="0" y="53"/>
                  </a:lnTo>
                  <a:lnTo>
                    <a:pt x="0" y="59"/>
                  </a:lnTo>
                  <a:lnTo>
                    <a:pt x="0" y="64"/>
                  </a:lnTo>
                  <a:lnTo>
                    <a:pt x="1" y="69"/>
                  </a:lnTo>
                  <a:lnTo>
                    <a:pt x="4" y="74"/>
                  </a:lnTo>
                  <a:lnTo>
                    <a:pt x="6" y="79"/>
                  </a:lnTo>
                  <a:lnTo>
                    <a:pt x="9" y="77"/>
                  </a:lnTo>
                  <a:lnTo>
                    <a:pt x="7" y="72"/>
                  </a:lnTo>
                  <a:lnTo>
                    <a:pt x="5" y="67"/>
                  </a:lnTo>
                  <a:lnTo>
                    <a:pt x="4" y="63"/>
                  </a:lnTo>
                  <a:lnTo>
                    <a:pt x="4" y="59"/>
                  </a:lnTo>
                  <a:lnTo>
                    <a:pt x="4" y="53"/>
                  </a:lnTo>
                  <a:lnTo>
                    <a:pt x="4" y="47"/>
                  </a:lnTo>
                  <a:lnTo>
                    <a:pt x="6" y="43"/>
                  </a:lnTo>
                  <a:lnTo>
                    <a:pt x="7" y="38"/>
                  </a:lnTo>
                  <a:lnTo>
                    <a:pt x="9" y="32"/>
                  </a:lnTo>
                  <a:lnTo>
                    <a:pt x="11" y="27"/>
                  </a:lnTo>
                  <a:lnTo>
                    <a:pt x="14" y="23"/>
                  </a:lnTo>
                  <a:lnTo>
                    <a:pt x="17" y="19"/>
                  </a:lnTo>
                  <a:lnTo>
                    <a:pt x="21" y="14"/>
                  </a:lnTo>
                  <a:lnTo>
                    <a:pt x="26" y="10"/>
                  </a:lnTo>
                  <a:lnTo>
                    <a:pt x="31" y="7"/>
                  </a:lnTo>
                  <a:lnTo>
                    <a:pt x="36" y="3"/>
                  </a:lnTo>
                  <a:lnTo>
                    <a:pt x="33" y="0"/>
                  </a:lnTo>
                  <a:lnTo>
                    <a:pt x="36" y="3"/>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66" name="Freeform 202"/>
            <p:cNvSpPr/>
            <p:nvPr/>
          </p:nvSpPr>
          <p:spPr>
            <a:xfrm>
              <a:off x="2586" y="2069"/>
              <a:ext cx="17" cy="17"/>
            </a:xfrm>
            <a:custGeom>
              <a:avLst/>
              <a:gdLst>
                <a:gd name="txL" fmla="*/ 0 w 17"/>
                <a:gd name="txT" fmla="*/ 0 h 17"/>
                <a:gd name="txR" fmla="*/ 17 w 17"/>
                <a:gd name="txB" fmla="*/ 17 h 17"/>
              </a:gdLst>
              <a:ahLst/>
              <a:cxnLst>
                <a:cxn ang="0">
                  <a:pos x="16" y="16"/>
                </a:cxn>
                <a:cxn ang="0">
                  <a:pos x="5" y="8"/>
                </a:cxn>
                <a:cxn ang="0">
                  <a:pos x="5" y="8"/>
                </a:cxn>
                <a:cxn ang="0">
                  <a:pos x="5" y="8"/>
                </a:cxn>
                <a:cxn ang="0">
                  <a:pos x="5" y="8"/>
                </a:cxn>
                <a:cxn ang="0">
                  <a:pos x="0" y="0"/>
                </a:cxn>
                <a:cxn ang="0">
                  <a:pos x="16" y="16"/>
                </a:cxn>
              </a:cxnLst>
              <a:rect l="txL" t="txT" r="txR" b="txB"/>
              <a:pathLst>
                <a:path w="17" h="17">
                  <a:moveTo>
                    <a:pt x="16" y="16"/>
                  </a:moveTo>
                  <a:lnTo>
                    <a:pt x="5" y="8"/>
                  </a:lnTo>
                  <a:lnTo>
                    <a:pt x="0" y="0"/>
                  </a:lnTo>
                  <a:lnTo>
                    <a:pt x="16" y="16"/>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67" name="Freeform 203"/>
            <p:cNvSpPr/>
            <p:nvPr/>
          </p:nvSpPr>
          <p:spPr>
            <a:xfrm>
              <a:off x="2508" y="2057"/>
              <a:ext cx="81" cy="27"/>
            </a:xfrm>
            <a:custGeom>
              <a:avLst/>
              <a:gdLst>
                <a:gd name="txL" fmla="*/ 0 w 81"/>
                <a:gd name="txT" fmla="*/ 0 h 27"/>
                <a:gd name="txR" fmla="*/ 81 w 81"/>
                <a:gd name="txB" fmla="*/ 27 h 27"/>
              </a:gdLst>
              <a:ahLst/>
              <a:cxnLst>
                <a:cxn ang="0">
                  <a:pos x="0" y="1"/>
                </a:cxn>
                <a:cxn ang="0">
                  <a:pos x="0" y="1"/>
                </a:cxn>
                <a:cxn ang="0">
                  <a:pos x="2" y="6"/>
                </a:cxn>
                <a:cxn ang="0">
                  <a:pos x="5" y="10"/>
                </a:cxn>
                <a:cxn ang="0">
                  <a:pos x="9" y="13"/>
                </a:cxn>
                <a:cxn ang="0">
                  <a:pos x="13" y="17"/>
                </a:cxn>
                <a:cxn ang="0">
                  <a:pos x="18" y="20"/>
                </a:cxn>
                <a:cxn ang="0">
                  <a:pos x="23" y="21"/>
                </a:cxn>
                <a:cxn ang="0">
                  <a:pos x="28" y="24"/>
                </a:cxn>
                <a:cxn ang="0">
                  <a:pos x="33" y="25"/>
                </a:cxn>
                <a:cxn ang="0">
                  <a:pos x="39" y="26"/>
                </a:cxn>
                <a:cxn ang="0">
                  <a:pos x="45" y="26"/>
                </a:cxn>
                <a:cxn ang="0">
                  <a:pos x="51" y="26"/>
                </a:cxn>
                <a:cxn ang="0">
                  <a:pos x="56" y="25"/>
                </a:cxn>
                <a:cxn ang="0">
                  <a:pos x="62" y="24"/>
                </a:cxn>
                <a:cxn ang="0">
                  <a:pos x="68" y="21"/>
                </a:cxn>
                <a:cxn ang="0">
                  <a:pos x="74" y="19"/>
                </a:cxn>
                <a:cxn ang="0">
                  <a:pos x="80" y="16"/>
                </a:cxn>
                <a:cxn ang="0">
                  <a:pos x="77" y="13"/>
                </a:cxn>
                <a:cxn ang="0">
                  <a:pos x="72" y="15"/>
                </a:cxn>
                <a:cxn ang="0">
                  <a:pos x="67" y="17"/>
                </a:cxn>
                <a:cxn ang="0">
                  <a:pos x="61" y="20"/>
                </a:cxn>
                <a:cxn ang="0">
                  <a:pos x="56" y="21"/>
                </a:cxn>
                <a:cxn ang="0">
                  <a:pos x="50" y="21"/>
                </a:cxn>
                <a:cxn ang="0">
                  <a:pos x="45" y="21"/>
                </a:cxn>
                <a:cxn ang="0">
                  <a:pos x="40" y="21"/>
                </a:cxn>
                <a:cxn ang="0">
                  <a:pos x="34" y="21"/>
                </a:cxn>
                <a:cxn ang="0">
                  <a:pos x="29" y="20"/>
                </a:cxn>
                <a:cxn ang="0">
                  <a:pos x="24" y="18"/>
                </a:cxn>
                <a:cxn ang="0">
                  <a:pos x="20" y="16"/>
                </a:cxn>
                <a:cxn ang="0">
                  <a:pos x="16" y="13"/>
                </a:cxn>
                <a:cxn ang="0">
                  <a:pos x="12" y="11"/>
                </a:cxn>
                <a:cxn ang="0">
                  <a:pos x="8" y="7"/>
                </a:cxn>
                <a:cxn ang="0">
                  <a:pos x="5" y="4"/>
                </a:cxn>
                <a:cxn ang="0">
                  <a:pos x="3" y="0"/>
                </a:cxn>
                <a:cxn ang="0">
                  <a:pos x="3" y="0"/>
                </a:cxn>
                <a:cxn ang="0">
                  <a:pos x="0" y="1"/>
                </a:cxn>
              </a:cxnLst>
              <a:rect l="txL" t="txT" r="txR" b="txB"/>
              <a:pathLst>
                <a:path w="81" h="27">
                  <a:moveTo>
                    <a:pt x="0" y="1"/>
                  </a:moveTo>
                  <a:lnTo>
                    <a:pt x="0" y="1"/>
                  </a:lnTo>
                  <a:lnTo>
                    <a:pt x="2" y="6"/>
                  </a:lnTo>
                  <a:lnTo>
                    <a:pt x="5" y="10"/>
                  </a:lnTo>
                  <a:lnTo>
                    <a:pt x="9" y="13"/>
                  </a:lnTo>
                  <a:lnTo>
                    <a:pt x="13" y="17"/>
                  </a:lnTo>
                  <a:lnTo>
                    <a:pt x="18" y="20"/>
                  </a:lnTo>
                  <a:lnTo>
                    <a:pt x="23" y="21"/>
                  </a:lnTo>
                  <a:lnTo>
                    <a:pt x="28" y="24"/>
                  </a:lnTo>
                  <a:lnTo>
                    <a:pt x="33" y="25"/>
                  </a:lnTo>
                  <a:lnTo>
                    <a:pt x="39" y="26"/>
                  </a:lnTo>
                  <a:lnTo>
                    <a:pt x="45" y="26"/>
                  </a:lnTo>
                  <a:lnTo>
                    <a:pt x="51" y="26"/>
                  </a:lnTo>
                  <a:lnTo>
                    <a:pt x="56" y="25"/>
                  </a:lnTo>
                  <a:lnTo>
                    <a:pt x="62" y="24"/>
                  </a:lnTo>
                  <a:lnTo>
                    <a:pt x="68" y="21"/>
                  </a:lnTo>
                  <a:lnTo>
                    <a:pt x="74" y="19"/>
                  </a:lnTo>
                  <a:lnTo>
                    <a:pt x="80" y="16"/>
                  </a:lnTo>
                  <a:lnTo>
                    <a:pt x="77" y="13"/>
                  </a:lnTo>
                  <a:lnTo>
                    <a:pt x="72" y="15"/>
                  </a:lnTo>
                  <a:lnTo>
                    <a:pt x="67" y="17"/>
                  </a:lnTo>
                  <a:lnTo>
                    <a:pt x="61" y="20"/>
                  </a:lnTo>
                  <a:lnTo>
                    <a:pt x="56" y="21"/>
                  </a:lnTo>
                  <a:lnTo>
                    <a:pt x="50" y="21"/>
                  </a:lnTo>
                  <a:lnTo>
                    <a:pt x="45" y="21"/>
                  </a:lnTo>
                  <a:lnTo>
                    <a:pt x="40" y="21"/>
                  </a:lnTo>
                  <a:lnTo>
                    <a:pt x="34" y="21"/>
                  </a:lnTo>
                  <a:lnTo>
                    <a:pt x="29" y="20"/>
                  </a:lnTo>
                  <a:lnTo>
                    <a:pt x="24" y="18"/>
                  </a:lnTo>
                  <a:lnTo>
                    <a:pt x="20" y="16"/>
                  </a:lnTo>
                  <a:lnTo>
                    <a:pt x="16" y="13"/>
                  </a:lnTo>
                  <a:lnTo>
                    <a:pt x="12" y="11"/>
                  </a:lnTo>
                  <a:lnTo>
                    <a:pt x="8" y="7"/>
                  </a:lnTo>
                  <a:lnTo>
                    <a:pt x="5" y="4"/>
                  </a:lnTo>
                  <a:lnTo>
                    <a:pt x="3" y="0"/>
                  </a:lnTo>
                  <a:lnTo>
                    <a:pt x="0" y="1"/>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68" name="Freeform 204"/>
            <p:cNvSpPr/>
            <p:nvPr/>
          </p:nvSpPr>
          <p:spPr>
            <a:xfrm>
              <a:off x="2503" y="1983"/>
              <a:ext cx="38" cy="77"/>
            </a:xfrm>
            <a:custGeom>
              <a:avLst/>
              <a:gdLst>
                <a:gd name="txL" fmla="*/ 0 w 38"/>
                <a:gd name="txT" fmla="*/ 0 h 77"/>
                <a:gd name="txR" fmla="*/ 38 w 38"/>
                <a:gd name="txB" fmla="*/ 77 h 77"/>
              </a:gdLst>
              <a:ahLst/>
              <a:cxnLst>
                <a:cxn ang="0">
                  <a:pos x="37" y="4"/>
                </a:cxn>
                <a:cxn ang="0">
                  <a:pos x="35" y="0"/>
                </a:cxn>
                <a:cxn ang="0">
                  <a:pos x="30" y="4"/>
                </a:cxn>
                <a:cxn ang="0">
                  <a:pos x="24" y="8"/>
                </a:cxn>
                <a:cxn ang="0">
                  <a:pos x="20" y="11"/>
                </a:cxn>
                <a:cxn ang="0">
                  <a:pos x="16" y="15"/>
                </a:cxn>
                <a:cxn ang="0">
                  <a:pos x="12" y="20"/>
                </a:cxn>
                <a:cxn ang="0">
                  <a:pos x="8" y="24"/>
                </a:cxn>
                <a:cxn ang="0">
                  <a:pos x="6" y="30"/>
                </a:cxn>
                <a:cxn ang="0">
                  <a:pos x="4" y="34"/>
                </a:cxn>
                <a:cxn ang="0">
                  <a:pos x="1" y="40"/>
                </a:cxn>
                <a:cxn ang="0">
                  <a:pos x="0" y="45"/>
                </a:cxn>
                <a:cxn ang="0">
                  <a:pos x="0" y="51"/>
                </a:cxn>
                <a:cxn ang="0">
                  <a:pos x="0" y="56"/>
                </a:cxn>
                <a:cxn ang="0">
                  <a:pos x="0" y="60"/>
                </a:cxn>
                <a:cxn ang="0">
                  <a:pos x="1" y="66"/>
                </a:cxn>
                <a:cxn ang="0">
                  <a:pos x="3" y="71"/>
                </a:cxn>
                <a:cxn ang="0">
                  <a:pos x="5" y="76"/>
                </a:cxn>
                <a:cxn ang="0">
                  <a:pos x="8" y="74"/>
                </a:cxn>
                <a:cxn ang="0">
                  <a:pos x="7" y="70"/>
                </a:cxn>
                <a:cxn ang="0">
                  <a:pos x="5" y="64"/>
                </a:cxn>
                <a:cxn ang="0">
                  <a:pos x="4" y="60"/>
                </a:cxn>
                <a:cxn ang="0">
                  <a:pos x="4" y="56"/>
                </a:cxn>
                <a:cxn ang="0">
                  <a:pos x="4" y="51"/>
                </a:cxn>
                <a:cxn ang="0">
                  <a:pos x="4" y="46"/>
                </a:cxn>
                <a:cxn ang="0">
                  <a:pos x="5" y="40"/>
                </a:cxn>
                <a:cxn ang="0">
                  <a:pos x="8" y="36"/>
                </a:cxn>
                <a:cxn ang="0">
                  <a:pos x="10" y="32"/>
                </a:cxn>
                <a:cxn ang="0">
                  <a:pos x="12" y="27"/>
                </a:cxn>
                <a:cxn ang="0">
                  <a:pos x="15" y="22"/>
                </a:cxn>
                <a:cxn ang="0">
                  <a:pos x="18" y="18"/>
                </a:cxn>
                <a:cxn ang="0">
                  <a:pos x="23" y="13"/>
                </a:cxn>
                <a:cxn ang="0">
                  <a:pos x="27" y="9"/>
                </a:cxn>
                <a:cxn ang="0">
                  <a:pos x="32" y="7"/>
                </a:cxn>
                <a:cxn ang="0">
                  <a:pos x="37" y="4"/>
                </a:cxn>
                <a:cxn ang="0">
                  <a:pos x="35" y="0"/>
                </a:cxn>
                <a:cxn ang="0">
                  <a:pos x="37" y="4"/>
                </a:cxn>
              </a:cxnLst>
              <a:rect l="txL" t="txT" r="txR" b="txB"/>
              <a:pathLst>
                <a:path w="38" h="77">
                  <a:moveTo>
                    <a:pt x="37" y="4"/>
                  </a:moveTo>
                  <a:lnTo>
                    <a:pt x="35" y="0"/>
                  </a:lnTo>
                  <a:lnTo>
                    <a:pt x="30" y="4"/>
                  </a:lnTo>
                  <a:lnTo>
                    <a:pt x="24" y="8"/>
                  </a:lnTo>
                  <a:lnTo>
                    <a:pt x="20" y="11"/>
                  </a:lnTo>
                  <a:lnTo>
                    <a:pt x="16" y="15"/>
                  </a:lnTo>
                  <a:lnTo>
                    <a:pt x="12" y="20"/>
                  </a:lnTo>
                  <a:lnTo>
                    <a:pt x="8" y="24"/>
                  </a:lnTo>
                  <a:lnTo>
                    <a:pt x="6" y="30"/>
                  </a:lnTo>
                  <a:lnTo>
                    <a:pt x="4" y="34"/>
                  </a:lnTo>
                  <a:lnTo>
                    <a:pt x="1" y="40"/>
                  </a:lnTo>
                  <a:lnTo>
                    <a:pt x="0" y="45"/>
                  </a:lnTo>
                  <a:lnTo>
                    <a:pt x="0" y="51"/>
                  </a:lnTo>
                  <a:lnTo>
                    <a:pt x="0" y="56"/>
                  </a:lnTo>
                  <a:lnTo>
                    <a:pt x="0" y="60"/>
                  </a:lnTo>
                  <a:lnTo>
                    <a:pt x="1" y="66"/>
                  </a:lnTo>
                  <a:lnTo>
                    <a:pt x="3" y="71"/>
                  </a:lnTo>
                  <a:lnTo>
                    <a:pt x="5" y="76"/>
                  </a:lnTo>
                  <a:lnTo>
                    <a:pt x="8" y="74"/>
                  </a:lnTo>
                  <a:lnTo>
                    <a:pt x="7" y="70"/>
                  </a:lnTo>
                  <a:lnTo>
                    <a:pt x="5" y="64"/>
                  </a:lnTo>
                  <a:lnTo>
                    <a:pt x="4" y="60"/>
                  </a:lnTo>
                  <a:lnTo>
                    <a:pt x="4" y="56"/>
                  </a:lnTo>
                  <a:lnTo>
                    <a:pt x="4" y="51"/>
                  </a:lnTo>
                  <a:lnTo>
                    <a:pt x="4" y="46"/>
                  </a:lnTo>
                  <a:lnTo>
                    <a:pt x="5" y="40"/>
                  </a:lnTo>
                  <a:lnTo>
                    <a:pt x="8" y="36"/>
                  </a:lnTo>
                  <a:lnTo>
                    <a:pt x="10" y="32"/>
                  </a:lnTo>
                  <a:lnTo>
                    <a:pt x="12" y="27"/>
                  </a:lnTo>
                  <a:lnTo>
                    <a:pt x="15" y="22"/>
                  </a:lnTo>
                  <a:lnTo>
                    <a:pt x="18" y="18"/>
                  </a:lnTo>
                  <a:lnTo>
                    <a:pt x="23" y="13"/>
                  </a:lnTo>
                  <a:lnTo>
                    <a:pt x="27" y="9"/>
                  </a:lnTo>
                  <a:lnTo>
                    <a:pt x="32" y="7"/>
                  </a:lnTo>
                  <a:lnTo>
                    <a:pt x="37" y="4"/>
                  </a:lnTo>
                  <a:lnTo>
                    <a:pt x="35" y="0"/>
                  </a:lnTo>
                  <a:lnTo>
                    <a:pt x="37" y="4"/>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69" name="Freeform 205"/>
            <p:cNvSpPr/>
            <p:nvPr/>
          </p:nvSpPr>
          <p:spPr>
            <a:xfrm>
              <a:off x="2538" y="1983"/>
              <a:ext cx="17" cy="17"/>
            </a:xfrm>
            <a:custGeom>
              <a:avLst/>
              <a:gdLst>
                <a:gd name="txL" fmla="*/ 0 w 17"/>
                <a:gd name="txT" fmla="*/ 0 h 17"/>
                <a:gd name="txR" fmla="*/ 17 w 17"/>
                <a:gd name="txB" fmla="*/ 17 h 17"/>
              </a:gdLst>
              <a:ahLst/>
              <a:cxnLst>
                <a:cxn ang="0">
                  <a:pos x="16" y="16"/>
                </a:cxn>
                <a:cxn ang="0">
                  <a:pos x="8" y="9"/>
                </a:cxn>
                <a:cxn ang="0">
                  <a:pos x="8" y="9"/>
                </a:cxn>
                <a:cxn ang="0">
                  <a:pos x="8" y="9"/>
                </a:cxn>
                <a:cxn ang="0">
                  <a:pos x="8" y="9"/>
                </a:cxn>
                <a:cxn ang="0">
                  <a:pos x="0" y="0"/>
                </a:cxn>
                <a:cxn ang="0">
                  <a:pos x="16" y="16"/>
                </a:cxn>
              </a:cxnLst>
              <a:rect l="txL" t="txT" r="txR" b="txB"/>
              <a:pathLst>
                <a:path w="17" h="17">
                  <a:moveTo>
                    <a:pt x="16" y="16"/>
                  </a:moveTo>
                  <a:lnTo>
                    <a:pt x="8" y="9"/>
                  </a:lnTo>
                  <a:lnTo>
                    <a:pt x="0" y="0"/>
                  </a:lnTo>
                  <a:lnTo>
                    <a:pt x="16" y="16"/>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70" name="Freeform 206"/>
            <p:cNvSpPr/>
            <p:nvPr/>
          </p:nvSpPr>
          <p:spPr>
            <a:xfrm>
              <a:off x="2458" y="1967"/>
              <a:ext cx="83" cy="29"/>
            </a:xfrm>
            <a:custGeom>
              <a:avLst/>
              <a:gdLst>
                <a:gd name="txL" fmla="*/ 0 w 83"/>
                <a:gd name="txT" fmla="*/ 0 h 29"/>
                <a:gd name="txR" fmla="*/ 83 w 83"/>
                <a:gd name="txB" fmla="*/ 29 h 29"/>
              </a:gdLst>
              <a:ahLst/>
              <a:cxnLst>
                <a:cxn ang="0">
                  <a:pos x="0" y="1"/>
                </a:cxn>
                <a:cxn ang="0">
                  <a:pos x="0" y="1"/>
                </a:cxn>
                <a:cxn ang="0">
                  <a:pos x="2" y="5"/>
                </a:cxn>
                <a:cxn ang="0">
                  <a:pos x="6" y="10"/>
                </a:cxn>
                <a:cxn ang="0">
                  <a:pos x="9" y="14"/>
                </a:cxn>
                <a:cxn ang="0">
                  <a:pos x="14" y="17"/>
                </a:cxn>
                <a:cxn ang="0">
                  <a:pos x="19" y="20"/>
                </a:cxn>
                <a:cxn ang="0">
                  <a:pos x="24" y="23"/>
                </a:cxn>
                <a:cxn ang="0">
                  <a:pos x="29" y="25"/>
                </a:cxn>
                <a:cxn ang="0">
                  <a:pos x="34" y="26"/>
                </a:cxn>
                <a:cxn ang="0">
                  <a:pos x="40" y="27"/>
                </a:cxn>
                <a:cxn ang="0">
                  <a:pos x="46" y="28"/>
                </a:cxn>
                <a:cxn ang="0">
                  <a:pos x="53" y="28"/>
                </a:cxn>
                <a:cxn ang="0">
                  <a:pos x="58" y="27"/>
                </a:cxn>
                <a:cxn ang="0">
                  <a:pos x="64" y="26"/>
                </a:cxn>
                <a:cxn ang="0">
                  <a:pos x="70" y="25"/>
                </a:cxn>
                <a:cxn ang="0">
                  <a:pos x="77" y="22"/>
                </a:cxn>
                <a:cxn ang="0">
                  <a:pos x="82" y="20"/>
                </a:cxn>
                <a:cxn ang="0">
                  <a:pos x="80" y="16"/>
                </a:cxn>
                <a:cxn ang="0">
                  <a:pos x="75" y="19"/>
                </a:cxn>
                <a:cxn ang="0">
                  <a:pos x="69" y="21"/>
                </a:cxn>
                <a:cxn ang="0">
                  <a:pos x="63" y="23"/>
                </a:cxn>
                <a:cxn ang="0">
                  <a:pos x="57" y="24"/>
                </a:cxn>
                <a:cxn ang="0">
                  <a:pos x="53" y="24"/>
                </a:cxn>
                <a:cxn ang="0">
                  <a:pos x="46" y="24"/>
                </a:cxn>
                <a:cxn ang="0">
                  <a:pos x="41" y="24"/>
                </a:cxn>
                <a:cxn ang="0">
                  <a:pos x="35" y="23"/>
                </a:cxn>
                <a:cxn ang="0">
                  <a:pos x="31" y="21"/>
                </a:cxn>
                <a:cxn ang="0">
                  <a:pos x="25" y="19"/>
                </a:cxn>
                <a:cxn ang="0">
                  <a:pos x="20" y="17"/>
                </a:cxn>
                <a:cxn ang="0">
                  <a:pos x="16" y="14"/>
                </a:cxn>
                <a:cxn ang="0">
                  <a:pos x="12" y="11"/>
                </a:cxn>
                <a:cxn ang="0">
                  <a:pos x="8" y="7"/>
                </a:cxn>
                <a:cxn ang="0">
                  <a:pos x="6" y="4"/>
                </a:cxn>
                <a:cxn ang="0">
                  <a:pos x="3" y="0"/>
                </a:cxn>
                <a:cxn ang="0">
                  <a:pos x="3" y="0"/>
                </a:cxn>
                <a:cxn ang="0">
                  <a:pos x="0" y="1"/>
                </a:cxn>
              </a:cxnLst>
              <a:rect l="txL" t="txT" r="txR" b="txB"/>
              <a:pathLst>
                <a:path w="83" h="29">
                  <a:moveTo>
                    <a:pt x="0" y="1"/>
                  </a:moveTo>
                  <a:lnTo>
                    <a:pt x="0" y="1"/>
                  </a:lnTo>
                  <a:lnTo>
                    <a:pt x="2" y="5"/>
                  </a:lnTo>
                  <a:lnTo>
                    <a:pt x="6" y="10"/>
                  </a:lnTo>
                  <a:lnTo>
                    <a:pt x="9" y="14"/>
                  </a:lnTo>
                  <a:lnTo>
                    <a:pt x="14" y="17"/>
                  </a:lnTo>
                  <a:lnTo>
                    <a:pt x="19" y="20"/>
                  </a:lnTo>
                  <a:lnTo>
                    <a:pt x="24" y="23"/>
                  </a:lnTo>
                  <a:lnTo>
                    <a:pt x="29" y="25"/>
                  </a:lnTo>
                  <a:lnTo>
                    <a:pt x="34" y="26"/>
                  </a:lnTo>
                  <a:lnTo>
                    <a:pt x="40" y="27"/>
                  </a:lnTo>
                  <a:lnTo>
                    <a:pt x="46" y="28"/>
                  </a:lnTo>
                  <a:lnTo>
                    <a:pt x="53" y="28"/>
                  </a:lnTo>
                  <a:lnTo>
                    <a:pt x="58" y="27"/>
                  </a:lnTo>
                  <a:lnTo>
                    <a:pt x="64" y="26"/>
                  </a:lnTo>
                  <a:lnTo>
                    <a:pt x="70" y="25"/>
                  </a:lnTo>
                  <a:lnTo>
                    <a:pt x="77" y="22"/>
                  </a:lnTo>
                  <a:lnTo>
                    <a:pt x="82" y="20"/>
                  </a:lnTo>
                  <a:lnTo>
                    <a:pt x="80" y="16"/>
                  </a:lnTo>
                  <a:lnTo>
                    <a:pt x="75" y="19"/>
                  </a:lnTo>
                  <a:lnTo>
                    <a:pt x="69" y="21"/>
                  </a:lnTo>
                  <a:lnTo>
                    <a:pt x="63" y="23"/>
                  </a:lnTo>
                  <a:lnTo>
                    <a:pt x="57" y="24"/>
                  </a:lnTo>
                  <a:lnTo>
                    <a:pt x="53" y="24"/>
                  </a:lnTo>
                  <a:lnTo>
                    <a:pt x="46" y="24"/>
                  </a:lnTo>
                  <a:lnTo>
                    <a:pt x="41" y="24"/>
                  </a:lnTo>
                  <a:lnTo>
                    <a:pt x="35" y="23"/>
                  </a:lnTo>
                  <a:lnTo>
                    <a:pt x="31" y="21"/>
                  </a:lnTo>
                  <a:lnTo>
                    <a:pt x="25" y="19"/>
                  </a:lnTo>
                  <a:lnTo>
                    <a:pt x="20" y="17"/>
                  </a:lnTo>
                  <a:lnTo>
                    <a:pt x="16" y="14"/>
                  </a:lnTo>
                  <a:lnTo>
                    <a:pt x="12" y="11"/>
                  </a:lnTo>
                  <a:lnTo>
                    <a:pt x="8" y="7"/>
                  </a:lnTo>
                  <a:lnTo>
                    <a:pt x="6" y="4"/>
                  </a:lnTo>
                  <a:lnTo>
                    <a:pt x="3" y="0"/>
                  </a:lnTo>
                  <a:lnTo>
                    <a:pt x="0" y="1"/>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71" name="Freeform 207"/>
            <p:cNvSpPr/>
            <p:nvPr/>
          </p:nvSpPr>
          <p:spPr>
            <a:xfrm>
              <a:off x="2452" y="1892"/>
              <a:ext cx="40" cy="76"/>
            </a:xfrm>
            <a:custGeom>
              <a:avLst/>
              <a:gdLst>
                <a:gd name="txL" fmla="*/ 0 w 40"/>
                <a:gd name="txT" fmla="*/ 0 h 76"/>
                <a:gd name="txR" fmla="*/ 40 w 40"/>
                <a:gd name="txB" fmla="*/ 76 h 76"/>
              </a:gdLst>
              <a:ahLst/>
              <a:cxnLst>
                <a:cxn ang="0">
                  <a:pos x="35" y="1"/>
                </a:cxn>
                <a:cxn ang="0">
                  <a:pos x="36" y="0"/>
                </a:cxn>
                <a:cxn ang="0">
                  <a:pos x="30" y="3"/>
                </a:cxn>
                <a:cxn ang="0">
                  <a:pos x="25" y="6"/>
                </a:cxn>
                <a:cxn ang="0">
                  <a:pos x="20" y="10"/>
                </a:cxn>
                <a:cxn ang="0">
                  <a:pos x="16" y="14"/>
                </a:cxn>
                <a:cxn ang="0">
                  <a:pos x="13" y="19"/>
                </a:cxn>
                <a:cxn ang="0">
                  <a:pos x="9" y="23"/>
                </a:cxn>
                <a:cxn ang="0">
                  <a:pos x="6" y="28"/>
                </a:cxn>
                <a:cxn ang="0">
                  <a:pos x="4" y="33"/>
                </a:cxn>
                <a:cxn ang="0">
                  <a:pos x="2" y="39"/>
                </a:cxn>
                <a:cxn ang="0">
                  <a:pos x="0" y="44"/>
                </a:cxn>
                <a:cxn ang="0">
                  <a:pos x="0" y="50"/>
                </a:cxn>
                <a:cxn ang="0">
                  <a:pos x="0" y="54"/>
                </a:cxn>
                <a:cxn ang="0">
                  <a:pos x="0" y="59"/>
                </a:cxn>
                <a:cxn ang="0">
                  <a:pos x="1" y="65"/>
                </a:cxn>
                <a:cxn ang="0">
                  <a:pos x="3" y="70"/>
                </a:cxn>
                <a:cxn ang="0">
                  <a:pos x="5" y="75"/>
                </a:cxn>
                <a:cxn ang="0">
                  <a:pos x="8" y="73"/>
                </a:cxn>
                <a:cxn ang="0">
                  <a:pos x="7" y="69"/>
                </a:cxn>
                <a:cxn ang="0">
                  <a:pos x="5" y="63"/>
                </a:cxn>
                <a:cxn ang="0">
                  <a:pos x="4" y="59"/>
                </a:cxn>
                <a:cxn ang="0">
                  <a:pos x="4" y="54"/>
                </a:cxn>
                <a:cxn ang="0">
                  <a:pos x="4" y="50"/>
                </a:cxn>
                <a:cxn ang="0">
                  <a:pos x="4" y="45"/>
                </a:cxn>
                <a:cxn ang="0">
                  <a:pos x="6" y="40"/>
                </a:cxn>
                <a:cxn ang="0">
                  <a:pos x="8" y="35"/>
                </a:cxn>
                <a:cxn ang="0">
                  <a:pos x="10" y="30"/>
                </a:cxn>
                <a:cxn ang="0">
                  <a:pos x="13" y="26"/>
                </a:cxn>
                <a:cxn ang="0">
                  <a:pos x="15" y="21"/>
                </a:cxn>
                <a:cxn ang="0">
                  <a:pos x="19" y="17"/>
                </a:cxn>
                <a:cxn ang="0">
                  <a:pos x="23" y="13"/>
                </a:cxn>
                <a:cxn ang="0">
                  <a:pos x="27" y="9"/>
                </a:cxn>
                <a:cxn ang="0">
                  <a:pos x="33" y="5"/>
                </a:cxn>
                <a:cxn ang="0">
                  <a:pos x="38" y="3"/>
                </a:cxn>
                <a:cxn ang="0">
                  <a:pos x="39" y="1"/>
                </a:cxn>
                <a:cxn ang="0">
                  <a:pos x="38" y="3"/>
                </a:cxn>
                <a:cxn ang="0">
                  <a:pos x="39" y="2"/>
                </a:cxn>
                <a:cxn ang="0">
                  <a:pos x="39" y="1"/>
                </a:cxn>
                <a:cxn ang="0">
                  <a:pos x="35" y="1"/>
                </a:cxn>
              </a:cxnLst>
              <a:rect l="txL" t="txT" r="txR" b="txB"/>
              <a:pathLst>
                <a:path w="40" h="76">
                  <a:moveTo>
                    <a:pt x="35" y="1"/>
                  </a:moveTo>
                  <a:lnTo>
                    <a:pt x="36" y="0"/>
                  </a:lnTo>
                  <a:lnTo>
                    <a:pt x="30" y="3"/>
                  </a:lnTo>
                  <a:lnTo>
                    <a:pt x="25" y="6"/>
                  </a:lnTo>
                  <a:lnTo>
                    <a:pt x="20" y="10"/>
                  </a:lnTo>
                  <a:lnTo>
                    <a:pt x="16" y="14"/>
                  </a:lnTo>
                  <a:lnTo>
                    <a:pt x="13" y="19"/>
                  </a:lnTo>
                  <a:lnTo>
                    <a:pt x="9" y="23"/>
                  </a:lnTo>
                  <a:lnTo>
                    <a:pt x="6" y="28"/>
                  </a:lnTo>
                  <a:lnTo>
                    <a:pt x="4" y="33"/>
                  </a:lnTo>
                  <a:lnTo>
                    <a:pt x="2" y="39"/>
                  </a:lnTo>
                  <a:lnTo>
                    <a:pt x="0" y="44"/>
                  </a:lnTo>
                  <a:lnTo>
                    <a:pt x="0" y="50"/>
                  </a:lnTo>
                  <a:lnTo>
                    <a:pt x="0" y="54"/>
                  </a:lnTo>
                  <a:lnTo>
                    <a:pt x="0" y="59"/>
                  </a:lnTo>
                  <a:lnTo>
                    <a:pt x="1" y="65"/>
                  </a:lnTo>
                  <a:lnTo>
                    <a:pt x="3" y="70"/>
                  </a:lnTo>
                  <a:lnTo>
                    <a:pt x="5" y="75"/>
                  </a:lnTo>
                  <a:lnTo>
                    <a:pt x="8" y="73"/>
                  </a:lnTo>
                  <a:lnTo>
                    <a:pt x="7" y="69"/>
                  </a:lnTo>
                  <a:lnTo>
                    <a:pt x="5" y="63"/>
                  </a:lnTo>
                  <a:lnTo>
                    <a:pt x="4" y="59"/>
                  </a:lnTo>
                  <a:lnTo>
                    <a:pt x="4" y="54"/>
                  </a:lnTo>
                  <a:lnTo>
                    <a:pt x="4" y="50"/>
                  </a:lnTo>
                  <a:lnTo>
                    <a:pt x="4" y="45"/>
                  </a:lnTo>
                  <a:lnTo>
                    <a:pt x="6" y="40"/>
                  </a:lnTo>
                  <a:lnTo>
                    <a:pt x="8" y="35"/>
                  </a:lnTo>
                  <a:lnTo>
                    <a:pt x="10" y="30"/>
                  </a:lnTo>
                  <a:lnTo>
                    <a:pt x="13" y="26"/>
                  </a:lnTo>
                  <a:lnTo>
                    <a:pt x="15" y="21"/>
                  </a:lnTo>
                  <a:lnTo>
                    <a:pt x="19" y="17"/>
                  </a:lnTo>
                  <a:lnTo>
                    <a:pt x="23" y="13"/>
                  </a:lnTo>
                  <a:lnTo>
                    <a:pt x="27" y="9"/>
                  </a:lnTo>
                  <a:lnTo>
                    <a:pt x="33" y="5"/>
                  </a:lnTo>
                  <a:lnTo>
                    <a:pt x="38" y="3"/>
                  </a:lnTo>
                  <a:lnTo>
                    <a:pt x="39" y="1"/>
                  </a:lnTo>
                  <a:lnTo>
                    <a:pt x="38" y="3"/>
                  </a:lnTo>
                  <a:lnTo>
                    <a:pt x="39" y="2"/>
                  </a:lnTo>
                  <a:lnTo>
                    <a:pt x="39" y="1"/>
                  </a:lnTo>
                  <a:lnTo>
                    <a:pt x="35" y="1"/>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72" name="Freeform 208"/>
            <p:cNvSpPr/>
            <p:nvPr/>
          </p:nvSpPr>
          <p:spPr>
            <a:xfrm>
              <a:off x="2488" y="1891"/>
              <a:ext cx="17" cy="17"/>
            </a:xfrm>
            <a:custGeom>
              <a:avLst/>
              <a:gdLst>
                <a:gd name="txL" fmla="*/ 0 w 17"/>
                <a:gd name="txT" fmla="*/ 0 h 17"/>
                <a:gd name="txR" fmla="*/ 17 w 17"/>
                <a:gd name="txB" fmla="*/ 17 h 17"/>
              </a:gdLst>
              <a:ahLst/>
              <a:cxnLst>
                <a:cxn ang="0">
                  <a:pos x="8" y="0"/>
                </a:cxn>
                <a:cxn ang="0">
                  <a:pos x="0" y="8"/>
                </a:cxn>
                <a:cxn ang="0">
                  <a:pos x="0" y="13"/>
                </a:cxn>
                <a:cxn ang="0">
                  <a:pos x="16" y="13"/>
                </a:cxn>
                <a:cxn ang="0">
                  <a:pos x="16" y="8"/>
                </a:cxn>
                <a:cxn ang="0">
                  <a:pos x="12" y="16"/>
                </a:cxn>
                <a:cxn ang="0">
                  <a:pos x="8" y="0"/>
                </a:cxn>
                <a:cxn ang="0">
                  <a:pos x="0" y="2"/>
                </a:cxn>
                <a:cxn ang="0">
                  <a:pos x="0" y="8"/>
                </a:cxn>
                <a:cxn ang="0">
                  <a:pos x="8" y="0"/>
                </a:cxn>
              </a:cxnLst>
              <a:rect l="txL" t="txT" r="txR" b="txB"/>
              <a:pathLst>
                <a:path w="17" h="17">
                  <a:moveTo>
                    <a:pt x="8" y="0"/>
                  </a:moveTo>
                  <a:lnTo>
                    <a:pt x="0" y="8"/>
                  </a:lnTo>
                  <a:lnTo>
                    <a:pt x="0" y="13"/>
                  </a:lnTo>
                  <a:lnTo>
                    <a:pt x="16" y="13"/>
                  </a:lnTo>
                  <a:lnTo>
                    <a:pt x="16" y="8"/>
                  </a:lnTo>
                  <a:lnTo>
                    <a:pt x="12" y="16"/>
                  </a:lnTo>
                  <a:lnTo>
                    <a:pt x="8" y="0"/>
                  </a:lnTo>
                  <a:lnTo>
                    <a:pt x="0" y="2"/>
                  </a:lnTo>
                  <a:lnTo>
                    <a:pt x="0" y="8"/>
                  </a:lnTo>
                  <a:lnTo>
                    <a:pt x="8"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73" name="Freeform 209"/>
            <p:cNvSpPr/>
            <p:nvPr/>
          </p:nvSpPr>
          <p:spPr>
            <a:xfrm>
              <a:off x="2489" y="1847"/>
              <a:ext cx="401" cy="49"/>
            </a:xfrm>
            <a:custGeom>
              <a:avLst/>
              <a:gdLst>
                <a:gd name="txL" fmla="*/ 0 w 401"/>
                <a:gd name="txT" fmla="*/ 0 h 49"/>
                <a:gd name="txR" fmla="*/ 401 w 401"/>
                <a:gd name="txB" fmla="*/ 49 h 49"/>
              </a:gdLst>
              <a:ahLst/>
              <a:cxnLst>
                <a:cxn ang="0">
                  <a:pos x="396" y="2"/>
                </a:cxn>
                <a:cxn ang="0">
                  <a:pos x="395" y="0"/>
                </a:cxn>
                <a:cxn ang="0">
                  <a:pos x="0" y="43"/>
                </a:cxn>
                <a:cxn ang="0">
                  <a:pos x="0" y="48"/>
                </a:cxn>
                <a:cxn ang="0">
                  <a:pos x="396" y="3"/>
                </a:cxn>
                <a:cxn ang="0">
                  <a:pos x="394" y="0"/>
                </a:cxn>
                <a:cxn ang="0">
                  <a:pos x="396" y="2"/>
                </a:cxn>
                <a:cxn ang="0">
                  <a:pos x="400" y="0"/>
                </a:cxn>
                <a:cxn ang="0">
                  <a:pos x="395" y="0"/>
                </a:cxn>
                <a:cxn ang="0">
                  <a:pos x="396" y="2"/>
                </a:cxn>
              </a:cxnLst>
              <a:rect l="txL" t="txT" r="txR" b="txB"/>
              <a:pathLst>
                <a:path w="401" h="49">
                  <a:moveTo>
                    <a:pt x="396" y="2"/>
                  </a:moveTo>
                  <a:lnTo>
                    <a:pt x="395" y="0"/>
                  </a:lnTo>
                  <a:lnTo>
                    <a:pt x="0" y="43"/>
                  </a:lnTo>
                  <a:lnTo>
                    <a:pt x="0" y="48"/>
                  </a:lnTo>
                  <a:lnTo>
                    <a:pt x="396" y="3"/>
                  </a:lnTo>
                  <a:lnTo>
                    <a:pt x="394" y="0"/>
                  </a:lnTo>
                  <a:lnTo>
                    <a:pt x="396" y="2"/>
                  </a:lnTo>
                  <a:lnTo>
                    <a:pt x="400" y="0"/>
                  </a:lnTo>
                  <a:lnTo>
                    <a:pt x="395" y="0"/>
                  </a:lnTo>
                  <a:lnTo>
                    <a:pt x="396" y="2"/>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74" name="Freeform 210"/>
            <p:cNvSpPr/>
            <p:nvPr/>
          </p:nvSpPr>
          <p:spPr>
            <a:xfrm>
              <a:off x="2637" y="1847"/>
              <a:ext cx="250" cy="316"/>
            </a:xfrm>
            <a:custGeom>
              <a:avLst/>
              <a:gdLst>
                <a:gd name="txL" fmla="*/ 0 w 250"/>
                <a:gd name="txT" fmla="*/ 0 h 316"/>
                <a:gd name="txR" fmla="*/ 250 w 250"/>
                <a:gd name="txB" fmla="*/ 316 h 316"/>
              </a:gdLst>
              <a:ahLst/>
              <a:cxnLst>
                <a:cxn ang="0">
                  <a:pos x="1" y="315"/>
                </a:cxn>
                <a:cxn ang="0">
                  <a:pos x="2" y="314"/>
                </a:cxn>
                <a:cxn ang="0">
                  <a:pos x="249" y="1"/>
                </a:cxn>
                <a:cxn ang="0">
                  <a:pos x="246" y="0"/>
                </a:cxn>
                <a:cxn ang="0">
                  <a:pos x="0" y="312"/>
                </a:cxn>
                <a:cxn ang="0">
                  <a:pos x="0" y="311"/>
                </a:cxn>
                <a:cxn ang="0">
                  <a:pos x="1" y="315"/>
                </a:cxn>
                <a:cxn ang="0">
                  <a:pos x="2" y="315"/>
                </a:cxn>
                <a:cxn ang="0">
                  <a:pos x="2" y="314"/>
                </a:cxn>
                <a:cxn ang="0">
                  <a:pos x="1" y="315"/>
                </a:cxn>
              </a:cxnLst>
              <a:rect l="txL" t="txT" r="txR" b="txB"/>
              <a:pathLst>
                <a:path w="250" h="316">
                  <a:moveTo>
                    <a:pt x="1" y="315"/>
                  </a:moveTo>
                  <a:lnTo>
                    <a:pt x="2" y="314"/>
                  </a:lnTo>
                  <a:lnTo>
                    <a:pt x="249" y="1"/>
                  </a:lnTo>
                  <a:lnTo>
                    <a:pt x="246" y="0"/>
                  </a:lnTo>
                  <a:lnTo>
                    <a:pt x="0" y="312"/>
                  </a:lnTo>
                  <a:lnTo>
                    <a:pt x="0" y="311"/>
                  </a:lnTo>
                  <a:lnTo>
                    <a:pt x="1" y="315"/>
                  </a:lnTo>
                  <a:lnTo>
                    <a:pt x="2" y="315"/>
                  </a:lnTo>
                  <a:lnTo>
                    <a:pt x="2" y="314"/>
                  </a:lnTo>
                  <a:lnTo>
                    <a:pt x="1" y="315"/>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75" name="Freeform 211"/>
            <p:cNvSpPr/>
            <p:nvPr/>
          </p:nvSpPr>
          <p:spPr>
            <a:xfrm>
              <a:off x="2636" y="2159"/>
              <a:ext cx="17" cy="17"/>
            </a:xfrm>
            <a:custGeom>
              <a:avLst/>
              <a:gdLst>
                <a:gd name="txL" fmla="*/ 0 w 17"/>
                <a:gd name="txT" fmla="*/ 0 h 17"/>
                <a:gd name="txR" fmla="*/ 17 w 17"/>
                <a:gd name="txB" fmla="*/ 17 h 17"/>
              </a:gdLst>
              <a:ahLst/>
              <a:cxnLst>
                <a:cxn ang="0">
                  <a:pos x="10" y="12"/>
                </a:cxn>
                <a:cxn ang="0">
                  <a:pos x="10" y="16"/>
                </a:cxn>
                <a:cxn ang="0">
                  <a:pos x="16" y="12"/>
                </a:cxn>
                <a:cxn ang="0">
                  <a:pos x="10" y="0"/>
                </a:cxn>
                <a:cxn ang="0">
                  <a:pos x="5" y="3"/>
                </a:cxn>
                <a:cxn ang="0">
                  <a:pos x="0" y="3"/>
                </a:cxn>
                <a:cxn ang="0">
                  <a:pos x="5" y="3"/>
                </a:cxn>
                <a:cxn ang="0">
                  <a:pos x="0" y="3"/>
                </a:cxn>
                <a:cxn ang="0">
                  <a:pos x="0" y="3"/>
                </a:cxn>
                <a:cxn ang="0">
                  <a:pos x="10" y="12"/>
                </a:cxn>
              </a:cxnLst>
              <a:rect l="txL" t="txT" r="txR" b="txB"/>
              <a:pathLst>
                <a:path w="17" h="17">
                  <a:moveTo>
                    <a:pt x="10" y="12"/>
                  </a:moveTo>
                  <a:lnTo>
                    <a:pt x="10" y="16"/>
                  </a:lnTo>
                  <a:lnTo>
                    <a:pt x="16" y="12"/>
                  </a:lnTo>
                  <a:lnTo>
                    <a:pt x="10" y="0"/>
                  </a:lnTo>
                  <a:lnTo>
                    <a:pt x="5" y="3"/>
                  </a:lnTo>
                  <a:lnTo>
                    <a:pt x="0" y="3"/>
                  </a:lnTo>
                  <a:lnTo>
                    <a:pt x="5" y="3"/>
                  </a:lnTo>
                  <a:lnTo>
                    <a:pt x="0" y="3"/>
                  </a:lnTo>
                  <a:lnTo>
                    <a:pt x="10" y="12"/>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76" name="Freeform 212"/>
            <p:cNvSpPr/>
            <p:nvPr/>
          </p:nvSpPr>
          <p:spPr>
            <a:xfrm>
              <a:off x="1295" y="1807"/>
              <a:ext cx="34" cy="64"/>
            </a:xfrm>
            <a:custGeom>
              <a:avLst/>
              <a:gdLst>
                <a:gd name="txL" fmla="*/ 0 w 34"/>
                <a:gd name="txT" fmla="*/ 0 h 64"/>
                <a:gd name="txR" fmla="*/ 34 w 34"/>
                <a:gd name="txB" fmla="*/ 64 h 64"/>
              </a:gdLst>
              <a:ahLst/>
              <a:cxnLst>
                <a:cxn ang="0">
                  <a:pos x="7" y="63"/>
                </a:cxn>
                <a:cxn ang="0">
                  <a:pos x="11" y="63"/>
                </a:cxn>
                <a:cxn ang="0">
                  <a:pos x="15" y="61"/>
                </a:cxn>
                <a:cxn ang="0">
                  <a:pos x="19" y="58"/>
                </a:cxn>
                <a:cxn ang="0">
                  <a:pos x="22" y="54"/>
                </a:cxn>
                <a:cxn ang="0">
                  <a:pos x="25" y="48"/>
                </a:cxn>
                <a:cxn ang="0">
                  <a:pos x="28" y="43"/>
                </a:cxn>
                <a:cxn ang="0">
                  <a:pos x="31" y="38"/>
                </a:cxn>
                <a:cxn ang="0">
                  <a:pos x="33" y="31"/>
                </a:cxn>
                <a:cxn ang="0">
                  <a:pos x="33" y="26"/>
                </a:cxn>
                <a:cxn ang="0">
                  <a:pos x="33" y="19"/>
                </a:cxn>
                <a:cxn ang="0">
                  <a:pos x="32" y="15"/>
                </a:cxn>
                <a:cxn ang="0">
                  <a:pos x="31" y="11"/>
                </a:cxn>
                <a:cxn ang="0">
                  <a:pos x="28" y="7"/>
                </a:cxn>
                <a:cxn ang="0">
                  <a:pos x="26" y="3"/>
                </a:cxn>
                <a:cxn ang="0">
                  <a:pos x="23" y="1"/>
                </a:cxn>
                <a:cxn ang="0">
                  <a:pos x="20" y="0"/>
                </a:cxn>
                <a:cxn ang="0">
                  <a:pos x="17" y="0"/>
                </a:cxn>
                <a:cxn ang="0">
                  <a:pos x="14" y="1"/>
                </a:cxn>
                <a:cxn ang="0">
                  <a:pos x="11" y="3"/>
                </a:cxn>
                <a:cxn ang="0">
                  <a:pos x="8" y="7"/>
                </a:cxn>
                <a:cxn ang="0">
                  <a:pos x="5" y="11"/>
                </a:cxn>
                <a:cxn ang="0">
                  <a:pos x="4" y="15"/>
                </a:cxn>
                <a:cxn ang="0">
                  <a:pos x="2" y="19"/>
                </a:cxn>
                <a:cxn ang="0">
                  <a:pos x="0" y="26"/>
                </a:cxn>
                <a:cxn ang="0">
                  <a:pos x="0" y="32"/>
                </a:cxn>
                <a:cxn ang="0">
                  <a:pos x="0" y="38"/>
                </a:cxn>
                <a:cxn ang="0">
                  <a:pos x="0" y="43"/>
                </a:cxn>
                <a:cxn ang="0">
                  <a:pos x="0" y="50"/>
                </a:cxn>
                <a:cxn ang="0">
                  <a:pos x="0" y="55"/>
                </a:cxn>
                <a:cxn ang="0">
                  <a:pos x="2" y="59"/>
                </a:cxn>
                <a:cxn ang="0">
                  <a:pos x="4" y="62"/>
                </a:cxn>
                <a:cxn ang="0">
                  <a:pos x="7" y="63"/>
                </a:cxn>
              </a:cxnLst>
              <a:rect l="txL" t="txT" r="txR" b="txB"/>
              <a:pathLst>
                <a:path w="34" h="64">
                  <a:moveTo>
                    <a:pt x="7" y="63"/>
                  </a:moveTo>
                  <a:lnTo>
                    <a:pt x="11" y="63"/>
                  </a:lnTo>
                  <a:lnTo>
                    <a:pt x="15" y="61"/>
                  </a:lnTo>
                  <a:lnTo>
                    <a:pt x="19" y="58"/>
                  </a:lnTo>
                  <a:lnTo>
                    <a:pt x="22" y="54"/>
                  </a:lnTo>
                  <a:lnTo>
                    <a:pt x="25" y="48"/>
                  </a:lnTo>
                  <a:lnTo>
                    <a:pt x="28" y="43"/>
                  </a:lnTo>
                  <a:lnTo>
                    <a:pt x="31" y="38"/>
                  </a:lnTo>
                  <a:lnTo>
                    <a:pt x="33" y="31"/>
                  </a:lnTo>
                  <a:lnTo>
                    <a:pt x="33" y="26"/>
                  </a:lnTo>
                  <a:lnTo>
                    <a:pt x="33" y="19"/>
                  </a:lnTo>
                  <a:lnTo>
                    <a:pt x="32" y="15"/>
                  </a:lnTo>
                  <a:lnTo>
                    <a:pt x="31" y="11"/>
                  </a:lnTo>
                  <a:lnTo>
                    <a:pt x="28" y="7"/>
                  </a:lnTo>
                  <a:lnTo>
                    <a:pt x="26" y="3"/>
                  </a:lnTo>
                  <a:lnTo>
                    <a:pt x="23" y="1"/>
                  </a:lnTo>
                  <a:lnTo>
                    <a:pt x="20" y="0"/>
                  </a:lnTo>
                  <a:lnTo>
                    <a:pt x="17" y="0"/>
                  </a:lnTo>
                  <a:lnTo>
                    <a:pt x="14" y="1"/>
                  </a:lnTo>
                  <a:lnTo>
                    <a:pt x="11" y="3"/>
                  </a:lnTo>
                  <a:lnTo>
                    <a:pt x="8" y="7"/>
                  </a:lnTo>
                  <a:lnTo>
                    <a:pt x="5" y="11"/>
                  </a:lnTo>
                  <a:lnTo>
                    <a:pt x="4" y="15"/>
                  </a:lnTo>
                  <a:lnTo>
                    <a:pt x="2" y="19"/>
                  </a:lnTo>
                  <a:lnTo>
                    <a:pt x="0" y="26"/>
                  </a:lnTo>
                  <a:lnTo>
                    <a:pt x="0" y="32"/>
                  </a:lnTo>
                  <a:lnTo>
                    <a:pt x="0" y="38"/>
                  </a:lnTo>
                  <a:lnTo>
                    <a:pt x="0" y="43"/>
                  </a:lnTo>
                  <a:lnTo>
                    <a:pt x="0" y="50"/>
                  </a:lnTo>
                  <a:lnTo>
                    <a:pt x="0" y="55"/>
                  </a:lnTo>
                  <a:lnTo>
                    <a:pt x="2" y="59"/>
                  </a:lnTo>
                  <a:lnTo>
                    <a:pt x="4" y="62"/>
                  </a:lnTo>
                  <a:lnTo>
                    <a:pt x="7" y="63"/>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77" name="Freeform 213"/>
            <p:cNvSpPr/>
            <p:nvPr/>
          </p:nvSpPr>
          <p:spPr>
            <a:xfrm>
              <a:off x="1302" y="1838"/>
              <a:ext cx="29" cy="34"/>
            </a:xfrm>
            <a:custGeom>
              <a:avLst/>
              <a:gdLst>
                <a:gd name="txL" fmla="*/ 0 w 29"/>
                <a:gd name="txT" fmla="*/ 0 h 34"/>
                <a:gd name="txR" fmla="*/ 29 w 29"/>
                <a:gd name="txB" fmla="*/ 34 h 34"/>
              </a:gdLst>
              <a:ahLst/>
              <a:cxnLst>
                <a:cxn ang="0">
                  <a:pos x="24" y="0"/>
                </a:cxn>
                <a:cxn ang="0">
                  <a:pos x="24" y="0"/>
                </a:cxn>
                <a:cxn ang="0">
                  <a:pos x="22" y="5"/>
                </a:cxn>
                <a:cxn ang="0">
                  <a:pos x="20" y="10"/>
                </a:cxn>
                <a:cxn ang="0">
                  <a:pos x="16" y="15"/>
                </a:cxn>
                <a:cxn ang="0">
                  <a:pos x="13" y="20"/>
                </a:cxn>
                <a:cxn ang="0">
                  <a:pos x="10" y="24"/>
                </a:cxn>
                <a:cxn ang="0">
                  <a:pos x="6" y="27"/>
                </a:cxn>
                <a:cxn ang="0">
                  <a:pos x="3" y="29"/>
                </a:cxn>
                <a:cxn ang="0">
                  <a:pos x="0" y="29"/>
                </a:cxn>
                <a:cxn ang="0">
                  <a:pos x="0" y="33"/>
                </a:cxn>
                <a:cxn ang="0">
                  <a:pos x="4" y="33"/>
                </a:cxn>
                <a:cxn ang="0">
                  <a:pos x="8" y="30"/>
                </a:cxn>
                <a:cxn ang="0">
                  <a:pos x="13" y="27"/>
                </a:cxn>
                <a:cxn ang="0">
                  <a:pos x="16" y="22"/>
                </a:cxn>
                <a:cxn ang="0">
                  <a:pos x="20" y="18"/>
                </a:cxn>
                <a:cxn ang="0">
                  <a:pos x="24" y="11"/>
                </a:cxn>
                <a:cxn ang="0">
                  <a:pos x="26" y="6"/>
                </a:cxn>
                <a:cxn ang="0">
                  <a:pos x="28" y="0"/>
                </a:cxn>
                <a:cxn ang="0">
                  <a:pos x="28" y="0"/>
                </a:cxn>
                <a:cxn ang="0">
                  <a:pos x="24" y="0"/>
                </a:cxn>
              </a:cxnLst>
              <a:rect l="txL" t="txT" r="txR" b="txB"/>
              <a:pathLst>
                <a:path w="29" h="34">
                  <a:moveTo>
                    <a:pt x="24" y="0"/>
                  </a:moveTo>
                  <a:lnTo>
                    <a:pt x="24" y="0"/>
                  </a:lnTo>
                  <a:lnTo>
                    <a:pt x="22" y="5"/>
                  </a:lnTo>
                  <a:lnTo>
                    <a:pt x="20" y="10"/>
                  </a:lnTo>
                  <a:lnTo>
                    <a:pt x="16" y="15"/>
                  </a:lnTo>
                  <a:lnTo>
                    <a:pt x="13" y="20"/>
                  </a:lnTo>
                  <a:lnTo>
                    <a:pt x="10" y="24"/>
                  </a:lnTo>
                  <a:lnTo>
                    <a:pt x="6" y="27"/>
                  </a:lnTo>
                  <a:lnTo>
                    <a:pt x="3" y="29"/>
                  </a:lnTo>
                  <a:lnTo>
                    <a:pt x="0" y="29"/>
                  </a:lnTo>
                  <a:lnTo>
                    <a:pt x="0" y="33"/>
                  </a:lnTo>
                  <a:lnTo>
                    <a:pt x="4" y="33"/>
                  </a:lnTo>
                  <a:lnTo>
                    <a:pt x="8" y="30"/>
                  </a:lnTo>
                  <a:lnTo>
                    <a:pt x="13" y="27"/>
                  </a:lnTo>
                  <a:lnTo>
                    <a:pt x="16" y="22"/>
                  </a:lnTo>
                  <a:lnTo>
                    <a:pt x="20" y="18"/>
                  </a:lnTo>
                  <a:lnTo>
                    <a:pt x="24" y="11"/>
                  </a:lnTo>
                  <a:lnTo>
                    <a:pt x="26" y="6"/>
                  </a:lnTo>
                  <a:lnTo>
                    <a:pt x="28" y="0"/>
                  </a:lnTo>
                  <a:lnTo>
                    <a:pt x="24"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78" name="Freeform 214"/>
            <p:cNvSpPr/>
            <p:nvPr/>
          </p:nvSpPr>
          <p:spPr>
            <a:xfrm>
              <a:off x="1316" y="1805"/>
              <a:ext cx="17" cy="35"/>
            </a:xfrm>
            <a:custGeom>
              <a:avLst/>
              <a:gdLst>
                <a:gd name="txL" fmla="*/ 0 w 17"/>
                <a:gd name="txT" fmla="*/ 0 h 35"/>
                <a:gd name="txR" fmla="*/ 17 w 17"/>
                <a:gd name="txB" fmla="*/ 35 h 35"/>
              </a:gdLst>
              <a:ahLst/>
              <a:cxnLst>
                <a:cxn ang="0">
                  <a:pos x="0" y="4"/>
                </a:cxn>
                <a:cxn ang="0">
                  <a:pos x="0" y="4"/>
                </a:cxn>
                <a:cxn ang="0">
                  <a:pos x="1" y="4"/>
                </a:cxn>
                <a:cxn ang="0">
                  <a:pos x="4" y="7"/>
                </a:cxn>
                <a:cxn ang="0">
                  <a:pos x="7" y="9"/>
                </a:cxn>
                <a:cxn ang="0">
                  <a:pos x="8" y="13"/>
                </a:cxn>
                <a:cxn ang="0">
                  <a:pos x="10" y="18"/>
                </a:cxn>
                <a:cxn ang="0">
                  <a:pos x="11" y="22"/>
                </a:cxn>
                <a:cxn ang="0">
                  <a:pos x="11" y="28"/>
                </a:cxn>
                <a:cxn ang="0">
                  <a:pos x="11" y="34"/>
                </a:cxn>
                <a:cxn ang="0">
                  <a:pos x="16" y="34"/>
                </a:cxn>
                <a:cxn ang="0">
                  <a:pos x="16" y="28"/>
                </a:cxn>
                <a:cxn ang="0">
                  <a:pos x="16" y="21"/>
                </a:cxn>
                <a:cxn ang="0">
                  <a:pos x="15" y="17"/>
                </a:cxn>
                <a:cxn ang="0">
                  <a:pos x="13" y="12"/>
                </a:cxn>
                <a:cxn ang="0">
                  <a:pos x="10" y="7"/>
                </a:cxn>
                <a:cxn ang="0">
                  <a:pos x="8" y="4"/>
                </a:cxn>
                <a:cxn ang="0">
                  <a:pos x="3" y="1"/>
                </a:cxn>
                <a:cxn ang="0">
                  <a:pos x="0" y="0"/>
                </a:cxn>
                <a:cxn ang="0">
                  <a:pos x="0" y="0"/>
                </a:cxn>
                <a:cxn ang="0">
                  <a:pos x="0" y="4"/>
                </a:cxn>
              </a:cxnLst>
              <a:rect l="txL" t="txT" r="txR" b="txB"/>
              <a:pathLst>
                <a:path w="17" h="35">
                  <a:moveTo>
                    <a:pt x="0" y="4"/>
                  </a:moveTo>
                  <a:lnTo>
                    <a:pt x="0" y="4"/>
                  </a:lnTo>
                  <a:lnTo>
                    <a:pt x="1" y="4"/>
                  </a:lnTo>
                  <a:lnTo>
                    <a:pt x="4" y="7"/>
                  </a:lnTo>
                  <a:lnTo>
                    <a:pt x="7" y="9"/>
                  </a:lnTo>
                  <a:lnTo>
                    <a:pt x="8" y="13"/>
                  </a:lnTo>
                  <a:lnTo>
                    <a:pt x="10" y="18"/>
                  </a:lnTo>
                  <a:lnTo>
                    <a:pt x="11" y="22"/>
                  </a:lnTo>
                  <a:lnTo>
                    <a:pt x="11" y="28"/>
                  </a:lnTo>
                  <a:lnTo>
                    <a:pt x="11" y="34"/>
                  </a:lnTo>
                  <a:lnTo>
                    <a:pt x="16" y="34"/>
                  </a:lnTo>
                  <a:lnTo>
                    <a:pt x="16" y="28"/>
                  </a:lnTo>
                  <a:lnTo>
                    <a:pt x="16" y="21"/>
                  </a:lnTo>
                  <a:lnTo>
                    <a:pt x="15" y="17"/>
                  </a:lnTo>
                  <a:lnTo>
                    <a:pt x="13" y="12"/>
                  </a:lnTo>
                  <a:lnTo>
                    <a:pt x="10" y="7"/>
                  </a:lnTo>
                  <a:lnTo>
                    <a:pt x="8" y="4"/>
                  </a:lnTo>
                  <a:lnTo>
                    <a:pt x="3" y="1"/>
                  </a:lnTo>
                  <a:lnTo>
                    <a:pt x="0" y="0"/>
                  </a:lnTo>
                  <a:lnTo>
                    <a:pt x="0" y="4"/>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79" name="Freeform 215"/>
            <p:cNvSpPr/>
            <p:nvPr/>
          </p:nvSpPr>
          <p:spPr>
            <a:xfrm>
              <a:off x="1294" y="1805"/>
              <a:ext cx="23" cy="29"/>
            </a:xfrm>
            <a:custGeom>
              <a:avLst/>
              <a:gdLst>
                <a:gd name="txL" fmla="*/ 0 w 23"/>
                <a:gd name="txT" fmla="*/ 0 h 29"/>
                <a:gd name="txR" fmla="*/ 23 w 23"/>
                <a:gd name="txB" fmla="*/ 29 h 29"/>
              </a:gdLst>
              <a:ahLst/>
              <a:cxnLst>
                <a:cxn ang="0">
                  <a:pos x="4" y="28"/>
                </a:cxn>
                <a:cxn ang="0">
                  <a:pos x="4" y="28"/>
                </a:cxn>
                <a:cxn ang="0">
                  <a:pos x="4" y="22"/>
                </a:cxn>
                <a:cxn ang="0">
                  <a:pos x="6" y="18"/>
                </a:cxn>
                <a:cxn ang="0">
                  <a:pos x="8" y="13"/>
                </a:cxn>
                <a:cxn ang="0">
                  <a:pos x="11" y="9"/>
                </a:cxn>
                <a:cxn ang="0">
                  <a:pos x="13" y="7"/>
                </a:cxn>
                <a:cxn ang="0">
                  <a:pos x="16" y="4"/>
                </a:cxn>
                <a:cxn ang="0">
                  <a:pos x="18" y="4"/>
                </a:cxn>
                <a:cxn ang="0">
                  <a:pos x="22" y="4"/>
                </a:cxn>
                <a:cxn ang="0">
                  <a:pos x="22" y="0"/>
                </a:cxn>
                <a:cxn ang="0">
                  <a:pos x="17" y="0"/>
                </a:cxn>
                <a:cxn ang="0">
                  <a:pos x="14" y="1"/>
                </a:cxn>
                <a:cxn ang="0">
                  <a:pos x="10" y="4"/>
                </a:cxn>
                <a:cxn ang="0">
                  <a:pos x="8" y="7"/>
                </a:cxn>
                <a:cxn ang="0">
                  <a:pos x="4" y="12"/>
                </a:cxn>
                <a:cxn ang="0">
                  <a:pos x="2" y="16"/>
                </a:cxn>
                <a:cxn ang="0">
                  <a:pos x="0" y="21"/>
                </a:cxn>
                <a:cxn ang="0">
                  <a:pos x="0" y="28"/>
                </a:cxn>
                <a:cxn ang="0">
                  <a:pos x="0" y="28"/>
                </a:cxn>
                <a:cxn ang="0">
                  <a:pos x="4" y="28"/>
                </a:cxn>
              </a:cxnLst>
              <a:rect l="txL" t="txT" r="txR" b="txB"/>
              <a:pathLst>
                <a:path w="23" h="29">
                  <a:moveTo>
                    <a:pt x="4" y="28"/>
                  </a:moveTo>
                  <a:lnTo>
                    <a:pt x="4" y="28"/>
                  </a:lnTo>
                  <a:lnTo>
                    <a:pt x="4" y="22"/>
                  </a:lnTo>
                  <a:lnTo>
                    <a:pt x="6" y="18"/>
                  </a:lnTo>
                  <a:lnTo>
                    <a:pt x="8" y="13"/>
                  </a:lnTo>
                  <a:lnTo>
                    <a:pt x="11" y="9"/>
                  </a:lnTo>
                  <a:lnTo>
                    <a:pt x="13" y="7"/>
                  </a:lnTo>
                  <a:lnTo>
                    <a:pt x="16" y="4"/>
                  </a:lnTo>
                  <a:lnTo>
                    <a:pt x="18" y="4"/>
                  </a:lnTo>
                  <a:lnTo>
                    <a:pt x="22" y="4"/>
                  </a:lnTo>
                  <a:lnTo>
                    <a:pt x="22" y="0"/>
                  </a:lnTo>
                  <a:lnTo>
                    <a:pt x="17" y="0"/>
                  </a:lnTo>
                  <a:lnTo>
                    <a:pt x="14" y="1"/>
                  </a:lnTo>
                  <a:lnTo>
                    <a:pt x="10" y="4"/>
                  </a:lnTo>
                  <a:lnTo>
                    <a:pt x="8" y="7"/>
                  </a:lnTo>
                  <a:lnTo>
                    <a:pt x="4" y="12"/>
                  </a:lnTo>
                  <a:lnTo>
                    <a:pt x="2" y="16"/>
                  </a:lnTo>
                  <a:lnTo>
                    <a:pt x="0" y="21"/>
                  </a:lnTo>
                  <a:lnTo>
                    <a:pt x="0" y="28"/>
                  </a:lnTo>
                  <a:lnTo>
                    <a:pt x="4" y="28"/>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80" name="Freeform 216"/>
            <p:cNvSpPr/>
            <p:nvPr/>
          </p:nvSpPr>
          <p:spPr>
            <a:xfrm>
              <a:off x="1291" y="1833"/>
              <a:ext cx="17" cy="40"/>
            </a:xfrm>
            <a:custGeom>
              <a:avLst/>
              <a:gdLst>
                <a:gd name="txL" fmla="*/ 0 w 17"/>
                <a:gd name="txT" fmla="*/ 0 h 40"/>
                <a:gd name="txR" fmla="*/ 17 w 17"/>
                <a:gd name="txB" fmla="*/ 40 h 40"/>
              </a:gdLst>
              <a:ahLst/>
              <a:cxnLst>
                <a:cxn ang="0">
                  <a:pos x="16" y="35"/>
                </a:cxn>
                <a:cxn ang="0">
                  <a:pos x="16" y="35"/>
                </a:cxn>
                <a:cxn ang="0">
                  <a:pos x="12" y="34"/>
                </a:cxn>
                <a:cxn ang="0">
                  <a:pos x="9" y="31"/>
                </a:cxn>
                <a:cxn ang="0">
                  <a:pos x="7" y="27"/>
                </a:cxn>
                <a:cxn ang="0">
                  <a:pos x="6" y="23"/>
                </a:cxn>
                <a:cxn ang="0">
                  <a:pos x="6" y="17"/>
                </a:cxn>
                <a:cxn ang="0">
                  <a:pos x="6" y="11"/>
                </a:cxn>
                <a:cxn ang="0">
                  <a:pos x="7" y="6"/>
                </a:cxn>
                <a:cxn ang="0">
                  <a:pos x="8" y="0"/>
                </a:cxn>
                <a:cxn ang="0">
                  <a:pos x="2" y="0"/>
                </a:cxn>
                <a:cxn ang="0">
                  <a:pos x="1" y="5"/>
                </a:cxn>
                <a:cxn ang="0">
                  <a:pos x="0" y="11"/>
                </a:cxn>
                <a:cxn ang="0">
                  <a:pos x="0" y="17"/>
                </a:cxn>
                <a:cxn ang="0">
                  <a:pos x="0" y="23"/>
                </a:cxn>
                <a:cxn ang="0">
                  <a:pos x="1" y="28"/>
                </a:cxn>
                <a:cxn ang="0">
                  <a:pos x="4" y="33"/>
                </a:cxn>
                <a:cxn ang="0">
                  <a:pos x="8" y="36"/>
                </a:cxn>
                <a:cxn ang="0">
                  <a:pos x="14" y="39"/>
                </a:cxn>
                <a:cxn ang="0">
                  <a:pos x="14" y="39"/>
                </a:cxn>
                <a:cxn ang="0">
                  <a:pos x="16" y="35"/>
                </a:cxn>
              </a:cxnLst>
              <a:rect l="txL" t="txT" r="txR" b="txB"/>
              <a:pathLst>
                <a:path w="17" h="40">
                  <a:moveTo>
                    <a:pt x="16" y="35"/>
                  </a:moveTo>
                  <a:lnTo>
                    <a:pt x="16" y="35"/>
                  </a:lnTo>
                  <a:lnTo>
                    <a:pt x="12" y="34"/>
                  </a:lnTo>
                  <a:lnTo>
                    <a:pt x="9" y="31"/>
                  </a:lnTo>
                  <a:lnTo>
                    <a:pt x="7" y="27"/>
                  </a:lnTo>
                  <a:lnTo>
                    <a:pt x="6" y="23"/>
                  </a:lnTo>
                  <a:lnTo>
                    <a:pt x="6" y="17"/>
                  </a:lnTo>
                  <a:lnTo>
                    <a:pt x="6" y="11"/>
                  </a:lnTo>
                  <a:lnTo>
                    <a:pt x="7" y="6"/>
                  </a:lnTo>
                  <a:lnTo>
                    <a:pt x="8" y="0"/>
                  </a:lnTo>
                  <a:lnTo>
                    <a:pt x="2" y="0"/>
                  </a:lnTo>
                  <a:lnTo>
                    <a:pt x="1" y="5"/>
                  </a:lnTo>
                  <a:lnTo>
                    <a:pt x="0" y="11"/>
                  </a:lnTo>
                  <a:lnTo>
                    <a:pt x="0" y="17"/>
                  </a:lnTo>
                  <a:lnTo>
                    <a:pt x="0" y="23"/>
                  </a:lnTo>
                  <a:lnTo>
                    <a:pt x="1" y="28"/>
                  </a:lnTo>
                  <a:lnTo>
                    <a:pt x="4" y="33"/>
                  </a:lnTo>
                  <a:lnTo>
                    <a:pt x="8" y="36"/>
                  </a:lnTo>
                  <a:lnTo>
                    <a:pt x="14" y="39"/>
                  </a:lnTo>
                  <a:lnTo>
                    <a:pt x="16" y="35"/>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81" name="Freeform 217"/>
            <p:cNvSpPr/>
            <p:nvPr/>
          </p:nvSpPr>
          <p:spPr>
            <a:xfrm>
              <a:off x="1384" y="1806"/>
              <a:ext cx="33" cy="63"/>
            </a:xfrm>
            <a:custGeom>
              <a:avLst/>
              <a:gdLst>
                <a:gd name="txL" fmla="*/ 0 w 33"/>
                <a:gd name="txT" fmla="*/ 0 h 63"/>
                <a:gd name="txR" fmla="*/ 33 w 33"/>
                <a:gd name="txB" fmla="*/ 63 h 63"/>
              </a:gdLst>
              <a:ahLst/>
              <a:cxnLst>
                <a:cxn ang="0">
                  <a:pos x="15" y="62"/>
                </a:cxn>
                <a:cxn ang="0">
                  <a:pos x="12" y="62"/>
                </a:cxn>
                <a:cxn ang="0">
                  <a:pos x="9" y="61"/>
                </a:cxn>
                <a:cxn ang="0">
                  <a:pos x="7" y="58"/>
                </a:cxn>
                <a:cxn ang="0">
                  <a:pos x="5" y="54"/>
                </a:cxn>
                <a:cxn ang="0">
                  <a:pos x="4" y="49"/>
                </a:cxn>
                <a:cxn ang="0">
                  <a:pos x="3" y="43"/>
                </a:cxn>
                <a:cxn ang="0">
                  <a:pos x="1" y="38"/>
                </a:cxn>
                <a:cxn ang="0">
                  <a:pos x="0" y="32"/>
                </a:cxn>
                <a:cxn ang="0">
                  <a:pos x="0" y="27"/>
                </a:cxn>
                <a:cxn ang="0">
                  <a:pos x="0" y="21"/>
                </a:cxn>
                <a:cxn ang="0">
                  <a:pos x="0" y="16"/>
                </a:cxn>
                <a:cxn ang="0">
                  <a:pos x="1" y="11"/>
                </a:cxn>
                <a:cxn ang="0">
                  <a:pos x="3" y="7"/>
                </a:cxn>
                <a:cxn ang="0">
                  <a:pos x="4" y="4"/>
                </a:cxn>
                <a:cxn ang="0">
                  <a:pos x="7" y="1"/>
                </a:cxn>
                <a:cxn ang="0">
                  <a:pos x="10" y="0"/>
                </a:cxn>
                <a:cxn ang="0">
                  <a:pos x="13" y="0"/>
                </a:cxn>
                <a:cxn ang="0">
                  <a:pos x="16" y="0"/>
                </a:cxn>
                <a:cxn ang="0">
                  <a:pos x="20" y="3"/>
                </a:cxn>
                <a:cxn ang="0">
                  <a:pos x="24" y="5"/>
                </a:cxn>
                <a:cxn ang="0">
                  <a:pos x="26" y="9"/>
                </a:cxn>
                <a:cxn ang="0">
                  <a:pos x="28" y="14"/>
                </a:cxn>
                <a:cxn ang="0">
                  <a:pos x="30" y="18"/>
                </a:cxn>
                <a:cxn ang="0">
                  <a:pos x="31" y="23"/>
                </a:cxn>
                <a:cxn ang="0">
                  <a:pos x="32" y="30"/>
                </a:cxn>
                <a:cxn ang="0">
                  <a:pos x="31" y="36"/>
                </a:cxn>
                <a:cxn ang="0">
                  <a:pos x="29" y="42"/>
                </a:cxn>
                <a:cxn ang="0">
                  <a:pos x="27" y="47"/>
                </a:cxn>
                <a:cxn ang="0">
                  <a:pos x="25" y="53"/>
                </a:cxn>
                <a:cxn ang="0">
                  <a:pos x="22" y="57"/>
                </a:cxn>
                <a:cxn ang="0">
                  <a:pos x="18" y="60"/>
                </a:cxn>
                <a:cxn ang="0">
                  <a:pos x="15" y="62"/>
                </a:cxn>
              </a:cxnLst>
              <a:rect l="txL" t="txT" r="txR" b="txB"/>
              <a:pathLst>
                <a:path w="33" h="63">
                  <a:moveTo>
                    <a:pt x="15" y="62"/>
                  </a:moveTo>
                  <a:lnTo>
                    <a:pt x="12" y="62"/>
                  </a:lnTo>
                  <a:lnTo>
                    <a:pt x="9" y="61"/>
                  </a:lnTo>
                  <a:lnTo>
                    <a:pt x="7" y="58"/>
                  </a:lnTo>
                  <a:lnTo>
                    <a:pt x="5" y="54"/>
                  </a:lnTo>
                  <a:lnTo>
                    <a:pt x="4" y="49"/>
                  </a:lnTo>
                  <a:lnTo>
                    <a:pt x="3" y="43"/>
                  </a:lnTo>
                  <a:lnTo>
                    <a:pt x="1" y="38"/>
                  </a:lnTo>
                  <a:lnTo>
                    <a:pt x="0" y="32"/>
                  </a:lnTo>
                  <a:lnTo>
                    <a:pt x="0" y="27"/>
                  </a:lnTo>
                  <a:lnTo>
                    <a:pt x="0" y="21"/>
                  </a:lnTo>
                  <a:lnTo>
                    <a:pt x="0" y="16"/>
                  </a:lnTo>
                  <a:lnTo>
                    <a:pt x="1" y="11"/>
                  </a:lnTo>
                  <a:lnTo>
                    <a:pt x="3" y="7"/>
                  </a:lnTo>
                  <a:lnTo>
                    <a:pt x="4" y="4"/>
                  </a:lnTo>
                  <a:lnTo>
                    <a:pt x="7" y="1"/>
                  </a:lnTo>
                  <a:lnTo>
                    <a:pt x="10" y="0"/>
                  </a:lnTo>
                  <a:lnTo>
                    <a:pt x="13" y="0"/>
                  </a:lnTo>
                  <a:lnTo>
                    <a:pt x="16" y="0"/>
                  </a:lnTo>
                  <a:lnTo>
                    <a:pt x="20" y="3"/>
                  </a:lnTo>
                  <a:lnTo>
                    <a:pt x="24" y="5"/>
                  </a:lnTo>
                  <a:lnTo>
                    <a:pt x="26" y="9"/>
                  </a:lnTo>
                  <a:lnTo>
                    <a:pt x="28" y="14"/>
                  </a:lnTo>
                  <a:lnTo>
                    <a:pt x="30" y="18"/>
                  </a:lnTo>
                  <a:lnTo>
                    <a:pt x="31" y="23"/>
                  </a:lnTo>
                  <a:lnTo>
                    <a:pt x="32" y="30"/>
                  </a:lnTo>
                  <a:lnTo>
                    <a:pt x="31" y="36"/>
                  </a:lnTo>
                  <a:lnTo>
                    <a:pt x="29" y="42"/>
                  </a:lnTo>
                  <a:lnTo>
                    <a:pt x="27" y="47"/>
                  </a:lnTo>
                  <a:lnTo>
                    <a:pt x="25" y="53"/>
                  </a:lnTo>
                  <a:lnTo>
                    <a:pt x="22" y="57"/>
                  </a:lnTo>
                  <a:lnTo>
                    <a:pt x="18" y="60"/>
                  </a:lnTo>
                  <a:lnTo>
                    <a:pt x="15" y="62"/>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82" name="Freeform 218"/>
            <p:cNvSpPr/>
            <p:nvPr/>
          </p:nvSpPr>
          <p:spPr>
            <a:xfrm>
              <a:off x="1382" y="1839"/>
              <a:ext cx="18" cy="33"/>
            </a:xfrm>
            <a:custGeom>
              <a:avLst/>
              <a:gdLst>
                <a:gd name="txL" fmla="*/ 0 w 18"/>
                <a:gd name="txT" fmla="*/ 0 h 33"/>
                <a:gd name="txR" fmla="*/ 18 w 18"/>
                <a:gd name="txB" fmla="*/ 33 h 33"/>
              </a:gdLst>
              <a:ahLst/>
              <a:cxnLst>
                <a:cxn ang="0">
                  <a:pos x="0" y="0"/>
                </a:cxn>
                <a:cxn ang="0">
                  <a:pos x="0" y="0"/>
                </a:cxn>
                <a:cxn ang="0">
                  <a:pos x="1" y="6"/>
                </a:cxn>
                <a:cxn ang="0">
                  <a:pos x="3" y="12"/>
                </a:cxn>
                <a:cxn ang="0">
                  <a:pos x="3" y="17"/>
                </a:cxn>
                <a:cxn ang="0">
                  <a:pos x="5" y="22"/>
                </a:cxn>
                <a:cxn ang="0">
                  <a:pos x="6" y="26"/>
                </a:cxn>
                <a:cxn ang="0">
                  <a:pos x="9" y="29"/>
                </a:cxn>
                <a:cxn ang="0">
                  <a:pos x="13" y="32"/>
                </a:cxn>
                <a:cxn ang="0">
                  <a:pos x="17" y="32"/>
                </a:cxn>
                <a:cxn ang="0">
                  <a:pos x="15" y="28"/>
                </a:cxn>
                <a:cxn ang="0">
                  <a:pos x="13" y="28"/>
                </a:cxn>
                <a:cxn ang="0">
                  <a:pos x="12" y="27"/>
                </a:cxn>
                <a:cxn ang="0">
                  <a:pos x="10" y="24"/>
                </a:cxn>
                <a:cxn ang="0">
                  <a:pos x="8" y="20"/>
                </a:cxn>
                <a:cxn ang="0">
                  <a:pos x="7" y="16"/>
                </a:cxn>
                <a:cxn ang="0">
                  <a:pos x="6" y="11"/>
                </a:cxn>
                <a:cxn ang="0">
                  <a:pos x="4" y="6"/>
                </a:cxn>
                <a:cxn ang="0">
                  <a:pos x="3" y="0"/>
                </a:cxn>
                <a:cxn ang="0">
                  <a:pos x="3" y="0"/>
                </a:cxn>
                <a:cxn ang="0">
                  <a:pos x="0" y="0"/>
                </a:cxn>
              </a:cxnLst>
              <a:rect l="txL" t="txT" r="txR" b="txB"/>
              <a:pathLst>
                <a:path w="18" h="33">
                  <a:moveTo>
                    <a:pt x="0" y="0"/>
                  </a:moveTo>
                  <a:lnTo>
                    <a:pt x="0" y="0"/>
                  </a:lnTo>
                  <a:lnTo>
                    <a:pt x="1" y="6"/>
                  </a:lnTo>
                  <a:lnTo>
                    <a:pt x="3" y="12"/>
                  </a:lnTo>
                  <a:lnTo>
                    <a:pt x="3" y="17"/>
                  </a:lnTo>
                  <a:lnTo>
                    <a:pt x="5" y="22"/>
                  </a:lnTo>
                  <a:lnTo>
                    <a:pt x="6" y="26"/>
                  </a:lnTo>
                  <a:lnTo>
                    <a:pt x="9" y="29"/>
                  </a:lnTo>
                  <a:lnTo>
                    <a:pt x="13" y="32"/>
                  </a:lnTo>
                  <a:lnTo>
                    <a:pt x="17" y="32"/>
                  </a:lnTo>
                  <a:lnTo>
                    <a:pt x="15" y="28"/>
                  </a:lnTo>
                  <a:lnTo>
                    <a:pt x="13" y="28"/>
                  </a:lnTo>
                  <a:lnTo>
                    <a:pt x="12" y="27"/>
                  </a:lnTo>
                  <a:lnTo>
                    <a:pt x="10" y="24"/>
                  </a:lnTo>
                  <a:lnTo>
                    <a:pt x="8" y="20"/>
                  </a:lnTo>
                  <a:lnTo>
                    <a:pt x="7" y="16"/>
                  </a:lnTo>
                  <a:lnTo>
                    <a:pt x="6" y="11"/>
                  </a:lnTo>
                  <a:lnTo>
                    <a:pt x="4" y="6"/>
                  </a:lnTo>
                  <a:lnTo>
                    <a:pt x="3" y="0"/>
                  </a:lnTo>
                  <a:lnTo>
                    <a:pt x="0"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83" name="Freeform 219"/>
            <p:cNvSpPr/>
            <p:nvPr/>
          </p:nvSpPr>
          <p:spPr>
            <a:xfrm>
              <a:off x="1382" y="1803"/>
              <a:ext cx="17" cy="36"/>
            </a:xfrm>
            <a:custGeom>
              <a:avLst/>
              <a:gdLst>
                <a:gd name="txL" fmla="*/ 0 w 17"/>
                <a:gd name="txT" fmla="*/ 0 h 36"/>
                <a:gd name="txR" fmla="*/ 17 w 17"/>
                <a:gd name="txB" fmla="*/ 36 h 36"/>
              </a:gdLst>
              <a:ahLst/>
              <a:cxnLst>
                <a:cxn ang="0">
                  <a:pos x="14" y="0"/>
                </a:cxn>
                <a:cxn ang="0">
                  <a:pos x="14" y="0"/>
                </a:cxn>
                <a:cxn ang="0">
                  <a:pos x="10" y="1"/>
                </a:cxn>
                <a:cxn ang="0">
                  <a:pos x="6" y="4"/>
                </a:cxn>
                <a:cxn ang="0">
                  <a:pos x="4" y="8"/>
                </a:cxn>
                <a:cxn ang="0">
                  <a:pos x="1" y="12"/>
                </a:cxn>
                <a:cxn ang="0">
                  <a:pos x="0" y="18"/>
                </a:cxn>
                <a:cxn ang="0">
                  <a:pos x="0" y="23"/>
                </a:cxn>
                <a:cxn ang="0">
                  <a:pos x="0" y="29"/>
                </a:cxn>
                <a:cxn ang="0">
                  <a:pos x="0" y="35"/>
                </a:cxn>
                <a:cxn ang="0">
                  <a:pos x="5" y="34"/>
                </a:cxn>
                <a:cxn ang="0">
                  <a:pos x="4" y="28"/>
                </a:cxn>
                <a:cxn ang="0">
                  <a:pos x="4" y="23"/>
                </a:cxn>
                <a:cxn ang="0">
                  <a:pos x="5" y="19"/>
                </a:cxn>
                <a:cxn ang="0">
                  <a:pos x="6" y="14"/>
                </a:cxn>
                <a:cxn ang="0">
                  <a:pos x="7" y="10"/>
                </a:cxn>
                <a:cxn ang="0">
                  <a:pos x="10" y="7"/>
                </a:cxn>
                <a:cxn ang="0">
                  <a:pos x="12" y="5"/>
                </a:cxn>
                <a:cxn ang="0">
                  <a:pos x="16" y="3"/>
                </a:cxn>
                <a:cxn ang="0">
                  <a:pos x="16" y="3"/>
                </a:cxn>
                <a:cxn ang="0">
                  <a:pos x="14" y="0"/>
                </a:cxn>
              </a:cxnLst>
              <a:rect l="txL" t="txT" r="txR" b="txB"/>
              <a:pathLst>
                <a:path w="17" h="36">
                  <a:moveTo>
                    <a:pt x="14" y="0"/>
                  </a:moveTo>
                  <a:lnTo>
                    <a:pt x="14" y="0"/>
                  </a:lnTo>
                  <a:lnTo>
                    <a:pt x="10" y="1"/>
                  </a:lnTo>
                  <a:lnTo>
                    <a:pt x="6" y="4"/>
                  </a:lnTo>
                  <a:lnTo>
                    <a:pt x="4" y="8"/>
                  </a:lnTo>
                  <a:lnTo>
                    <a:pt x="1" y="12"/>
                  </a:lnTo>
                  <a:lnTo>
                    <a:pt x="0" y="18"/>
                  </a:lnTo>
                  <a:lnTo>
                    <a:pt x="0" y="23"/>
                  </a:lnTo>
                  <a:lnTo>
                    <a:pt x="0" y="29"/>
                  </a:lnTo>
                  <a:lnTo>
                    <a:pt x="0" y="35"/>
                  </a:lnTo>
                  <a:lnTo>
                    <a:pt x="5" y="34"/>
                  </a:lnTo>
                  <a:lnTo>
                    <a:pt x="4" y="28"/>
                  </a:lnTo>
                  <a:lnTo>
                    <a:pt x="4" y="23"/>
                  </a:lnTo>
                  <a:lnTo>
                    <a:pt x="5" y="19"/>
                  </a:lnTo>
                  <a:lnTo>
                    <a:pt x="6" y="14"/>
                  </a:lnTo>
                  <a:lnTo>
                    <a:pt x="7" y="10"/>
                  </a:lnTo>
                  <a:lnTo>
                    <a:pt x="10" y="7"/>
                  </a:lnTo>
                  <a:lnTo>
                    <a:pt x="12" y="5"/>
                  </a:lnTo>
                  <a:lnTo>
                    <a:pt x="16" y="3"/>
                  </a:lnTo>
                  <a:lnTo>
                    <a:pt x="14"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84" name="Freeform 220"/>
            <p:cNvSpPr/>
            <p:nvPr/>
          </p:nvSpPr>
          <p:spPr>
            <a:xfrm>
              <a:off x="1394" y="1804"/>
              <a:ext cx="25" cy="28"/>
            </a:xfrm>
            <a:custGeom>
              <a:avLst/>
              <a:gdLst>
                <a:gd name="txL" fmla="*/ 0 w 25"/>
                <a:gd name="txT" fmla="*/ 0 h 28"/>
                <a:gd name="txR" fmla="*/ 25 w 25"/>
                <a:gd name="txB" fmla="*/ 28 h 28"/>
              </a:gdLst>
              <a:ahLst/>
              <a:cxnLst>
                <a:cxn ang="0">
                  <a:pos x="24" y="26"/>
                </a:cxn>
                <a:cxn ang="0">
                  <a:pos x="24" y="26"/>
                </a:cxn>
                <a:cxn ang="0">
                  <a:pos x="22" y="20"/>
                </a:cxn>
                <a:cxn ang="0">
                  <a:pos x="20" y="15"/>
                </a:cxn>
                <a:cxn ang="0">
                  <a:pos x="17" y="9"/>
                </a:cxn>
                <a:cxn ang="0">
                  <a:pos x="15" y="5"/>
                </a:cxn>
                <a:cxn ang="0">
                  <a:pos x="12" y="2"/>
                </a:cxn>
                <a:cxn ang="0">
                  <a:pos x="8" y="0"/>
                </a:cxn>
                <a:cxn ang="0">
                  <a:pos x="4" y="0"/>
                </a:cxn>
                <a:cxn ang="0">
                  <a:pos x="0" y="0"/>
                </a:cxn>
                <a:cxn ang="0">
                  <a:pos x="1" y="4"/>
                </a:cxn>
                <a:cxn ang="0">
                  <a:pos x="4" y="4"/>
                </a:cxn>
                <a:cxn ang="0">
                  <a:pos x="6" y="4"/>
                </a:cxn>
                <a:cxn ang="0">
                  <a:pos x="9" y="6"/>
                </a:cxn>
                <a:cxn ang="0">
                  <a:pos x="12" y="9"/>
                </a:cxn>
                <a:cxn ang="0">
                  <a:pos x="15" y="12"/>
                </a:cxn>
                <a:cxn ang="0">
                  <a:pos x="17" y="17"/>
                </a:cxn>
                <a:cxn ang="0">
                  <a:pos x="18" y="21"/>
                </a:cxn>
                <a:cxn ang="0">
                  <a:pos x="20" y="27"/>
                </a:cxn>
                <a:cxn ang="0">
                  <a:pos x="20" y="27"/>
                </a:cxn>
                <a:cxn ang="0">
                  <a:pos x="24" y="26"/>
                </a:cxn>
              </a:cxnLst>
              <a:rect l="txL" t="txT" r="txR" b="txB"/>
              <a:pathLst>
                <a:path w="25" h="28">
                  <a:moveTo>
                    <a:pt x="24" y="26"/>
                  </a:moveTo>
                  <a:lnTo>
                    <a:pt x="24" y="26"/>
                  </a:lnTo>
                  <a:lnTo>
                    <a:pt x="22" y="20"/>
                  </a:lnTo>
                  <a:lnTo>
                    <a:pt x="20" y="15"/>
                  </a:lnTo>
                  <a:lnTo>
                    <a:pt x="17" y="9"/>
                  </a:lnTo>
                  <a:lnTo>
                    <a:pt x="15" y="5"/>
                  </a:lnTo>
                  <a:lnTo>
                    <a:pt x="12" y="2"/>
                  </a:lnTo>
                  <a:lnTo>
                    <a:pt x="8" y="0"/>
                  </a:lnTo>
                  <a:lnTo>
                    <a:pt x="4" y="0"/>
                  </a:lnTo>
                  <a:lnTo>
                    <a:pt x="0" y="0"/>
                  </a:lnTo>
                  <a:lnTo>
                    <a:pt x="1" y="4"/>
                  </a:lnTo>
                  <a:lnTo>
                    <a:pt x="4" y="4"/>
                  </a:lnTo>
                  <a:lnTo>
                    <a:pt x="6" y="4"/>
                  </a:lnTo>
                  <a:lnTo>
                    <a:pt x="9" y="6"/>
                  </a:lnTo>
                  <a:lnTo>
                    <a:pt x="12" y="9"/>
                  </a:lnTo>
                  <a:lnTo>
                    <a:pt x="15" y="12"/>
                  </a:lnTo>
                  <a:lnTo>
                    <a:pt x="17" y="17"/>
                  </a:lnTo>
                  <a:lnTo>
                    <a:pt x="18" y="21"/>
                  </a:lnTo>
                  <a:lnTo>
                    <a:pt x="20" y="27"/>
                  </a:lnTo>
                  <a:lnTo>
                    <a:pt x="24" y="26"/>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85" name="Freeform 221"/>
            <p:cNvSpPr/>
            <p:nvPr/>
          </p:nvSpPr>
          <p:spPr>
            <a:xfrm>
              <a:off x="1399" y="1830"/>
              <a:ext cx="21" cy="42"/>
            </a:xfrm>
            <a:custGeom>
              <a:avLst/>
              <a:gdLst>
                <a:gd name="txL" fmla="*/ 0 w 21"/>
                <a:gd name="txT" fmla="*/ 0 h 42"/>
                <a:gd name="txR" fmla="*/ 21 w 21"/>
                <a:gd name="txB" fmla="*/ 42 h 42"/>
              </a:gdLst>
              <a:ahLst/>
              <a:cxnLst>
                <a:cxn ang="0">
                  <a:pos x="1" y="41"/>
                </a:cxn>
                <a:cxn ang="0">
                  <a:pos x="1" y="41"/>
                </a:cxn>
                <a:cxn ang="0">
                  <a:pos x="5" y="38"/>
                </a:cxn>
                <a:cxn ang="0">
                  <a:pos x="9" y="35"/>
                </a:cxn>
                <a:cxn ang="0">
                  <a:pos x="12" y="30"/>
                </a:cxn>
                <a:cxn ang="0">
                  <a:pos x="14" y="24"/>
                </a:cxn>
                <a:cxn ang="0">
                  <a:pos x="17" y="18"/>
                </a:cxn>
                <a:cxn ang="0">
                  <a:pos x="18" y="12"/>
                </a:cxn>
                <a:cxn ang="0">
                  <a:pos x="20" y="6"/>
                </a:cxn>
                <a:cxn ang="0">
                  <a:pos x="19" y="0"/>
                </a:cxn>
                <a:cxn ang="0">
                  <a:pos x="15" y="0"/>
                </a:cxn>
                <a:cxn ang="0">
                  <a:pos x="16" y="6"/>
                </a:cxn>
                <a:cxn ang="0">
                  <a:pos x="14" y="12"/>
                </a:cxn>
                <a:cxn ang="0">
                  <a:pos x="13" y="18"/>
                </a:cxn>
                <a:cxn ang="0">
                  <a:pos x="12" y="23"/>
                </a:cxn>
                <a:cxn ang="0">
                  <a:pos x="9" y="28"/>
                </a:cxn>
                <a:cxn ang="0">
                  <a:pos x="6" y="32"/>
                </a:cxn>
                <a:cxn ang="0">
                  <a:pos x="3" y="35"/>
                </a:cxn>
                <a:cxn ang="0">
                  <a:pos x="0" y="36"/>
                </a:cxn>
                <a:cxn ang="0">
                  <a:pos x="0" y="36"/>
                </a:cxn>
                <a:cxn ang="0">
                  <a:pos x="1" y="41"/>
                </a:cxn>
              </a:cxnLst>
              <a:rect l="txL" t="txT" r="txR" b="txB"/>
              <a:pathLst>
                <a:path w="21" h="42">
                  <a:moveTo>
                    <a:pt x="1" y="41"/>
                  </a:moveTo>
                  <a:lnTo>
                    <a:pt x="1" y="41"/>
                  </a:lnTo>
                  <a:lnTo>
                    <a:pt x="5" y="38"/>
                  </a:lnTo>
                  <a:lnTo>
                    <a:pt x="9" y="35"/>
                  </a:lnTo>
                  <a:lnTo>
                    <a:pt x="12" y="30"/>
                  </a:lnTo>
                  <a:lnTo>
                    <a:pt x="14" y="24"/>
                  </a:lnTo>
                  <a:lnTo>
                    <a:pt x="17" y="18"/>
                  </a:lnTo>
                  <a:lnTo>
                    <a:pt x="18" y="12"/>
                  </a:lnTo>
                  <a:lnTo>
                    <a:pt x="20" y="6"/>
                  </a:lnTo>
                  <a:lnTo>
                    <a:pt x="19" y="0"/>
                  </a:lnTo>
                  <a:lnTo>
                    <a:pt x="15" y="0"/>
                  </a:lnTo>
                  <a:lnTo>
                    <a:pt x="16" y="6"/>
                  </a:lnTo>
                  <a:lnTo>
                    <a:pt x="14" y="12"/>
                  </a:lnTo>
                  <a:lnTo>
                    <a:pt x="13" y="18"/>
                  </a:lnTo>
                  <a:lnTo>
                    <a:pt x="12" y="23"/>
                  </a:lnTo>
                  <a:lnTo>
                    <a:pt x="9" y="28"/>
                  </a:lnTo>
                  <a:lnTo>
                    <a:pt x="6" y="32"/>
                  </a:lnTo>
                  <a:lnTo>
                    <a:pt x="3" y="35"/>
                  </a:lnTo>
                  <a:lnTo>
                    <a:pt x="0" y="36"/>
                  </a:lnTo>
                  <a:lnTo>
                    <a:pt x="1" y="41"/>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86" name="Freeform 222"/>
            <p:cNvSpPr/>
            <p:nvPr/>
          </p:nvSpPr>
          <p:spPr>
            <a:xfrm>
              <a:off x="2701" y="1848"/>
              <a:ext cx="185" cy="89"/>
            </a:xfrm>
            <a:custGeom>
              <a:avLst/>
              <a:gdLst>
                <a:gd name="txL" fmla="*/ 0 w 185"/>
                <a:gd name="txT" fmla="*/ 0 h 89"/>
                <a:gd name="txR" fmla="*/ 185 w 185"/>
                <a:gd name="txB" fmla="*/ 89 h 89"/>
              </a:gdLst>
              <a:ahLst/>
              <a:cxnLst>
                <a:cxn ang="0">
                  <a:pos x="129" y="68"/>
                </a:cxn>
                <a:cxn ang="0">
                  <a:pos x="128" y="68"/>
                </a:cxn>
                <a:cxn ang="0">
                  <a:pos x="125" y="70"/>
                </a:cxn>
                <a:cxn ang="0">
                  <a:pos x="122" y="72"/>
                </a:cxn>
                <a:cxn ang="0">
                  <a:pos x="116" y="74"/>
                </a:cxn>
                <a:cxn ang="0">
                  <a:pos x="111" y="77"/>
                </a:cxn>
                <a:cxn ang="0">
                  <a:pos x="104" y="80"/>
                </a:cxn>
                <a:cxn ang="0">
                  <a:pos x="98" y="83"/>
                </a:cxn>
                <a:cxn ang="0">
                  <a:pos x="92" y="85"/>
                </a:cxn>
                <a:cxn ang="0">
                  <a:pos x="85" y="87"/>
                </a:cxn>
                <a:cxn ang="0">
                  <a:pos x="79" y="88"/>
                </a:cxn>
                <a:cxn ang="0">
                  <a:pos x="75" y="86"/>
                </a:cxn>
                <a:cxn ang="0">
                  <a:pos x="72" y="84"/>
                </a:cxn>
                <a:cxn ang="0">
                  <a:pos x="69" y="80"/>
                </a:cxn>
                <a:cxn ang="0">
                  <a:pos x="69" y="74"/>
                </a:cxn>
                <a:cxn ang="0">
                  <a:pos x="71" y="67"/>
                </a:cxn>
                <a:cxn ang="0">
                  <a:pos x="75" y="56"/>
                </a:cxn>
                <a:cxn ang="0">
                  <a:pos x="77" y="48"/>
                </a:cxn>
                <a:cxn ang="0">
                  <a:pos x="78" y="40"/>
                </a:cxn>
                <a:cxn ang="0">
                  <a:pos x="76" y="34"/>
                </a:cxn>
                <a:cxn ang="0">
                  <a:pos x="72" y="29"/>
                </a:cxn>
                <a:cxn ang="0">
                  <a:pos x="67" y="25"/>
                </a:cxn>
                <a:cxn ang="0">
                  <a:pos x="60" y="24"/>
                </a:cxn>
                <a:cxn ang="0">
                  <a:pos x="52" y="22"/>
                </a:cxn>
                <a:cxn ang="0">
                  <a:pos x="44" y="20"/>
                </a:cxn>
                <a:cxn ang="0">
                  <a:pos x="36" y="20"/>
                </a:cxn>
                <a:cxn ang="0">
                  <a:pos x="28" y="20"/>
                </a:cxn>
                <a:cxn ang="0">
                  <a:pos x="20" y="20"/>
                </a:cxn>
                <a:cxn ang="0">
                  <a:pos x="13" y="20"/>
                </a:cxn>
                <a:cxn ang="0">
                  <a:pos x="7" y="21"/>
                </a:cxn>
                <a:cxn ang="0">
                  <a:pos x="3" y="21"/>
                </a:cxn>
                <a:cxn ang="0">
                  <a:pos x="0" y="20"/>
                </a:cxn>
                <a:cxn ang="0">
                  <a:pos x="0" y="20"/>
                </a:cxn>
                <a:cxn ang="0">
                  <a:pos x="184" y="0"/>
                </a:cxn>
                <a:cxn ang="0">
                  <a:pos x="129" y="68"/>
                </a:cxn>
              </a:cxnLst>
              <a:rect l="txL" t="txT" r="txR" b="txB"/>
              <a:pathLst>
                <a:path w="185" h="89">
                  <a:moveTo>
                    <a:pt x="129" y="68"/>
                  </a:moveTo>
                  <a:lnTo>
                    <a:pt x="128" y="68"/>
                  </a:lnTo>
                  <a:lnTo>
                    <a:pt x="125" y="70"/>
                  </a:lnTo>
                  <a:lnTo>
                    <a:pt x="122" y="72"/>
                  </a:lnTo>
                  <a:lnTo>
                    <a:pt x="116" y="74"/>
                  </a:lnTo>
                  <a:lnTo>
                    <a:pt x="111" y="77"/>
                  </a:lnTo>
                  <a:lnTo>
                    <a:pt x="104" y="80"/>
                  </a:lnTo>
                  <a:lnTo>
                    <a:pt x="98" y="83"/>
                  </a:lnTo>
                  <a:lnTo>
                    <a:pt x="92" y="85"/>
                  </a:lnTo>
                  <a:lnTo>
                    <a:pt x="85" y="87"/>
                  </a:lnTo>
                  <a:lnTo>
                    <a:pt x="79" y="88"/>
                  </a:lnTo>
                  <a:lnTo>
                    <a:pt x="75" y="86"/>
                  </a:lnTo>
                  <a:lnTo>
                    <a:pt x="72" y="84"/>
                  </a:lnTo>
                  <a:lnTo>
                    <a:pt x="69" y="80"/>
                  </a:lnTo>
                  <a:lnTo>
                    <a:pt x="69" y="74"/>
                  </a:lnTo>
                  <a:lnTo>
                    <a:pt x="71" y="67"/>
                  </a:lnTo>
                  <a:lnTo>
                    <a:pt x="75" y="56"/>
                  </a:lnTo>
                  <a:lnTo>
                    <a:pt x="77" y="48"/>
                  </a:lnTo>
                  <a:lnTo>
                    <a:pt x="78" y="40"/>
                  </a:lnTo>
                  <a:lnTo>
                    <a:pt x="76" y="34"/>
                  </a:lnTo>
                  <a:lnTo>
                    <a:pt x="72" y="29"/>
                  </a:lnTo>
                  <a:lnTo>
                    <a:pt x="67" y="25"/>
                  </a:lnTo>
                  <a:lnTo>
                    <a:pt x="60" y="24"/>
                  </a:lnTo>
                  <a:lnTo>
                    <a:pt x="52" y="22"/>
                  </a:lnTo>
                  <a:lnTo>
                    <a:pt x="44" y="20"/>
                  </a:lnTo>
                  <a:lnTo>
                    <a:pt x="36" y="20"/>
                  </a:lnTo>
                  <a:lnTo>
                    <a:pt x="28" y="20"/>
                  </a:lnTo>
                  <a:lnTo>
                    <a:pt x="20" y="20"/>
                  </a:lnTo>
                  <a:lnTo>
                    <a:pt x="13" y="20"/>
                  </a:lnTo>
                  <a:lnTo>
                    <a:pt x="7" y="21"/>
                  </a:lnTo>
                  <a:lnTo>
                    <a:pt x="3" y="21"/>
                  </a:lnTo>
                  <a:lnTo>
                    <a:pt x="0" y="20"/>
                  </a:lnTo>
                  <a:lnTo>
                    <a:pt x="184" y="0"/>
                  </a:lnTo>
                  <a:lnTo>
                    <a:pt x="129" y="68"/>
                  </a:lnTo>
                </a:path>
              </a:pathLst>
            </a:custGeom>
            <a:solidFill>
              <a:srgbClr val="FF007F"/>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87" name="Freeform 223"/>
            <p:cNvSpPr/>
            <p:nvPr/>
          </p:nvSpPr>
          <p:spPr>
            <a:xfrm>
              <a:off x="2768" y="1903"/>
              <a:ext cx="65" cy="36"/>
            </a:xfrm>
            <a:custGeom>
              <a:avLst/>
              <a:gdLst>
                <a:gd name="txL" fmla="*/ 0 w 65"/>
                <a:gd name="txT" fmla="*/ 0 h 36"/>
                <a:gd name="txR" fmla="*/ 65 w 65"/>
                <a:gd name="txB" fmla="*/ 36 h 36"/>
              </a:gdLst>
              <a:ahLst/>
              <a:cxnLst>
                <a:cxn ang="0">
                  <a:pos x="6" y="0"/>
                </a:cxn>
                <a:cxn ang="0">
                  <a:pos x="6" y="0"/>
                </a:cxn>
                <a:cxn ang="0">
                  <a:pos x="2" y="11"/>
                </a:cxn>
                <a:cxn ang="0">
                  <a:pos x="0" y="19"/>
                </a:cxn>
                <a:cxn ang="0">
                  <a:pos x="0" y="26"/>
                </a:cxn>
                <a:cxn ang="0">
                  <a:pos x="3" y="30"/>
                </a:cxn>
                <a:cxn ang="0">
                  <a:pos x="7" y="34"/>
                </a:cxn>
                <a:cxn ang="0">
                  <a:pos x="12" y="35"/>
                </a:cxn>
                <a:cxn ang="0">
                  <a:pos x="18" y="34"/>
                </a:cxn>
                <a:cxn ang="0">
                  <a:pos x="25" y="33"/>
                </a:cxn>
                <a:cxn ang="0">
                  <a:pos x="32" y="30"/>
                </a:cxn>
                <a:cxn ang="0">
                  <a:pos x="38" y="27"/>
                </a:cxn>
                <a:cxn ang="0">
                  <a:pos x="45" y="24"/>
                </a:cxn>
                <a:cxn ang="0">
                  <a:pos x="51" y="21"/>
                </a:cxn>
                <a:cxn ang="0">
                  <a:pos x="56" y="18"/>
                </a:cxn>
                <a:cxn ang="0">
                  <a:pos x="59" y="17"/>
                </a:cxn>
                <a:cxn ang="0">
                  <a:pos x="63" y="15"/>
                </a:cxn>
                <a:cxn ang="0">
                  <a:pos x="64" y="14"/>
                </a:cxn>
                <a:cxn ang="0">
                  <a:pos x="61" y="11"/>
                </a:cxn>
                <a:cxn ang="0">
                  <a:pos x="60" y="12"/>
                </a:cxn>
                <a:cxn ang="0">
                  <a:pos x="58" y="13"/>
                </a:cxn>
                <a:cxn ang="0">
                  <a:pos x="55" y="16"/>
                </a:cxn>
                <a:cxn ang="0">
                  <a:pos x="49" y="17"/>
                </a:cxn>
                <a:cxn ang="0">
                  <a:pos x="43" y="21"/>
                </a:cxn>
                <a:cxn ang="0">
                  <a:pos x="37" y="24"/>
                </a:cxn>
                <a:cxn ang="0">
                  <a:pos x="30" y="26"/>
                </a:cxn>
                <a:cxn ang="0">
                  <a:pos x="24" y="28"/>
                </a:cxn>
                <a:cxn ang="0">
                  <a:pos x="17" y="30"/>
                </a:cxn>
                <a:cxn ang="0">
                  <a:pos x="12" y="30"/>
                </a:cxn>
                <a:cxn ang="0">
                  <a:pos x="8" y="30"/>
                </a:cxn>
                <a:cxn ang="0">
                  <a:pos x="6" y="28"/>
                </a:cxn>
                <a:cxn ang="0">
                  <a:pos x="4" y="25"/>
                </a:cxn>
                <a:cxn ang="0">
                  <a:pos x="4" y="20"/>
                </a:cxn>
                <a:cxn ang="0">
                  <a:pos x="6" y="13"/>
                </a:cxn>
                <a:cxn ang="0">
                  <a:pos x="9" y="2"/>
                </a:cxn>
                <a:cxn ang="0">
                  <a:pos x="9" y="2"/>
                </a:cxn>
                <a:cxn ang="0">
                  <a:pos x="6" y="0"/>
                </a:cxn>
              </a:cxnLst>
              <a:rect l="txL" t="txT" r="txR" b="txB"/>
              <a:pathLst>
                <a:path w="65" h="36">
                  <a:moveTo>
                    <a:pt x="6" y="0"/>
                  </a:moveTo>
                  <a:lnTo>
                    <a:pt x="6" y="0"/>
                  </a:lnTo>
                  <a:lnTo>
                    <a:pt x="2" y="11"/>
                  </a:lnTo>
                  <a:lnTo>
                    <a:pt x="0" y="19"/>
                  </a:lnTo>
                  <a:lnTo>
                    <a:pt x="0" y="26"/>
                  </a:lnTo>
                  <a:lnTo>
                    <a:pt x="3" y="30"/>
                  </a:lnTo>
                  <a:lnTo>
                    <a:pt x="7" y="34"/>
                  </a:lnTo>
                  <a:lnTo>
                    <a:pt x="12" y="35"/>
                  </a:lnTo>
                  <a:lnTo>
                    <a:pt x="18" y="34"/>
                  </a:lnTo>
                  <a:lnTo>
                    <a:pt x="25" y="33"/>
                  </a:lnTo>
                  <a:lnTo>
                    <a:pt x="32" y="30"/>
                  </a:lnTo>
                  <a:lnTo>
                    <a:pt x="38" y="27"/>
                  </a:lnTo>
                  <a:lnTo>
                    <a:pt x="45" y="24"/>
                  </a:lnTo>
                  <a:lnTo>
                    <a:pt x="51" y="21"/>
                  </a:lnTo>
                  <a:lnTo>
                    <a:pt x="56" y="18"/>
                  </a:lnTo>
                  <a:lnTo>
                    <a:pt x="59" y="17"/>
                  </a:lnTo>
                  <a:lnTo>
                    <a:pt x="63" y="15"/>
                  </a:lnTo>
                  <a:lnTo>
                    <a:pt x="64" y="14"/>
                  </a:lnTo>
                  <a:lnTo>
                    <a:pt x="61" y="11"/>
                  </a:lnTo>
                  <a:lnTo>
                    <a:pt x="60" y="12"/>
                  </a:lnTo>
                  <a:lnTo>
                    <a:pt x="58" y="13"/>
                  </a:lnTo>
                  <a:lnTo>
                    <a:pt x="55" y="16"/>
                  </a:lnTo>
                  <a:lnTo>
                    <a:pt x="49" y="17"/>
                  </a:lnTo>
                  <a:lnTo>
                    <a:pt x="43" y="21"/>
                  </a:lnTo>
                  <a:lnTo>
                    <a:pt x="37" y="24"/>
                  </a:lnTo>
                  <a:lnTo>
                    <a:pt x="30" y="26"/>
                  </a:lnTo>
                  <a:lnTo>
                    <a:pt x="24" y="28"/>
                  </a:lnTo>
                  <a:lnTo>
                    <a:pt x="17" y="30"/>
                  </a:lnTo>
                  <a:lnTo>
                    <a:pt x="12" y="30"/>
                  </a:lnTo>
                  <a:lnTo>
                    <a:pt x="8" y="30"/>
                  </a:lnTo>
                  <a:lnTo>
                    <a:pt x="6" y="28"/>
                  </a:lnTo>
                  <a:lnTo>
                    <a:pt x="4" y="25"/>
                  </a:lnTo>
                  <a:lnTo>
                    <a:pt x="4" y="20"/>
                  </a:lnTo>
                  <a:lnTo>
                    <a:pt x="6" y="13"/>
                  </a:lnTo>
                  <a:lnTo>
                    <a:pt x="9" y="2"/>
                  </a:lnTo>
                  <a:lnTo>
                    <a:pt x="6"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88" name="Freeform 224"/>
            <p:cNvSpPr/>
            <p:nvPr/>
          </p:nvSpPr>
          <p:spPr>
            <a:xfrm>
              <a:off x="2700" y="1867"/>
              <a:ext cx="82" cy="40"/>
            </a:xfrm>
            <a:custGeom>
              <a:avLst/>
              <a:gdLst>
                <a:gd name="txL" fmla="*/ 0 w 82"/>
                <a:gd name="txT" fmla="*/ 0 h 40"/>
                <a:gd name="txR" fmla="*/ 82 w 82"/>
                <a:gd name="txB" fmla="*/ 40 h 40"/>
              </a:gdLst>
              <a:ahLst/>
              <a:cxnLst>
                <a:cxn ang="0">
                  <a:pos x="1" y="0"/>
                </a:cxn>
                <a:cxn ang="0">
                  <a:pos x="0" y="0"/>
                </a:cxn>
                <a:cxn ang="0">
                  <a:pos x="1" y="4"/>
                </a:cxn>
                <a:cxn ang="0">
                  <a:pos x="4" y="4"/>
                </a:cxn>
                <a:cxn ang="0">
                  <a:pos x="8" y="4"/>
                </a:cxn>
                <a:cxn ang="0">
                  <a:pos x="15" y="4"/>
                </a:cxn>
                <a:cxn ang="0">
                  <a:pos x="22" y="4"/>
                </a:cxn>
                <a:cxn ang="0">
                  <a:pos x="30" y="3"/>
                </a:cxn>
                <a:cxn ang="0">
                  <a:pos x="37" y="4"/>
                </a:cxn>
                <a:cxn ang="0">
                  <a:pos x="46" y="4"/>
                </a:cxn>
                <a:cxn ang="0">
                  <a:pos x="54" y="5"/>
                </a:cxn>
                <a:cxn ang="0">
                  <a:pos x="61" y="7"/>
                </a:cxn>
                <a:cxn ang="0">
                  <a:pos x="67" y="8"/>
                </a:cxn>
                <a:cxn ang="0">
                  <a:pos x="73" y="12"/>
                </a:cxn>
                <a:cxn ang="0">
                  <a:pos x="76" y="16"/>
                </a:cxn>
                <a:cxn ang="0">
                  <a:pos x="77" y="22"/>
                </a:cxn>
                <a:cxn ang="0">
                  <a:pos x="77" y="29"/>
                </a:cxn>
                <a:cxn ang="0">
                  <a:pos x="74" y="36"/>
                </a:cxn>
                <a:cxn ang="0">
                  <a:pos x="77" y="39"/>
                </a:cxn>
                <a:cxn ang="0">
                  <a:pos x="81" y="29"/>
                </a:cxn>
                <a:cxn ang="0">
                  <a:pos x="81" y="21"/>
                </a:cxn>
                <a:cxn ang="0">
                  <a:pos x="78" y="15"/>
                </a:cxn>
                <a:cxn ang="0">
                  <a:pos x="75" y="9"/>
                </a:cxn>
                <a:cxn ang="0">
                  <a:pos x="69" y="5"/>
                </a:cxn>
                <a:cxn ang="0">
                  <a:pos x="61" y="3"/>
                </a:cxn>
                <a:cxn ang="0">
                  <a:pos x="54" y="1"/>
                </a:cxn>
                <a:cxn ang="0">
                  <a:pos x="46" y="0"/>
                </a:cxn>
                <a:cxn ang="0">
                  <a:pos x="37" y="0"/>
                </a:cxn>
                <a:cxn ang="0">
                  <a:pos x="30" y="0"/>
                </a:cxn>
                <a:cxn ang="0">
                  <a:pos x="22" y="0"/>
                </a:cxn>
                <a:cxn ang="0">
                  <a:pos x="15" y="0"/>
                </a:cxn>
                <a:cxn ang="0">
                  <a:pos x="8" y="0"/>
                </a:cxn>
                <a:cxn ang="0">
                  <a:pos x="4" y="0"/>
                </a:cxn>
                <a:cxn ang="0">
                  <a:pos x="2" y="0"/>
                </a:cxn>
                <a:cxn ang="0">
                  <a:pos x="3" y="3"/>
                </a:cxn>
                <a:cxn ang="0">
                  <a:pos x="2" y="3"/>
                </a:cxn>
                <a:cxn ang="0">
                  <a:pos x="1" y="0"/>
                </a:cxn>
                <a:cxn ang="0">
                  <a:pos x="0" y="0"/>
                </a:cxn>
                <a:cxn ang="0">
                  <a:pos x="0" y="0"/>
                </a:cxn>
                <a:cxn ang="0">
                  <a:pos x="1" y="0"/>
                </a:cxn>
              </a:cxnLst>
              <a:rect l="txL" t="txT" r="txR" b="txB"/>
              <a:pathLst>
                <a:path w="82" h="40">
                  <a:moveTo>
                    <a:pt x="1" y="0"/>
                  </a:moveTo>
                  <a:lnTo>
                    <a:pt x="0" y="0"/>
                  </a:lnTo>
                  <a:lnTo>
                    <a:pt x="1" y="4"/>
                  </a:lnTo>
                  <a:lnTo>
                    <a:pt x="4" y="4"/>
                  </a:lnTo>
                  <a:lnTo>
                    <a:pt x="8" y="4"/>
                  </a:lnTo>
                  <a:lnTo>
                    <a:pt x="15" y="4"/>
                  </a:lnTo>
                  <a:lnTo>
                    <a:pt x="22" y="4"/>
                  </a:lnTo>
                  <a:lnTo>
                    <a:pt x="30" y="3"/>
                  </a:lnTo>
                  <a:lnTo>
                    <a:pt x="37" y="4"/>
                  </a:lnTo>
                  <a:lnTo>
                    <a:pt x="46" y="4"/>
                  </a:lnTo>
                  <a:lnTo>
                    <a:pt x="54" y="5"/>
                  </a:lnTo>
                  <a:lnTo>
                    <a:pt x="61" y="7"/>
                  </a:lnTo>
                  <a:lnTo>
                    <a:pt x="67" y="8"/>
                  </a:lnTo>
                  <a:lnTo>
                    <a:pt x="73" y="12"/>
                  </a:lnTo>
                  <a:lnTo>
                    <a:pt x="76" y="16"/>
                  </a:lnTo>
                  <a:lnTo>
                    <a:pt x="77" y="22"/>
                  </a:lnTo>
                  <a:lnTo>
                    <a:pt x="77" y="29"/>
                  </a:lnTo>
                  <a:lnTo>
                    <a:pt x="74" y="36"/>
                  </a:lnTo>
                  <a:lnTo>
                    <a:pt x="77" y="39"/>
                  </a:lnTo>
                  <a:lnTo>
                    <a:pt x="81" y="29"/>
                  </a:lnTo>
                  <a:lnTo>
                    <a:pt x="81" y="21"/>
                  </a:lnTo>
                  <a:lnTo>
                    <a:pt x="78" y="15"/>
                  </a:lnTo>
                  <a:lnTo>
                    <a:pt x="75" y="9"/>
                  </a:lnTo>
                  <a:lnTo>
                    <a:pt x="69" y="5"/>
                  </a:lnTo>
                  <a:lnTo>
                    <a:pt x="61" y="3"/>
                  </a:lnTo>
                  <a:lnTo>
                    <a:pt x="54" y="1"/>
                  </a:lnTo>
                  <a:lnTo>
                    <a:pt x="46" y="0"/>
                  </a:lnTo>
                  <a:lnTo>
                    <a:pt x="37" y="0"/>
                  </a:lnTo>
                  <a:lnTo>
                    <a:pt x="30" y="0"/>
                  </a:lnTo>
                  <a:lnTo>
                    <a:pt x="22" y="0"/>
                  </a:lnTo>
                  <a:lnTo>
                    <a:pt x="15" y="0"/>
                  </a:lnTo>
                  <a:lnTo>
                    <a:pt x="8" y="0"/>
                  </a:lnTo>
                  <a:lnTo>
                    <a:pt x="4" y="0"/>
                  </a:lnTo>
                  <a:lnTo>
                    <a:pt x="2" y="0"/>
                  </a:lnTo>
                  <a:lnTo>
                    <a:pt x="3" y="3"/>
                  </a:lnTo>
                  <a:lnTo>
                    <a:pt x="2" y="3"/>
                  </a:lnTo>
                  <a:lnTo>
                    <a:pt x="1" y="0"/>
                  </a:lnTo>
                  <a:lnTo>
                    <a:pt x="0" y="0"/>
                  </a:lnTo>
                  <a:lnTo>
                    <a:pt x="1" y="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89" name="Freeform 225"/>
            <p:cNvSpPr/>
            <p:nvPr/>
          </p:nvSpPr>
          <p:spPr>
            <a:xfrm>
              <a:off x="2701" y="1847"/>
              <a:ext cx="190" cy="25"/>
            </a:xfrm>
            <a:custGeom>
              <a:avLst/>
              <a:gdLst>
                <a:gd name="txL" fmla="*/ 0 w 190"/>
                <a:gd name="txT" fmla="*/ 0 h 25"/>
                <a:gd name="txR" fmla="*/ 190 w 190"/>
                <a:gd name="txB" fmla="*/ 25 h 25"/>
              </a:gdLst>
              <a:ahLst/>
              <a:cxnLst>
                <a:cxn ang="0">
                  <a:pos x="185" y="3"/>
                </a:cxn>
                <a:cxn ang="0">
                  <a:pos x="184" y="0"/>
                </a:cxn>
                <a:cxn ang="0">
                  <a:pos x="0" y="20"/>
                </a:cxn>
                <a:cxn ang="0">
                  <a:pos x="0" y="24"/>
                </a:cxn>
                <a:cxn ang="0">
                  <a:pos x="184" y="4"/>
                </a:cxn>
                <a:cxn ang="0">
                  <a:pos x="182" y="1"/>
                </a:cxn>
                <a:cxn ang="0">
                  <a:pos x="185" y="3"/>
                </a:cxn>
                <a:cxn ang="0">
                  <a:pos x="189" y="0"/>
                </a:cxn>
                <a:cxn ang="0">
                  <a:pos x="184" y="0"/>
                </a:cxn>
                <a:cxn ang="0">
                  <a:pos x="185" y="3"/>
                </a:cxn>
              </a:cxnLst>
              <a:rect l="txL" t="txT" r="txR" b="txB"/>
              <a:pathLst>
                <a:path w="190" h="25">
                  <a:moveTo>
                    <a:pt x="185" y="3"/>
                  </a:moveTo>
                  <a:lnTo>
                    <a:pt x="184" y="0"/>
                  </a:lnTo>
                  <a:lnTo>
                    <a:pt x="0" y="20"/>
                  </a:lnTo>
                  <a:lnTo>
                    <a:pt x="0" y="24"/>
                  </a:lnTo>
                  <a:lnTo>
                    <a:pt x="184" y="4"/>
                  </a:lnTo>
                  <a:lnTo>
                    <a:pt x="182" y="1"/>
                  </a:lnTo>
                  <a:lnTo>
                    <a:pt x="185" y="3"/>
                  </a:lnTo>
                  <a:lnTo>
                    <a:pt x="189" y="0"/>
                  </a:lnTo>
                  <a:lnTo>
                    <a:pt x="184" y="0"/>
                  </a:lnTo>
                  <a:lnTo>
                    <a:pt x="185" y="3"/>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13890" name="Freeform 226"/>
            <p:cNvSpPr/>
            <p:nvPr/>
          </p:nvSpPr>
          <p:spPr>
            <a:xfrm>
              <a:off x="2829" y="1848"/>
              <a:ext cx="59" cy="71"/>
            </a:xfrm>
            <a:custGeom>
              <a:avLst/>
              <a:gdLst>
                <a:gd name="txL" fmla="*/ 0 w 59"/>
                <a:gd name="txT" fmla="*/ 0 h 71"/>
                <a:gd name="txR" fmla="*/ 59 w 59"/>
                <a:gd name="txB" fmla="*/ 71 h 71"/>
              </a:gdLst>
              <a:ahLst/>
              <a:cxnLst>
                <a:cxn ang="0">
                  <a:pos x="2" y="70"/>
                </a:cxn>
                <a:cxn ang="0">
                  <a:pos x="2" y="70"/>
                </a:cxn>
                <a:cxn ang="0">
                  <a:pos x="58" y="1"/>
                </a:cxn>
                <a:cxn ang="0">
                  <a:pos x="54" y="0"/>
                </a:cxn>
                <a:cxn ang="0">
                  <a:pos x="0" y="67"/>
                </a:cxn>
                <a:cxn ang="0">
                  <a:pos x="0" y="66"/>
                </a:cxn>
                <a:cxn ang="0">
                  <a:pos x="2" y="70"/>
                </a:cxn>
                <a:cxn ang="0">
                  <a:pos x="2" y="70"/>
                </a:cxn>
                <a:cxn ang="0">
                  <a:pos x="2" y="70"/>
                </a:cxn>
                <a:cxn ang="0">
                  <a:pos x="2" y="70"/>
                </a:cxn>
              </a:cxnLst>
              <a:rect l="txL" t="txT" r="txR" b="txB"/>
              <a:pathLst>
                <a:path w="59" h="71">
                  <a:moveTo>
                    <a:pt x="2" y="70"/>
                  </a:moveTo>
                  <a:lnTo>
                    <a:pt x="2" y="70"/>
                  </a:lnTo>
                  <a:lnTo>
                    <a:pt x="58" y="1"/>
                  </a:lnTo>
                  <a:lnTo>
                    <a:pt x="54" y="0"/>
                  </a:lnTo>
                  <a:lnTo>
                    <a:pt x="0" y="67"/>
                  </a:lnTo>
                  <a:lnTo>
                    <a:pt x="0" y="66"/>
                  </a:lnTo>
                  <a:lnTo>
                    <a:pt x="2" y="70"/>
                  </a:lnTo>
                </a:path>
              </a:pathLst>
            </a:custGeom>
            <a:solidFill>
              <a:srgbClr val="0000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5714" name="Picture 2" descr="CSMAP5"/>
          <p:cNvPicPr>
            <a:picLocks noChangeAspect="1"/>
          </p:cNvPicPr>
          <p:nvPr/>
        </p:nvPicPr>
        <p:blipFill>
          <a:blip r:embed="rId1"/>
          <a:stretch>
            <a:fillRect/>
          </a:stretch>
        </p:blipFill>
        <p:spPr>
          <a:xfrm>
            <a:off x="0" y="0"/>
            <a:ext cx="9906000" cy="6858000"/>
          </a:xfrm>
          <a:prstGeom prst="rect">
            <a:avLst/>
          </a:prstGeom>
          <a:solidFill>
            <a:schemeClr val="tx1"/>
          </a:solidFill>
          <a:ln w="76200" cap="flat" cmpd="sng">
            <a:solidFill>
              <a:srgbClr val="57A7FF"/>
            </a:solidFill>
            <a:prstDash val="solid"/>
            <a:miter/>
            <a:headEnd type="none" w="med" len="med"/>
            <a:tailEnd type="none" w="med" len="med"/>
          </a:ln>
        </p:spPr>
      </p:pic>
      <p:sp>
        <p:nvSpPr>
          <p:cNvPr id="115715" name="Rectangle 3"/>
          <p:cNvSpPr>
            <a:spLocks noGrp="1"/>
          </p:cNvSpPr>
          <p:nvPr>
            <p:ph type="title"/>
          </p:nvPr>
        </p:nvSpPr>
        <p:spPr>
          <a:xfrm>
            <a:off x="2076450" y="6629400"/>
            <a:ext cx="5778500" cy="190500"/>
          </a:xfrm>
          <a:ln/>
        </p:spPr>
        <p:txBody>
          <a:bodyPr vert="horz" wrap="square" lIns="91440" tIns="45720" rIns="91440" bIns="45720" anchor="ctr" anchorCtr="0"/>
          <a:p>
            <a:pPr eaLnBrk="1" hangingPunct="1"/>
            <a:r>
              <a:rPr lang="en-GB" altLang="zh-CN" sz="2000">
                <a:solidFill>
                  <a:schemeClr val="tx1"/>
                </a:solidFill>
                <a:latin typeface="Times New Roman" panose="02020603050405020304" pitchFamily="18" charset="0"/>
                <a:ea typeface="宋体" panose="02010600030101010101" pitchFamily="2" charset="-122"/>
              </a:rPr>
              <a:t> </a:t>
            </a:r>
            <a:r>
              <a:rPr lang="zh-CN" altLang="en-GB" sz="2000" dirty="0">
                <a:solidFill>
                  <a:schemeClr val="tx1"/>
                </a:solidFill>
                <a:latin typeface="Times New Roman" panose="02020603050405020304" pitchFamily="18" charset="0"/>
                <a:ea typeface="宋体" panose="02010600030101010101" pitchFamily="2" charset="-122"/>
              </a:rPr>
              <a:t>目前价值流图</a:t>
            </a:r>
            <a:endParaRPr lang="zh-CN" altLang="en-GB" sz="20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6738" name="Picture 2" descr="FSMAP3"/>
          <p:cNvPicPr>
            <a:picLocks noChangeAspect="1"/>
          </p:cNvPicPr>
          <p:nvPr/>
        </p:nvPicPr>
        <p:blipFill>
          <a:blip r:embed="rId1"/>
          <a:stretch>
            <a:fillRect/>
          </a:stretch>
        </p:blipFill>
        <p:spPr>
          <a:xfrm>
            <a:off x="0" y="0"/>
            <a:ext cx="9906000" cy="6858000"/>
          </a:xfrm>
          <a:prstGeom prst="rect">
            <a:avLst/>
          </a:prstGeom>
          <a:solidFill>
            <a:schemeClr val="tx1"/>
          </a:solidFill>
          <a:ln w="76200" cap="flat" cmpd="sng">
            <a:solidFill>
              <a:srgbClr val="57A7FF"/>
            </a:solidFill>
            <a:prstDash val="solid"/>
            <a:miter/>
            <a:headEnd type="none" w="med" len="med"/>
            <a:tailEnd type="none" w="med" len="med"/>
          </a:ln>
        </p:spPr>
      </p:pic>
      <p:sp>
        <p:nvSpPr>
          <p:cNvPr id="116739" name="Rectangle 3"/>
          <p:cNvSpPr>
            <a:spLocks noGrp="1"/>
          </p:cNvSpPr>
          <p:nvPr>
            <p:ph type="title"/>
          </p:nvPr>
        </p:nvSpPr>
        <p:spPr>
          <a:xfrm>
            <a:off x="2224088" y="6591300"/>
            <a:ext cx="5434012" cy="228600"/>
          </a:xfrm>
          <a:ln/>
        </p:spPr>
        <p:txBody>
          <a:bodyPr vert="horz" wrap="square" lIns="91440" tIns="45720" rIns="91440" bIns="45720" anchor="ctr" anchorCtr="0"/>
          <a:p>
            <a:pPr eaLnBrk="1" hangingPunct="1"/>
            <a:r>
              <a:rPr lang="en-GB" altLang="zh-CN" sz="2400">
                <a:solidFill>
                  <a:schemeClr val="tx1"/>
                </a:solidFill>
                <a:latin typeface="Times New Roman" panose="02020603050405020304" pitchFamily="18" charset="0"/>
                <a:ea typeface="宋体" panose="02010600030101010101" pitchFamily="2" charset="-122"/>
              </a:rPr>
              <a:t> </a:t>
            </a:r>
            <a:r>
              <a:rPr lang="zh-CN" altLang="en-GB" sz="2400" dirty="0">
                <a:solidFill>
                  <a:schemeClr val="tx1"/>
                </a:solidFill>
                <a:latin typeface="Times New Roman" panose="02020603050405020304" pitchFamily="18" charset="0"/>
                <a:ea typeface="宋体" panose="02010600030101010101" pitchFamily="2" charset="-122"/>
              </a:rPr>
              <a:t>将来价值流图</a:t>
            </a:r>
            <a:endParaRPr lang="zh-CN" altLang="en-GB" sz="24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1730" name="Rectangle 2"/>
          <p:cNvSpPr>
            <a:spLocks noChangeArrowheads="1"/>
          </p:cNvSpPr>
          <p:nvPr/>
        </p:nvSpPr>
        <p:spPr bwMode="auto">
          <a:xfrm>
            <a:off x="-304800" y="304800"/>
            <a:ext cx="9904413" cy="701675"/>
          </a:xfrm>
          <a:prstGeom prst="rect">
            <a:avLst/>
          </a:prstGeom>
          <a:noFill/>
          <a:ln w="9525">
            <a:noFill/>
            <a:miter lim="800000"/>
          </a:ln>
          <a:effectLst/>
        </p:spPr>
        <p:txBody>
          <a:bodyPr lIns="92075" tIns="46038" rIns="92075" bIns="46038">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4000" b="1" i="0" u="none" strike="noStrike" kern="1200" cap="none" spc="0" normalizeH="0" baseline="0" noProof="0">
              <a:ln>
                <a:noFill/>
              </a:ln>
              <a:solidFill>
                <a:srgbClr val="FFFF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14691" name="Line 3"/>
          <p:cNvSpPr/>
          <p:nvPr/>
        </p:nvSpPr>
        <p:spPr>
          <a:xfrm>
            <a:off x="4953000" y="2212975"/>
            <a:ext cx="0" cy="3182938"/>
          </a:xfrm>
          <a:prstGeom prst="line">
            <a:avLst/>
          </a:prstGeom>
          <a:ln w="50800" cap="flat" cmpd="sng">
            <a:solidFill>
              <a:schemeClr val="tx1"/>
            </a:solidFill>
            <a:prstDash val="solid"/>
            <a:headEnd type="none" w="sm" len="sm"/>
            <a:tailEnd type="none" w="sm" len="sm"/>
          </a:ln>
        </p:spPr>
      </p:sp>
      <p:sp>
        <p:nvSpPr>
          <p:cNvPr id="114692" name="Oval 4"/>
          <p:cNvSpPr/>
          <p:nvPr/>
        </p:nvSpPr>
        <p:spPr>
          <a:xfrm>
            <a:off x="2655888" y="1212850"/>
            <a:ext cx="4594225" cy="1060450"/>
          </a:xfrm>
          <a:prstGeom prst="ellipse">
            <a:avLst/>
          </a:prstGeom>
          <a:gradFill rotWithShape="0">
            <a:gsLst>
              <a:gs pos="0">
                <a:srgbClr val="00185E"/>
              </a:gs>
              <a:gs pos="50000">
                <a:srgbClr val="0033CC"/>
              </a:gs>
              <a:gs pos="100000">
                <a:srgbClr val="00185E"/>
              </a:gs>
            </a:gsLst>
            <a:lin ang="5400000" scaled="1"/>
            <a:tileRect/>
          </a:gradFill>
          <a:ln w="25400" cap="flat" cmpd="sng">
            <a:solidFill>
              <a:schemeClr val="tx1"/>
            </a:solidFill>
            <a:prstDash val="solid"/>
            <a:headEnd type="none" w="med" len="med"/>
            <a:tailEnd type="none" w="med" len="med"/>
          </a:ln>
        </p:spPr>
        <p:txBody>
          <a:bodyPr wrap="none" anchor="ctr" anchorCtr="0"/>
          <a:p>
            <a:pPr algn="ctr"/>
            <a:endParaRPr lang="zh-CN" altLang="en-US" b="0" dirty="0">
              <a:latin typeface="Arial" panose="020B0604020202020204" pitchFamily="34" charset="0"/>
              <a:ea typeface="宋体" panose="02010600030101010101" pitchFamily="2" charset="-122"/>
            </a:endParaRPr>
          </a:p>
        </p:txBody>
      </p:sp>
      <p:sp>
        <p:nvSpPr>
          <p:cNvPr id="114693" name="Rectangle 5"/>
          <p:cNvSpPr/>
          <p:nvPr/>
        </p:nvSpPr>
        <p:spPr>
          <a:xfrm>
            <a:off x="4038600" y="1447800"/>
            <a:ext cx="1689100" cy="641350"/>
          </a:xfrm>
          <a:prstGeom prst="rect">
            <a:avLst/>
          </a:prstGeom>
          <a:noFill/>
          <a:ln w="9525">
            <a:noFill/>
          </a:ln>
        </p:spPr>
        <p:txBody>
          <a:bodyPr wrap="none" lIns="92075" tIns="46038" rIns="92075" bIns="46038">
            <a:spAutoFit/>
          </a:bodyPr>
          <a:p>
            <a:pPr algn="ctr"/>
            <a:r>
              <a:rPr lang="en-US" altLang="zh-CN" sz="3600">
                <a:solidFill>
                  <a:schemeClr val="bg1"/>
                </a:solidFill>
                <a:latin typeface="Arial" panose="020B0604020202020204" pitchFamily="34" charset="0"/>
                <a:ea typeface="宋体" panose="02010600030101010101" pitchFamily="2" charset="-122"/>
              </a:rPr>
              <a:t> </a:t>
            </a:r>
            <a:r>
              <a:rPr lang="zh-CN" altLang="en-US" sz="3600" dirty="0">
                <a:solidFill>
                  <a:schemeClr val="bg1"/>
                </a:solidFill>
                <a:latin typeface="Arial" panose="020B0604020202020204" pitchFamily="34" charset="0"/>
                <a:ea typeface="宋体" panose="02010600030101010101" pitchFamily="2" charset="-122"/>
              </a:rPr>
              <a:t>产品族</a:t>
            </a:r>
            <a:endParaRPr lang="zh-CN" altLang="en-US" sz="3600" dirty="0">
              <a:solidFill>
                <a:schemeClr val="bg1"/>
              </a:solidFill>
              <a:latin typeface="Arial" panose="020B0604020202020204" pitchFamily="34" charset="0"/>
              <a:ea typeface="宋体" panose="02010600030101010101" pitchFamily="2" charset="-122"/>
            </a:endParaRPr>
          </a:p>
        </p:txBody>
      </p:sp>
      <p:sp>
        <p:nvSpPr>
          <p:cNvPr id="114694" name="Rectangle 6"/>
          <p:cNvSpPr/>
          <p:nvPr/>
        </p:nvSpPr>
        <p:spPr>
          <a:xfrm>
            <a:off x="3008313" y="2636838"/>
            <a:ext cx="3829050" cy="666750"/>
          </a:xfrm>
          <a:prstGeom prst="rect">
            <a:avLst/>
          </a:prstGeom>
          <a:gradFill rotWithShape="0">
            <a:gsLst>
              <a:gs pos="0">
                <a:srgbClr val="00185E"/>
              </a:gs>
              <a:gs pos="50000">
                <a:srgbClr val="0033CC"/>
              </a:gs>
              <a:gs pos="100000">
                <a:srgbClr val="00185E"/>
              </a:gs>
            </a:gsLst>
            <a:lin ang="5400000" scaled="1"/>
            <a:tileRect/>
          </a:gradFill>
          <a:ln w="25400" cap="flat" cmpd="sng">
            <a:solidFill>
              <a:schemeClr val="tx1"/>
            </a:solidFill>
            <a:prstDash val="solid"/>
            <a:miter/>
            <a:headEnd type="none" w="med" len="med"/>
            <a:tailEnd type="none" w="med" len="med"/>
          </a:ln>
        </p:spPr>
        <p:txBody>
          <a:bodyPr lIns="92075" tIns="46038" rIns="92075" bIns="46038">
            <a:spAutoFit/>
          </a:bodyPr>
          <a:p>
            <a:pPr algn="ctr"/>
            <a:r>
              <a:rPr lang="en-US" altLang="zh-CN" sz="3600">
                <a:solidFill>
                  <a:schemeClr val="bg1"/>
                </a:solidFill>
                <a:latin typeface="Arial" panose="020B0604020202020204" pitchFamily="34" charset="0"/>
                <a:ea typeface="宋体" panose="02010600030101010101" pitchFamily="2" charset="-122"/>
              </a:rPr>
              <a:t> </a:t>
            </a:r>
            <a:r>
              <a:rPr lang="zh-CN" altLang="en-US" sz="3600" dirty="0">
                <a:solidFill>
                  <a:schemeClr val="bg1"/>
                </a:solidFill>
                <a:latin typeface="Arial" panose="020B0604020202020204" pitchFamily="34" charset="0"/>
                <a:ea typeface="宋体" panose="02010600030101010101" pitchFamily="2" charset="-122"/>
              </a:rPr>
              <a:t>目前状态图</a:t>
            </a:r>
            <a:endParaRPr lang="zh-CN" altLang="en-US" sz="3600" dirty="0">
              <a:solidFill>
                <a:schemeClr val="bg1"/>
              </a:solidFill>
              <a:latin typeface="Arial" panose="020B0604020202020204" pitchFamily="34" charset="0"/>
              <a:ea typeface="宋体" panose="02010600030101010101" pitchFamily="2" charset="-122"/>
            </a:endParaRPr>
          </a:p>
        </p:txBody>
      </p:sp>
      <p:sp>
        <p:nvSpPr>
          <p:cNvPr id="841735" name="Rectangle 7"/>
          <p:cNvSpPr>
            <a:spLocks noChangeArrowheads="1"/>
          </p:cNvSpPr>
          <p:nvPr/>
        </p:nvSpPr>
        <p:spPr bwMode="auto">
          <a:xfrm>
            <a:off x="3008313" y="4221163"/>
            <a:ext cx="3859213" cy="666750"/>
          </a:xfrm>
          <a:prstGeom prst="rect">
            <a:avLst/>
          </a:prstGeom>
          <a:gradFill rotWithShape="0">
            <a:gsLst>
              <a:gs pos="0">
                <a:srgbClr val="0033CC">
                  <a:gamma/>
                  <a:shade val="46275"/>
                  <a:invGamma/>
                </a:srgbClr>
              </a:gs>
              <a:gs pos="50000">
                <a:srgbClr val="0033CC"/>
              </a:gs>
              <a:gs pos="100000">
                <a:srgbClr val="0033CC">
                  <a:gamma/>
                  <a:shade val="46275"/>
                  <a:invGamma/>
                </a:srgbClr>
              </a:gs>
            </a:gsLst>
            <a:lin ang="5400000" scaled="1"/>
          </a:gradFill>
          <a:ln w="25400">
            <a:solidFill>
              <a:schemeClr val="tx1"/>
            </a:solidFill>
            <a:miter lim="800000"/>
          </a:ln>
          <a:effectLst/>
        </p:spPr>
        <p:txBody>
          <a:bodyPr lIns="92075" tIns="46038" rIns="92075" bIns="46038">
            <a:spAutoFit/>
          </a:bodyPr>
          <a:p>
            <a:pPr algn="ctr" defTabSz="824230"/>
            <a:r>
              <a:rPr lang="en-US" altLang="zh-CN" sz="3600">
                <a:solidFill>
                  <a:srgbClr val="CBCBCB"/>
                </a:solidFill>
                <a:effectLst>
                  <a:outerShdw blurRad="38100" dist="38100" dir="2700000">
                    <a:srgbClr val="000000"/>
                  </a:outerShdw>
                </a:effectLst>
                <a:latin typeface="Arial Black" panose="020B0A04020102020204" pitchFamily="34" charset="0"/>
                <a:ea typeface="宋体" panose="02010600030101010101" pitchFamily="2" charset="-122"/>
              </a:rPr>
              <a:t> </a:t>
            </a:r>
            <a:r>
              <a:rPr lang="zh-CN" altLang="en-US" sz="3600" dirty="0">
                <a:solidFill>
                  <a:schemeClr val="bg1"/>
                </a:solidFill>
                <a:latin typeface="Arial" panose="020B0604020202020204" pitchFamily="34" charset="0"/>
                <a:ea typeface="宋体" panose="02010600030101010101" pitchFamily="2" charset="-122"/>
              </a:rPr>
              <a:t>将来状态图</a:t>
            </a:r>
            <a:r>
              <a:rPr lang="en-US" altLang="zh-CN" sz="3600">
                <a:solidFill>
                  <a:schemeClr val="bg1"/>
                </a:solidFill>
                <a:latin typeface="Arial" panose="020B0604020202020204" pitchFamily="34" charset="0"/>
              </a:rPr>
              <a:t> </a:t>
            </a:r>
            <a:endParaRPr lang="en-US" altLang="zh-CN" sz="3600">
              <a:solidFill>
                <a:schemeClr val="bg1"/>
              </a:solidFill>
              <a:latin typeface="Arial" panose="020B0604020202020204" pitchFamily="34" charset="0"/>
            </a:endParaRPr>
          </a:p>
        </p:txBody>
      </p:sp>
      <p:sp>
        <p:nvSpPr>
          <p:cNvPr id="114696" name="Rectangle 8"/>
          <p:cNvSpPr/>
          <p:nvPr/>
        </p:nvSpPr>
        <p:spPr>
          <a:xfrm>
            <a:off x="2987675" y="5310188"/>
            <a:ext cx="3921125" cy="666750"/>
          </a:xfrm>
          <a:prstGeom prst="rect">
            <a:avLst/>
          </a:prstGeom>
          <a:gradFill rotWithShape="0">
            <a:gsLst>
              <a:gs pos="0">
                <a:srgbClr val="00185E"/>
              </a:gs>
              <a:gs pos="50000">
                <a:srgbClr val="0033CC"/>
              </a:gs>
              <a:gs pos="100000">
                <a:srgbClr val="00185E"/>
              </a:gs>
            </a:gsLst>
            <a:lin ang="5400000" scaled="1"/>
            <a:tileRect/>
          </a:gradFill>
          <a:ln w="25400" cap="flat" cmpd="sng">
            <a:solidFill>
              <a:schemeClr val="tx1"/>
            </a:solidFill>
            <a:prstDash val="solid"/>
            <a:miter/>
            <a:headEnd type="none" w="med" len="med"/>
            <a:tailEnd type="none" w="med" len="med"/>
          </a:ln>
        </p:spPr>
        <p:txBody>
          <a:bodyPr lIns="92075" tIns="46038" rIns="92075" bIns="46038">
            <a:spAutoFit/>
          </a:bodyPr>
          <a:p>
            <a:pPr algn="ctr"/>
            <a:r>
              <a:rPr lang="en-US" altLang="zh-CN" sz="3600">
                <a:solidFill>
                  <a:schemeClr val="bg1"/>
                </a:solidFill>
                <a:latin typeface="Arial" panose="020B0604020202020204" pitchFamily="34" charset="0"/>
                <a:ea typeface="宋体" panose="02010600030101010101" pitchFamily="2" charset="-122"/>
              </a:rPr>
              <a:t> </a:t>
            </a:r>
            <a:r>
              <a:rPr lang="en-US" altLang="zh-CN" sz="3600">
                <a:solidFill>
                  <a:srgbClr val="CBCBCB"/>
                </a:solidFill>
                <a:latin typeface="Arial" panose="020B0604020202020204" pitchFamily="34" charset="0"/>
                <a:ea typeface="宋体" panose="02010600030101010101" pitchFamily="2" charset="-122"/>
              </a:rPr>
              <a:t> </a:t>
            </a:r>
            <a:r>
              <a:rPr lang="zh-CN" altLang="en-US" sz="3600" dirty="0">
                <a:solidFill>
                  <a:schemeClr val="bg1"/>
                </a:solidFill>
                <a:latin typeface="Arial" panose="020B0604020202020204" pitchFamily="34" charset="0"/>
                <a:ea typeface="宋体" panose="02010600030101010101" pitchFamily="2" charset="-122"/>
              </a:rPr>
              <a:t>工作计划</a:t>
            </a:r>
            <a:endParaRPr lang="zh-CN" altLang="en-US" sz="3600" dirty="0">
              <a:solidFill>
                <a:schemeClr val="bg1"/>
              </a:solidFill>
              <a:latin typeface="Arial" panose="020B0604020202020204" pitchFamily="34" charset="0"/>
              <a:ea typeface="宋体" panose="02010600030101010101" pitchFamily="2" charset="-122"/>
            </a:endParaRPr>
          </a:p>
        </p:txBody>
      </p:sp>
      <p:sp>
        <p:nvSpPr>
          <p:cNvPr id="114697" name="Arc 9"/>
          <p:cNvSpPr/>
          <p:nvPr/>
        </p:nvSpPr>
        <p:spPr>
          <a:xfrm>
            <a:off x="1403350" y="2955925"/>
            <a:ext cx="1355725" cy="1665288"/>
          </a:xfrm>
          <a:custGeom>
            <a:avLst/>
            <a:gdLst>
              <a:gd name="txL" fmla="*/ 0 w 22753"/>
              <a:gd name="txT" fmla="*/ 0 h 43200"/>
              <a:gd name="txR" fmla="*/ 22753 w 22753"/>
              <a:gd name="txB" fmla="*/ 43200 h 43200"/>
            </a:gdLst>
            <a:ahLst/>
            <a:cxnLst>
              <a:cxn ang="0">
                <a:pos x="2147483647" y="2147483647"/>
              </a:cxn>
              <a:cxn ang="0">
                <a:pos x="2147483647" y="1775729"/>
              </a:cxn>
              <a:cxn ang="0">
                <a:pos x="2147483647" y="1237286641"/>
              </a:cxn>
            </a:cxnLst>
            <a:rect l="txL" t="txT" r="txR" b="txB"/>
            <a:pathLst>
              <a:path w="22753" h="43200" fill="none">
                <a:moveTo>
                  <a:pt x="21600" y="43200"/>
                </a:moveTo>
                <a:cubicBezTo>
                  <a:pt x="9670" y="43200"/>
                  <a:pt x="0" y="33529"/>
                  <a:pt x="0" y="21600"/>
                </a:cubicBezTo>
                <a:cubicBezTo>
                  <a:pt x="0" y="9670"/>
                  <a:pt x="9670" y="0"/>
                  <a:pt x="21600" y="0"/>
                </a:cubicBezTo>
                <a:cubicBezTo>
                  <a:pt x="21984" y="-1"/>
                  <a:pt x="22369" y="10"/>
                  <a:pt x="22753" y="30"/>
                </a:cubicBezTo>
              </a:path>
              <a:path w="22753" h="43200" stroke="0">
                <a:moveTo>
                  <a:pt x="21600" y="43200"/>
                </a:moveTo>
                <a:cubicBezTo>
                  <a:pt x="9670" y="43200"/>
                  <a:pt x="0" y="33529"/>
                  <a:pt x="0" y="21600"/>
                </a:cubicBezTo>
                <a:cubicBezTo>
                  <a:pt x="0" y="9670"/>
                  <a:pt x="9670" y="0"/>
                  <a:pt x="21600" y="0"/>
                </a:cubicBezTo>
                <a:cubicBezTo>
                  <a:pt x="21984" y="-1"/>
                  <a:pt x="22369" y="10"/>
                  <a:pt x="22753" y="30"/>
                </a:cubicBezTo>
                <a:lnTo>
                  <a:pt x="21600" y="21600"/>
                </a:lnTo>
                <a:close/>
              </a:path>
            </a:pathLst>
          </a:custGeom>
          <a:noFill/>
          <a:ln w="101600" cap="rnd" cmpd="sng">
            <a:solidFill>
              <a:srgbClr val="D60093"/>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14698" name="Arc 10"/>
          <p:cNvSpPr/>
          <p:nvPr/>
        </p:nvSpPr>
        <p:spPr>
          <a:xfrm>
            <a:off x="7181850" y="2955925"/>
            <a:ext cx="1357313" cy="1665288"/>
          </a:xfrm>
          <a:custGeom>
            <a:avLst/>
            <a:gdLst>
              <a:gd name="txL" fmla="*/ 0 w 22782"/>
              <a:gd name="txT" fmla="*/ 0 h 43200"/>
              <a:gd name="txR" fmla="*/ 22782 w 22782"/>
              <a:gd name="txB" fmla="*/ 43200 h 43200"/>
            </a:gdLst>
            <a:ahLst/>
            <a:cxnLst>
              <a:cxn ang="0">
                <a:pos x="0" y="1833706"/>
              </a:cxn>
              <a:cxn ang="0">
                <a:pos x="249968210" y="2147483647"/>
              </a:cxn>
              <a:cxn ang="0">
                <a:pos x="249968210" y="1237286641"/>
              </a:cxn>
            </a:cxnLst>
            <a:rect l="txL" t="txT" r="txR" b="txB"/>
            <a:pathLst>
              <a:path w="22782" h="43200" fill="none">
                <a:moveTo>
                  <a:pt x="0" y="32"/>
                </a:moveTo>
                <a:cubicBezTo>
                  <a:pt x="393" y="10"/>
                  <a:pt x="787" y="-1"/>
                  <a:pt x="1182" y="0"/>
                </a:cubicBezTo>
                <a:cubicBezTo>
                  <a:pt x="13111" y="0"/>
                  <a:pt x="22782" y="9670"/>
                  <a:pt x="22782" y="21600"/>
                </a:cubicBezTo>
                <a:cubicBezTo>
                  <a:pt x="22782" y="33529"/>
                  <a:pt x="13111" y="43199"/>
                  <a:pt x="1182" y="43200"/>
                </a:cubicBezTo>
              </a:path>
              <a:path w="22782" h="43200" stroke="0">
                <a:moveTo>
                  <a:pt x="0" y="32"/>
                </a:moveTo>
                <a:cubicBezTo>
                  <a:pt x="393" y="10"/>
                  <a:pt x="787" y="-1"/>
                  <a:pt x="1182" y="0"/>
                </a:cubicBezTo>
                <a:cubicBezTo>
                  <a:pt x="13111" y="0"/>
                  <a:pt x="22782" y="9670"/>
                  <a:pt x="22782" y="21600"/>
                </a:cubicBezTo>
                <a:cubicBezTo>
                  <a:pt x="22782" y="33529"/>
                  <a:pt x="13111" y="43199"/>
                  <a:pt x="1182" y="43200"/>
                </a:cubicBezTo>
                <a:lnTo>
                  <a:pt x="1182" y="21600"/>
                </a:lnTo>
                <a:close/>
              </a:path>
            </a:pathLst>
          </a:custGeom>
          <a:noFill/>
          <a:ln w="101600" cap="rnd" cmpd="sng">
            <a:solidFill>
              <a:srgbClr val="D60093"/>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14699" name="AutoShape 11"/>
          <p:cNvSpPr/>
          <p:nvPr/>
        </p:nvSpPr>
        <p:spPr>
          <a:xfrm rot="6000000">
            <a:off x="2419350" y="4335463"/>
            <a:ext cx="434975" cy="495300"/>
          </a:xfrm>
          <a:prstGeom prst="triangle">
            <a:avLst>
              <a:gd name="adj" fmla="val 49995"/>
            </a:avLst>
          </a:prstGeom>
          <a:solidFill>
            <a:srgbClr val="D60093"/>
          </a:solidFill>
          <a:ln w="9525" cap="flat" cmpd="sng">
            <a:solidFill>
              <a:srgbClr val="D60093"/>
            </a:solidFill>
            <a:prstDash val="solid"/>
            <a:miter/>
            <a:headEnd type="none" w="med" len="med"/>
            <a:tailEnd type="none" w="med" len="med"/>
          </a:ln>
        </p:spPr>
        <p:txBody>
          <a:bodyPr rot="10800000" vert="eaVert" wrap="none" anchor="ctr" anchorCtr="0"/>
          <a:p>
            <a:endParaRPr lang="zh-CN" altLang="en-US" dirty="0">
              <a:latin typeface="Arial" panose="020B0604020202020204" pitchFamily="34" charset="0"/>
              <a:ea typeface="宋体" panose="02010600030101010101" pitchFamily="2" charset="-122"/>
            </a:endParaRPr>
          </a:p>
        </p:txBody>
      </p:sp>
      <p:sp>
        <p:nvSpPr>
          <p:cNvPr id="114700" name="AutoShape 12"/>
          <p:cNvSpPr/>
          <p:nvPr/>
        </p:nvSpPr>
        <p:spPr>
          <a:xfrm rot="-4920000" flipH="1">
            <a:off x="7037388" y="2743200"/>
            <a:ext cx="433387" cy="495300"/>
          </a:xfrm>
          <a:prstGeom prst="triangle">
            <a:avLst>
              <a:gd name="adj" fmla="val 49995"/>
            </a:avLst>
          </a:prstGeom>
          <a:solidFill>
            <a:srgbClr val="D60093"/>
          </a:solidFill>
          <a:ln w="9525" cap="flat" cmpd="sng">
            <a:solidFill>
              <a:srgbClr val="D60093"/>
            </a:solidFill>
            <a:prstDash val="solid"/>
            <a:miter/>
            <a:headEnd type="none" w="med" len="med"/>
            <a:tailEnd type="none" w="med" len="med"/>
          </a:ln>
        </p:spPr>
        <p:txBody>
          <a:bodyPr rot="0" vert="eaVert" wrap="none" anchor="ctr" anchorCtr="0"/>
          <a:p>
            <a:endParaRPr lang="zh-CN" altLang="en-US" dirty="0">
              <a:latin typeface="Arial" panose="020B0604020202020204" pitchFamily="34" charset="0"/>
              <a:ea typeface="宋体" panose="02010600030101010101" pitchFamily="2" charset="-122"/>
            </a:endParaRPr>
          </a:p>
        </p:txBody>
      </p:sp>
      <p:sp>
        <p:nvSpPr>
          <p:cNvPr id="841741" name="Rectangle 13"/>
          <p:cNvSpPr>
            <a:spLocks noChangeArrowheads="1"/>
          </p:cNvSpPr>
          <p:nvPr/>
        </p:nvSpPr>
        <p:spPr bwMode="auto">
          <a:xfrm>
            <a:off x="4845050" y="3878263"/>
            <a:ext cx="184150" cy="641350"/>
          </a:xfrm>
          <a:prstGeom prst="rect">
            <a:avLst/>
          </a:prstGeom>
          <a:noFill/>
          <a:ln w="25400">
            <a:noFill/>
            <a:miter lim="800000"/>
          </a:ln>
          <a:effectLst/>
        </p:spPr>
        <p:txBody>
          <a:bodyPr wrap="none" lIns="92075" tIns="46038" rIns="92075" bIns="46038">
            <a:spAutoFit/>
          </a:bodyPr>
          <a:lstStyle/>
          <a:p>
            <a:pPr marL="0" marR="0" lvl="0" indent="0" algn="ctr" defTabSz="824230" rtl="0" eaLnBrk="1" fontAlgn="base" latinLnBrk="0" hangingPunct="1">
              <a:lnSpc>
                <a:spcPct val="100000"/>
              </a:lnSpc>
              <a:spcBef>
                <a:spcPct val="0"/>
              </a:spcBef>
              <a:spcAft>
                <a:spcPct val="0"/>
              </a:spcAft>
              <a:buClrTx/>
              <a:buSzTx/>
              <a:buFontTx/>
              <a:buNone/>
              <a:defRPr/>
            </a:pPr>
            <a:endParaRPr kumimoji="0" lang="en-US" altLang="zh-CN" sz="3600" b="1" i="0" u="none" strike="noStrike" kern="1200" cap="none" spc="0" normalizeH="0" baseline="0" noProof="0">
              <a:ln>
                <a:noFill/>
              </a:ln>
              <a:solidFill>
                <a:schemeClr val="bg1"/>
              </a:solidFill>
              <a:effectLst>
                <a:outerShdw blurRad="38100" dist="38100" dir="2700000" algn="tl">
                  <a:srgbClr val="C0C0C0"/>
                </a:outerShdw>
              </a:effectLst>
              <a:uLnTx/>
              <a:uFillTx/>
              <a:latin typeface="Arial Black" panose="020B0A04020102020204" pitchFamily="34" charset="0"/>
              <a:ea typeface="宋体" panose="02010600030101010101" pitchFamily="2" charset="-122"/>
              <a:cs typeface="+mn-cs"/>
            </a:endParaRPr>
          </a:p>
        </p:txBody>
      </p:sp>
      <p:sp>
        <p:nvSpPr>
          <p:cNvPr id="114702" name="Rectangle 14"/>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价值流图步骤</a:t>
            </a:r>
            <a:endParaRPr lang="en-US" altLang="zh-CN">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nodePh="1">
                                  <p:stCondLst>
                                    <p:cond delay="0"/>
                                  </p:stCondLst>
                                  <p:endCondLst>
                                    <p:cond evt="begin" delay="0">
                                      <p:tn val="5"/>
                                    </p:cond>
                                  </p:endCondLst>
                                  <p:childTnLst>
                                    <p:set>
                                      <p:cBhvr>
                                        <p:cTn id="6" dur="1" fill="hold">
                                          <p:stCondLst>
                                            <p:cond delay="0"/>
                                          </p:stCondLst>
                                        </p:cTn>
                                        <p:tgtEl>
                                          <p:spTgt spid="841741"/>
                                        </p:tgtEl>
                                        <p:attrNameLst>
                                          <p:attrName>style.visibility</p:attrName>
                                        </p:attrNameLst>
                                      </p:cBhvr>
                                      <p:to>
                                        <p:strVal val="visible"/>
                                      </p:to>
                                    </p:set>
                                    <p:animEffect transition="in" filter="box(out)">
                                      <p:cBhvr>
                                        <p:cTn id="7" dur="500"/>
                                        <p:tgtEl>
                                          <p:spTgt spid="841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7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Rectangle 2"/>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产品族</a:t>
            </a:r>
            <a:endParaRPr lang="zh-CN" altLang="en-US" dirty="0">
              <a:ea typeface="宋体" panose="02010600030101010101" pitchFamily="2" charset="-122"/>
            </a:endParaRPr>
          </a:p>
        </p:txBody>
      </p:sp>
      <p:sp>
        <p:nvSpPr>
          <p:cNvPr id="119811" name="Rectangle 3"/>
          <p:cNvSpPr>
            <a:spLocks noGrp="1"/>
          </p:cNvSpPr>
          <p:nvPr>
            <p:ph idx="1"/>
          </p:nvPr>
        </p:nvSpPr>
        <p:spPr>
          <a:ln/>
        </p:spPr>
        <p:txBody>
          <a:bodyPr vert="horz" wrap="square" lIns="91440" tIns="45720" rIns="91440" bIns="45720" anchor="t" anchorCtr="0"/>
          <a:p>
            <a:pPr eaLnBrk="1" hangingPunct="1">
              <a:buNone/>
            </a:pPr>
            <a:r>
              <a:rPr lang="zh-CN" altLang="en-GB" dirty="0">
                <a:ea typeface="宋体" panose="02010600030101010101" pitchFamily="2" charset="-122"/>
              </a:rPr>
              <a:t>	在下游过程中通过共同加工步骤及应用共同设备的一组产品</a:t>
            </a:r>
            <a:endParaRPr lang="zh-CN" altLang="en-GB" dirty="0">
              <a:ea typeface="宋体" panose="02010600030101010101" pitchFamily="2" charset="-122"/>
            </a:endParaRPr>
          </a:p>
          <a:p>
            <a:pPr eaLnBrk="1" hangingPunct="1"/>
            <a:endParaRPr lang="en-US" altLang="zh-CN">
              <a:ea typeface="宋体" panose="02010600030101010101" pitchFamily="2"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Rectangle 2"/>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产品/过程矩阵</a:t>
            </a:r>
            <a:endParaRPr lang="zh-CN" altLang="en-US" dirty="0">
              <a:solidFill>
                <a:srgbClr val="FF3300"/>
              </a:solidFill>
              <a:ea typeface="宋体" panose="02010600030101010101" pitchFamily="2" charset="-122"/>
            </a:endParaRPr>
          </a:p>
        </p:txBody>
      </p:sp>
      <p:sp>
        <p:nvSpPr>
          <p:cNvPr id="120835" name="Rectangle 3"/>
          <p:cNvSpPr>
            <a:spLocks noGrp="1"/>
          </p:cNvSpPr>
          <p:nvPr>
            <p:ph idx="1"/>
          </p:nvPr>
        </p:nvSpPr>
        <p:spPr>
          <a:xfrm>
            <a:off x="382588" y="1104900"/>
            <a:ext cx="9142412" cy="4648200"/>
          </a:xfrm>
          <a:ln/>
        </p:spPr>
        <p:txBody>
          <a:bodyPr vert="horz" wrap="square" lIns="91440" tIns="45720" rIns="91440" bIns="45720" anchor="t" anchorCtr="0"/>
          <a:p>
            <a:pPr marL="265430" indent="-265430" defTabSz="914400" eaLnBrk="1" hangingPunct="1">
              <a:tabLst>
                <a:tab pos="1831975" algn="l"/>
              </a:tabLst>
            </a:pPr>
            <a:r>
              <a:rPr lang="en-US" altLang="zh-CN" sz="1800">
                <a:ea typeface="宋体" panose="02010600030101010101" pitchFamily="2" charset="-122"/>
              </a:rPr>
              <a:t> </a:t>
            </a:r>
            <a:r>
              <a:rPr lang="zh-CN" altLang="en-US" sz="1800" dirty="0">
                <a:ea typeface="宋体" panose="02010600030101010101" pitchFamily="2" charset="-122"/>
              </a:rPr>
              <a:t>产品过程矩阵</a:t>
            </a:r>
            <a:endParaRPr lang="zh-CN" altLang="en-US" sz="1800" dirty="0">
              <a:ea typeface="宋体" panose="02010600030101010101" pitchFamily="2" charset="-122"/>
            </a:endParaRPr>
          </a:p>
          <a:p>
            <a:pPr marL="595630" lvl="1" indent="-215900" defTabSz="914400" eaLnBrk="1" hangingPunct="1">
              <a:tabLst>
                <a:tab pos="1831975" algn="l"/>
              </a:tabLst>
            </a:pPr>
            <a:r>
              <a:rPr lang="en-US" altLang="zh-CN" sz="1800">
                <a:ea typeface="宋体" panose="02010600030101010101" pitchFamily="2" charset="-122"/>
              </a:rPr>
              <a:t> </a:t>
            </a:r>
            <a:r>
              <a:rPr lang="zh-CN" altLang="en-US" sz="1800" b="1" dirty="0">
                <a:ea typeface="宋体" panose="02010600030101010101" pitchFamily="2" charset="-122"/>
              </a:rPr>
              <a:t>创立产品通过的产品和过程（设备）的矩阵.</a:t>
            </a:r>
            <a:endParaRPr lang="zh-CN" altLang="en-US" sz="1800" b="1" dirty="0">
              <a:ea typeface="宋体" panose="02010600030101010101" pitchFamily="2" charset="-122"/>
            </a:endParaRPr>
          </a:p>
          <a:p>
            <a:pPr marL="595630" lvl="1" indent="-215900" defTabSz="914400" eaLnBrk="1" hangingPunct="1">
              <a:tabLst>
                <a:tab pos="1831975" algn="l"/>
              </a:tabLst>
            </a:pPr>
            <a:r>
              <a:rPr lang="en-US" altLang="zh-CN" sz="1800" b="1">
                <a:ea typeface="宋体" panose="02010600030101010101" pitchFamily="2" charset="-122"/>
              </a:rPr>
              <a:t> </a:t>
            </a:r>
            <a:r>
              <a:rPr lang="zh-CN" altLang="en-US" sz="1800" b="1" dirty="0">
                <a:ea typeface="宋体" panose="02010600030101010101" pitchFamily="2" charset="-122"/>
              </a:rPr>
              <a:t>包括要求和成本/价格数据，根据</a:t>
            </a:r>
            <a:r>
              <a:rPr lang="zh-CN" altLang="en-US" sz="1800" b="1" u="sng" dirty="0">
                <a:ea typeface="宋体" panose="02010600030101010101" pitchFamily="2" charset="-122"/>
              </a:rPr>
              <a:t>实际的</a:t>
            </a:r>
            <a:r>
              <a:rPr lang="zh-CN" altLang="en-US" sz="1800" b="1" dirty="0">
                <a:ea typeface="宋体" panose="02010600030101010101" pitchFamily="2" charset="-122"/>
              </a:rPr>
              <a:t>顾客要求 </a:t>
            </a:r>
            <a:endParaRPr lang="zh-CN" altLang="en-US" sz="1800" b="1" dirty="0">
              <a:ea typeface="宋体" panose="02010600030101010101" pitchFamily="2" charset="-122"/>
            </a:endParaRPr>
          </a:p>
          <a:p>
            <a:pPr marL="595630" lvl="1" indent="-215900" defTabSz="914400" eaLnBrk="1" hangingPunct="1">
              <a:tabLst>
                <a:tab pos="1831975" algn="l"/>
              </a:tabLst>
            </a:pPr>
            <a:r>
              <a:rPr lang="zh-CN" altLang="en-US" sz="1800" b="1" dirty="0">
                <a:ea typeface="宋体" panose="02010600030101010101" pitchFamily="2" charset="-122"/>
              </a:rPr>
              <a:t>相关的路径，确保验证，不要推测.</a:t>
            </a:r>
            <a:endParaRPr lang="zh-CN" altLang="en-US" sz="1800" b="1" dirty="0">
              <a:ea typeface="宋体" panose="02010600030101010101" pitchFamily="2" charset="-122"/>
            </a:endParaRPr>
          </a:p>
          <a:p>
            <a:pPr marL="595630" lvl="1" indent="-215900" defTabSz="914400" eaLnBrk="1" hangingPunct="1">
              <a:tabLst>
                <a:tab pos="1831975" algn="l"/>
              </a:tabLst>
            </a:pPr>
            <a:r>
              <a:rPr lang="en-US" altLang="zh-CN" sz="1800" b="1"/>
              <a:t> </a:t>
            </a:r>
            <a:r>
              <a:rPr lang="zh-CN" altLang="en-US" sz="1800" b="1" dirty="0">
                <a:ea typeface="宋体" panose="02010600030101010101" pitchFamily="2" charset="-122"/>
              </a:rPr>
              <a:t>将相似的产品合成组，根据扩大成本</a:t>
            </a:r>
            <a:r>
              <a:rPr lang="en-US" altLang="zh-CN" sz="1800" b="1">
                <a:ea typeface="宋体" panose="02010600030101010101" pitchFamily="2" charset="-122"/>
                <a:hlinkClick r:id="rId1" action="ppaction://hlinkpres?slideindex=1&amp;slidetitle="/>
              </a:rPr>
              <a:t>80/20</a:t>
            </a:r>
            <a:r>
              <a:rPr lang="zh-CN" altLang="en-US" sz="1800" b="1" dirty="0">
                <a:ea typeface="宋体" panose="02010600030101010101" pitchFamily="2" charset="-122"/>
                <a:hlinkClick r:id="rId1" action="ppaction://hlinkpres?slideindex=1&amp;slidetitle="/>
              </a:rPr>
              <a:t>法则</a:t>
            </a:r>
            <a:r>
              <a:rPr lang="zh-CN" altLang="en-US" sz="1800" b="1" dirty="0">
                <a:ea typeface="宋体" panose="02010600030101010101" pitchFamily="2" charset="-122"/>
              </a:rPr>
              <a:t>选择产品族作价值流图－“对受益最大的影响”</a:t>
            </a:r>
            <a:endParaRPr lang="zh-CN" altLang="en-US" sz="1800" b="1" dirty="0">
              <a:ea typeface="宋体" panose="02010600030101010101" pitchFamily="2" charset="-122"/>
            </a:endParaRPr>
          </a:p>
          <a:p>
            <a:pPr marL="595630" lvl="1" indent="-215900" defTabSz="914400" eaLnBrk="1" hangingPunct="1">
              <a:buNone/>
              <a:tabLst>
                <a:tab pos="1831975" algn="l"/>
              </a:tabLst>
            </a:pPr>
            <a:endParaRPr lang="en-US" altLang="zh-CN" sz="1800" b="1"/>
          </a:p>
        </p:txBody>
      </p:sp>
      <p:pic>
        <p:nvPicPr>
          <p:cNvPr id="120836" name="Picture 4"/>
          <p:cNvPicPr>
            <a:picLocks noChangeAspect="1"/>
          </p:cNvPicPr>
          <p:nvPr/>
        </p:nvPicPr>
        <p:blipFill>
          <a:blip r:embed="rId2"/>
          <a:stretch>
            <a:fillRect/>
          </a:stretch>
        </p:blipFill>
        <p:spPr>
          <a:xfrm>
            <a:off x="304800" y="4648200"/>
            <a:ext cx="9391650" cy="1985963"/>
          </a:xfrm>
          <a:prstGeom prst="rect">
            <a:avLst/>
          </a:prstGeom>
          <a:noFill/>
          <a:ln w="12700">
            <a:noFill/>
          </a:ln>
        </p:spPr>
      </p:pic>
      <p:sp>
        <p:nvSpPr>
          <p:cNvPr id="120837" name="Text Box 5"/>
          <p:cNvSpPr txBox="1"/>
          <p:nvPr/>
        </p:nvSpPr>
        <p:spPr>
          <a:xfrm>
            <a:off x="522288" y="4572000"/>
            <a:ext cx="936625" cy="457200"/>
          </a:xfrm>
          <a:prstGeom prst="rect">
            <a:avLst/>
          </a:prstGeom>
          <a:noFill/>
          <a:ln w="12700">
            <a:noFill/>
          </a:ln>
        </p:spPr>
        <p:txBody>
          <a:bodyPr>
            <a:spAutoFit/>
          </a:bodyPr>
          <a:p>
            <a:pPr algn="ctr">
              <a:spcBef>
                <a:spcPct val="50000"/>
              </a:spcBef>
              <a:buNone/>
            </a:pPr>
            <a:r>
              <a:rPr lang="en-US" altLang="zh-CN" sz="1200" b="0">
                <a:latin typeface="Arial Narrow" panose="020B0606020202030204" pitchFamily="34" charset="0"/>
                <a:ea typeface="宋体" panose="02010600030101010101" pitchFamily="2" charset="-122"/>
              </a:rPr>
              <a:t>Extended Cost</a:t>
            </a:r>
            <a:endParaRPr lang="en-US" altLang="zh-CN" sz="1200" b="0">
              <a:latin typeface="Arial Narrow" panose="020B0606020202030204" pitchFamily="34" charset="0"/>
              <a:ea typeface="宋体" panose="02010600030101010101" pitchFamily="2" charset="-122"/>
            </a:endParaRPr>
          </a:p>
        </p:txBody>
      </p:sp>
      <p:sp>
        <p:nvSpPr>
          <p:cNvPr id="120838" name="Rectangle 6"/>
          <p:cNvSpPr/>
          <p:nvPr/>
        </p:nvSpPr>
        <p:spPr>
          <a:xfrm>
            <a:off x="757238" y="5029200"/>
            <a:ext cx="412750" cy="1536700"/>
          </a:xfrm>
          <a:prstGeom prst="rect">
            <a:avLst/>
          </a:prstGeom>
          <a:solidFill>
            <a:schemeClr val="accent1"/>
          </a:solidFill>
          <a:ln w="12700" cap="flat" cmpd="sng">
            <a:solidFill>
              <a:schemeClr val="tx1"/>
            </a:solidFill>
            <a:prstDash val="solid"/>
            <a:miter/>
            <a:headEnd type="none" w="sm" len="sm"/>
            <a:tailEnd type="none" w="sm" len="sm"/>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0839" name="Text Box 7"/>
          <p:cNvSpPr txBox="1"/>
          <p:nvPr/>
        </p:nvSpPr>
        <p:spPr>
          <a:xfrm>
            <a:off x="823913" y="5080000"/>
            <a:ext cx="385762" cy="1450975"/>
          </a:xfrm>
          <a:prstGeom prst="rect">
            <a:avLst/>
          </a:prstGeom>
          <a:noFill/>
          <a:ln w="12700">
            <a:noFill/>
          </a:ln>
        </p:spPr>
        <p:txBody>
          <a:bodyPr lIns="9144" tIns="9144" rIns="9144" bIns="9144">
            <a:spAutoFit/>
          </a:bodyPr>
          <a:p>
            <a:pPr>
              <a:lnSpc>
                <a:spcPct val="90000"/>
              </a:lnSpc>
              <a:spcBef>
                <a:spcPct val="25000"/>
              </a:spcBef>
              <a:buNone/>
            </a:pPr>
            <a:r>
              <a:rPr lang="en-US" altLang="zh-CN" sz="1200" b="0">
                <a:latin typeface="Arial Narrow" panose="020B0606020202030204" pitchFamily="34" charset="0"/>
                <a:ea typeface="宋体" panose="02010600030101010101" pitchFamily="2" charset="-122"/>
              </a:rPr>
              <a:t>$40k</a:t>
            </a:r>
            <a:endParaRPr lang="en-US" altLang="zh-CN" sz="1200" b="0">
              <a:latin typeface="Arial Narrow" panose="020B0606020202030204" pitchFamily="34" charset="0"/>
              <a:ea typeface="宋体" panose="02010600030101010101" pitchFamily="2" charset="-122"/>
            </a:endParaRPr>
          </a:p>
          <a:p>
            <a:pPr>
              <a:lnSpc>
                <a:spcPct val="90000"/>
              </a:lnSpc>
              <a:spcBef>
                <a:spcPct val="25000"/>
              </a:spcBef>
              <a:buNone/>
            </a:pPr>
            <a:r>
              <a:rPr lang="en-US" altLang="zh-CN" sz="1200" b="0">
                <a:latin typeface="Arial Narrow" panose="020B0606020202030204" pitchFamily="34" charset="0"/>
                <a:ea typeface="宋体" panose="02010600030101010101" pitchFamily="2" charset="-122"/>
              </a:rPr>
              <a:t>$50k</a:t>
            </a:r>
            <a:endParaRPr lang="en-US" altLang="zh-CN" sz="1200" b="0">
              <a:latin typeface="Arial Narrow" panose="020B0606020202030204" pitchFamily="34" charset="0"/>
              <a:ea typeface="宋体" panose="02010600030101010101" pitchFamily="2" charset="-122"/>
            </a:endParaRPr>
          </a:p>
          <a:p>
            <a:pPr>
              <a:lnSpc>
                <a:spcPct val="90000"/>
              </a:lnSpc>
              <a:spcBef>
                <a:spcPct val="25000"/>
              </a:spcBef>
              <a:buNone/>
            </a:pPr>
            <a:r>
              <a:rPr lang="en-US" altLang="zh-CN" sz="1200" b="0">
                <a:latin typeface="Arial Narrow" panose="020B0606020202030204" pitchFamily="34" charset="0"/>
                <a:ea typeface="宋体" panose="02010600030101010101" pitchFamily="2" charset="-122"/>
              </a:rPr>
              <a:t>$30k</a:t>
            </a:r>
            <a:endParaRPr lang="en-US" altLang="zh-CN" sz="1200" b="0">
              <a:latin typeface="Arial Narrow" panose="020B0606020202030204" pitchFamily="34" charset="0"/>
              <a:ea typeface="宋体" panose="02010600030101010101" pitchFamily="2" charset="-122"/>
            </a:endParaRPr>
          </a:p>
          <a:p>
            <a:pPr>
              <a:lnSpc>
                <a:spcPct val="90000"/>
              </a:lnSpc>
              <a:spcBef>
                <a:spcPct val="25000"/>
              </a:spcBef>
              <a:buNone/>
            </a:pPr>
            <a:r>
              <a:rPr lang="en-US" altLang="zh-CN" sz="1200" b="0">
                <a:latin typeface="Arial Narrow" panose="020B0606020202030204" pitchFamily="34" charset="0"/>
                <a:ea typeface="宋体" panose="02010600030101010101" pitchFamily="2" charset="-122"/>
              </a:rPr>
              <a:t>$10k</a:t>
            </a:r>
            <a:endParaRPr lang="en-US" altLang="zh-CN" sz="1200" b="0">
              <a:latin typeface="Arial Narrow" panose="020B0606020202030204" pitchFamily="34" charset="0"/>
              <a:ea typeface="宋体" panose="02010600030101010101" pitchFamily="2" charset="-122"/>
            </a:endParaRPr>
          </a:p>
          <a:p>
            <a:pPr>
              <a:lnSpc>
                <a:spcPct val="90000"/>
              </a:lnSpc>
              <a:spcBef>
                <a:spcPct val="25000"/>
              </a:spcBef>
              <a:buNone/>
            </a:pPr>
            <a:r>
              <a:rPr lang="en-US" altLang="zh-CN" sz="1200" b="0">
                <a:latin typeface="Arial Narrow" panose="020B0606020202030204" pitchFamily="34" charset="0"/>
                <a:ea typeface="宋体" panose="02010600030101010101" pitchFamily="2" charset="-122"/>
              </a:rPr>
              <a:t>$10k</a:t>
            </a:r>
            <a:endParaRPr lang="en-US" altLang="zh-CN" sz="1200" b="0">
              <a:latin typeface="Arial Narrow" panose="020B0606020202030204" pitchFamily="34" charset="0"/>
              <a:ea typeface="宋体" panose="02010600030101010101" pitchFamily="2" charset="-122"/>
            </a:endParaRPr>
          </a:p>
          <a:p>
            <a:pPr>
              <a:lnSpc>
                <a:spcPct val="90000"/>
              </a:lnSpc>
              <a:spcBef>
                <a:spcPct val="25000"/>
              </a:spcBef>
              <a:buNone/>
            </a:pPr>
            <a:r>
              <a:rPr lang="en-US" altLang="zh-CN" sz="1200" b="0">
                <a:latin typeface="Arial Narrow" panose="020B0606020202030204" pitchFamily="34" charset="0"/>
                <a:ea typeface="宋体" panose="02010600030101010101" pitchFamily="2" charset="-122"/>
              </a:rPr>
              <a:t>$5k</a:t>
            </a:r>
            <a:endParaRPr lang="en-US" altLang="zh-CN" sz="1200" b="0">
              <a:latin typeface="Arial Narrow" panose="020B0606020202030204" pitchFamily="34" charset="0"/>
              <a:ea typeface="宋体" panose="02010600030101010101" pitchFamily="2" charset="-122"/>
            </a:endParaRPr>
          </a:p>
          <a:p>
            <a:pPr>
              <a:lnSpc>
                <a:spcPct val="90000"/>
              </a:lnSpc>
              <a:spcBef>
                <a:spcPct val="25000"/>
              </a:spcBef>
              <a:buNone/>
            </a:pPr>
            <a:r>
              <a:rPr lang="en-US" altLang="zh-CN" sz="1200" b="0">
                <a:latin typeface="Arial Narrow" panose="020B0606020202030204" pitchFamily="34" charset="0"/>
                <a:ea typeface="宋体" panose="02010600030101010101" pitchFamily="2" charset="-122"/>
              </a:rPr>
              <a:t>$15k</a:t>
            </a:r>
            <a:endParaRPr lang="en-US" altLang="zh-CN" sz="1200" b="0">
              <a:latin typeface="Arial Narrow" panose="020B0606020202030204" pitchFamily="34" charset="0"/>
              <a:ea typeface="宋体" panose="02010600030101010101" pitchFamily="2" charset="-122"/>
            </a:endParaRPr>
          </a:p>
        </p:txBody>
      </p:sp>
      <p:sp>
        <p:nvSpPr>
          <p:cNvPr id="120840" name="AutoShape 8"/>
          <p:cNvSpPr/>
          <p:nvPr/>
        </p:nvSpPr>
        <p:spPr>
          <a:xfrm>
            <a:off x="771525" y="5041900"/>
            <a:ext cx="8737600" cy="673100"/>
          </a:xfrm>
          <a:prstGeom prst="roundRect">
            <a:avLst>
              <a:gd name="adj" fmla="val 16667"/>
            </a:avLst>
          </a:prstGeom>
          <a:noFill/>
          <a:ln w="38100" cap="flat" cmpd="sng">
            <a:solidFill>
              <a:srgbClr val="800080"/>
            </a:solidFill>
            <a:prstDash val="solid"/>
            <a:headEnd type="none" w="sm" len="sm"/>
            <a:tailEnd type="none" w="sm" len="sm"/>
          </a:ln>
        </p:spPr>
        <p:txBody>
          <a:bodyPr wrap="none" anchor="ctr" anchorCtr="0"/>
          <a:p>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1170" name="标题 391169"/>
          <p:cNvSpPr>
            <a:spLocks noGrp="1"/>
          </p:cNvSpPr>
          <p:nvPr>
            <p:ph type="title"/>
          </p:nvPr>
        </p:nvSpPr>
        <p:spPr>
          <a:ln/>
        </p:spPr>
        <p:txBody>
          <a:bodyPr anchor="ctr" anchorCtr="0"/>
          <a:p>
            <a:r>
              <a:rPr lang="zh-CN" altLang="en-US" dirty="0">
                <a:ea typeface="宋体" panose="02010600030101010101" pitchFamily="2" charset="-122"/>
              </a:rPr>
              <a:t>绘制步骤</a:t>
            </a:r>
            <a:endParaRPr lang="zh-CN" altLang="en-US" dirty="0">
              <a:ea typeface="宋体" panose="02010600030101010101" pitchFamily="2" charset="-122"/>
            </a:endParaRPr>
          </a:p>
        </p:txBody>
      </p:sp>
      <p:sp>
        <p:nvSpPr>
          <p:cNvPr id="391171" name="文本占位符 391170"/>
          <p:cNvSpPr>
            <a:spLocks noGrp="1"/>
          </p:cNvSpPr>
          <p:nvPr>
            <p:ph type="body" idx="1"/>
          </p:nvPr>
        </p:nvSpPr>
        <p:spPr>
          <a:ln/>
        </p:spPr>
        <p:txBody>
          <a:bodyPr/>
          <a:p>
            <a:r>
              <a:rPr lang="en-US" altLang="zh-CN">
                <a:ea typeface="宋体" panose="02010600030101010101" pitchFamily="2" charset="-122"/>
              </a:rPr>
              <a:t>1.</a:t>
            </a:r>
            <a:r>
              <a:rPr lang="zh-CN" altLang="en-US" dirty="0">
                <a:ea typeface="宋体" panose="02010600030101010101" pitchFamily="2" charset="-122"/>
              </a:rPr>
              <a:t>绘制客户、供应商和生产控制部门</a:t>
            </a:r>
            <a:endParaRPr lang="zh-CN" altLang="en-US" dirty="0">
              <a:ea typeface="宋体" panose="02010600030101010101" pitchFamily="2" charset="-122"/>
            </a:endParaRPr>
          </a:p>
          <a:p>
            <a:r>
              <a:rPr lang="zh-CN" altLang="en-US" dirty="0">
                <a:ea typeface="宋体" panose="02010600030101010101" pitchFamily="2" charset="-122"/>
              </a:rPr>
              <a:t>首先将客户的图标画在价值流图的右上角，以同样的图标表示供应商画在价值流图的左上角，在客户和供应商之间画上生产控制部门</a:t>
            </a:r>
            <a:endParaRPr lang="zh-CN" altLang="en-US" dirty="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8338" name="标题 398337"/>
          <p:cNvSpPr>
            <a:spLocks noGrp="1"/>
          </p:cNvSpPr>
          <p:nvPr>
            <p:ph type="title"/>
          </p:nvPr>
        </p:nvSpPr>
        <p:spPr>
          <a:ln/>
        </p:spPr>
        <p:txBody>
          <a:bodyPr anchor="ctr" anchorCtr="0"/>
          <a:p>
            <a:endParaRPr lang="zh-CN" altLang="en-US" dirty="0"/>
          </a:p>
        </p:txBody>
      </p:sp>
      <p:sp>
        <p:nvSpPr>
          <p:cNvPr id="398339" name="文本占位符 398338"/>
          <p:cNvSpPr>
            <a:spLocks noGrp="1"/>
          </p:cNvSpPr>
          <p:nvPr>
            <p:ph type="body" idx="1"/>
          </p:nvPr>
        </p:nvSpPr>
        <p:spPr>
          <a:ln/>
        </p:spPr>
        <p:txBody>
          <a:bodyPr/>
          <a:p>
            <a:endParaRPr lang="zh-CN" altLang="en-US" dirty="0"/>
          </a:p>
        </p:txBody>
      </p:sp>
      <p:pic>
        <p:nvPicPr>
          <p:cNvPr id="398340" name="图片 398339" descr="第一步"/>
          <p:cNvPicPr>
            <a:picLocks noChangeAspect="1"/>
          </p:cNvPicPr>
          <p:nvPr/>
        </p:nvPicPr>
        <p:blipFill>
          <a:blip r:embed="rId1"/>
          <a:stretch>
            <a:fillRect/>
          </a:stretch>
        </p:blipFill>
        <p:spPr>
          <a:xfrm>
            <a:off x="273050" y="1196975"/>
            <a:ext cx="9361488" cy="4838700"/>
          </a:xfrm>
          <a:prstGeom prst="rect">
            <a:avLst/>
          </a:prstGeom>
          <a:noFill/>
          <a:ln w="9525">
            <a:noFill/>
          </a:ln>
        </p:spPr>
      </p:pic>
      <p:sp>
        <p:nvSpPr>
          <p:cNvPr id="398341" name="椭圆形标注 398340"/>
          <p:cNvSpPr/>
          <p:nvPr/>
        </p:nvSpPr>
        <p:spPr>
          <a:xfrm>
            <a:off x="4376738" y="3068638"/>
            <a:ext cx="1851025" cy="720725"/>
          </a:xfrm>
          <a:prstGeom prst="wedgeEllipseCallout">
            <a:avLst>
              <a:gd name="adj1" fmla="val -35250"/>
              <a:gd name="adj2" fmla="val 161454"/>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dirty="0">
                <a:latin typeface="Arial" panose="020B0604020202020204" pitchFamily="34" charset="0"/>
                <a:ea typeface="宋体" panose="02010600030101010101" pitchFamily="2" charset="-122"/>
              </a:rPr>
              <a:t>第一步</a:t>
            </a:r>
            <a:endParaRPr lang="zh-CN" altLang="en-US"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983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2194" name="标题 392193"/>
          <p:cNvSpPr>
            <a:spLocks noGrp="1"/>
          </p:cNvSpPr>
          <p:nvPr>
            <p:ph type="title"/>
          </p:nvPr>
        </p:nvSpPr>
        <p:spPr>
          <a:ln/>
        </p:spPr>
        <p:txBody>
          <a:bodyPr anchor="ctr" anchorCtr="0"/>
          <a:p>
            <a:r>
              <a:rPr lang="en-US" altLang="zh-CN">
                <a:ea typeface="宋体" panose="02010600030101010101" pitchFamily="2" charset="-122"/>
              </a:rPr>
              <a:t>2.</a:t>
            </a:r>
            <a:r>
              <a:rPr lang="zh-CN" altLang="en-US" dirty="0">
                <a:ea typeface="宋体" panose="02010600030101010101" pitchFamily="2" charset="-122"/>
              </a:rPr>
              <a:t>绘制客户需求信息</a:t>
            </a:r>
            <a:endParaRPr lang="zh-CN" altLang="en-US" dirty="0">
              <a:ea typeface="宋体" panose="02010600030101010101" pitchFamily="2" charset="-122"/>
            </a:endParaRPr>
          </a:p>
        </p:txBody>
      </p:sp>
      <p:sp>
        <p:nvSpPr>
          <p:cNvPr id="392195" name="文本占位符 392194"/>
          <p:cNvSpPr>
            <a:spLocks noGrp="1"/>
          </p:cNvSpPr>
          <p:nvPr>
            <p:ph type="body" idx="1"/>
          </p:nvPr>
        </p:nvSpPr>
        <p:spPr>
          <a:ln/>
        </p:spPr>
        <p:txBody>
          <a:bodyPr/>
          <a:p>
            <a:r>
              <a:rPr lang="zh-CN" altLang="en-US" dirty="0">
                <a:ea typeface="宋体" panose="02010600030101010101" pitchFamily="2" charset="-122"/>
              </a:rPr>
              <a:t>在客户图标下画一个数据库，将客户的需求填入其中，包括每种产品的月需求和日需求，以及每天多少箱产品。</a:t>
            </a:r>
            <a:endParaRPr lang="zh-CN" altLang="en-US" dirty="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86" name="内容占位符 378885"/>
          <p:cNvSpPr>
            <a:spLocks noGrp="1"/>
          </p:cNvSpPr>
          <p:nvPr>
            <p:ph idx="1"/>
          </p:nvPr>
        </p:nvSpPr>
        <p:spPr>
          <a:ln/>
        </p:spPr>
        <p:txBody>
          <a:bodyPr/>
          <a:p>
            <a:r>
              <a:rPr lang="zh-CN" altLang="en-US" dirty="0">
                <a:ea typeface="宋体" panose="02010600030101010101" pitchFamily="2" charset="-122"/>
              </a:rPr>
              <a:t>何为</a:t>
            </a:r>
            <a:r>
              <a:rPr lang="en-US" altLang="zh-CN">
                <a:ea typeface="宋体" panose="02010600030101010101" pitchFamily="2" charset="-122"/>
              </a:rPr>
              <a:t>VSM</a:t>
            </a:r>
            <a:r>
              <a:rPr lang="zh-CN" altLang="en-US" dirty="0">
                <a:ea typeface="宋体" panose="02010600030101010101" pitchFamily="2" charset="-122"/>
              </a:rPr>
              <a:t>？</a:t>
            </a:r>
            <a:endParaRPr lang="zh-CN" altLang="en-US" dirty="0">
              <a:ea typeface="宋体" panose="02010600030101010101" pitchFamily="2" charset="-122"/>
            </a:endParaRPr>
          </a:p>
          <a:p>
            <a:r>
              <a:rPr lang="en-US" altLang="zh-CN">
                <a:ea typeface="宋体" panose="02010600030101010101" pitchFamily="2" charset="-122"/>
              </a:rPr>
              <a:t>VSM  </a:t>
            </a:r>
            <a:r>
              <a:rPr lang="zh-CN" altLang="en-US" dirty="0">
                <a:ea typeface="宋体" panose="02010600030101010101" pitchFamily="2" charset="-122"/>
              </a:rPr>
              <a:t>（ </a:t>
            </a:r>
            <a:r>
              <a:rPr lang="en-US" altLang="zh-CN">
                <a:ea typeface="宋体" panose="02010600030101010101" pitchFamily="2" charset="-122"/>
              </a:rPr>
              <a:t>Value Stream Mapping </a:t>
            </a:r>
            <a:r>
              <a:rPr lang="zh-CN" altLang="en-US" dirty="0">
                <a:ea typeface="宋体" panose="02010600030101010101" pitchFamily="2" charset="-122"/>
              </a:rPr>
              <a:t>）价值流程图是丰田精实制造（</a:t>
            </a:r>
            <a:r>
              <a:rPr lang="en-US" altLang="zh-CN">
                <a:ea typeface="宋体" panose="02010600030101010101" pitchFamily="2" charset="-122"/>
              </a:rPr>
              <a:t>Learn Manufacturing</a:t>
            </a:r>
            <a:r>
              <a:rPr lang="zh-CN" altLang="en-US" dirty="0">
                <a:ea typeface="宋体" panose="02010600030101010101" pitchFamily="2" charset="-122"/>
              </a:rPr>
              <a:t>）生产系统框架下的一种用来描述物流和信息流的形象化工具 </a:t>
            </a:r>
            <a:endParaRPr lang="zh-CN" altLang="en-US" dirty="0">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62" name="标题 399361"/>
          <p:cNvSpPr>
            <a:spLocks noGrp="1"/>
          </p:cNvSpPr>
          <p:nvPr>
            <p:ph type="title"/>
          </p:nvPr>
        </p:nvSpPr>
        <p:spPr>
          <a:ln/>
        </p:spPr>
        <p:txBody>
          <a:bodyPr anchor="ctr" anchorCtr="0"/>
          <a:p>
            <a:endParaRPr lang="zh-CN" altLang="en-US" dirty="0"/>
          </a:p>
        </p:txBody>
      </p:sp>
      <p:sp>
        <p:nvSpPr>
          <p:cNvPr id="399363" name="文本占位符 399362"/>
          <p:cNvSpPr>
            <a:spLocks noGrp="1"/>
          </p:cNvSpPr>
          <p:nvPr>
            <p:ph type="body" idx="1"/>
          </p:nvPr>
        </p:nvSpPr>
        <p:spPr>
          <a:ln/>
        </p:spPr>
        <p:txBody>
          <a:bodyPr/>
          <a:p>
            <a:endParaRPr lang="zh-CN" altLang="en-US" dirty="0"/>
          </a:p>
        </p:txBody>
      </p:sp>
      <p:pic>
        <p:nvPicPr>
          <p:cNvPr id="399364" name="图片 399363" descr="第二部"/>
          <p:cNvPicPr>
            <a:picLocks noChangeAspect="1"/>
          </p:cNvPicPr>
          <p:nvPr/>
        </p:nvPicPr>
        <p:blipFill>
          <a:blip r:embed="rId1"/>
          <a:stretch>
            <a:fillRect/>
          </a:stretch>
        </p:blipFill>
        <p:spPr>
          <a:xfrm>
            <a:off x="415925" y="1125538"/>
            <a:ext cx="9056688" cy="4895850"/>
          </a:xfrm>
          <a:prstGeom prst="rect">
            <a:avLst/>
          </a:prstGeom>
          <a:noFill/>
          <a:ln w="9525">
            <a:noFill/>
          </a:ln>
        </p:spPr>
      </p:pic>
      <p:sp>
        <p:nvSpPr>
          <p:cNvPr id="399365" name="椭圆形标注 399364"/>
          <p:cNvSpPr/>
          <p:nvPr/>
        </p:nvSpPr>
        <p:spPr>
          <a:xfrm>
            <a:off x="5097463" y="3644900"/>
            <a:ext cx="1871662" cy="1008063"/>
          </a:xfrm>
          <a:prstGeom prst="wedgeEllipseCallout">
            <a:avLst>
              <a:gd name="adj1" fmla="val 105981"/>
              <a:gd name="adj2" fmla="val 52676"/>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dirty="0">
                <a:latin typeface="Arial" panose="020B0604020202020204" pitchFamily="34" charset="0"/>
                <a:ea typeface="宋体" panose="02010600030101010101" pitchFamily="2" charset="-122"/>
              </a:rPr>
              <a:t>第二步</a:t>
            </a:r>
            <a:endParaRPr lang="zh-CN" altLang="en-US"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365"/>
                                        </p:tgtEl>
                                        <p:attrNameLst>
                                          <p:attrName>style.visibility</p:attrName>
                                        </p:attrNameLst>
                                      </p:cBhvr>
                                      <p:to>
                                        <p:strVal val="visible"/>
                                      </p:to>
                                    </p:set>
                                    <p:animEffect transition="in" filter="checkerboard(across)">
                                      <p:cBhvr>
                                        <p:cTn id="7" dur="5000"/>
                                        <p:tgtEl>
                                          <p:spTgt spid="399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3218" name="标题 393217"/>
          <p:cNvSpPr>
            <a:spLocks noGrp="1"/>
          </p:cNvSpPr>
          <p:nvPr>
            <p:ph type="title"/>
          </p:nvPr>
        </p:nvSpPr>
        <p:spPr>
          <a:ln/>
        </p:spPr>
        <p:txBody>
          <a:bodyPr anchor="ctr" anchorCtr="0"/>
          <a:p>
            <a:r>
              <a:rPr lang="en-US" altLang="zh-CN"/>
              <a:t>3.</a:t>
            </a:r>
            <a:r>
              <a:rPr lang="zh-CN" altLang="en-US" dirty="0"/>
              <a:t>绘制发货与收货信息</a:t>
            </a:r>
            <a:endParaRPr lang="zh-CN" altLang="en-US" dirty="0"/>
          </a:p>
        </p:txBody>
      </p:sp>
      <p:sp>
        <p:nvSpPr>
          <p:cNvPr id="393219" name="文本占位符 393218"/>
          <p:cNvSpPr>
            <a:spLocks noGrp="1"/>
          </p:cNvSpPr>
          <p:nvPr>
            <p:ph type="body" idx="1"/>
          </p:nvPr>
        </p:nvSpPr>
        <p:spPr>
          <a:ln/>
        </p:spPr>
        <p:txBody>
          <a:bodyPr/>
          <a:p>
            <a:r>
              <a:rPr lang="zh-CN" altLang="en-US" dirty="0">
                <a:ea typeface="宋体" panose="02010600030101010101" pitchFamily="2" charset="-122"/>
              </a:rPr>
              <a:t>首先在客户下方画出卡车图标，并在卡车图标内填上发货的频率，然在客户卡车图标的下方画上发货图标，并画出一条箭线从发货图标其过客户卡车图标指向客户图标。</a:t>
            </a:r>
            <a:endParaRPr lang="zh-CN" altLang="en-US" dirty="0">
              <a:ea typeface="宋体" panose="02010600030101010101" pitchFamily="2" charset="-122"/>
            </a:endParaRPr>
          </a:p>
          <a:p>
            <a:endParaRPr lang="en-US" altLang="zh-CN">
              <a:ea typeface="宋体" panose="02010600030101010101" pitchFamily="2" charset="-122"/>
            </a:endParaRPr>
          </a:p>
          <a:p>
            <a:r>
              <a:rPr lang="zh-CN" altLang="en-US" dirty="0">
                <a:ea typeface="宋体" panose="02010600030101010101" pitchFamily="2" charset="-122"/>
              </a:rPr>
              <a:t>供应商等样于客户</a:t>
            </a:r>
            <a:endParaRPr lang="zh-CN" altLang="en-US" dirty="0">
              <a:ea typeface="宋体" panose="02010600030101010101" pitchFamily="2" charset="-122"/>
            </a:endParaRPr>
          </a:p>
          <a:p>
            <a:endParaRPr lang="zh-CN" altLang="en-US" dirty="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0386" name="标题 400385"/>
          <p:cNvSpPr>
            <a:spLocks noGrp="1"/>
          </p:cNvSpPr>
          <p:nvPr>
            <p:ph type="title"/>
          </p:nvPr>
        </p:nvSpPr>
        <p:spPr>
          <a:ln/>
        </p:spPr>
        <p:txBody>
          <a:bodyPr anchor="ctr" anchorCtr="0"/>
          <a:p>
            <a:endParaRPr lang="zh-CN" altLang="en-US" dirty="0"/>
          </a:p>
        </p:txBody>
      </p:sp>
      <p:sp>
        <p:nvSpPr>
          <p:cNvPr id="400387" name="文本占位符 400386"/>
          <p:cNvSpPr>
            <a:spLocks noGrp="1"/>
          </p:cNvSpPr>
          <p:nvPr>
            <p:ph type="body" idx="1"/>
          </p:nvPr>
        </p:nvSpPr>
        <p:spPr>
          <a:ln/>
        </p:spPr>
        <p:txBody>
          <a:bodyPr/>
          <a:p>
            <a:endParaRPr lang="zh-CN" altLang="en-US" dirty="0"/>
          </a:p>
        </p:txBody>
      </p:sp>
      <p:pic>
        <p:nvPicPr>
          <p:cNvPr id="400388" name="图片 400387" descr="第三步"/>
          <p:cNvPicPr>
            <a:picLocks noChangeAspect="1"/>
          </p:cNvPicPr>
          <p:nvPr/>
        </p:nvPicPr>
        <p:blipFill>
          <a:blip r:embed="rId1"/>
          <a:stretch>
            <a:fillRect/>
          </a:stretch>
        </p:blipFill>
        <p:spPr>
          <a:xfrm>
            <a:off x="488950" y="908050"/>
            <a:ext cx="9182100" cy="5616575"/>
          </a:xfrm>
          <a:prstGeom prst="rect">
            <a:avLst/>
          </a:prstGeom>
          <a:noFill/>
          <a:ln w="9525">
            <a:noFill/>
          </a:ln>
        </p:spPr>
      </p:pic>
      <p:sp>
        <p:nvSpPr>
          <p:cNvPr id="400389" name="椭圆形标注 400388"/>
          <p:cNvSpPr/>
          <p:nvPr/>
        </p:nvSpPr>
        <p:spPr>
          <a:xfrm>
            <a:off x="2576513" y="3429000"/>
            <a:ext cx="1512887" cy="720725"/>
          </a:xfrm>
          <a:prstGeom prst="wedgeEllipseCallout">
            <a:avLst>
              <a:gd name="adj1" fmla="val -43750"/>
              <a:gd name="adj2" fmla="val 70000"/>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dirty="0">
                <a:latin typeface="Arial" panose="020B0604020202020204" pitchFamily="34" charset="0"/>
                <a:ea typeface="宋体" panose="02010600030101010101" pitchFamily="2" charset="-122"/>
              </a:rPr>
              <a:t>第三步</a:t>
            </a:r>
            <a:endParaRPr lang="zh-CN" altLang="en-US"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0038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4242" name="标题 394241"/>
          <p:cNvSpPr>
            <a:spLocks noGrp="1"/>
          </p:cNvSpPr>
          <p:nvPr>
            <p:ph type="title"/>
          </p:nvPr>
        </p:nvSpPr>
        <p:spPr>
          <a:ln/>
        </p:spPr>
        <p:txBody>
          <a:bodyPr anchor="ctr" anchorCtr="0"/>
          <a:p>
            <a:r>
              <a:rPr lang="en-US" altLang="zh-CN"/>
              <a:t>4.</a:t>
            </a:r>
            <a:r>
              <a:rPr lang="zh-CN" altLang="en-US" dirty="0"/>
              <a:t>绘制各工序信息</a:t>
            </a:r>
            <a:endParaRPr lang="zh-CN" altLang="en-US" dirty="0"/>
          </a:p>
        </p:txBody>
      </p:sp>
      <p:sp>
        <p:nvSpPr>
          <p:cNvPr id="394243" name="文本占位符 394242"/>
          <p:cNvSpPr>
            <a:spLocks noGrp="1"/>
          </p:cNvSpPr>
          <p:nvPr>
            <p:ph type="body" idx="1"/>
          </p:nvPr>
        </p:nvSpPr>
        <p:spPr>
          <a:ln/>
        </p:spPr>
        <p:txBody>
          <a:bodyPr/>
          <a:p>
            <a:r>
              <a:rPr lang="en-US" altLang="zh-CN"/>
              <a:t>1)</a:t>
            </a:r>
            <a:r>
              <a:rPr lang="zh-CN" altLang="en-US" dirty="0"/>
              <a:t>图形的底部用矩形图标表示出各道工序，将最上游的工序画在最左边，最下游的画在最右边。每个工序图标内可标注工序的相关信息，如操作人数、机器数。</a:t>
            </a:r>
            <a:endParaRPr lang="zh-CN" altLang="en-US" dirty="0"/>
          </a:p>
          <a:p>
            <a:r>
              <a:rPr lang="en-US" altLang="zh-CN"/>
              <a:t>2)</a:t>
            </a:r>
            <a:r>
              <a:rPr lang="zh-CN" altLang="en-US" dirty="0"/>
              <a:t>在每个工序图标的下面画上数据框，并填入相关信息。通常包括该工序的加工周期，换模时间、有效作业时间、使用率。</a:t>
            </a:r>
            <a:endParaRPr lang="zh-CN" altLang="en-US" dirty="0"/>
          </a:p>
          <a:p>
            <a:r>
              <a:rPr lang="en-US" altLang="zh-CN"/>
              <a:t>3</a:t>
            </a:r>
            <a:r>
              <a:rPr lang="zh-CN" altLang="en-US" dirty="0"/>
              <a:t>）在各工序的数据框下方画一条有凹凸的折线，并把每道工序的增值时间，填写在每个数据框下方的时间线上。</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1410" name="标题 401409"/>
          <p:cNvSpPr>
            <a:spLocks noGrp="1"/>
          </p:cNvSpPr>
          <p:nvPr>
            <p:ph type="title"/>
          </p:nvPr>
        </p:nvSpPr>
        <p:spPr>
          <a:ln/>
        </p:spPr>
        <p:txBody>
          <a:bodyPr anchor="ctr" anchorCtr="0"/>
          <a:p>
            <a:endParaRPr lang="zh-CN" altLang="en-US" dirty="0"/>
          </a:p>
        </p:txBody>
      </p:sp>
      <p:sp>
        <p:nvSpPr>
          <p:cNvPr id="401411" name="文本占位符 401410"/>
          <p:cNvSpPr>
            <a:spLocks noGrp="1"/>
          </p:cNvSpPr>
          <p:nvPr>
            <p:ph type="body" idx="1"/>
          </p:nvPr>
        </p:nvSpPr>
        <p:spPr>
          <a:ln/>
        </p:spPr>
        <p:txBody>
          <a:bodyPr/>
          <a:p>
            <a:endParaRPr lang="zh-CN" altLang="en-US" dirty="0"/>
          </a:p>
        </p:txBody>
      </p:sp>
      <p:pic>
        <p:nvPicPr>
          <p:cNvPr id="401412" name="图片 401411" descr="第四步"/>
          <p:cNvPicPr>
            <a:picLocks noChangeAspect="1"/>
          </p:cNvPicPr>
          <p:nvPr/>
        </p:nvPicPr>
        <p:blipFill>
          <a:blip r:embed="rId1"/>
          <a:stretch>
            <a:fillRect/>
          </a:stretch>
        </p:blipFill>
        <p:spPr>
          <a:xfrm>
            <a:off x="560388" y="1484313"/>
            <a:ext cx="8402637" cy="4781550"/>
          </a:xfrm>
          <a:prstGeom prst="rect">
            <a:avLst/>
          </a:prstGeom>
          <a:noFill/>
          <a:ln w="9525">
            <a:noFill/>
          </a:ln>
        </p:spPr>
      </p:pic>
      <p:sp>
        <p:nvSpPr>
          <p:cNvPr id="401413" name="椭圆形标注 401412"/>
          <p:cNvSpPr/>
          <p:nvPr/>
        </p:nvSpPr>
        <p:spPr>
          <a:xfrm>
            <a:off x="7689850" y="4005263"/>
            <a:ext cx="1295400" cy="1008062"/>
          </a:xfrm>
          <a:prstGeom prst="wedgeEllipseCallout">
            <a:avLst>
              <a:gd name="adj1" fmla="val -44731"/>
              <a:gd name="adj2" fmla="val 68583"/>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dirty="0">
                <a:latin typeface="Arial" panose="020B0604020202020204" pitchFamily="34" charset="0"/>
                <a:ea typeface="宋体" panose="02010600030101010101" pitchFamily="2" charset="-122"/>
              </a:rPr>
              <a:t>第四步</a:t>
            </a:r>
            <a:endParaRPr lang="zh-CN" altLang="en-US"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014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5266" name="标题 395265"/>
          <p:cNvSpPr>
            <a:spLocks noGrp="1"/>
          </p:cNvSpPr>
          <p:nvPr>
            <p:ph type="title"/>
          </p:nvPr>
        </p:nvSpPr>
        <p:spPr>
          <a:ln/>
        </p:spPr>
        <p:txBody>
          <a:bodyPr anchor="ctr" anchorCtr="0"/>
          <a:p>
            <a:r>
              <a:rPr lang="en-US" altLang="zh-CN"/>
              <a:t>5</a:t>
            </a:r>
            <a:r>
              <a:rPr lang="zh-CN" altLang="en-US" dirty="0"/>
              <a:t>、绘制信息流</a:t>
            </a:r>
            <a:endParaRPr lang="zh-CN" altLang="en-US" dirty="0"/>
          </a:p>
        </p:txBody>
      </p:sp>
      <p:sp>
        <p:nvSpPr>
          <p:cNvPr id="395267" name="文本占位符 395266"/>
          <p:cNvSpPr>
            <a:spLocks noGrp="1"/>
          </p:cNvSpPr>
          <p:nvPr>
            <p:ph type="body" idx="1"/>
          </p:nvPr>
        </p:nvSpPr>
        <p:spPr>
          <a:ln/>
        </p:spPr>
        <p:txBody>
          <a:bodyPr/>
          <a:p>
            <a:r>
              <a:rPr lang="en-US" altLang="zh-CN"/>
              <a:t>1</a:t>
            </a:r>
            <a:r>
              <a:rPr lang="zh-CN" altLang="en-US" dirty="0"/>
              <a:t>）画出客户图标到生产控制部门之间的信息沟通箭线。一般信息的流动有电子和自手工方式两种，在价值流上分别以带折线的箭头和直线箭头表示。在大多数情况下，信息在客户和供应商之间以电子化的形式流动。</a:t>
            </a:r>
            <a:endParaRPr lang="zh-CN" altLang="en-US" dirty="0"/>
          </a:p>
          <a:p>
            <a:r>
              <a:rPr lang="en-US" altLang="zh-CN"/>
              <a:t>2</a:t>
            </a:r>
            <a:r>
              <a:rPr lang="zh-CN" altLang="en-US" dirty="0"/>
              <a:t>）同时，画出生产控制部门图标到供应商之间的箭线，用来代表生产控制部门发布的预测和订单信息，并把信息发布的频率标注在箭线上。</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2434" name="标题 402433"/>
          <p:cNvSpPr>
            <a:spLocks noGrp="1"/>
          </p:cNvSpPr>
          <p:nvPr>
            <p:ph type="title"/>
          </p:nvPr>
        </p:nvSpPr>
        <p:spPr>
          <a:ln/>
        </p:spPr>
        <p:txBody>
          <a:bodyPr anchor="ctr" anchorCtr="0"/>
          <a:p>
            <a:endParaRPr lang="zh-CN" altLang="en-US" dirty="0"/>
          </a:p>
        </p:txBody>
      </p:sp>
      <p:sp>
        <p:nvSpPr>
          <p:cNvPr id="402435" name="文本占位符 402434"/>
          <p:cNvSpPr>
            <a:spLocks noGrp="1"/>
          </p:cNvSpPr>
          <p:nvPr>
            <p:ph type="body" idx="1"/>
          </p:nvPr>
        </p:nvSpPr>
        <p:spPr>
          <a:ln/>
        </p:spPr>
        <p:txBody>
          <a:bodyPr/>
          <a:p>
            <a:endParaRPr lang="zh-CN" altLang="en-US" dirty="0"/>
          </a:p>
        </p:txBody>
      </p:sp>
      <p:pic>
        <p:nvPicPr>
          <p:cNvPr id="402436" name="图片 402435" descr="第五步"/>
          <p:cNvPicPr>
            <a:picLocks noChangeAspect="1"/>
          </p:cNvPicPr>
          <p:nvPr/>
        </p:nvPicPr>
        <p:blipFill>
          <a:blip r:embed="rId1"/>
          <a:stretch>
            <a:fillRect/>
          </a:stretch>
        </p:blipFill>
        <p:spPr>
          <a:xfrm>
            <a:off x="0" y="476250"/>
            <a:ext cx="9274175" cy="5834063"/>
          </a:xfrm>
          <a:prstGeom prst="rect">
            <a:avLst/>
          </a:prstGeom>
          <a:noFill/>
          <a:ln w="9525">
            <a:noFill/>
          </a:ln>
        </p:spPr>
      </p:pic>
      <p:sp>
        <p:nvSpPr>
          <p:cNvPr id="402437" name="椭圆形标注 402436"/>
          <p:cNvSpPr/>
          <p:nvPr/>
        </p:nvSpPr>
        <p:spPr>
          <a:xfrm>
            <a:off x="5816600" y="2852738"/>
            <a:ext cx="1944688" cy="936625"/>
          </a:xfrm>
          <a:prstGeom prst="wedgeEllipseCallout">
            <a:avLst>
              <a:gd name="adj1" fmla="val -43750"/>
              <a:gd name="adj2" fmla="val 70000"/>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dirty="0">
                <a:latin typeface="Arial" panose="020B0604020202020204" pitchFamily="34" charset="0"/>
                <a:ea typeface="宋体" panose="02010600030101010101" pitchFamily="2" charset="-122"/>
              </a:rPr>
              <a:t>第五步</a:t>
            </a:r>
            <a:endParaRPr lang="zh-CN" altLang="en-US"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024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6290" name="标题 396289"/>
          <p:cNvSpPr>
            <a:spLocks noGrp="1"/>
          </p:cNvSpPr>
          <p:nvPr>
            <p:ph type="title"/>
          </p:nvPr>
        </p:nvSpPr>
        <p:spPr>
          <a:ln/>
        </p:spPr>
        <p:txBody>
          <a:bodyPr anchor="ctr" anchorCtr="0"/>
          <a:p>
            <a:endParaRPr lang="en-US" altLang="zh-CN"/>
          </a:p>
        </p:txBody>
      </p:sp>
      <p:sp>
        <p:nvSpPr>
          <p:cNvPr id="396291" name="文本占位符 396290"/>
          <p:cNvSpPr>
            <a:spLocks noGrp="1"/>
          </p:cNvSpPr>
          <p:nvPr>
            <p:ph type="body" idx="1"/>
          </p:nvPr>
        </p:nvSpPr>
        <p:spPr>
          <a:ln/>
        </p:spPr>
        <p:txBody>
          <a:bodyPr/>
          <a:p>
            <a:r>
              <a:rPr lang="en-US" altLang="zh-CN"/>
              <a:t>2</a:t>
            </a:r>
            <a:r>
              <a:rPr lang="zh-CN" altLang="en-US" dirty="0"/>
              <a:t>）在生产控制部门图标和代表生产主管的方框之间画一条信息沟通的箭线，并把主管发布计划的频率标注在箭头上。</a:t>
            </a:r>
            <a:endParaRPr lang="zh-CN" altLang="en-US" dirty="0"/>
          </a:p>
          <a:p>
            <a:r>
              <a:rPr lang="en-US" altLang="zh-CN"/>
              <a:t>3</a:t>
            </a:r>
            <a:r>
              <a:rPr lang="zh-CN" altLang="en-US" dirty="0"/>
              <a:t>）在代表生产主管的方框和相关的工序方框之间若干信息沟通的箭线，并把相关工序的发布信息的频率组在每条箭线上。</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7314" name="标题 397313"/>
          <p:cNvSpPr>
            <a:spLocks noGrp="1"/>
          </p:cNvSpPr>
          <p:nvPr>
            <p:ph type="title"/>
          </p:nvPr>
        </p:nvSpPr>
        <p:spPr>
          <a:ln/>
        </p:spPr>
        <p:txBody>
          <a:bodyPr anchor="ctr" anchorCtr="0"/>
          <a:p>
            <a:r>
              <a:rPr lang="en-US" altLang="zh-CN"/>
              <a:t>6.</a:t>
            </a:r>
            <a:r>
              <a:rPr lang="zh-CN" altLang="en-US" dirty="0"/>
              <a:t>绘制在制品库存和物料流动</a:t>
            </a:r>
            <a:endParaRPr lang="zh-CN" altLang="en-US" dirty="0"/>
          </a:p>
        </p:txBody>
      </p:sp>
      <p:sp>
        <p:nvSpPr>
          <p:cNvPr id="397315" name="文本占位符 397314"/>
          <p:cNvSpPr>
            <a:spLocks noGrp="1"/>
          </p:cNvSpPr>
          <p:nvPr>
            <p:ph type="body" idx="1"/>
          </p:nvPr>
        </p:nvSpPr>
        <p:spPr>
          <a:ln/>
        </p:spPr>
        <p:txBody>
          <a:bodyPr/>
          <a:p>
            <a:r>
              <a:rPr lang="en-US" altLang="zh-CN"/>
              <a:t>1)</a:t>
            </a:r>
            <a:r>
              <a:rPr lang="zh-CN" altLang="en-US" dirty="0"/>
              <a:t>在工序之间在制品或成品的位置上画上库存图标，并在库存图标的下方标注库存的数量。</a:t>
            </a:r>
            <a:endParaRPr lang="zh-CN" altLang="en-US" dirty="0"/>
          </a:p>
          <a:p>
            <a:r>
              <a:rPr lang="en-US" altLang="zh-CN"/>
              <a:t>2</a:t>
            </a:r>
            <a:r>
              <a:rPr lang="zh-CN" altLang="en-US" dirty="0"/>
              <a:t>）计算各工序间库存存储的天数，并将计算结果填写在该工序方框下方的时间上。</a:t>
            </a:r>
            <a:endParaRPr lang="zh-CN" altLang="en-US" dirty="0"/>
          </a:p>
          <a:p>
            <a:r>
              <a:rPr lang="zh-CN" altLang="en-US" dirty="0"/>
              <a:t>公式为</a:t>
            </a:r>
            <a:endParaRPr lang="zh-CN" altLang="en-US" dirty="0"/>
          </a:p>
          <a:p>
            <a:r>
              <a:rPr lang="zh-CN" altLang="en-US" dirty="0"/>
              <a:t>库存储备天数</a:t>
            </a:r>
            <a:r>
              <a:rPr lang="en-US" altLang="zh-CN"/>
              <a:t>=</a:t>
            </a:r>
            <a:r>
              <a:rPr lang="zh-CN" altLang="en-US" dirty="0"/>
              <a:t>两个工序间的库存总数</a:t>
            </a:r>
            <a:r>
              <a:rPr lang="en-US" altLang="zh-CN"/>
              <a:t>/</a:t>
            </a:r>
            <a:r>
              <a:rPr lang="zh-CN" altLang="en-US" dirty="0"/>
              <a:t>每天发运的产品数量</a:t>
            </a:r>
            <a:endParaRPr lang="zh-CN" altLang="en-US" dirty="0"/>
          </a:p>
          <a:p>
            <a:r>
              <a:rPr lang="en-US" altLang="zh-CN"/>
              <a:t>3</a:t>
            </a:r>
            <a:r>
              <a:rPr lang="zh-CN" altLang="en-US" dirty="0"/>
              <a:t>）在价值流图上画出有推动、拉动和先进先出通道的地方。</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3458" name="标题 403457"/>
          <p:cNvSpPr>
            <a:spLocks noGrp="1"/>
          </p:cNvSpPr>
          <p:nvPr>
            <p:ph type="title"/>
          </p:nvPr>
        </p:nvSpPr>
        <p:spPr>
          <a:ln/>
        </p:spPr>
        <p:txBody>
          <a:bodyPr anchor="ctr" anchorCtr="0"/>
          <a:p>
            <a:endParaRPr lang="zh-CN" altLang="en-US" dirty="0"/>
          </a:p>
        </p:txBody>
      </p:sp>
      <p:sp>
        <p:nvSpPr>
          <p:cNvPr id="403459" name="文本占位符 403458"/>
          <p:cNvSpPr>
            <a:spLocks noGrp="1"/>
          </p:cNvSpPr>
          <p:nvPr>
            <p:ph type="body" idx="1"/>
          </p:nvPr>
        </p:nvSpPr>
        <p:spPr>
          <a:ln/>
        </p:spPr>
        <p:txBody>
          <a:bodyPr/>
          <a:p>
            <a:endParaRPr lang="zh-CN" altLang="en-US" dirty="0"/>
          </a:p>
        </p:txBody>
      </p:sp>
      <p:pic>
        <p:nvPicPr>
          <p:cNvPr id="403460" name="图片 403459" descr="第六步"/>
          <p:cNvPicPr>
            <a:picLocks noChangeAspect="1"/>
          </p:cNvPicPr>
          <p:nvPr/>
        </p:nvPicPr>
        <p:blipFill>
          <a:blip r:embed="rId1"/>
          <a:stretch>
            <a:fillRect/>
          </a:stretch>
        </p:blipFill>
        <p:spPr>
          <a:xfrm>
            <a:off x="0" y="549275"/>
            <a:ext cx="9417050" cy="5545138"/>
          </a:xfrm>
          <a:prstGeom prst="rect">
            <a:avLst/>
          </a:prstGeom>
          <a:noFill/>
          <a:ln w="9525">
            <a:noFill/>
          </a:ln>
        </p:spPr>
      </p:pic>
      <p:sp>
        <p:nvSpPr>
          <p:cNvPr id="403461" name="圆角矩形标注 403460"/>
          <p:cNvSpPr/>
          <p:nvPr/>
        </p:nvSpPr>
        <p:spPr>
          <a:xfrm>
            <a:off x="7689850" y="2565400"/>
            <a:ext cx="1439863" cy="1295400"/>
          </a:xfrm>
          <a:prstGeom prst="wedgeRoundRectCallout">
            <a:avLst>
              <a:gd name="adj1" fmla="val -293769"/>
              <a:gd name="adj2" fmla="val 133213"/>
              <a:gd name="adj3" fmla="val 16667"/>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dirty="0">
                <a:latin typeface="Arial" panose="020B0604020202020204" pitchFamily="34" charset="0"/>
                <a:ea typeface="宋体" panose="02010600030101010101" pitchFamily="2" charset="-122"/>
              </a:rPr>
              <a:t>第六步</a:t>
            </a:r>
            <a:endParaRPr lang="zh-CN" altLang="en-US"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3461"/>
                                        </p:tgtEl>
                                        <p:attrNameLst>
                                          <p:attrName>style.visibility</p:attrName>
                                        </p:attrNameLst>
                                      </p:cBhvr>
                                      <p:to>
                                        <p:strVal val="visible"/>
                                      </p:to>
                                    </p:set>
                                    <p:anim calcmode="lin" valueType="num">
                                      <p:cBhvr additive="base">
                                        <p:cTn id="7" dur="500" fill="hold"/>
                                        <p:tgtEl>
                                          <p:spTgt spid="403461"/>
                                        </p:tgtEl>
                                        <p:attrNameLst>
                                          <p:attrName>ppt_x</p:attrName>
                                        </p:attrNameLst>
                                      </p:cBhvr>
                                      <p:tavLst>
                                        <p:tav tm="0">
                                          <p:val>
                                            <p:strVal val="#ppt_x"/>
                                          </p:val>
                                        </p:tav>
                                        <p:tav tm="100000">
                                          <p:val>
                                            <p:strVal val="#ppt_x"/>
                                          </p:val>
                                        </p:tav>
                                      </p:tavLst>
                                    </p:anim>
                                    <p:anim calcmode="lin" valueType="num">
                                      <p:cBhvr additive="base">
                                        <p:cTn id="8" dur="500" fill="hold"/>
                                        <p:tgtEl>
                                          <p:spTgt spid="4034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a:spLocks noGrp="1"/>
          </p:cNvSpPr>
          <p:nvPr>
            <p:ph type="title"/>
          </p:nvPr>
        </p:nvSpPr>
        <p:spPr>
          <a:xfrm>
            <a:off x="382588" y="0"/>
            <a:ext cx="9142412" cy="1143000"/>
          </a:xfrm>
          <a:ln/>
        </p:spPr>
        <p:txBody>
          <a:bodyPr vert="horz" wrap="square" lIns="91440" tIns="45720" rIns="91440" bIns="45720" anchor="ctr" anchorCtr="0"/>
          <a:p>
            <a:pPr eaLnBrk="1" hangingPunct="1"/>
            <a:r>
              <a:rPr lang="en-GB" altLang="zh-CN">
                <a:ea typeface="宋体" panose="02010600030101010101" pitchFamily="2" charset="-122"/>
              </a:rPr>
              <a:t> </a:t>
            </a:r>
            <a:r>
              <a:rPr lang="zh-CN" altLang="en-GB" dirty="0">
                <a:ea typeface="宋体" panose="02010600030101010101" pitchFamily="2" charset="-122"/>
              </a:rPr>
              <a:t>价值的定义</a:t>
            </a:r>
            <a:endParaRPr lang="zh-CN" altLang="en-GB" dirty="0">
              <a:ea typeface="宋体" panose="02010600030101010101" pitchFamily="2" charset="-122"/>
            </a:endParaRPr>
          </a:p>
        </p:txBody>
      </p:sp>
      <p:sp>
        <p:nvSpPr>
          <p:cNvPr id="50179" name="Rectangle 3"/>
          <p:cNvSpPr>
            <a:spLocks noGrp="1"/>
          </p:cNvSpPr>
          <p:nvPr>
            <p:ph type="body" sz="half" idx="1"/>
          </p:nvPr>
        </p:nvSpPr>
        <p:spPr>
          <a:xfrm>
            <a:off x="533400" y="1066800"/>
            <a:ext cx="9144000" cy="2255838"/>
          </a:xfrm>
          <a:ln/>
        </p:spPr>
        <p:txBody>
          <a:bodyPr vert="horz" wrap="square" lIns="91440" tIns="45720" rIns="91440" bIns="45720" anchor="t" anchorCtr="0"/>
          <a:p>
            <a:pPr marL="285750" indent="-285750" defTabSz="190500" eaLnBrk="1" hangingPunct="1">
              <a:buClr>
                <a:srgbClr val="FF9900"/>
              </a:buClr>
              <a:buSzPct val="150000"/>
              <a:buFontTx/>
            </a:pPr>
            <a:r>
              <a:rPr lang="en-GB" altLang="zh-CN" sz="2400">
                <a:ea typeface="宋体" panose="02010600030101010101" pitchFamily="2" charset="-122"/>
              </a:rPr>
              <a:t> </a:t>
            </a:r>
            <a:r>
              <a:rPr lang="zh-CN" altLang="en-GB" sz="2400" dirty="0">
                <a:ea typeface="宋体" panose="02010600030101010101" pitchFamily="2" charset="-122"/>
              </a:rPr>
              <a:t>只有顾客才能定义价值</a:t>
            </a:r>
            <a:endParaRPr lang="zh-CN" altLang="en-GB" sz="2400" dirty="0">
              <a:ea typeface="宋体" panose="02010600030101010101" pitchFamily="2" charset="-122"/>
            </a:endParaRPr>
          </a:p>
          <a:p>
            <a:pPr marL="285750" indent="-285750" defTabSz="190500" eaLnBrk="1" hangingPunct="1">
              <a:buClr>
                <a:srgbClr val="FF9900"/>
              </a:buClr>
              <a:buSzPct val="150000"/>
              <a:buFontTx/>
            </a:pPr>
            <a:r>
              <a:rPr lang="en-GB" altLang="zh-CN" sz="2400">
                <a:ea typeface="宋体" panose="02010600030101010101" pitchFamily="2" charset="-122"/>
              </a:rPr>
              <a:t> </a:t>
            </a:r>
            <a:r>
              <a:rPr lang="zh-CN" altLang="en-GB" sz="2400" dirty="0">
                <a:ea typeface="宋体" panose="02010600030101010101" pitchFamily="2" charset="-122"/>
              </a:rPr>
              <a:t>对整个产品定义价值</a:t>
            </a:r>
            <a:endParaRPr lang="zh-CN" altLang="en-GB" sz="2400" dirty="0">
              <a:ea typeface="宋体" panose="02010600030101010101" pitchFamily="2" charset="-122"/>
            </a:endParaRPr>
          </a:p>
          <a:p>
            <a:pPr marL="285750" indent="-285750" defTabSz="190500" eaLnBrk="1" hangingPunct="1">
              <a:buClr>
                <a:srgbClr val="FF9900"/>
              </a:buClr>
              <a:buSzPct val="150000"/>
              <a:buFontTx/>
            </a:pPr>
            <a:r>
              <a:rPr lang="en-GB" altLang="zh-CN" sz="2400">
                <a:ea typeface="宋体" panose="02010600030101010101" pitchFamily="2" charset="-122"/>
              </a:rPr>
              <a:t> </a:t>
            </a:r>
            <a:r>
              <a:rPr lang="zh-CN" altLang="en-GB" sz="2400" dirty="0">
                <a:ea typeface="宋体" panose="02010600030101010101" pitchFamily="2" charset="-122"/>
              </a:rPr>
              <a:t>再次挑战和重新思考价值</a:t>
            </a:r>
            <a:endParaRPr lang="zh-CN" altLang="en-GB" sz="2400" dirty="0">
              <a:ea typeface="宋体" panose="02010600030101010101" pitchFamily="2" charset="-122"/>
            </a:endParaRPr>
          </a:p>
          <a:p>
            <a:pPr marL="285750" indent="-285750" defTabSz="190500" eaLnBrk="1" hangingPunct="1">
              <a:buClr>
                <a:srgbClr val="FF9900"/>
              </a:buClr>
              <a:buSzPct val="150000"/>
              <a:buFontTx/>
            </a:pPr>
            <a:r>
              <a:rPr lang="en-GB" altLang="zh-CN" sz="2400">
                <a:ea typeface="宋体" panose="02010600030101010101" pitchFamily="2" charset="-122"/>
              </a:rPr>
              <a:t> </a:t>
            </a:r>
            <a:r>
              <a:rPr lang="zh-CN" altLang="en-GB" sz="2400" dirty="0">
                <a:ea typeface="宋体" panose="02010600030101010101" pitchFamily="2" charset="-122"/>
              </a:rPr>
              <a:t>确定目标成本（去除目前所有的浪费）</a:t>
            </a:r>
            <a:endParaRPr lang="zh-CN" altLang="en-GB" sz="2400" dirty="0">
              <a:ea typeface="宋体" panose="02010600030101010101" pitchFamily="2" charset="-122"/>
            </a:endParaRPr>
          </a:p>
          <a:p>
            <a:pPr marL="285750" indent="-285750" defTabSz="190500" eaLnBrk="1" hangingPunct="1">
              <a:buClr>
                <a:srgbClr val="FF9900"/>
              </a:buClr>
              <a:buSzPct val="150000"/>
              <a:buFontTx/>
            </a:pPr>
            <a:r>
              <a:rPr lang="en-GB" altLang="zh-CN" sz="2400">
                <a:ea typeface="宋体" panose="02010600030101010101" pitchFamily="2" charset="-122"/>
              </a:rPr>
              <a:t> </a:t>
            </a:r>
            <a:r>
              <a:rPr lang="zh-CN" altLang="en-GB" sz="2400" dirty="0">
                <a:ea typeface="宋体" panose="02010600030101010101" pitchFamily="2" charset="-122"/>
              </a:rPr>
              <a:t>价值吸引更多的顾客</a:t>
            </a:r>
            <a:endParaRPr lang="zh-CN" altLang="en-GB" sz="2400" dirty="0">
              <a:ea typeface="宋体" panose="02010600030101010101" pitchFamily="2" charset="-122"/>
            </a:endParaRPr>
          </a:p>
        </p:txBody>
      </p:sp>
      <p:sp>
        <p:nvSpPr>
          <p:cNvPr id="50180" name="Rectangle 4"/>
          <p:cNvSpPr/>
          <p:nvPr/>
        </p:nvSpPr>
        <p:spPr>
          <a:xfrm>
            <a:off x="2252663" y="3822700"/>
            <a:ext cx="533400" cy="609600"/>
          </a:xfrm>
          <a:prstGeom prst="rect">
            <a:avLst/>
          </a:prstGeom>
          <a:solidFill>
            <a:srgbClr val="E2E5C9"/>
          </a:solidFill>
          <a:ln w="12700" cap="flat" cmpd="sng">
            <a:solidFill>
              <a:srgbClr val="A5002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0181" name="Rectangle 5"/>
          <p:cNvSpPr/>
          <p:nvPr/>
        </p:nvSpPr>
        <p:spPr>
          <a:xfrm>
            <a:off x="2252663" y="4432300"/>
            <a:ext cx="533400" cy="1066800"/>
          </a:xfrm>
          <a:prstGeom prst="rect">
            <a:avLst/>
          </a:prstGeom>
          <a:solidFill>
            <a:srgbClr val="CCCCFF"/>
          </a:solidFill>
          <a:ln w="12700" cap="flat" cmpd="sng">
            <a:solidFill>
              <a:srgbClr val="993300"/>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0182" name="Rectangle 6"/>
          <p:cNvSpPr/>
          <p:nvPr/>
        </p:nvSpPr>
        <p:spPr>
          <a:xfrm>
            <a:off x="3624263" y="3517900"/>
            <a:ext cx="534987" cy="914400"/>
          </a:xfrm>
          <a:prstGeom prst="rect">
            <a:avLst/>
          </a:prstGeom>
          <a:solidFill>
            <a:srgbClr val="E2E5C9"/>
          </a:solidFill>
          <a:ln w="12700" cap="flat" cmpd="sng">
            <a:solidFill>
              <a:srgbClr val="A5002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0183" name="Rectangle 7"/>
          <p:cNvSpPr/>
          <p:nvPr/>
        </p:nvSpPr>
        <p:spPr>
          <a:xfrm>
            <a:off x="3624263" y="4432300"/>
            <a:ext cx="534987" cy="1066800"/>
          </a:xfrm>
          <a:prstGeom prst="rect">
            <a:avLst/>
          </a:prstGeom>
          <a:solidFill>
            <a:srgbClr val="CCCCFF"/>
          </a:solidFill>
          <a:ln w="12700" cap="flat" cmpd="sng">
            <a:solidFill>
              <a:srgbClr val="993300"/>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0184" name="Text Box 8"/>
          <p:cNvSpPr txBox="1"/>
          <p:nvPr/>
        </p:nvSpPr>
        <p:spPr>
          <a:xfrm>
            <a:off x="2868613" y="4127500"/>
            <a:ext cx="704850" cy="366713"/>
          </a:xfrm>
          <a:prstGeom prst="rect">
            <a:avLst/>
          </a:prstGeom>
          <a:noFill/>
          <a:ln w="12700">
            <a:noFill/>
          </a:ln>
        </p:spPr>
        <p:txBody>
          <a:bodyPr wrap="none">
            <a:spAutoFit/>
          </a:bodyPr>
          <a:p>
            <a:pPr algn="ctr" eaLnBrk="0" hangingPunct="0"/>
            <a:r>
              <a:rPr lang="en-GB" altLang="zh-CN" b="0" u="sng">
                <a:solidFill>
                  <a:srgbClr val="333399"/>
                </a:solidFill>
                <a:latin typeface="Arial" panose="020B0604020202020204" pitchFamily="34" charset="0"/>
                <a:ea typeface="宋体" panose="02010600030101010101" pitchFamily="2" charset="-122"/>
              </a:rPr>
              <a:t> </a:t>
            </a:r>
            <a:r>
              <a:rPr lang="zh-CN" altLang="en-GB" b="0" u="sng" dirty="0">
                <a:solidFill>
                  <a:srgbClr val="333399"/>
                </a:solidFill>
                <a:latin typeface="Arial" panose="020B0604020202020204" pitchFamily="34" charset="0"/>
                <a:ea typeface="宋体" panose="02010600030101010101" pitchFamily="2" charset="-122"/>
              </a:rPr>
              <a:t>利润</a:t>
            </a:r>
            <a:endParaRPr lang="zh-CN" altLang="en-GB" b="0" u="sng" dirty="0">
              <a:solidFill>
                <a:srgbClr val="333399"/>
              </a:solidFill>
              <a:latin typeface="Arial" panose="020B0604020202020204" pitchFamily="34" charset="0"/>
              <a:ea typeface="宋体" panose="02010600030101010101" pitchFamily="2" charset="-122"/>
            </a:endParaRPr>
          </a:p>
        </p:txBody>
      </p:sp>
      <p:sp>
        <p:nvSpPr>
          <p:cNvPr id="50185" name="Text Box 9"/>
          <p:cNvSpPr txBox="1"/>
          <p:nvPr/>
        </p:nvSpPr>
        <p:spPr>
          <a:xfrm>
            <a:off x="2868613" y="4598988"/>
            <a:ext cx="704850" cy="366712"/>
          </a:xfrm>
          <a:prstGeom prst="rect">
            <a:avLst/>
          </a:prstGeom>
          <a:noFill/>
          <a:ln w="12700">
            <a:noFill/>
          </a:ln>
        </p:spPr>
        <p:txBody>
          <a:bodyPr wrap="none">
            <a:spAutoFit/>
          </a:bodyPr>
          <a:p>
            <a:pPr algn="ctr" eaLnBrk="0" hangingPunct="0"/>
            <a:r>
              <a:rPr lang="en-GB" altLang="zh-CN" b="0">
                <a:solidFill>
                  <a:srgbClr val="333399"/>
                </a:solidFill>
                <a:latin typeface="Arial" panose="020B0604020202020204" pitchFamily="34" charset="0"/>
                <a:ea typeface="宋体" panose="02010600030101010101" pitchFamily="2" charset="-122"/>
              </a:rPr>
              <a:t> </a:t>
            </a:r>
            <a:r>
              <a:rPr lang="zh-CN" altLang="en-GB" b="0" dirty="0">
                <a:solidFill>
                  <a:srgbClr val="333399"/>
                </a:solidFill>
                <a:latin typeface="Arial" panose="020B0604020202020204" pitchFamily="34" charset="0"/>
                <a:ea typeface="宋体" panose="02010600030101010101" pitchFamily="2" charset="-122"/>
              </a:rPr>
              <a:t>成本</a:t>
            </a:r>
            <a:endParaRPr lang="zh-CN" altLang="en-GB" b="0" dirty="0">
              <a:solidFill>
                <a:srgbClr val="333399"/>
              </a:solidFill>
              <a:latin typeface="Arial" panose="020B0604020202020204" pitchFamily="34" charset="0"/>
              <a:ea typeface="宋体" panose="02010600030101010101" pitchFamily="2" charset="-122"/>
            </a:endParaRPr>
          </a:p>
        </p:txBody>
      </p:sp>
      <p:sp>
        <p:nvSpPr>
          <p:cNvPr id="50186" name="Text Box 10"/>
          <p:cNvSpPr txBox="1"/>
          <p:nvPr/>
        </p:nvSpPr>
        <p:spPr>
          <a:xfrm>
            <a:off x="2178050" y="3517900"/>
            <a:ext cx="703263" cy="366713"/>
          </a:xfrm>
          <a:prstGeom prst="rect">
            <a:avLst/>
          </a:prstGeom>
          <a:noFill/>
          <a:ln w="12700">
            <a:noFill/>
          </a:ln>
        </p:spPr>
        <p:txBody>
          <a:bodyPr wrap="none">
            <a:spAutoFit/>
          </a:bodyPr>
          <a:p>
            <a:pPr algn="ctr" eaLnBrk="0" hangingPunct="0"/>
            <a:r>
              <a:rPr lang="en-GB" altLang="zh-CN" b="0">
                <a:solidFill>
                  <a:srgbClr val="333399"/>
                </a:solidFill>
                <a:latin typeface="Arial" panose="020B0604020202020204" pitchFamily="34" charset="0"/>
                <a:ea typeface="宋体" panose="02010600030101010101" pitchFamily="2" charset="-122"/>
              </a:rPr>
              <a:t> </a:t>
            </a:r>
            <a:r>
              <a:rPr lang="zh-CN" altLang="en-GB" b="0" dirty="0">
                <a:solidFill>
                  <a:srgbClr val="333399"/>
                </a:solidFill>
                <a:latin typeface="Arial" panose="020B0604020202020204" pitchFamily="34" charset="0"/>
                <a:ea typeface="宋体" panose="02010600030101010101" pitchFamily="2" charset="-122"/>
              </a:rPr>
              <a:t>价格</a:t>
            </a:r>
            <a:endParaRPr lang="zh-CN" altLang="en-GB" b="0" dirty="0">
              <a:solidFill>
                <a:srgbClr val="333399"/>
              </a:solidFill>
              <a:latin typeface="Arial" panose="020B0604020202020204" pitchFamily="34" charset="0"/>
              <a:ea typeface="宋体" panose="02010600030101010101" pitchFamily="2" charset="-122"/>
            </a:endParaRPr>
          </a:p>
        </p:txBody>
      </p:sp>
      <p:sp>
        <p:nvSpPr>
          <p:cNvPr id="50187" name="Text Box 11"/>
          <p:cNvSpPr txBox="1"/>
          <p:nvPr/>
        </p:nvSpPr>
        <p:spPr>
          <a:xfrm>
            <a:off x="3529013" y="3213100"/>
            <a:ext cx="704850" cy="366713"/>
          </a:xfrm>
          <a:prstGeom prst="rect">
            <a:avLst/>
          </a:prstGeom>
          <a:noFill/>
          <a:ln w="12700">
            <a:noFill/>
          </a:ln>
        </p:spPr>
        <p:txBody>
          <a:bodyPr wrap="none">
            <a:spAutoFit/>
          </a:bodyPr>
          <a:p>
            <a:pPr algn="ctr" eaLnBrk="0" hangingPunct="0"/>
            <a:r>
              <a:rPr lang="en-GB" altLang="zh-CN" b="0">
                <a:solidFill>
                  <a:srgbClr val="333399"/>
                </a:solidFill>
                <a:latin typeface="Arial" panose="020B0604020202020204" pitchFamily="34" charset="0"/>
                <a:ea typeface="宋体" panose="02010600030101010101" pitchFamily="2" charset="-122"/>
              </a:rPr>
              <a:t> </a:t>
            </a:r>
            <a:r>
              <a:rPr lang="zh-CN" altLang="en-GB" b="0" dirty="0">
                <a:solidFill>
                  <a:srgbClr val="333399"/>
                </a:solidFill>
                <a:latin typeface="Arial" panose="020B0604020202020204" pitchFamily="34" charset="0"/>
                <a:ea typeface="宋体" panose="02010600030101010101" pitchFamily="2" charset="-122"/>
              </a:rPr>
              <a:t>价格</a:t>
            </a:r>
            <a:endParaRPr lang="zh-CN" altLang="en-GB" b="0" dirty="0">
              <a:solidFill>
                <a:srgbClr val="333399"/>
              </a:solidFill>
              <a:latin typeface="Arial" panose="020B0604020202020204" pitchFamily="34" charset="0"/>
              <a:ea typeface="宋体" panose="02010600030101010101" pitchFamily="2" charset="-122"/>
            </a:endParaRPr>
          </a:p>
        </p:txBody>
      </p:sp>
      <p:sp>
        <p:nvSpPr>
          <p:cNvPr id="50188" name="Line 12"/>
          <p:cNvSpPr/>
          <p:nvPr/>
        </p:nvSpPr>
        <p:spPr>
          <a:xfrm flipV="1">
            <a:off x="2814638" y="3517900"/>
            <a:ext cx="762000" cy="304800"/>
          </a:xfrm>
          <a:prstGeom prst="line">
            <a:avLst/>
          </a:prstGeom>
          <a:ln w="12700" cap="flat" cmpd="sng">
            <a:solidFill>
              <a:srgbClr val="800000"/>
            </a:solidFill>
            <a:prstDash val="solid"/>
            <a:headEnd type="none" w="med" len="med"/>
            <a:tailEnd type="triangle" w="med" len="med"/>
          </a:ln>
        </p:spPr>
      </p:sp>
      <p:sp>
        <p:nvSpPr>
          <p:cNvPr id="50189" name="Rectangle 13"/>
          <p:cNvSpPr/>
          <p:nvPr/>
        </p:nvSpPr>
        <p:spPr>
          <a:xfrm>
            <a:off x="5791200" y="3810000"/>
            <a:ext cx="534988" cy="609600"/>
          </a:xfrm>
          <a:prstGeom prst="rect">
            <a:avLst/>
          </a:prstGeom>
          <a:solidFill>
            <a:srgbClr val="E2E5C9"/>
          </a:solidFill>
          <a:ln w="12700" cap="flat" cmpd="sng">
            <a:solidFill>
              <a:srgbClr val="A5002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0190" name="Rectangle 14"/>
          <p:cNvSpPr/>
          <p:nvPr/>
        </p:nvSpPr>
        <p:spPr>
          <a:xfrm>
            <a:off x="5791200" y="4419600"/>
            <a:ext cx="534988" cy="1066800"/>
          </a:xfrm>
          <a:prstGeom prst="rect">
            <a:avLst/>
          </a:prstGeom>
          <a:solidFill>
            <a:srgbClr val="CCCCFF"/>
          </a:solidFill>
          <a:ln w="12700" cap="flat" cmpd="sng">
            <a:solidFill>
              <a:srgbClr val="993300"/>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0191" name="Text Box 15"/>
          <p:cNvSpPr txBox="1"/>
          <p:nvPr/>
        </p:nvSpPr>
        <p:spPr>
          <a:xfrm>
            <a:off x="5715000" y="3505200"/>
            <a:ext cx="704850" cy="366713"/>
          </a:xfrm>
          <a:prstGeom prst="rect">
            <a:avLst/>
          </a:prstGeom>
          <a:noFill/>
          <a:ln w="12700">
            <a:noFill/>
          </a:ln>
        </p:spPr>
        <p:txBody>
          <a:bodyPr wrap="none">
            <a:spAutoFit/>
          </a:bodyPr>
          <a:p>
            <a:pPr algn="ctr" eaLnBrk="0" hangingPunct="0"/>
            <a:r>
              <a:rPr lang="en-GB" altLang="zh-CN" b="0">
                <a:solidFill>
                  <a:srgbClr val="333399"/>
                </a:solidFill>
                <a:latin typeface="Arial" panose="020B0604020202020204" pitchFamily="34" charset="0"/>
                <a:ea typeface="宋体" panose="02010600030101010101" pitchFamily="2" charset="-122"/>
              </a:rPr>
              <a:t> </a:t>
            </a:r>
            <a:r>
              <a:rPr lang="zh-CN" altLang="en-GB" b="0" dirty="0">
                <a:solidFill>
                  <a:srgbClr val="333399"/>
                </a:solidFill>
                <a:latin typeface="Arial" panose="020B0604020202020204" pitchFamily="34" charset="0"/>
                <a:ea typeface="宋体" panose="02010600030101010101" pitchFamily="2" charset="-122"/>
              </a:rPr>
              <a:t>价格</a:t>
            </a:r>
            <a:endParaRPr lang="zh-CN" altLang="en-GB" b="0" dirty="0">
              <a:solidFill>
                <a:srgbClr val="333399"/>
              </a:solidFill>
              <a:latin typeface="Arial" panose="020B0604020202020204" pitchFamily="34" charset="0"/>
              <a:ea typeface="宋体" panose="02010600030101010101" pitchFamily="2" charset="-122"/>
            </a:endParaRPr>
          </a:p>
        </p:txBody>
      </p:sp>
      <p:sp>
        <p:nvSpPr>
          <p:cNvPr id="50192" name="Rectangle 16"/>
          <p:cNvSpPr/>
          <p:nvPr/>
        </p:nvSpPr>
        <p:spPr>
          <a:xfrm>
            <a:off x="7156450" y="4421188"/>
            <a:ext cx="533400" cy="1066800"/>
          </a:xfrm>
          <a:prstGeom prst="rect">
            <a:avLst/>
          </a:prstGeom>
          <a:solidFill>
            <a:srgbClr val="CCCCFF"/>
          </a:solidFill>
          <a:ln w="12700" cap="flat" cmpd="sng">
            <a:solidFill>
              <a:srgbClr val="993300"/>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0193" name="Text Box 17"/>
          <p:cNvSpPr txBox="1"/>
          <p:nvPr/>
        </p:nvSpPr>
        <p:spPr>
          <a:xfrm>
            <a:off x="7080250" y="3506788"/>
            <a:ext cx="704850" cy="366712"/>
          </a:xfrm>
          <a:prstGeom prst="rect">
            <a:avLst/>
          </a:prstGeom>
          <a:noFill/>
          <a:ln w="12700">
            <a:noFill/>
          </a:ln>
        </p:spPr>
        <p:txBody>
          <a:bodyPr wrap="none">
            <a:spAutoFit/>
          </a:bodyPr>
          <a:p>
            <a:pPr algn="ctr" eaLnBrk="0" hangingPunct="0"/>
            <a:r>
              <a:rPr lang="en-GB" altLang="zh-CN" b="0">
                <a:solidFill>
                  <a:srgbClr val="333399"/>
                </a:solidFill>
                <a:latin typeface="Arial" panose="020B0604020202020204" pitchFamily="34" charset="0"/>
                <a:ea typeface="宋体" panose="02010600030101010101" pitchFamily="2" charset="-122"/>
              </a:rPr>
              <a:t> </a:t>
            </a:r>
            <a:r>
              <a:rPr lang="zh-CN" altLang="en-GB" b="0" dirty="0">
                <a:solidFill>
                  <a:srgbClr val="333399"/>
                </a:solidFill>
                <a:latin typeface="Arial" panose="020B0604020202020204" pitchFamily="34" charset="0"/>
                <a:ea typeface="宋体" panose="02010600030101010101" pitchFamily="2" charset="-122"/>
              </a:rPr>
              <a:t>价格</a:t>
            </a:r>
            <a:endParaRPr lang="zh-CN" altLang="en-GB" b="0" dirty="0">
              <a:solidFill>
                <a:srgbClr val="333399"/>
              </a:solidFill>
              <a:latin typeface="Arial" panose="020B0604020202020204" pitchFamily="34" charset="0"/>
              <a:ea typeface="宋体" panose="02010600030101010101" pitchFamily="2" charset="-122"/>
            </a:endParaRPr>
          </a:p>
        </p:txBody>
      </p:sp>
      <p:sp>
        <p:nvSpPr>
          <p:cNvPr id="50194" name="Text Box 18"/>
          <p:cNvSpPr txBox="1"/>
          <p:nvPr/>
        </p:nvSpPr>
        <p:spPr>
          <a:xfrm>
            <a:off x="6419850" y="3927475"/>
            <a:ext cx="704850" cy="366713"/>
          </a:xfrm>
          <a:prstGeom prst="rect">
            <a:avLst/>
          </a:prstGeom>
          <a:noFill/>
          <a:ln w="12700">
            <a:noFill/>
          </a:ln>
        </p:spPr>
        <p:txBody>
          <a:bodyPr wrap="none">
            <a:spAutoFit/>
          </a:bodyPr>
          <a:p>
            <a:pPr algn="ctr" eaLnBrk="0" hangingPunct="0"/>
            <a:r>
              <a:rPr lang="en-GB" altLang="zh-CN" b="0">
                <a:solidFill>
                  <a:srgbClr val="333399"/>
                </a:solidFill>
                <a:latin typeface="Arial" panose="020B0604020202020204" pitchFamily="34" charset="0"/>
                <a:ea typeface="宋体" panose="02010600030101010101" pitchFamily="2" charset="-122"/>
              </a:rPr>
              <a:t> </a:t>
            </a:r>
            <a:r>
              <a:rPr lang="zh-CN" altLang="en-GB" b="0" dirty="0">
                <a:solidFill>
                  <a:srgbClr val="333399"/>
                </a:solidFill>
                <a:latin typeface="Arial" panose="020B0604020202020204" pitchFamily="34" charset="0"/>
                <a:ea typeface="宋体" panose="02010600030101010101" pitchFamily="2" charset="-122"/>
              </a:rPr>
              <a:t>利润</a:t>
            </a:r>
            <a:endParaRPr lang="zh-CN" altLang="en-GB" b="0" dirty="0">
              <a:solidFill>
                <a:srgbClr val="333399"/>
              </a:solidFill>
              <a:latin typeface="Arial" panose="020B0604020202020204" pitchFamily="34" charset="0"/>
              <a:ea typeface="宋体" panose="02010600030101010101" pitchFamily="2" charset="-122"/>
            </a:endParaRPr>
          </a:p>
        </p:txBody>
      </p:sp>
      <p:sp>
        <p:nvSpPr>
          <p:cNvPr id="50195" name="Text Box 19"/>
          <p:cNvSpPr txBox="1"/>
          <p:nvPr/>
        </p:nvSpPr>
        <p:spPr>
          <a:xfrm>
            <a:off x="6405563" y="4856163"/>
            <a:ext cx="704850" cy="366712"/>
          </a:xfrm>
          <a:prstGeom prst="rect">
            <a:avLst/>
          </a:prstGeom>
          <a:noFill/>
          <a:ln w="12700">
            <a:noFill/>
          </a:ln>
        </p:spPr>
        <p:txBody>
          <a:bodyPr wrap="none">
            <a:spAutoFit/>
          </a:bodyPr>
          <a:p>
            <a:pPr algn="ctr" eaLnBrk="0" hangingPunct="0"/>
            <a:r>
              <a:rPr lang="en-GB" altLang="zh-CN" b="0">
                <a:solidFill>
                  <a:srgbClr val="333399"/>
                </a:solidFill>
                <a:latin typeface="Arial" panose="020B0604020202020204" pitchFamily="34" charset="0"/>
                <a:ea typeface="宋体" panose="02010600030101010101" pitchFamily="2" charset="-122"/>
              </a:rPr>
              <a:t> </a:t>
            </a:r>
            <a:r>
              <a:rPr lang="zh-CN" altLang="en-GB" b="0" dirty="0">
                <a:solidFill>
                  <a:srgbClr val="333399"/>
                </a:solidFill>
                <a:latin typeface="Arial" panose="020B0604020202020204" pitchFamily="34" charset="0"/>
                <a:ea typeface="宋体" panose="02010600030101010101" pitchFamily="2" charset="-122"/>
              </a:rPr>
              <a:t>成本</a:t>
            </a:r>
            <a:endParaRPr lang="zh-CN" altLang="en-GB" b="0" dirty="0">
              <a:solidFill>
                <a:srgbClr val="333399"/>
              </a:solidFill>
              <a:latin typeface="Arial" panose="020B0604020202020204" pitchFamily="34" charset="0"/>
              <a:ea typeface="宋体" panose="02010600030101010101" pitchFamily="2" charset="-122"/>
            </a:endParaRPr>
          </a:p>
        </p:txBody>
      </p:sp>
      <p:sp>
        <p:nvSpPr>
          <p:cNvPr id="50196" name="Line 20"/>
          <p:cNvSpPr/>
          <p:nvPr/>
        </p:nvSpPr>
        <p:spPr>
          <a:xfrm>
            <a:off x="6408738" y="4400550"/>
            <a:ext cx="663575" cy="285750"/>
          </a:xfrm>
          <a:prstGeom prst="line">
            <a:avLst/>
          </a:prstGeom>
          <a:ln w="12700" cap="flat" cmpd="sng">
            <a:solidFill>
              <a:srgbClr val="800000"/>
            </a:solidFill>
            <a:prstDash val="solid"/>
            <a:headEnd type="none" w="med" len="med"/>
            <a:tailEnd type="triangle" w="med" len="med"/>
          </a:ln>
        </p:spPr>
      </p:sp>
      <p:sp>
        <p:nvSpPr>
          <p:cNvPr id="50197" name="Line 21"/>
          <p:cNvSpPr/>
          <p:nvPr/>
        </p:nvSpPr>
        <p:spPr>
          <a:xfrm>
            <a:off x="6513513" y="3814763"/>
            <a:ext cx="506412" cy="0"/>
          </a:xfrm>
          <a:prstGeom prst="line">
            <a:avLst/>
          </a:prstGeom>
          <a:ln w="12700" cap="flat" cmpd="sng">
            <a:solidFill>
              <a:srgbClr val="333399"/>
            </a:solidFill>
            <a:prstDash val="solid"/>
            <a:headEnd type="none" w="med" len="med"/>
            <a:tailEnd type="none" w="med" len="med"/>
          </a:ln>
        </p:spPr>
      </p:sp>
      <p:sp>
        <p:nvSpPr>
          <p:cNvPr id="50198" name="Rectangle 22"/>
          <p:cNvSpPr/>
          <p:nvPr/>
        </p:nvSpPr>
        <p:spPr>
          <a:xfrm>
            <a:off x="7156450" y="3811588"/>
            <a:ext cx="533400" cy="931862"/>
          </a:xfrm>
          <a:prstGeom prst="rect">
            <a:avLst/>
          </a:prstGeom>
          <a:solidFill>
            <a:srgbClr val="E2E5C9"/>
          </a:solidFill>
          <a:ln w="12700" cap="flat" cmpd="sng">
            <a:solidFill>
              <a:srgbClr val="A5002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0199" name="Text Box 23"/>
          <p:cNvSpPr txBox="1"/>
          <p:nvPr/>
        </p:nvSpPr>
        <p:spPr>
          <a:xfrm>
            <a:off x="2063750" y="5530850"/>
            <a:ext cx="2330450" cy="641350"/>
          </a:xfrm>
          <a:prstGeom prst="rect">
            <a:avLst/>
          </a:prstGeom>
          <a:noFill/>
          <a:ln w="12700">
            <a:noFill/>
          </a:ln>
        </p:spPr>
        <p:txBody>
          <a:bodyPr wrap="none">
            <a:spAutoFit/>
          </a:bodyPr>
          <a:p>
            <a:pPr algn="ctr" eaLnBrk="0" hangingPunct="0"/>
            <a:r>
              <a:rPr lang="en-GB" altLang="zh-CN" b="0" u="sng">
                <a:solidFill>
                  <a:srgbClr val="333399"/>
                </a:solidFill>
                <a:latin typeface="Arial" panose="020B0604020202020204" pitchFamily="34" charset="0"/>
                <a:ea typeface="宋体" panose="02010600030101010101" pitchFamily="2" charset="-122"/>
              </a:rPr>
              <a:t> </a:t>
            </a:r>
            <a:r>
              <a:rPr lang="zh-CN" altLang="en-GB" b="0" u="sng" dirty="0">
                <a:solidFill>
                  <a:srgbClr val="333399"/>
                </a:solidFill>
                <a:latin typeface="Arial" panose="020B0604020202020204" pitchFamily="34" charset="0"/>
                <a:ea typeface="宋体" panose="02010600030101010101" pitchFamily="2" charset="-122"/>
              </a:rPr>
              <a:t>传统思想</a:t>
            </a:r>
            <a:endParaRPr lang="zh-CN" altLang="en-GB" b="0" u="sng" dirty="0">
              <a:solidFill>
                <a:srgbClr val="333399"/>
              </a:solidFill>
              <a:latin typeface="Arial" panose="020B0604020202020204" pitchFamily="34" charset="0"/>
              <a:ea typeface="宋体" panose="02010600030101010101" pitchFamily="2" charset="-122"/>
            </a:endParaRPr>
          </a:p>
          <a:p>
            <a:pPr algn="ctr" eaLnBrk="0" hangingPunct="0"/>
            <a:r>
              <a:rPr lang="en-GB" altLang="zh-CN" b="0">
                <a:solidFill>
                  <a:srgbClr val="333399"/>
                </a:solidFill>
                <a:latin typeface="Arial" panose="020B0604020202020204" pitchFamily="34" charset="0"/>
                <a:ea typeface="宋体" panose="02010600030101010101" pitchFamily="2" charset="-122"/>
              </a:rPr>
              <a:t> </a:t>
            </a:r>
            <a:r>
              <a:rPr lang="zh-CN" altLang="en-GB" b="0" dirty="0">
                <a:solidFill>
                  <a:srgbClr val="333399"/>
                </a:solidFill>
                <a:latin typeface="Arial" panose="020B0604020202020204" pitchFamily="34" charset="0"/>
                <a:ea typeface="宋体" panose="02010600030101010101" pitchFamily="2" charset="-122"/>
              </a:rPr>
              <a:t>成本</a:t>
            </a:r>
            <a:r>
              <a:rPr lang="en-GB" altLang="zh-CN" b="0">
                <a:solidFill>
                  <a:srgbClr val="333399"/>
                </a:solidFill>
                <a:latin typeface="Arial" panose="020B0604020202020204" pitchFamily="34" charset="0"/>
                <a:ea typeface="宋体" panose="02010600030101010101" pitchFamily="2" charset="-122"/>
              </a:rPr>
              <a:t>  +  </a:t>
            </a:r>
            <a:r>
              <a:rPr lang="zh-CN" altLang="en-GB" b="0" dirty="0">
                <a:solidFill>
                  <a:srgbClr val="333399"/>
                </a:solidFill>
                <a:latin typeface="Arial" panose="020B0604020202020204" pitchFamily="34" charset="0"/>
                <a:ea typeface="宋体" panose="02010600030101010101" pitchFamily="2" charset="-122"/>
              </a:rPr>
              <a:t>利润 = </a:t>
            </a:r>
            <a:r>
              <a:rPr lang="en-GB" altLang="zh-CN" b="0">
                <a:solidFill>
                  <a:srgbClr val="333399"/>
                </a:solidFill>
                <a:latin typeface="Arial" panose="020B0604020202020204" pitchFamily="34" charset="0"/>
                <a:ea typeface="宋体" panose="02010600030101010101" pitchFamily="2" charset="-122"/>
              </a:rPr>
              <a:t> </a:t>
            </a:r>
            <a:r>
              <a:rPr lang="zh-CN" altLang="en-GB" b="0" dirty="0">
                <a:solidFill>
                  <a:srgbClr val="333399"/>
                </a:solidFill>
                <a:latin typeface="Arial" panose="020B0604020202020204" pitchFamily="34" charset="0"/>
                <a:ea typeface="宋体" panose="02010600030101010101" pitchFamily="2" charset="-122"/>
              </a:rPr>
              <a:t>价格</a:t>
            </a:r>
            <a:endParaRPr lang="zh-CN" altLang="en-GB" b="0" dirty="0">
              <a:solidFill>
                <a:srgbClr val="333399"/>
              </a:solidFill>
              <a:latin typeface="Arial" panose="020B0604020202020204" pitchFamily="34" charset="0"/>
              <a:ea typeface="宋体" panose="02010600030101010101" pitchFamily="2" charset="-122"/>
            </a:endParaRPr>
          </a:p>
        </p:txBody>
      </p:sp>
      <p:sp>
        <p:nvSpPr>
          <p:cNvPr id="50200" name="Text Box 24"/>
          <p:cNvSpPr txBox="1"/>
          <p:nvPr/>
        </p:nvSpPr>
        <p:spPr>
          <a:xfrm>
            <a:off x="5629275" y="5492750"/>
            <a:ext cx="2324100" cy="641350"/>
          </a:xfrm>
          <a:prstGeom prst="rect">
            <a:avLst/>
          </a:prstGeom>
          <a:noFill/>
          <a:ln w="12700">
            <a:noFill/>
          </a:ln>
        </p:spPr>
        <p:txBody>
          <a:bodyPr wrap="none">
            <a:spAutoFit/>
          </a:bodyPr>
          <a:p>
            <a:pPr algn="ctr" eaLnBrk="0" hangingPunct="0"/>
            <a:r>
              <a:rPr lang="en-GB" altLang="zh-CN" b="0" u="sng">
                <a:solidFill>
                  <a:srgbClr val="333399"/>
                </a:solidFill>
                <a:latin typeface="Arial" panose="020B0604020202020204" pitchFamily="34" charset="0"/>
                <a:ea typeface="宋体" panose="02010600030101010101" pitchFamily="2" charset="-122"/>
              </a:rPr>
              <a:t> </a:t>
            </a:r>
            <a:r>
              <a:rPr lang="zh-CN" altLang="en-GB" b="0" u="sng" dirty="0">
                <a:solidFill>
                  <a:srgbClr val="333399"/>
                </a:solidFill>
                <a:latin typeface="Arial" panose="020B0604020202020204" pitchFamily="34" charset="0"/>
                <a:ea typeface="宋体" panose="02010600030101010101" pitchFamily="2" charset="-122"/>
              </a:rPr>
              <a:t>精益思想</a:t>
            </a:r>
            <a:endParaRPr lang="zh-CN" altLang="en-GB" b="0" u="sng" dirty="0">
              <a:solidFill>
                <a:srgbClr val="333399"/>
              </a:solidFill>
              <a:latin typeface="Arial" panose="020B0604020202020204" pitchFamily="34" charset="0"/>
              <a:ea typeface="宋体" panose="02010600030101010101" pitchFamily="2" charset="-122"/>
            </a:endParaRPr>
          </a:p>
          <a:p>
            <a:pPr algn="ctr" eaLnBrk="0" hangingPunct="0"/>
            <a:r>
              <a:rPr lang="en-GB" altLang="zh-CN" b="0">
                <a:solidFill>
                  <a:srgbClr val="333399"/>
                </a:solidFill>
                <a:latin typeface="Arial" panose="020B0604020202020204" pitchFamily="34" charset="0"/>
                <a:ea typeface="宋体" panose="02010600030101010101" pitchFamily="2" charset="-122"/>
              </a:rPr>
              <a:t> </a:t>
            </a:r>
            <a:r>
              <a:rPr lang="zh-CN" altLang="en-GB" b="0" dirty="0">
                <a:solidFill>
                  <a:srgbClr val="333399"/>
                </a:solidFill>
                <a:latin typeface="Arial" panose="020B0604020202020204" pitchFamily="34" charset="0"/>
                <a:ea typeface="宋体" panose="02010600030101010101" pitchFamily="2" charset="-122"/>
              </a:rPr>
              <a:t>价格 – </a:t>
            </a:r>
            <a:r>
              <a:rPr lang="en-GB" altLang="zh-CN" b="0">
                <a:solidFill>
                  <a:srgbClr val="333399"/>
                </a:solidFill>
                <a:latin typeface="Arial" panose="020B0604020202020204" pitchFamily="34" charset="0"/>
                <a:ea typeface="宋体" panose="02010600030101010101" pitchFamily="2" charset="-122"/>
              </a:rPr>
              <a:t> </a:t>
            </a:r>
            <a:r>
              <a:rPr lang="zh-CN" altLang="en-GB" b="0" dirty="0">
                <a:solidFill>
                  <a:srgbClr val="333399"/>
                </a:solidFill>
                <a:latin typeface="Arial" panose="020B0604020202020204" pitchFamily="34" charset="0"/>
                <a:ea typeface="宋体" panose="02010600030101010101" pitchFamily="2" charset="-122"/>
              </a:rPr>
              <a:t>成本 = </a:t>
            </a:r>
            <a:r>
              <a:rPr lang="en-GB" altLang="zh-CN" b="0">
                <a:solidFill>
                  <a:srgbClr val="333399"/>
                </a:solidFill>
                <a:latin typeface="Arial" panose="020B0604020202020204" pitchFamily="34" charset="0"/>
                <a:ea typeface="宋体" panose="02010600030101010101" pitchFamily="2" charset="-122"/>
              </a:rPr>
              <a:t> </a:t>
            </a:r>
            <a:r>
              <a:rPr lang="zh-CN" altLang="en-GB" b="0" dirty="0">
                <a:solidFill>
                  <a:srgbClr val="333399"/>
                </a:solidFill>
                <a:latin typeface="Arial" panose="020B0604020202020204" pitchFamily="34" charset="0"/>
                <a:ea typeface="宋体" panose="02010600030101010101" pitchFamily="2" charset="-122"/>
              </a:rPr>
              <a:t>利润 </a:t>
            </a:r>
            <a:endParaRPr lang="zh-CN" altLang="en-GB" b="0" dirty="0">
              <a:solidFill>
                <a:srgbClr val="333399"/>
              </a:solidFill>
              <a:latin typeface="Arial" panose="020B0604020202020204" pitchFamily="34" charset="0"/>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55042" name="Rectangle 2"/>
          <p:cNvSpPr>
            <a:spLocks noChangeArrowheads="1"/>
          </p:cNvSpPr>
          <p:nvPr/>
        </p:nvSpPr>
        <p:spPr bwMode="auto">
          <a:xfrm>
            <a:off x="-304800" y="304800"/>
            <a:ext cx="9904413" cy="701675"/>
          </a:xfrm>
          <a:prstGeom prst="rect">
            <a:avLst/>
          </a:prstGeom>
          <a:noFill/>
          <a:ln w="9525">
            <a:noFill/>
            <a:miter lim="800000"/>
          </a:ln>
          <a:effectLst/>
        </p:spPr>
        <p:txBody>
          <a:bodyPr lIns="92075" tIns="46038" rIns="92075" bIns="46038">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4000" b="1" i="0" u="none" strike="noStrike" kern="1200" cap="none" spc="0" normalizeH="0" baseline="0" noProof="0">
              <a:ln>
                <a:noFill/>
              </a:ln>
              <a:solidFill>
                <a:srgbClr val="FFFF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21859" name="Line 3"/>
          <p:cNvSpPr/>
          <p:nvPr/>
        </p:nvSpPr>
        <p:spPr>
          <a:xfrm>
            <a:off x="4953000" y="2212975"/>
            <a:ext cx="0" cy="3182938"/>
          </a:xfrm>
          <a:prstGeom prst="line">
            <a:avLst/>
          </a:prstGeom>
          <a:ln w="50800" cap="flat" cmpd="sng">
            <a:solidFill>
              <a:schemeClr val="tx1"/>
            </a:solidFill>
            <a:prstDash val="solid"/>
            <a:headEnd type="none" w="sm" len="sm"/>
            <a:tailEnd type="none" w="sm" len="sm"/>
          </a:ln>
        </p:spPr>
      </p:sp>
      <p:sp>
        <p:nvSpPr>
          <p:cNvPr id="121860" name="Oval 4"/>
          <p:cNvSpPr/>
          <p:nvPr/>
        </p:nvSpPr>
        <p:spPr>
          <a:xfrm>
            <a:off x="2655888" y="1212850"/>
            <a:ext cx="4594225" cy="1060450"/>
          </a:xfrm>
          <a:prstGeom prst="ellipse">
            <a:avLst/>
          </a:prstGeom>
          <a:gradFill rotWithShape="0">
            <a:gsLst>
              <a:gs pos="0">
                <a:srgbClr val="00185E"/>
              </a:gs>
              <a:gs pos="50000">
                <a:srgbClr val="0033CC"/>
              </a:gs>
              <a:gs pos="100000">
                <a:srgbClr val="00185E"/>
              </a:gs>
            </a:gsLst>
            <a:lin ang="5400000" scaled="1"/>
            <a:tileRect/>
          </a:gradFill>
          <a:ln w="25400" cap="flat" cmpd="sng">
            <a:solidFill>
              <a:schemeClr val="tx1"/>
            </a:solidFill>
            <a:prstDash val="solid"/>
            <a:headEnd type="none" w="med" len="med"/>
            <a:tailEnd type="none" w="med" len="med"/>
          </a:ln>
        </p:spPr>
        <p:txBody>
          <a:bodyPr wrap="none" anchor="ctr" anchorCtr="0"/>
          <a:p>
            <a:pPr algn="ctr"/>
            <a:endParaRPr lang="zh-CN" altLang="en-US" b="0" dirty="0">
              <a:latin typeface="Arial" panose="020B0604020202020204" pitchFamily="34" charset="0"/>
              <a:ea typeface="宋体" panose="02010600030101010101" pitchFamily="2" charset="-122"/>
            </a:endParaRPr>
          </a:p>
        </p:txBody>
      </p:sp>
      <p:sp>
        <p:nvSpPr>
          <p:cNvPr id="121861" name="Rectangle 5"/>
          <p:cNvSpPr/>
          <p:nvPr/>
        </p:nvSpPr>
        <p:spPr>
          <a:xfrm>
            <a:off x="4038600" y="1447800"/>
            <a:ext cx="1689100" cy="641350"/>
          </a:xfrm>
          <a:prstGeom prst="rect">
            <a:avLst/>
          </a:prstGeom>
          <a:noFill/>
          <a:ln w="9525">
            <a:noFill/>
          </a:ln>
        </p:spPr>
        <p:txBody>
          <a:bodyPr wrap="none" lIns="92075" tIns="46038" rIns="92075" bIns="46038">
            <a:spAutoFit/>
          </a:bodyPr>
          <a:p>
            <a:pPr algn="ctr"/>
            <a:r>
              <a:rPr lang="en-US" altLang="zh-CN" sz="3600">
                <a:solidFill>
                  <a:schemeClr val="bg1"/>
                </a:solidFill>
                <a:latin typeface="Arial" panose="020B0604020202020204" pitchFamily="34" charset="0"/>
                <a:ea typeface="宋体" panose="02010600030101010101" pitchFamily="2" charset="-122"/>
              </a:rPr>
              <a:t> </a:t>
            </a:r>
            <a:r>
              <a:rPr lang="zh-CN" altLang="en-US" sz="3600" dirty="0">
                <a:solidFill>
                  <a:schemeClr val="bg1"/>
                </a:solidFill>
                <a:latin typeface="Arial" panose="020B0604020202020204" pitchFamily="34" charset="0"/>
                <a:ea typeface="宋体" panose="02010600030101010101" pitchFamily="2" charset="-122"/>
              </a:rPr>
              <a:t>产品族</a:t>
            </a:r>
            <a:endParaRPr lang="zh-CN" altLang="en-US" sz="3600" dirty="0">
              <a:solidFill>
                <a:schemeClr val="bg1"/>
              </a:solidFill>
              <a:latin typeface="Arial" panose="020B0604020202020204" pitchFamily="34" charset="0"/>
              <a:ea typeface="宋体" panose="02010600030101010101" pitchFamily="2" charset="-122"/>
            </a:endParaRPr>
          </a:p>
        </p:txBody>
      </p:sp>
      <p:sp>
        <p:nvSpPr>
          <p:cNvPr id="121862" name="Rectangle 6"/>
          <p:cNvSpPr/>
          <p:nvPr/>
        </p:nvSpPr>
        <p:spPr>
          <a:xfrm>
            <a:off x="3033713" y="2501900"/>
            <a:ext cx="3829050" cy="666750"/>
          </a:xfrm>
          <a:prstGeom prst="rect">
            <a:avLst/>
          </a:prstGeom>
          <a:gradFill rotWithShape="0">
            <a:gsLst>
              <a:gs pos="0">
                <a:srgbClr val="00185E"/>
              </a:gs>
              <a:gs pos="50000">
                <a:srgbClr val="0033CC"/>
              </a:gs>
              <a:gs pos="100000">
                <a:srgbClr val="00185E"/>
              </a:gs>
            </a:gsLst>
            <a:lin ang="5400000" scaled="1"/>
            <a:tileRect/>
          </a:gradFill>
          <a:ln w="25400" cap="flat" cmpd="sng">
            <a:solidFill>
              <a:schemeClr val="tx1"/>
            </a:solidFill>
            <a:prstDash val="solid"/>
            <a:miter/>
            <a:headEnd type="none" w="med" len="med"/>
            <a:tailEnd type="none" w="med" len="med"/>
          </a:ln>
        </p:spPr>
        <p:txBody>
          <a:bodyPr lIns="92075" tIns="46038" rIns="92075" bIns="46038">
            <a:spAutoFit/>
          </a:bodyPr>
          <a:p>
            <a:pPr algn="ctr"/>
            <a:r>
              <a:rPr lang="en-US" altLang="zh-CN" sz="3600">
                <a:solidFill>
                  <a:schemeClr val="bg1"/>
                </a:solidFill>
                <a:latin typeface="Arial" panose="020B0604020202020204" pitchFamily="34" charset="0"/>
                <a:ea typeface="宋体" panose="02010600030101010101" pitchFamily="2" charset="-122"/>
              </a:rPr>
              <a:t> </a:t>
            </a:r>
            <a:r>
              <a:rPr lang="zh-CN" altLang="en-US" sz="3600" dirty="0">
                <a:solidFill>
                  <a:srgbClr val="FF3300"/>
                </a:solidFill>
                <a:latin typeface="Arial" panose="020B0604020202020204" pitchFamily="34" charset="0"/>
                <a:ea typeface="宋体" panose="02010600030101010101" pitchFamily="2" charset="-122"/>
              </a:rPr>
              <a:t>目前状态图</a:t>
            </a:r>
            <a:endParaRPr lang="zh-CN" altLang="en-US" sz="3600" dirty="0">
              <a:solidFill>
                <a:srgbClr val="FF3300"/>
              </a:solidFill>
              <a:latin typeface="Arial" panose="020B0604020202020204" pitchFamily="34" charset="0"/>
              <a:ea typeface="宋体" panose="02010600030101010101" pitchFamily="2" charset="-122"/>
            </a:endParaRPr>
          </a:p>
        </p:txBody>
      </p:sp>
      <p:sp>
        <p:nvSpPr>
          <p:cNvPr id="855047" name="Rectangle 7"/>
          <p:cNvSpPr>
            <a:spLocks noChangeArrowheads="1"/>
          </p:cNvSpPr>
          <p:nvPr/>
        </p:nvSpPr>
        <p:spPr bwMode="auto">
          <a:xfrm>
            <a:off x="3017838" y="3878263"/>
            <a:ext cx="3859213" cy="1216025"/>
          </a:xfrm>
          <a:prstGeom prst="rect">
            <a:avLst/>
          </a:prstGeom>
          <a:gradFill rotWithShape="0">
            <a:gsLst>
              <a:gs pos="0">
                <a:srgbClr val="0033CC">
                  <a:gamma/>
                  <a:shade val="46275"/>
                  <a:invGamma/>
                </a:srgbClr>
              </a:gs>
              <a:gs pos="50000">
                <a:srgbClr val="0033CC"/>
              </a:gs>
              <a:gs pos="100000">
                <a:srgbClr val="0033CC">
                  <a:gamma/>
                  <a:shade val="46275"/>
                  <a:invGamma/>
                </a:srgbClr>
              </a:gs>
            </a:gsLst>
            <a:lin ang="5400000" scaled="1"/>
          </a:gradFill>
          <a:ln w="25400">
            <a:solidFill>
              <a:schemeClr val="tx1"/>
            </a:solidFill>
            <a:miter lim="800000"/>
          </a:ln>
          <a:effectLst/>
        </p:spPr>
        <p:txBody>
          <a:bodyPr lIns="92075" tIns="46038" rIns="92075" bIns="46038">
            <a:spAutoFit/>
          </a:bodyPr>
          <a:lstStyle/>
          <a:p>
            <a:pPr marL="0" marR="0" lvl="0" indent="0" algn="ctr" defTabSz="82423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rgbClr val="CBCBCB"/>
                </a:solidFill>
                <a:effectLst>
                  <a:outerShdw blurRad="38100" dist="38100" dir="2700000" algn="tl">
                    <a:srgbClr val="000000"/>
                  </a:outerShdw>
                </a:effectLst>
                <a:uLnTx/>
                <a:uFillTx/>
                <a:latin typeface="Arial Black" panose="020B0A04020102020204" pitchFamily="34" charset="0"/>
                <a:ea typeface="宋体" panose="02010600030101010101" pitchFamily="2" charset="-122"/>
                <a:cs typeface="+mn-cs"/>
              </a:rPr>
              <a:t> </a:t>
            </a:r>
            <a:r>
              <a:rPr kumimoji="0" lang="zh-CN" altLang="en-US" sz="36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将来状态图 </a:t>
            </a:r>
            <a:endParaRPr kumimoji="0" lang="zh-CN" altLang="en-US" sz="36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a:p>
            <a:pPr marL="0" marR="0" lvl="0" indent="0" algn="ctr" defTabSz="82423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 </a:t>
            </a:r>
            <a:endParaRPr kumimoji="0" lang="en-US" altLang="zh-CN" sz="36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121864" name="Rectangle 8"/>
          <p:cNvSpPr/>
          <p:nvPr/>
        </p:nvSpPr>
        <p:spPr>
          <a:xfrm>
            <a:off x="2987675" y="5310188"/>
            <a:ext cx="3921125" cy="666750"/>
          </a:xfrm>
          <a:prstGeom prst="rect">
            <a:avLst/>
          </a:prstGeom>
          <a:gradFill rotWithShape="0">
            <a:gsLst>
              <a:gs pos="0">
                <a:srgbClr val="00185E"/>
              </a:gs>
              <a:gs pos="50000">
                <a:srgbClr val="0033CC"/>
              </a:gs>
              <a:gs pos="100000">
                <a:srgbClr val="00185E"/>
              </a:gs>
            </a:gsLst>
            <a:lin ang="5400000" scaled="1"/>
            <a:tileRect/>
          </a:gradFill>
          <a:ln w="25400" cap="flat" cmpd="sng">
            <a:solidFill>
              <a:schemeClr val="tx1"/>
            </a:solidFill>
            <a:prstDash val="solid"/>
            <a:miter/>
            <a:headEnd type="none" w="med" len="med"/>
            <a:tailEnd type="none" w="med" len="med"/>
          </a:ln>
        </p:spPr>
        <p:txBody>
          <a:bodyPr lIns="92075" tIns="46038" rIns="92075" bIns="46038">
            <a:spAutoFit/>
          </a:bodyPr>
          <a:p>
            <a:pPr algn="ctr"/>
            <a:r>
              <a:rPr lang="en-US" altLang="zh-CN" sz="3600">
                <a:solidFill>
                  <a:schemeClr val="bg1"/>
                </a:solidFill>
                <a:latin typeface="Arial" panose="020B0604020202020204" pitchFamily="34" charset="0"/>
                <a:ea typeface="宋体" panose="02010600030101010101" pitchFamily="2" charset="-122"/>
              </a:rPr>
              <a:t> </a:t>
            </a:r>
            <a:r>
              <a:rPr lang="en-US" altLang="zh-CN" sz="3600">
                <a:solidFill>
                  <a:srgbClr val="CBCBCB"/>
                </a:solidFill>
                <a:latin typeface="Arial" panose="020B0604020202020204" pitchFamily="34" charset="0"/>
                <a:ea typeface="宋体" panose="02010600030101010101" pitchFamily="2" charset="-122"/>
              </a:rPr>
              <a:t> </a:t>
            </a:r>
            <a:r>
              <a:rPr lang="zh-CN" altLang="en-US" sz="3600" dirty="0">
                <a:solidFill>
                  <a:schemeClr val="bg1"/>
                </a:solidFill>
                <a:latin typeface="Arial" panose="020B0604020202020204" pitchFamily="34" charset="0"/>
                <a:ea typeface="宋体" panose="02010600030101010101" pitchFamily="2" charset="-122"/>
              </a:rPr>
              <a:t>工作计划</a:t>
            </a:r>
            <a:endParaRPr lang="zh-CN" altLang="en-US" sz="3600" dirty="0">
              <a:solidFill>
                <a:schemeClr val="bg1"/>
              </a:solidFill>
              <a:latin typeface="Arial" panose="020B0604020202020204" pitchFamily="34" charset="0"/>
              <a:ea typeface="宋体" panose="02010600030101010101" pitchFamily="2" charset="-122"/>
            </a:endParaRPr>
          </a:p>
        </p:txBody>
      </p:sp>
      <p:sp>
        <p:nvSpPr>
          <p:cNvPr id="121865" name="Arc 9"/>
          <p:cNvSpPr/>
          <p:nvPr/>
        </p:nvSpPr>
        <p:spPr>
          <a:xfrm>
            <a:off x="1403350" y="2955925"/>
            <a:ext cx="1355725" cy="1665288"/>
          </a:xfrm>
          <a:custGeom>
            <a:avLst/>
            <a:gdLst>
              <a:gd name="txL" fmla="*/ 0 w 22753"/>
              <a:gd name="txT" fmla="*/ 0 h 43200"/>
              <a:gd name="txR" fmla="*/ 22753 w 22753"/>
              <a:gd name="txB" fmla="*/ 43200 h 43200"/>
            </a:gdLst>
            <a:ahLst/>
            <a:cxnLst>
              <a:cxn ang="0">
                <a:pos x="2147483647" y="2147483647"/>
              </a:cxn>
              <a:cxn ang="0">
                <a:pos x="2147483647" y="1775729"/>
              </a:cxn>
              <a:cxn ang="0">
                <a:pos x="2147483647" y="1237286641"/>
              </a:cxn>
            </a:cxnLst>
            <a:rect l="txL" t="txT" r="txR" b="txB"/>
            <a:pathLst>
              <a:path w="22753" h="43200" fill="none">
                <a:moveTo>
                  <a:pt x="21600" y="43200"/>
                </a:moveTo>
                <a:cubicBezTo>
                  <a:pt x="9670" y="43200"/>
                  <a:pt x="0" y="33529"/>
                  <a:pt x="0" y="21600"/>
                </a:cubicBezTo>
                <a:cubicBezTo>
                  <a:pt x="0" y="9670"/>
                  <a:pt x="9670" y="0"/>
                  <a:pt x="21600" y="0"/>
                </a:cubicBezTo>
                <a:cubicBezTo>
                  <a:pt x="21984" y="-1"/>
                  <a:pt x="22369" y="10"/>
                  <a:pt x="22753" y="30"/>
                </a:cubicBezTo>
              </a:path>
              <a:path w="22753" h="43200" stroke="0">
                <a:moveTo>
                  <a:pt x="21600" y="43200"/>
                </a:moveTo>
                <a:cubicBezTo>
                  <a:pt x="9670" y="43200"/>
                  <a:pt x="0" y="33529"/>
                  <a:pt x="0" y="21600"/>
                </a:cubicBezTo>
                <a:cubicBezTo>
                  <a:pt x="0" y="9670"/>
                  <a:pt x="9670" y="0"/>
                  <a:pt x="21600" y="0"/>
                </a:cubicBezTo>
                <a:cubicBezTo>
                  <a:pt x="21984" y="-1"/>
                  <a:pt x="22369" y="10"/>
                  <a:pt x="22753" y="30"/>
                </a:cubicBezTo>
                <a:lnTo>
                  <a:pt x="21600" y="21600"/>
                </a:lnTo>
                <a:close/>
              </a:path>
            </a:pathLst>
          </a:custGeom>
          <a:noFill/>
          <a:ln w="101600" cap="rnd" cmpd="sng">
            <a:solidFill>
              <a:srgbClr val="D60093"/>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21866" name="Arc 10"/>
          <p:cNvSpPr/>
          <p:nvPr/>
        </p:nvSpPr>
        <p:spPr>
          <a:xfrm>
            <a:off x="7181850" y="2955925"/>
            <a:ext cx="1357313" cy="1665288"/>
          </a:xfrm>
          <a:custGeom>
            <a:avLst/>
            <a:gdLst>
              <a:gd name="txL" fmla="*/ 0 w 22782"/>
              <a:gd name="txT" fmla="*/ 0 h 43200"/>
              <a:gd name="txR" fmla="*/ 22782 w 22782"/>
              <a:gd name="txB" fmla="*/ 43200 h 43200"/>
            </a:gdLst>
            <a:ahLst/>
            <a:cxnLst>
              <a:cxn ang="0">
                <a:pos x="0" y="1833706"/>
              </a:cxn>
              <a:cxn ang="0">
                <a:pos x="249968210" y="2147483647"/>
              </a:cxn>
              <a:cxn ang="0">
                <a:pos x="249968210" y="1237286641"/>
              </a:cxn>
            </a:cxnLst>
            <a:rect l="txL" t="txT" r="txR" b="txB"/>
            <a:pathLst>
              <a:path w="22782" h="43200" fill="none">
                <a:moveTo>
                  <a:pt x="0" y="32"/>
                </a:moveTo>
                <a:cubicBezTo>
                  <a:pt x="393" y="10"/>
                  <a:pt x="787" y="-1"/>
                  <a:pt x="1182" y="0"/>
                </a:cubicBezTo>
                <a:cubicBezTo>
                  <a:pt x="13111" y="0"/>
                  <a:pt x="22782" y="9670"/>
                  <a:pt x="22782" y="21600"/>
                </a:cubicBezTo>
                <a:cubicBezTo>
                  <a:pt x="22782" y="33529"/>
                  <a:pt x="13111" y="43199"/>
                  <a:pt x="1182" y="43200"/>
                </a:cubicBezTo>
              </a:path>
              <a:path w="22782" h="43200" stroke="0">
                <a:moveTo>
                  <a:pt x="0" y="32"/>
                </a:moveTo>
                <a:cubicBezTo>
                  <a:pt x="393" y="10"/>
                  <a:pt x="787" y="-1"/>
                  <a:pt x="1182" y="0"/>
                </a:cubicBezTo>
                <a:cubicBezTo>
                  <a:pt x="13111" y="0"/>
                  <a:pt x="22782" y="9670"/>
                  <a:pt x="22782" y="21600"/>
                </a:cubicBezTo>
                <a:cubicBezTo>
                  <a:pt x="22782" y="33529"/>
                  <a:pt x="13111" y="43199"/>
                  <a:pt x="1182" y="43200"/>
                </a:cubicBezTo>
                <a:lnTo>
                  <a:pt x="1182" y="21600"/>
                </a:lnTo>
                <a:close/>
              </a:path>
            </a:pathLst>
          </a:custGeom>
          <a:noFill/>
          <a:ln w="101600" cap="rnd" cmpd="sng">
            <a:solidFill>
              <a:srgbClr val="D60093"/>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21867" name="AutoShape 11"/>
          <p:cNvSpPr/>
          <p:nvPr/>
        </p:nvSpPr>
        <p:spPr>
          <a:xfrm rot="6000000">
            <a:off x="2419350" y="4335463"/>
            <a:ext cx="434975" cy="495300"/>
          </a:xfrm>
          <a:prstGeom prst="triangle">
            <a:avLst>
              <a:gd name="adj" fmla="val 49995"/>
            </a:avLst>
          </a:prstGeom>
          <a:solidFill>
            <a:srgbClr val="D60093"/>
          </a:solidFill>
          <a:ln w="9525" cap="flat" cmpd="sng">
            <a:solidFill>
              <a:srgbClr val="D60093"/>
            </a:solidFill>
            <a:prstDash val="solid"/>
            <a:miter/>
            <a:headEnd type="none" w="med" len="med"/>
            <a:tailEnd type="none" w="med" len="med"/>
          </a:ln>
        </p:spPr>
        <p:txBody>
          <a:bodyPr rot="10800000" vert="eaVert" wrap="none" anchor="ctr" anchorCtr="0"/>
          <a:p>
            <a:endParaRPr lang="zh-CN" altLang="en-US" dirty="0">
              <a:latin typeface="Arial" panose="020B0604020202020204" pitchFamily="34" charset="0"/>
              <a:ea typeface="宋体" panose="02010600030101010101" pitchFamily="2" charset="-122"/>
            </a:endParaRPr>
          </a:p>
        </p:txBody>
      </p:sp>
      <p:sp>
        <p:nvSpPr>
          <p:cNvPr id="121868" name="AutoShape 12"/>
          <p:cNvSpPr/>
          <p:nvPr/>
        </p:nvSpPr>
        <p:spPr>
          <a:xfrm rot="-4920000" flipH="1">
            <a:off x="7037388" y="2743200"/>
            <a:ext cx="433387" cy="495300"/>
          </a:xfrm>
          <a:prstGeom prst="triangle">
            <a:avLst>
              <a:gd name="adj" fmla="val 49995"/>
            </a:avLst>
          </a:prstGeom>
          <a:solidFill>
            <a:srgbClr val="D60093"/>
          </a:solidFill>
          <a:ln w="9525" cap="flat" cmpd="sng">
            <a:solidFill>
              <a:srgbClr val="D60093"/>
            </a:solidFill>
            <a:prstDash val="solid"/>
            <a:miter/>
            <a:headEnd type="none" w="med" len="med"/>
            <a:tailEnd type="none" w="med" len="med"/>
          </a:ln>
        </p:spPr>
        <p:txBody>
          <a:bodyPr rot="0" vert="eaVert" wrap="none" anchor="ctr" anchorCtr="0"/>
          <a:p>
            <a:endParaRPr lang="zh-CN" altLang="en-US" dirty="0">
              <a:latin typeface="Arial" panose="020B0604020202020204" pitchFamily="34" charset="0"/>
              <a:ea typeface="宋体" panose="02010600030101010101" pitchFamily="2" charset="-122"/>
            </a:endParaRPr>
          </a:p>
        </p:txBody>
      </p:sp>
      <p:sp>
        <p:nvSpPr>
          <p:cNvPr id="855053" name="Rectangle 13"/>
          <p:cNvSpPr>
            <a:spLocks noChangeArrowheads="1"/>
          </p:cNvSpPr>
          <p:nvPr/>
        </p:nvSpPr>
        <p:spPr bwMode="auto">
          <a:xfrm>
            <a:off x="4845050" y="3878263"/>
            <a:ext cx="184150" cy="641350"/>
          </a:xfrm>
          <a:prstGeom prst="rect">
            <a:avLst/>
          </a:prstGeom>
          <a:noFill/>
          <a:ln w="25400">
            <a:noFill/>
            <a:miter lim="800000"/>
          </a:ln>
          <a:effectLst/>
        </p:spPr>
        <p:txBody>
          <a:bodyPr wrap="none" lIns="92075" tIns="46038" rIns="92075" bIns="46038">
            <a:spAutoFit/>
          </a:bodyPr>
          <a:lstStyle/>
          <a:p>
            <a:pPr marL="0" marR="0" lvl="0" indent="0" algn="ctr" defTabSz="824230" rtl="0" eaLnBrk="1" fontAlgn="base" latinLnBrk="0" hangingPunct="1">
              <a:lnSpc>
                <a:spcPct val="100000"/>
              </a:lnSpc>
              <a:spcBef>
                <a:spcPct val="0"/>
              </a:spcBef>
              <a:spcAft>
                <a:spcPct val="0"/>
              </a:spcAft>
              <a:buClrTx/>
              <a:buSzTx/>
              <a:buFontTx/>
              <a:buNone/>
              <a:defRPr/>
            </a:pPr>
            <a:endParaRPr kumimoji="0" lang="en-US" altLang="zh-CN" sz="3600" b="1" i="0" u="none" strike="noStrike" kern="1200" cap="none" spc="0" normalizeH="0" baseline="0" noProof="0">
              <a:ln>
                <a:noFill/>
              </a:ln>
              <a:solidFill>
                <a:schemeClr val="bg1"/>
              </a:solidFill>
              <a:effectLst>
                <a:outerShdw blurRad="38100" dist="38100" dir="2700000" algn="tl">
                  <a:srgbClr val="C0C0C0"/>
                </a:outerShdw>
              </a:effectLst>
              <a:uLnTx/>
              <a:uFillTx/>
              <a:latin typeface="Arial Black" panose="020B0A04020102020204" pitchFamily="34" charset="0"/>
              <a:ea typeface="宋体" panose="02010600030101010101" pitchFamily="2" charset="-122"/>
              <a:cs typeface="+mn-cs"/>
            </a:endParaRPr>
          </a:p>
        </p:txBody>
      </p:sp>
      <p:sp>
        <p:nvSpPr>
          <p:cNvPr id="121870" name="Rectangle 14"/>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价值流图步骤</a:t>
            </a:r>
            <a:endParaRPr lang="en-US" altLang="zh-CN">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nodePh="1">
                                  <p:stCondLst>
                                    <p:cond delay="0"/>
                                  </p:stCondLst>
                                  <p:endCondLst>
                                    <p:cond evt="begin" delay="0">
                                      <p:tn val="5"/>
                                    </p:cond>
                                  </p:endCondLst>
                                  <p:childTnLst>
                                    <p:set>
                                      <p:cBhvr>
                                        <p:cTn id="6" dur="1" fill="hold">
                                          <p:stCondLst>
                                            <p:cond delay="0"/>
                                          </p:stCondLst>
                                        </p:cTn>
                                        <p:tgtEl>
                                          <p:spTgt spid="855053"/>
                                        </p:tgtEl>
                                        <p:attrNameLst>
                                          <p:attrName>style.visibility</p:attrName>
                                        </p:attrNameLst>
                                      </p:cBhvr>
                                      <p:to>
                                        <p:strVal val="visible"/>
                                      </p:to>
                                    </p:set>
                                    <p:animEffect transition="in" filter="box(out)">
                                      <p:cBhvr>
                                        <p:cTn id="7" dur="500"/>
                                        <p:tgtEl>
                                          <p:spTgt spid="855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5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57090" name="Oval 2"/>
          <p:cNvSpPr>
            <a:spLocks noChangeArrowheads="1"/>
          </p:cNvSpPr>
          <p:nvPr/>
        </p:nvSpPr>
        <p:spPr bwMode="auto">
          <a:xfrm>
            <a:off x="501650" y="1566863"/>
            <a:ext cx="152400" cy="127000"/>
          </a:xfrm>
          <a:prstGeom prst="ellipse">
            <a:avLst/>
          </a:prstGeom>
          <a:solidFill>
            <a:srgbClr val="777777"/>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091" name="Oval 3"/>
          <p:cNvSpPr>
            <a:spLocks noChangeArrowheads="1"/>
          </p:cNvSpPr>
          <p:nvPr/>
        </p:nvSpPr>
        <p:spPr bwMode="auto">
          <a:xfrm>
            <a:off x="501650" y="1912938"/>
            <a:ext cx="152400" cy="127000"/>
          </a:xfrm>
          <a:prstGeom prst="ellipse">
            <a:avLst/>
          </a:prstGeom>
          <a:solidFill>
            <a:srgbClr val="777777"/>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092" name="Oval 4"/>
          <p:cNvSpPr>
            <a:spLocks noChangeArrowheads="1"/>
          </p:cNvSpPr>
          <p:nvPr/>
        </p:nvSpPr>
        <p:spPr bwMode="auto">
          <a:xfrm>
            <a:off x="1079500" y="1566863"/>
            <a:ext cx="152400" cy="127000"/>
          </a:xfrm>
          <a:prstGeom prst="ellipse">
            <a:avLst/>
          </a:prstGeom>
          <a:solidFill>
            <a:srgbClr val="777777"/>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093" name="Oval 5"/>
          <p:cNvSpPr>
            <a:spLocks noChangeArrowheads="1"/>
          </p:cNvSpPr>
          <p:nvPr/>
        </p:nvSpPr>
        <p:spPr bwMode="auto">
          <a:xfrm>
            <a:off x="1079500" y="1912938"/>
            <a:ext cx="152400" cy="127000"/>
          </a:xfrm>
          <a:prstGeom prst="ellipse">
            <a:avLst/>
          </a:prstGeom>
          <a:solidFill>
            <a:srgbClr val="777777"/>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094" name="Rectangle 6"/>
          <p:cNvSpPr>
            <a:spLocks noChangeArrowheads="1"/>
          </p:cNvSpPr>
          <p:nvPr/>
        </p:nvSpPr>
        <p:spPr bwMode="auto">
          <a:xfrm>
            <a:off x="584200" y="1635125"/>
            <a:ext cx="565150" cy="334963"/>
          </a:xfrm>
          <a:prstGeom prst="rect">
            <a:avLst/>
          </a:prstGeom>
          <a:solidFill>
            <a:srgbClr val="CBCBCB"/>
          </a:solid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095" name="Oval 7"/>
          <p:cNvSpPr>
            <a:spLocks noChangeArrowheads="1"/>
          </p:cNvSpPr>
          <p:nvPr/>
        </p:nvSpPr>
        <p:spPr bwMode="auto">
          <a:xfrm>
            <a:off x="501650" y="2397125"/>
            <a:ext cx="150813" cy="127000"/>
          </a:xfrm>
          <a:prstGeom prst="ellipse">
            <a:avLst/>
          </a:prstGeom>
          <a:solidFill>
            <a:srgbClr val="777777"/>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096" name="Oval 8"/>
          <p:cNvSpPr>
            <a:spLocks noChangeArrowheads="1"/>
          </p:cNvSpPr>
          <p:nvPr/>
        </p:nvSpPr>
        <p:spPr bwMode="auto">
          <a:xfrm>
            <a:off x="501650" y="2743200"/>
            <a:ext cx="150813" cy="127000"/>
          </a:xfrm>
          <a:prstGeom prst="ellipse">
            <a:avLst/>
          </a:prstGeom>
          <a:solidFill>
            <a:srgbClr val="777777"/>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097" name="Oval 9"/>
          <p:cNvSpPr>
            <a:spLocks noChangeArrowheads="1"/>
          </p:cNvSpPr>
          <p:nvPr/>
        </p:nvSpPr>
        <p:spPr bwMode="auto">
          <a:xfrm>
            <a:off x="1081088" y="2397125"/>
            <a:ext cx="150813" cy="127000"/>
          </a:xfrm>
          <a:prstGeom prst="ellipse">
            <a:avLst/>
          </a:prstGeom>
          <a:solidFill>
            <a:srgbClr val="777777"/>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098" name="Oval 10"/>
          <p:cNvSpPr>
            <a:spLocks noChangeArrowheads="1"/>
          </p:cNvSpPr>
          <p:nvPr/>
        </p:nvSpPr>
        <p:spPr bwMode="auto">
          <a:xfrm>
            <a:off x="1081088" y="2743200"/>
            <a:ext cx="150813" cy="127000"/>
          </a:xfrm>
          <a:prstGeom prst="ellipse">
            <a:avLst/>
          </a:prstGeom>
          <a:solidFill>
            <a:srgbClr val="777777"/>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099" name="Rectangle 11"/>
          <p:cNvSpPr>
            <a:spLocks noChangeArrowheads="1"/>
          </p:cNvSpPr>
          <p:nvPr/>
        </p:nvSpPr>
        <p:spPr bwMode="auto">
          <a:xfrm>
            <a:off x="584200" y="2466975"/>
            <a:ext cx="565150" cy="334963"/>
          </a:xfrm>
          <a:prstGeom prst="rect">
            <a:avLst/>
          </a:prstGeom>
          <a:solidFill>
            <a:srgbClr val="CBCBCB"/>
          </a:solid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00" name="Oval 12"/>
          <p:cNvSpPr>
            <a:spLocks noChangeArrowheads="1"/>
          </p:cNvSpPr>
          <p:nvPr/>
        </p:nvSpPr>
        <p:spPr bwMode="auto">
          <a:xfrm>
            <a:off x="501650" y="3297238"/>
            <a:ext cx="150813" cy="127000"/>
          </a:xfrm>
          <a:prstGeom prst="ellipse">
            <a:avLst/>
          </a:prstGeom>
          <a:solidFill>
            <a:srgbClr val="777777"/>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01" name="Oval 13"/>
          <p:cNvSpPr>
            <a:spLocks noChangeArrowheads="1"/>
          </p:cNvSpPr>
          <p:nvPr/>
        </p:nvSpPr>
        <p:spPr bwMode="auto">
          <a:xfrm>
            <a:off x="501650" y="3643313"/>
            <a:ext cx="150813" cy="127000"/>
          </a:xfrm>
          <a:prstGeom prst="ellipse">
            <a:avLst/>
          </a:prstGeom>
          <a:solidFill>
            <a:srgbClr val="777777"/>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02" name="Oval 14"/>
          <p:cNvSpPr>
            <a:spLocks noChangeArrowheads="1"/>
          </p:cNvSpPr>
          <p:nvPr/>
        </p:nvSpPr>
        <p:spPr bwMode="auto">
          <a:xfrm>
            <a:off x="1081088" y="3297238"/>
            <a:ext cx="150813" cy="127000"/>
          </a:xfrm>
          <a:prstGeom prst="ellipse">
            <a:avLst/>
          </a:prstGeom>
          <a:solidFill>
            <a:srgbClr val="777777"/>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03" name="Oval 15"/>
          <p:cNvSpPr>
            <a:spLocks noChangeArrowheads="1"/>
          </p:cNvSpPr>
          <p:nvPr/>
        </p:nvSpPr>
        <p:spPr bwMode="auto">
          <a:xfrm>
            <a:off x="1081088" y="3643313"/>
            <a:ext cx="150813" cy="127000"/>
          </a:xfrm>
          <a:prstGeom prst="ellipse">
            <a:avLst/>
          </a:prstGeom>
          <a:solidFill>
            <a:srgbClr val="777777"/>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04" name="Rectangle 16"/>
          <p:cNvSpPr>
            <a:spLocks noChangeArrowheads="1"/>
          </p:cNvSpPr>
          <p:nvPr/>
        </p:nvSpPr>
        <p:spPr bwMode="auto">
          <a:xfrm>
            <a:off x="584200" y="3367088"/>
            <a:ext cx="565150" cy="334963"/>
          </a:xfrm>
          <a:prstGeom prst="rect">
            <a:avLst/>
          </a:prstGeom>
          <a:solidFill>
            <a:srgbClr val="CBCBCB"/>
          </a:solid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05" name="Oval 17"/>
          <p:cNvSpPr>
            <a:spLocks noChangeArrowheads="1"/>
          </p:cNvSpPr>
          <p:nvPr/>
        </p:nvSpPr>
        <p:spPr bwMode="auto">
          <a:xfrm>
            <a:off x="2070100" y="1289050"/>
            <a:ext cx="150813" cy="127000"/>
          </a:xfrm>
          <a:prstGeom prst="ellipse">
            <a:avLst/>
          </a:prstGeom>
          <a:solidFill>
            <a:srgbClr val="777777"/>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06" name="Oval 18"/>
          <p:cNvSpPr>
            <a:spLocks noChangeArrowheads="1"/>
          </p:cNvSpPr>
          <p:nvPr/>
        </p:nvSpPr>
        <p:spPr bwMode="auto">
          <a:xfrm>
            <a:off x="2070100" y="1635125"/>
            <a:ext cx="150813" cy="127000"/>
          </a:xfrm>
          <a:prstGeom prst="ellipse">
            <a:avLst/>
          </a:prstGeom>
          <a:solidFill>
            <a:srgbClr val="777777"/>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07" name="Oval 19"/>
          <p:cNvSpPr>
            <a:spLocks noChangeArrowheads="1"/>
          </p:cNvSpPr>
          <p:nvPr/>
        </p:nvSpPr>
        <p:spPr bwMode="auto">
          <a:xfrm>
            <a:off x="2649538" y="1289050"/>
            <a:ext cx="150813" cy="127000"/>
          </a:xfrm>
          <a:prstGeom prst="ellipse">
            <a:avLst/>
          </a:prstGeom>
          <a:solidFill>
            <a:srgbClr val="777777"/>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08" name="Oval 20"/>
          <p:cNvSpPr>
            <a:spLocks noChangeArrowheads="1"/>
          </p:cNvSpPr>
          <p:nvPr/>
        </p:nvSpPr>
        <p:spPr bwMode="auto">
          <a:xfrm>
            <a:off x="2649538" y="1635125"/>
            <a:ext cx="150813" cy="127000"/>
          </a:xfrm>
          <a:prstGeom prst="ellipse">
            <a:avLst/>
          </a:prstGeom>
          <a:solidFill>
            <a:srgbClr val="777777"/>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09" name="Rectangle 21"/>
          <p:cNvSpPr>
            <a:spLocks noChangeArrowheads="1"/>
          </p:cNvSpPr>
          <p:nvPr/>
        </p:nvSpPr>
        <p:spPr bwMode="auto">
          <a:xfrm>
            <a:off x="2152650" y="1358900"/>
            <a:ext cx="565150" cy="334963"/>
          </a:xfrm>
          <a:prstGeom prst="rect">
            <a:avLst/>
          </a:prstGeom>
          <a:solidFill>
            <a:srgbClr val="CBCBCB"/>
          </a:solid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10" name="Oval 22"/>
          <p:cNvSpPr>
            <a:spLocks noChangeArrowheads="1"/>
          </p:cNvSpPr>
          <p:nvPr/>
        </p:nvSpPr>
        <p:spPr bwMode="auto">
          <a:xfrm>
            <a:off x="2070100" y="2189163"/>
            <a:ext cx="150813" cy="127000"/>
          </a:xfrm>
          <a:prstGeom prst="ellipse">
            <a:avLst/>
          </a:prstGeom>
          <a:solidFill>
            <a:srgbClr val="F16702"/>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11" name="Oval 23"/>
          <p:cNvSpPr>
            <a:spLocks noChangeArrowheads="1"/>
          </p:cNvSpPr>
          <p:nvPr/>
        </p:nvSpPr>
        <p:spPr bwMode="auto">
          <a:xfrm>
            <a:off x="2070100" y="2535238"/>
            <a:ext cx="150813" cy="127000"/>
          </a:xfrm>
          <a:prstGeom prst="ellipse">
            <a:avLst/>
          </a:prstGeom>
          <a:solidFill>
            <a:srgbClr val="F16702"/>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12" name="Oval 24"/>
          <p:cNvSpPr>
            <a:spLocks noChangeArrowheads="1"/>
          </p:cNvSpPr>
          <p:nvPr/>
        </p:nvSpPr>
        <p:spPr bwMode="auto">
          <a:xfrm>
            <a:off x="2649538" y="2189163"/>
            <a:ext cx="150813" cy="127000"/>
          </a:xfrm>
          <a:prstGeom prst="ellipse">
            <a:avLst/>
          </a:prstGeom>
          <a:solidFill>
            <a:srgbClr val="F16702"/>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13" name="Oval 25"/>
          <p:cNvSpPr>
            <a:spLocks noChangeArrowheads="1"/>
          </p:cNvSpPr>
          <p:nvPr/>
        </p:nvSpPr>
        <p:spPr bwMode="auto">
          <a:xfrm>
            <a:off x="2649538" y="2535238"/>
            <a:ext cx="150813" cy="127000"/>
          </a:xfrm>
          <a:prstGeom prst="ellipse">
            <a:avLst/>
          </a:prstGeom>
          <a:solidFill>
            <a:srgbClr val="F16702"/>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14" name="Rectangle 26"/>
          <p:cNvSpPr>
            <a:spLocks noChangeArrowheads="1"/>
          </p:cNvSpPr>
          <p:nvPr/>
        </p:nvSpPr>
        <p:spPr bwMode="auto">
          <a:xfrm>
            <a:off x="2152650" y="2259013"/>
            <a:ext cx="565150" cy="334963"/>
          </a:xfrm>
          <a:prstGeom prst="rect">
            <a:avLst/>
          </a:prstGeom>
          <a:solidFill>
            <a:srgbClr val="F16702"/>
          </a:solid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15" name="Oval 27"/>
          <p:cNvSpPr>
            <a:spLocks noChangeArrowheads="1"/>
          </p:cNvSpPr>
          <p:nvPr/>
        </p:nvSpPr>
        <p:spPr bwMode="auto">
          <a:xfrm>
            <a:off x="2070100" y="3021013"/>
            <a:ext cx="150813" cy="127000"/>
          </a:xfrm>
          <a:prstGeom prst="ellipse">
            <a:avLst/>
          </a:prstGeom>
          <a:solidFill>
            <a:srgbClr val="777777"/>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16" name="Oval 28"/>
          <p:cNvSpPr>
            <a:spLocks noChangeArrowheads="1"/>
          </p:cNvSpPr>
          <p:nvPr/>
        </p:nvSpPr>
        <p:spPr bwMode="auto">
          <a:xfrm>
            <a:off x="2070100" y="3367088"/>
            <a:ext cx="150813" cy="127000"/>
          </a:xfrm>
          <a:prstGeom prst="ellipse">
            <a:avLst/>
          </a:prstGeom>
          <a:solidFill>
            <a:srgbClr val="777777"/>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17" name="Oval 29"/>
          <p:cNvSpPr>
            <a:spLocks noChangeArrowheads="1"/>
          </p:cNvSpPr>
          <p:nvPr/>
        </p:nvSpPr>
        <p:spPr bwMode="auto">
          <a:xfrm>
            <a:off x="2649538" y="3021013"/>
            <a:ext cx="150813" cy="127000"/>
          </a:xfrm>
          <a:prstGeom prst="ellipse">
            <a:avLst/>
          </a:prstGeom>
          <a:solidFill>
            <a:srgbClr val="777777"/>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18" name="Oval 30"/>
          <p:cNvSpPr>
            <a:spLocks noChangeArrowheads="1"/>
          </p:cNvSpPr>
          <p:nvPr/>
        </p:nvSpPr>
        <p:spPr bwMode="auto">
          <a:xfrm>
            <a:off x="2649538" y="3367088"/>
            <a:ext cx="150813" cy="127000"/>
          </a:xfrm>
          <a:prstGeom prst="ellipse">
            <a:avLst/>
          </a:prstGeom>
          <a:solidFill>
            <a:srgbClr val="777777"/>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19" name="Rectangle 31"/>
          <p:cNvSpPr>
            <a:spLocks noChangeArrowheads="1"/>
          </p:cNvSpPr>
          <p:nvPr/>
        </p:nvSpPr>
        <p:spPr bwMode="auto">
          <a:xfrm>
            <a:off x="2152650" y="3089275"/>
            <a:ext cx="565150" cy="334963"/>
          </a:xfrm>
          <a:prstGeom prst="rect">
            <a:avLst/>
          </a:prstGeom>
          <a:solidFill>
            <a:srgbClr val="CBCBCB"/>
          </a:solid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20" name="Rectangle 32"/>
          <p:cNvSpPr>
            <a:spLocks noChangeArrowheads="1"/>
          </p:cNvSpPr>
          <p:nvPr/>
        </p:nvSpPr>
        <p:spPr bwMode="auto">
          <a:xfrm>
            <a:off x="4471988" y="1433513"/>
            <a:ext cx="384175" cy="185738"/>
          </a:xfrm>
          <a:prstGeom prst="rect">
            <a:avLst/>
          </a:prstGeom>
          <a:solidFill>
            <a:srgbClr val="FF0033"/>
          </a:solidFill>
          <a:ln w="254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21" name="Rectangle 33"/>
          <p:cNvSpPr>
            <a:spLocks noChangeArrowheads="1"/>
          </p:cNvSpPr>
          <p:nvPr/>
        </p:nvSpPr>
        <p:spPr bwMode="auto">
          <a:xfrm>
            <a:off x="5380038" y="1433513"/>
            <a:ext cx="384175" cy="185738"/>
          </a:xfrm>
          <a:prstGeom prst="rect">
            <a:avLst/>
          </a:prstGeom>
          <a:solidFill>
            <a:srgbClr val="CBCBCB"/>
          </a:solidFill>
          <a:ln w="254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22" name="Rectangle 34"/>
          <p:cNvSpPr>
            <a:spLocks noChangeArrowheads="1"/>
          </p:cNvSpPr>
          <p:nvPr/>
        </p:nvSpPr>
        <p:spPr bwMode="auto">
          <a:xfrm>
            <a:off x="6205538" y="1433513"/>
            <a:ext cx="384175" cy="185738"/>
          </a:xfrm>
          <a:prstGeom prst="rect">
            <a:avLst/>
          </a:prstGeom>
          <a:solidFill>
            <a:srgbClr val="FF0033"/>
          </a:solidFill>
          <a:ln w="254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23" name="Rectangle 35"/>
          <p:cNvSpPr>
            <a:spLocks noChangeArrowheads="1"/>
          </p:cNvSpPr>
          <p:nvPr/>
        </p:nvSpPr>
        <p:spPr bwMode="auto">
          <a:xfrm>
            <a:off x="4471988" y="2125663"/>
            <a:ext cx="384175" cy="185738"/>
          </a:xfrm>
          <a:prstGeom prst="rect">
            <a:avLst/>
          </a:prstGeom>
          <a:solidFill>
            <a:srgbClr val="CBCBCB"/>
          </a:solidFill>
          <a:ln w="254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24" name="Rectangle 36"/>
          <p:cNvSpPr>
            <a:spLocks noChangeArrowheads="1"/>
          </p:cNvSpPr>
          <p:nvPr/>
        </p:nvSpPr>
        <p:spPr bwMode="auto">
          <a:xfrm>
            <a:off x="5380038" y="2125663"/>
            <a:ext cx="384175" cy="185738"/>
          </a:xfrm>
          <a:prstGeom prst="rect">
            <a:avLst/>
          </a:prstGeom>
          <a:solidFill>
            <a:srgbClr val="CBCBCB"/>
          </a:solidFill>
          <a:ln w="254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25" name="Rectangle 37"/>
          <p:cNvSpPr>
            <a:spLocks noChangeArrowheads="1"/>
          </p:cNvSpPr>
          <p:nvPr/>
        </p:nvSpPr>
        <p:spPr bwMode="auto">
          <a:xfrm>
            <a:off x="6205538" y="2125663"/>
            <a:ext cx="384175" cy="185738"/>
          </a:xfrm>
          <a:prstGeom prst="rect">
            <a:avLst/>
          </a:prstGeom>
          <a:solidFill>
            <a:srgbClr val="CBCBCB"/>
          </a:solidFill>
          <a:ln w="254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26" name="Rectangle 38"/>
          <p:cNvSpPr>
            <a:spLocks noChangeArrowheads="1"/>
          </p:cNvSpPr>
          <p:nvPr/>
        </p:nvSpPr>
        <p:spPr bwMode="auto">
          <a:xfrm>
            <a:off x="7031038" y="1711325"/>
            <a:ext cx="219075" cy="322263"/>
          </a:xfrm>
          <a:prstGeom prst="rect">
            <a:avLst/>
          </a:prstGeom>
          <a:solidFill>
            <a:srgbClr val="CBCBCB"/>
          </a:solidFill>
          <a:ln w="254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27" name="Rectangle 39"/>
          <p:cNvSpPr>
            <a:spLocks noChangeArrowheads="1"/>
          </p:cNvSpPr>
          <p:nvPr/>
        </p:nvSpPr>
        <p:spPr bwMode="auto">
          <a:xfrm>
            <a:off x="3803650" y="4059238"/>
            <a:ext cx="234950" cy="473075"/>
          </a:xfrm>
          <a:prstGeom prst="rect">
            <a:avLst/>
          </a:prstGeom>
          <a:solidFill>
            <a:srgbClr val="009900"/>
          </a:solid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28" name="Rectangle 40"/>
          <p:cNvSpPr>
            <a:spLocks noChangeArrowheads="1"/>
          </p:cNvSpPr>
          <p:nvPr/>
        </p:nvSpPr>
        <p:spPr bwMode="auto">
          <a:xfrm>
            <a:off x="4876800" y="4059238"/>
            <a:ext cx="234950" cy="473075"/>
          </a:xfrm>
          <a:prstGeom prst="rect">
            <a:avLst/>
          </a:prstGeom>
          <a:solidFill>
            <a:srgbClr val="009900"/>
          </a:solid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29" name="Rectangle 41"/>
          <p:cNvSpPr>
            <a:spLocks noChangeArrowheads="1"/>
          </p:cNvSpPr>
          <p:nvPr/>
        </p:nvSpPr>
        <p:spPr bwMode="auto">
          <a:xfrm>
            <a:off x="5867400" y="4059238"/>
            <a:ext cx="234950" cy="473075"/>
          </a:xfrm>
          <a:prstGeom prst="rect">
            <a:avLst/>
          </a:prstGeom>
          <a:solidFill>
            <a:srgbClr val="CBCBCB"/>
          </a:solid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30" name="Rectangle 42"/>
          <p:cNvSpPr>
            <a:spLocks noChangeArrowheads="1"/>
          </p:cNvSpPr>
          <p:nvPr/>
        </p:nvSpPr>
        <p:spPr bwMode="auto">
          <a:xfrm>
            <a:off x="3803650" y="5029200"/>
            <a:ext cx="234950" cy="473075"/>
          </a:xfrm>
          <a:prstGeom prst="rect">
            <a:avLst/>
          </a:prstGeom>
          <a:solidFill>
            <a:srgbClr val="CBCBCB"/>
          </a:solid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31" name="Rectangle 43"/>
          <p:cNvSpPr>
            <a:spLocks noChangeArrowheads="1"/>
          </p:cNvSpPr>
          <p:nvPr/>
        </p:nvSpPr>
        <p:spPr bwMode="auto">
          <a:xfrm>
            <a:off x="4876800" y="5029200"/>
            <a:ext cx="234950" cy="473075"/>
          </a:xfrm>
          <a:prstGeom prst="rect">
            <a:avLst/>
          </a:prstGeom>
          <a:solidFill>
            <a:srgbClr val="CBCBCB"/>
          </a:solid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132" name="Rectangle 44"/>
          <p:cNvSpPr>
            <a:spLocks noChangeArrowheads="1"/>
          </p:cNvSpPr>
          <p:nvPr/>
        </p:nvSpPr>
        <p:spPr bwMode="auto">
          <a:xfrm>
            <a:off x="5867400" y="5029200"/>
            <a:ext cx="234950" cy="473075"/>
          </a:xfrm>
          <a:prstGeom prst="rect">
            <a:avLst/>
          </a:prstGeom>
          <a:solidFill>
            <a:srgbClr val="CBCBCB"/>
          </a:solid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925" name="Oval 45"/>
          <p:cNvSpPr/>
          <p:nvPr/>
        </p:nvSpPr>
        <p:spPr>
          <a:xfrm>
            <a:off x="4133850" y="2259013"/>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26" name="Oval 46"/>
          <p:cNvSpPr/>
          <p:nvPr/>
        </p:nvSpPr>
        <p:spPr>
          <a:xfrm>
            <a:off x="4298950" y="2259013"/>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27" name="Oval 47"/>
          <p:cNvSpPr/>
          <p:nvPr/>
        </p:nvSpPr>
        <p:spPr>
          <a:xfrm>
            <a:off x="4216400" y="212090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28" name="Oval 48"/>
          <p:cNvSpPr/>
          <p:nvPr/>
        </p:nvSpPr>
        <p:spPr>
          <a:xfrm>
            <a:off x="4133850" y="1566863"/>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29" name="Oval 49"/>
          <p:cNvSpPr/>
          <p:nvPr/>
        </p:nvSpPr>
        <p:spPr>
          <a:xfrm>
            <a:off x="4298950" y="1566863"/>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30" name="Oval 50"/>
          <p:cNvSpPr/>
          <p:nvPr/>
        </p:nvSpPr>
        <p:spPr>
          <a:xfrm>
            <a:off x="4216400" y="142875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31" name="Oval 51"/>
          <p:cNvSpPr/>
          <p:nvPr/>
        </p:nvSpPr>
        <p:spPr>
          <a:xfrm>
            <a:off x="4546600" y="108108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32" name="Oval 52"/>
          <p:cNvSpPr/>
          <p:nvPr/>
        </p:nvSpPr>
        <p:spPr>
          <a:xfrm>
            <a:off x="4711700" y="108108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33" name="Oval 53"/>
          <p:cNvSpPr/>
          <p:nvPr/>
        </p:nvSpPr>
        <p:spPr>
          <a:xfrm>
            <a:off x="4629150" y="942975"/>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34" name="Oval 54"/>
          <p:cNvSpPr/>
          <p:nvPr/>
        </p:nvSpPr>
        <p:spPr>
          <a:xfrm>
            <a:off x="5289550" y="128905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35" name="Oval 55"/>
          <p:cNvSpPr/>
          <p:nvPr/>
        </p:nvSpPr>
        <p:spPr>
          <a:xfrm>
            <a:off x="5454650" y="128905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36" name="Oval 56"/>
          <p:cNvSpPr/>
          <p:nvPr/>
        </p:nvSpPr>
        <p:spPr>
          <a:xfrm>
            <a:off x="5372100" y="115093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37" name="Oval 57"/>
          <p:cNvSpPr/>
          <p:nvPr/>
        </p:nvSpPr>
        <p:spPr>
          <a:xfrm>
            <a:off x="5041900" y="1566863"/>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38" name="Oval 58"/>
          <p:cNvSpPr/>
          <p:nvPr/>
        </p:nvSpPr>
        <p:spPr>
          <a:xfrm>
            <a:off x="5207000" y="1566863"/>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39" name="Oval 59"/>
          <p:cNvSpPr/>
          <p:nvPr/>
        </p:nvSpPr>
        <p:spPr>
          <a:xfrm>
            <a:off x="5124450" y="142875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40" name="Oval 60"/>
          <p:cNvSpPr/>
          <p:nvPr/>
        </p:nvSpPr>
        <p:spPr>
          <a:xfrm>
            <a:off x="5867400" y="1566863"/>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41" name="Oval 61"/>
          <p:cNvSpPr/>
          <p:nvPr/>
        </p:nvSpPr>
        <p:spPr>
          <a:xfrm>
            <a:off x="6032500" y="1566863"/>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42" name="Oval 62"/>
          <p:cNvSpPr/>
          <p:nvPr/>
        </p:nvSpPr>
        <p:spPr>
          <a:xfrm>
            <a:off x="5949950" y="142875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43" name="Oval 63"/>
          <p:cNvSpPr/>
          <p:nvPr/>
        </p:nvSpPr>
        <p:spPr>
          <a:xfrm>
            <a:off x="5041900" y="2259013"/>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44" name="Oval 64"/>
          <p:cNvSpPr/>
          <p:nvPr/>
        </p:nvSpPr>
        <p:spPr>
          <a:xfrm>
            <a:off x="5207000" y="2259013"/>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45" name="Oval 65"/>
          <p:cNvSpPr/>
          <p:nvPr/>
        </p:nvSpPr>
        <p:spPr>
          <a:xfrm>
            <a:off x="5124450" y="212090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46" name="Oval 66"/>
          <p:cNvSpPr/>
          <p:nvPr/>
        </p:nvSpPr>
        <p:spPr>
          <a:xfrm>
            <a:off x="5867400" y="2259013"/>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47" name="Oval 67"/>
          <p:cNvSpPr/>
          <p:nvPr/>
        </p:nvSpPr>
        <p:spPr>
          <a:xfrm>
            <a:off x="6032500" y="2259013"/>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48" name="Oval 68"/>
          <p:cNvSpPr/>
          <p:nvPr/>
        </p:nvSpPr>
        <p:spPr>
          <a:xfrm>
            <a:off x="5949950" y="212090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49" name="Oval 69"/>
          <p:cNvSpPr/>
          <p:nvPr/>
        </p:nvSpPr>
        <p:spPr>
          <a:xfrm>
            <a:off x="6280150" y="108108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50" name="Oval 70"/>
          <p:cNvSpPr/>
          <p:nvPr/>
        </p:nvSpPr>
        <p:spPr>
          <a:xfrm>
            <a:off x="6445250" y="108108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51" name="Oval 71"/>
          <p:cNvSpPr/>
          <p:nvPr/>
        </p:nvSpPr>
        <p:spPr>
          <a:xfrm>
            <a:off x="6362700" y="942975"/>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52" name="Oval 72"/>
          <p:cNvSpPr/>
          <p:nvPr/>
        </p:nvSpPr>
        <p:spPr>
          <a:xfrm>
            <a:off x="7023100" y="142875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53" name="Oval 73"/>
          <p:cNvSpPr/>
          <p:nvPr/>
        </p:nvSpPr>
        <p:spPr>
          <a:xfrm>
            <a:off x="7023100" y="1566863"/>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54" name="Oval 74"/>
          <p:cNvSpPr/>
          <p:nvPr/>
        </p:nvSpPr>
        <p:spPr>
          <a:xfrm>
            <a:off x="7188200" y="1497013"/>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55" name="Oval 75"/>
          <p:cNvSpPr/>
          <p:nvPr/>
        </p:nvSpPr>
        <p:spPr>
          <a:xfrm>
            <a:off x="2886075" y="2185988"/>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56" name="Oval 76"/>
          <p:cNvSpPr/>
          <p:nvPr/>
        </p:nvSpPr>
        <p:spPr>
          <a:xfrm>
            <a:off x="3051175" y="2185988"/>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57" name="Oval 77"/>
          <p:cNvSpPr/>
          <p:nvPr/>
        </p:nvSpPr>
        <p:spPr>
          <a:xfrm>
            <a:off x="2968625" y="2046288"/>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58" name="Oval 78"/>
          <p:cNvSpPr/>
          <p:nvPr/>
        </p:nvSpPr>
        <p:spPr>
          <a:xfrm>
            <a:off x="2849563" y="2640013"/>
            <a:ext cx="150812"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59" name="Oval 79"/>
          <p:cNvSpPr/>
          <p:nvPr/>
        </p:nvSpPr>
        <p:spPr>
          <a:xfrm>
            <a:off x="3014663" y="2640013"/>
            <a:ext cx="150812"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60" name="Oval 80"/>
          <p:cNvSpPr/>
          <p:nvPr/>
        </p:nvSpPr>
        <p:spPr>
          <a:xfrm>
            <a:off x="2932113" y="2501900"/>
            <a:ext cx="150812"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61" name="Oval 81"/>
          <p:cNvSpPr/>
          <p:nvPr/>
        </p:nvSpPr>
        <p:spPr>
          <a:xfrm>
            <a:off x="5289550" y="281305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62" name="Oval 82"/>
          <p:cNvSpPr/>
          <p:nvPr/>
        </p:nvSpPr>
        <p:spPr>
          <a:xfrm>
            <a:off x="5454650" y="281305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63" name="Oval 83"/>
          <p:cNvSpPr/>
          <p:nvPr/>
        </p:nvSpPr>
        <p:spPr>
          <a:xfrm>
            <a:off x="5372100" y="267493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64" name="Oval 84"/>
          <p:cNvSpPr/>
          <p:nvPr/>
        </p:nvSpPr>
        <p:spPr>
          <a:xfrm>
            <a:off x="5619750" y="281305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65" name="Oval 85"/>
          <p:cNvSpPr/>
          <p:nvPr/>
        </p:nvSpPr>
        <p:spPr>
          <a:xfrm>
            <a:off x="5784850" y="281305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66" name="Oval 86"/>
          <p:cNvSpPr/>
          <p:nvPr/>
        </p:nvSpPr>
        <p:spPr>
          <a:xfrm>
            <a:off x="5702300" y="267493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67" name="Oval 87"/>
          <p:cNvSpPr/>
          <p:nvPr/>
        </p:nvSpPr>
        <p:spPr>
          <a:xfrm>
            <a:off x="5949950" y="281305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68" name="Oval 88"/>
          <p:cNvSpPr/>
          <p:nvPr/>
        </p:nvSpPr>
        <p:spPr>
          <a:xfrm>
            <a:off x="6115050" y="281305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69" name="Oval 89"/>
          <p:cNvSpPr/>
          <p:nvPr/>
        </p:nvSpPr>
        <p:spPr>
          <a:xfrm>
            <a:off x="6032500" y="267493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70" name="Oval 90"/>
          <p:cNvSpPr/>
          <p:nvPr/>
        </p:nvSpPr>
        <p:spPr>
          <a:xfrm>
            <a:off x="6280150" y="281305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71" name="Oval 91"/>
          <p:cNvSpPr/>
          <p:nvPr/>
        </p:nvSpPr>
        <p:spPr>
          <a:xfrm>
            <a:off x="6445250" y="281305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72" name="Oval 92"/>
          <p:cNvSpPr/>
          <p:nvPr/>
        </p:nvSpPr>
        <p:spPr>
          <a:xfrm>
            <a:off x="6362700" y="267493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73" name="Oval 93"/>
          <p:cNvSpPr/>
          <p:nvPr/>
        </p:nvSpPr>
        <p:spPr>
          <a:xfrm>
            <a:off x="6610350" y="281305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74" name="Oval 94"/>
          <p:cNvSpPr/>
          <p:nvPr/>
        </p:nvSpPr>
        <p:spPr>
          <a:xfrm>
            <a:off x="6775450" y="281305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75" name="Oval 95"/>
          <p:cNvSpPr/>
          <p:nvPr/>
        </p:nvSpPr>
        <p:spPr>
          <a:xfrm>
            <a:off x="6692900" y="267493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76" name="Oval 96"/>
          <p:cNvSpPr/>
          <p:nvPr/>
        </p:nvSpPr>
        <p:spPr>
          <a:xfrm>
            <a:off x="6940550" y="281305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77" name="Oval 97"/>
          <p:cNvSpPr/>
          <p:nvPr/>
        </p:nvSpPr>
        <p:spPr>
          <a:xfrm>
            <a:off x="7105650" y="281305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78" name="Oval 98"/>
          <p:cNvSpPr/>
          <p:nvPr/>
        </p:nvSpPr>
        <p:spPr>
          <a:xfrm>
            <a:off x="7023100" y="267493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79" name="Oval 99"/>
          <p:cNvSpPr/>
          <p:nvPr/>
        </p:nvSpPr>
        <p:spPr>
          <a:xfrm>
            <a:off x="7270750" y="281305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80" name="Oval 100"/>
          <p:cNvSpPr/>
          <p:nvPr/>
        </p:nvSpPr>
        <p:spPr>
          <a:xfrm>
            <a:off x="7435850" y="281305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81" name="Oval 101"/>
          <p:cNvSpPr/>
          <p:nvPr/>
        </p:nvSpPr>
        <p:spPr>
          <a:xfrm>
            <a:off x="7353300" y="267493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82" name="Oval 102"/>
          <p:cNvSpPr/>
          <p:nvPr/>
        </p:nvSpPr>
        <p:spPr>
          <a:xfrm>
            <a:off x="4857750" y="3273425"/>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83" name="Oval 103"/>
          <p:cNvSpPr/>
          <p:nvPr/>
        </p:nvSpPr>
        <p:spPr>
          <a:xfrm>
            <a:off x="4133850" y="267493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84" name="Oval 104"/>
          <p:cNvSpPr/>
          <p:nvPr/>
        </p:nvSpPr>
        <p:spPr>
          <a:xfrm>
            <a:off x="5289550" y="336708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85" name="Oval 105"/>
          <p:cNvSpPr/>
          <p:nvPr/>
        </p:nvSpPr>
        <p:spPr>
          <a:xfrm>
            <a:off x="5454650" y="336708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86" name="Oval 106"/>
          <p:cNvSpPr/>
          <p:nvPr/>
        </p:nvSpPr>
        <p:spPr>
          <a:xfrm>
            <a:off x="5372100" y="3228975"/>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87" name="Oval 107"/>
          <p:cNvSpPr/>
          <p:nvPr/>
        </p:nvSpPr>
        <p:spPr>
          <a:xfrm>
            <a:off x="5619750" y="336708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88" name="Oval 108"/>
          <p:cNvSpPr/>
          <p:nvPr/>
        </p:nvSpPr>
        <p:spPr>
          <a:xfrm>
            <a:off x="5784850" y="336708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89" name="Oval 109"/>
          <p:cNvSpPr/>
          <p:nvPr/>
        </p:nvSpPr>
        <p:spPr>
          <a:xfrm>
            <a:off x="5702300" y="3228975"/>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90" name="Oval 110"/>
          <p:cNvSpPr/>
          <p:nvPr/>
        </p:nvSpPr>
        <p:spPr>
          <a:xfrm>
            <a:off x="5949950" y="336708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91" name="Oval 111"/>
          <p:cNvSpPr/>
          <p:nvPr/>
        </p:nvSpPr>
        <p:spPr>
          <a:xfrm>
            <a:off x="6115050" y="336708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92" name="Oval 112"/>
          <p:cNvSpPr/>
          <p:nvPr/>
        </p:nvSpPr>
        <p:spPr>
          <a:xfrm>
            <a:off x="6032500" y="3228975"/>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93" name="Oval 113"/>
          <p:cNvSpPr/>
          <p:nvPr/>
        </p:nvSpPr>
        <p:spPr>
          <a:xfrm>
            <a:off x="6280150" y="336708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94" name="Oval 114"/>
          <p:cNvSpPr/>
          <p:nvPr/>
        </p:nvSpPr>
        <p:spPr>
          <a:xfrm>
            <a:off x="6445250" y="336708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95" name="Oval 115"/>
          <p:cNvSpPr/>
          <p:nvPr/>
        </p:nvSpPr>
        <p:spPr>
          <a:xfrm>
            <a:off x="6362700" y="3228975"/>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96" name="Oval 116"/>
          <p:cNvSpPr/>
          <p:nvPr/>
        </p:nvSpPr>
        <p:spPr>
          <a:xfrm>
            <a:off x="6610350" y="336708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97" name="Oval 117"/>
          <p:cNvSpPr/>
          <p:nvPr/>
        </p:nvSpPr>
        <p:spPr>
          <a:xfrm>
            <a:off x="6775450" y="336708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98" name="Oval 118"/>
          <p:cNvSpPr/>
          <p:nvPr/>
        </p:nvSpPr>
        <p:spPr>
          <a:xfrm>
            <a:off x="6692900" y="3228975"/>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99" name="Oval 119"/>
          <p:cNvSpPr/>
          <p:nvPr/>
        </p:nvSpPr>
        <p:spPr>
          <a:xfrm>
            <a:off x="6940550" y="336708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00" name="Oval 120"/>
          <p:cNvSpPr/>
          <p:nvPr/>
        </p:nvSpPr>
        <p:spPr>
          <a:xfrm>
            <a:off x="7105650" y="336708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01" name="Oval 121"/>
          <p:cNvSpPr/>
          <p:nvPr/>
        </p:nvSpPr>
        <p:spPr>
          <a:xfrm>
            <a:off x="7023100" y="3228975"/>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02" name="Oval 122"/>
          <p:cNvSpPr/>
          <p:nvPr/>
        </p:nvSpPr>
        <p:spPr>
          <a:xfrm>
            <a:off x="7270750" y="336708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03" name="Oval 123"/>
          <p:cNvSpPr/>
          <p:nvPr/>
        </p:nvSpPr>
        <p:spPr>
          <a:xfrm>
            <a:off x="7435850" y="336708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04" name="Oval 124"/>
          <p:cNvSpPr/>
          <p:nvPr/>
        </p:nvSpPr>
        <p:spPr>
          <a:xfrm>
            <a:off x="7353300" y="3228975"/>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05" name="Oval 125"/>
          <p:cNvSpPr/>
          <p:nvPr/>
        </p:nvSpPr>
        <p:spPr>
          <a:xfrm>
            <a:off x="3556000" y="419735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06" name="Oval 126"/>
          <p:cNvSpPr/>
          <p:nvPr/>
        </p:nvSpPr>
        <p:spPr>
          <a:xfrm>
            <a:off x="3556000" y="4337050"/>
            <a:ext cx="152400" cy="125413"/>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07" name="Oval 127"/>
          <p:cNvSpPr/>
          <p:nvPr/>
        </p:nvSpPr>
        <p:spPr>
          <a:xfrm>
            <a:off x="3556000" y="4475163"/>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08" name="Oval 128"/>
          <p:cNvSpPr/>
          <p:nvPr/>
        </p:nvSpPr>
        <p:spPr>
          <a:xfrm>
            <a:off x="4133850" y="405923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09" name="Oval 129"/>
          <p:cNvSpPr/>
          <p:nvPr/>
        </p:nvSpPr>
        <p:spPr>
          <a:xfrm>
            <a:off x="4133850" y="419735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10" name="Oval 130"/>
          <p:cNvSpPr/>
          <p:nvPr/>
        </p:nvSpPr>
        <p:spPr>
          <a:xfrm>
            <a:off x="4133850" y="4337050"/>
            <a:ext cx="152400" cy="125413"/>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11" name="Oval 131"/>
          <p:cNvSpPr/>
          <p:nvPr/>
        </p:nvSpPr>
        <p:spPr>
          <a:xfrm>
            <a:off x="4629150" y="419735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12" name="Oval 132"/>
          <p:cNvSpPr/>
          <p:nvPr/>
        </p:nvSpPr>
        <p:spPr>
          <a:xfrm>
            <a:off x="4629150" y="4337050"/>
            <a:ext cx="152400" cy="125413"/>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13" name="Oval 133"/>
          <p:cNvSpPr/>
          <p:nvPr/>
        </p:nvSpPr>
        <p:spPr>
          <a:xfrm>
            <a:off x="4629150" y="4475163"/>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14" name="Oval 134"/>
          <p:cNvSpPr/>
          <p:nvPr/>
        </p:nvSpPr>
        <p:spPr>
          <a:xfrm>
            <a:off x="3473450" y="5167313"/>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15" name="Oval 135"/>
          <p:cNvSpPr/>
          <p:nvPr/>
        </p:nvSpPr>
        <p:spPr>
          <a:xfrm>
            <a:off x="3473450" y="5305425"/>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16" name="Oval 136"/>
          <p:cNvSpPr/>
          <p:nvPr/>
        </p:nvSpPr>
        <p:spPr>
          <a:xfrm>
            <a:off x="3473450" y="544353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17" name="Oval 137"/>
          <p:cNvSpPr/>
          <p:nvPr/>
        </p:nvSpPr>
        <p:spPr>
          <a:xfrm>
            <a:off x="4629150" y="5167313"/>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18" name="Oval 138"/>
          <p:cNvSpPr/>
          <p:nvPr/>
        </p:nvSpPr>
        <p:spPr>
          <a:xfrm>
            <a:off x="4629150" y="5305425"/>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19" name="Oval 139"/>
          <p:cNvSpPr/>
          <p:nvPr/>
        </p:nvSpPr>
        <p:spPr>
          <a:xfrm>
            <a:off x="4629150" y="544353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20" name="Oval 140"/>
          <p:cNvSpPr/>
          <p:nvPr/>
        </p:nvSpPr>
        <p:spPr>
          <a:xfrm>
            <a:off x="5537200" y="5167313"/>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21" name="Oval 141"/>
          <p:cNvSpPr/>
          <p:nvPr/>
        </p:nvSpPr>
        <p:spPr>
          <a:xfrm>
            <a:off x="5537200" y="5305425"/>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22" name="Oval 142"/>
          <p:cNvSpPr/>
          <p:nvPr/>
        </p:nvSpPr>
        <p:spPr>
          <a:xfrm>
            <a:off x="5537200" y="544353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23" name="Oval 143"/>
          <p:cNvSpPr/>
          <p:nvPr/>
        </p:nvSpPr>
        <p:spPr>
          <a:xfrm>
            <a:off x="6197600" y="412908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24" name="Oval 144"/>
          <p:cNvSpPr/>
          <p:nvPr/>
        </p:nvSpPr>
        <p:spPr>
          <a:xfrm>
            <a:off x="6197600" y="4267200"/>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25" name="Oval 145"/>
          <p:cNvSpPr/>
          <p:nvPr/>
        </p:nvSpPr>
        <p:spPr>
          <a:xfrm>
            <a:off x="6197600" y="4405313"/>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nvGrpSpPr>
          <p:cNvPr id="123026" name="Group 146"/>
          <p:cNvGrpSpPr/>
          <p:nvPr/>
        </p:nvGrpSpPr>
        <p:grpSpPr>
          <a:xfrm>
            <a:off x="4298950" y="2674938"/>
            <a:ext cx="482600" cy="127000"/>
            <a:chOff x="2500" y="1799"/>
            <a:chExt cx="280" cy="88"/>
          </a:xfrm>
        </p:grpSpPr>
        <p:sp>
          <p:nvSpPr>
            <p:cNvPr id="123411" name="Oval 147"/>
            <p:cNvSpPr/>
            <p:nvPr/>
          </p:nvSpPr>
          <p:spPr>
            <a:xfrm>
              <a:off x="2500" y="1799"/>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412" name="Oval 148"/>
            <p:cNvSpPr/>
            <p:nvPr/>
          </p:nvSpPr>
          <p:spPr>
            <a:xfrm>
              <a:off x="2596" y="1799"/>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413" name="Oval 149"/>
            <p:cNvSpPr/>
            <p:nvPr/>
          </p:nvSpPr>
          <p:spPr>
            <a:xfrm>
              <a:off x="2692" y="1799"/>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23027" name="Oval 150"/>
          <p:cNvSpPr/>
          <p:nvPr/>
        </p:nvSpPr>
        <p:spPr>
          <a:xfrm>
            <a:off x="4795838" y="2674938"/>
            <a:ext cx="150812"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nvGrpSpPr>
          <p:cNvPr id="123028" name="Group 151"/>
          <p:cNvGrpSpPr/>
          <p:nvPr/>
        </p:nvGrpSpPr>
        <p:grpSpPr>
          <a:xfrm>
            <a:off x="5702300" y="4059238"/>
            <a:ext cx="152400" cy="403225"/>
            <a:chOff x="3316" y="2759"/>
            <a:chExt cx="88" cy="280"/>
          </a:xfrm>
        </p:grpSpPr>
        <p:sp>
          <p:nvSpPr>
            <p:cNvPr id="123408" name="Oval 152"/>
            <p:cNvSpPr/>
            <p:nvPr/>
          </p:nvSpPr>
          <p:spPr>
            <a:xfrm>
              <a:off x="3316" y="2759"/>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409" name="Oval 153"/>
            <p:cNvSpPr/>
            <p:nvPr/>
          </p:nvSpPr>
          <p:spPr>
            <a:xfrm>
              <a:off x="3316" y="2855"/>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410" name="Oval 154"/>
            <p:cNvSpPr/>
            <p:nvPr/>
          </p:nvSpPr>
          <p:spPr>
            <a:xfrm>
              <a:off x="3316" y="2951"/>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23029" name="Oval 155"/>
          <p:cNvSpPr/>
          <p:nvPr/>
        </p:nvSpPr>
        <p:spPr>
          <a:xfrm>
            <a:off x="5702300" y="4475163"/>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nvGrpSpPr>
          <p:cNvPr id="123030" name="Group 156"/>
          <p:cNvGrpSpPr/>
          <p:nvPr/>
        </p:nvGrpSpPr>
        <p:grpSpPr>
          <a:xfrm>
            <a:off x="5207000" y="5029200"/>
            <a:ext cx="152400" cy="403225"/>
            <a:chOff x="3028" y="3431"/>
            <a:chExt cx="88" cy="280"/>
          </a:xfrm>
        </p:grpSpPr>
        <p:sp>
          <p:nvSpPr>
            <p:cNvPr id="123405" name="Oval 157"/>
            <p:cNvSpPr/>
            <p:nvPr/>
          </p:nvSpPr>
          <p:spPr>
            <a:xfrm>
              <a:off x="3028" y="3431"/>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406" name="Oval 158"/>
            <p:cNvSpPr/>
            <p:nvPr/>
          </p:nvSpPr>
          <p:spPr>
            <a:xfrm>
              <a:off x="3028" y="3527"/>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407" name="Oval 159"/>
            <p:cNvSpPr/>
            <p:nvPr/>
          </p:nvSpPr>
          <p:spPr>
            <a:xfrm>
              <a:off x="3028" y="3623"/>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23031" name="Oval 160"/>
          <p:cNvSpPr/>
          <p:nvPr/>
        </p:nvSpPr>
        <p:spPr>
          <a:xfrm>
            <a:off x="5207000" y="544353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249" name="Rectangle 161"/>
          <p:cNvSpPr>
            <a:spLocks noChangeArrowheads="1"/>
          </p:cNvSpPr>
          <p:nvPr/>
        </p:nvSpPr>
        <p:spPr bwMode="auto">
          <a:xfrm>
            <a:off x="26988" y="892175"/>
            <a:ext cx="9850438" cy="4868863"/>
          </a:xfrm>
          <a:prstGeom prst="rect">
            <a:avLst/>
          </a:prstGeom>
          <a:noFill/>
          <a:ln w="50800">
            <a:solidFill>
              <a:schemeClr val="tx1"/>
            </a:solidFill>
            <a:miter lim="800000"/>
          </a:ln>
          <a:effectLst>
            <a:outerShdw dist="35921" dir="2700000" algn="ctr" rotWithShape="0">
              <a:schemeClr val="bg2"/>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rgbClr val="0000CC"/>
              </a:solidFill>
              <a:effectLst/>
              <a:uLnTx/>
              <a:uFillTx/>
              <a:latin typeface="Arial" panose="020B0604020202020204" pitchFamily="34" charset="0"/>
              <a:ea typeface="宋体" panose="02010600030101010101" pitchFamily="2" charset="-122"/>
              <a:cs typeface="+mn-cs"/>
            </a:endParaRPr>
          </a:p>
        </p:txBody>
      </p:sp>
      <p:sp>
        <p:nvSpPr>
          <p:cNvPr id="123033" name="Oval 162"/>
          <p:cNvSpPr/>
          <p:nvPr/>
        </p:nvSpPr>
        <p:spPr>
          <a:xfrm>
            <a:off x="4959350" y="2797175"/>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nvGrpSpPr>
          <p:cNvPr id="123034" name="Group 163"/>
          <p:cNvGrpSpPr/>
          <p:nvPr/>
        </p:nvGrpSpPr>
        <p:grpSpPr>
          <a:xfrm>
            <a:off x="6797675" y="4827588"/>
            <a:ext cx="196850" cy="163512"/>
            <a:chOff x="3953" y="3292"/>
            <a:chExt cx="114" cy="113"/>
          </a:xfrm>
        </p:grpSpPr>
        <p:sp>
          <p:nvSpPr>
            <p:cNvPr id="123403" name="Oval 164"/>
            <p:cNvSpPr/>
            <p:nvPr/>
          </p:nvSpPr>
          <p:spPr>
            <a:xfrm>
              <a:off x="3966" y="3305"/>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253" name="Rectangle 165"/>
            <p:cNvSpPr>
              <a:spLocks noChangeArrowheads="1"/>
            </p:cNvSpPr>
            <p:nvPr/>
          </p:nvSpPr>
          <p:spPr bwMode="auto">
            <a:xfrm>
              <a:off x="3953" y="3292"/>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35" name="Group 166"/>
          <p:cNvGrpSpPr/>
          <p:nvPr/>
        </p:nvGrpSpPr>
        <p:grpSpPr>
          <a:xfrm>
            <a:off x="6821488" y="4651375"/>
            <a:ext cx="195262" cy="161925"/>
            <a:chOff x="3966" y="3169"/>
            <a:chExt cx="114" cy="113"/>
          </a:xfrm>
        </p:grpSpPr>
        <p:sp>
          <p:nvSpPr>
            <p:cNvPr id="123401" name="Oval 167"/>
            <p:cNvSpPr/>
            <p:nvPr/>
          </p:nvSpPr>
          <p:spPr>
            <a:xfrm>
              <a:off x="3979" y="3182"/>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256" name="Rectangle 168"/>
            <p:cNvSpPr>
              <a:spLocks noChangeArrowheads="1"/>
            </p:cNvSpPr>
            <p:nvPr/>
          </p:nvSpPr>
          <p:spPr bwMode="auto">
            <a:xfrm>
              <a:off x="3966" y="3169"/>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36" name="Group 169"/>
          <p:cNvGrpSpPr/>
          <p:nvPr/>
        </p:nvGrpSpPr>
        <p:grpSpPr>
          <a:xfrm>
            <a:off x="6797675" y="4473575"/>
            <a:ext cx="196850" cy="163513"/>
            <a:chOff x="3953" y="3046"/>
            <a:chExt cx="114" cy="113"/>
          </a:xfrm>
        </p:grpSpPr>
        <p:sp>
          <p:nvSpPr>
            <p:cNvPr id="123399" name="Oval 170"/>
            <p:cNvSpPr/>
            <p:nvPr/>
          </p:nvSpPr>
          <p:spPr>
            <a:xfrm>
              <a:off x="3966" y="3059"/>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259" name="Rectangle 171"/>
            <p:cNvSpPr>
              <a:spLocks noChangeArrowheads="1"/>
            </p:cNvSpPr>
            <p:nvPr/>
          </p:nvSpPr>
          <p:spPr bwMode="auto">
            <a:xfrm>
              <a:off x="3953" y="3046"/>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37" name="Group 172"/>
          <p:cNvGrpSpPr/>
          <p:nvPr/>
        </p:nvGrpSpPr>
        <p:grpSpPr>
          <a:xfrm>
            <a:off x="6788150" y="5343525"/>
            <a:ext cx="198438" cy="161925"/>
            <a:chOff x="3947" y="3649"/>
            <a:chExt cx="114" cy="113"/>
          </a:xfrm>
        </p:grpSpPr>
        <p:sp>
          <p:nvSpPr>
            <p:cNvPr id="123397" name="Oval 173"/>
            <p:cNvSpPr/>
            <p:nvPr/>
          </p:nvSpPr>
          <p:spPr>
            <a:xfrm>
              <a:off x="3960" y="3662"/>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262" name="Rectangle 174"/>
            <p:cNvSpPr>
              <a:spLocks noChangeArrowheads="1"/>
            </p:cNvSpPr>
            <p:nvPr/>
          </p:nvSpPr>
          <p:spPr bwMode="auto">
            <a:xfrm>
              <a:off x="3947" y="3649"/>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38" name="Group 175"/>
          <p:cNvGrpSpPr/>
          <p:nvPr/>
        </p:nvGrpSpPr>
        <p:grpSpPr>
          <a:xfrm>
            <a:off x="6810375" y="5165725"/>
            <a:ext cx="196850" cy="163513"/>
            <a:chOff x="3960" y="3526"/>
            <a:chExt cx="114" cy="113"/>
          </a:xfrm>
        </p:grpSpPr>
        <p:sp>
          <p:nvSpPr>
            <p:cNvPr id="123395" name="Oval 176"/>
            <p:cNvSpPr/>
            <p:nvPr/>
          </p:nvSpPr>
          <p:spPr>
            <a:xfrm>
              <a:off x="3973" y="3539"/>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265" name="Rectangle 177"/>
            <p:cNvSpPr>
              <a:spLocks noChangeArrowheads="1"/>
            </p:cNvSpPr>
            <p:nvPr/>
          </p:nvSpPr>
          <p:spPr bwMode="auto">
            <a:xfrm>
              <a:off x="3960" y="3526"/>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39" name="Group 178"/>
          <p:cNvGrpSpPr/>
          <p:nvPr/>
        </p:nvGrpSpPr>
        <p:grpSpPr>
          <a:xfrm>
            <a:off x="6788150" y="4987925"/>
            <a:ext cx="198438" cy="163513"/>
            <a:chOff x="3947" y="3403"/>
            <a:chExt cx="114" cy="113"/>
          </a:xfrm>
        </p:grpSpPr>
        <p:sp>
          <p:nvSpPr>
            <p:cNvPr id="123393" name="Oval 179"/>
            <p:cNvSpPr/>
            <p:nvPr/>
          </p:nvSpPr>
          <p:spPr>
            <a:xfrm>
              <a:off x="3960" y="3416"/>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268" name="Rectangle 180"/>
            <p:cNvSpPr>
              <a:spLocks noChangeArrowheads="1"/>
            </p:cNvSpPr>
            <p:nvPr/>
          </p:nvSpPr>
          <p:spPr bwMode="auto">
            <a:xfrm>
              <a:off x="3947" y="3403"/>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40" name="Group 181"/>
          <p:cNvGrpSpPr/>
          <p:nvPr/>
        </p:nvGrpSpPr>
        <p:grpSpPr>
          <a:xfrm>
            <a:off x="6797675" y="4468813"/>
            <a:ext cx="196850" cy="163512"/>
            <a:chOff x="3953" y="3043"/>
            <a:chExt cx="114" cy="113"/>
          </a:xfrm>
        </p:grpSpPr>
        <p:sp>
          <p:nvSpPr>
            <p:cNvPr id="123391" name="Oval 182"/>
            <p:cNvSpPr/>
            <p:nvPr/>
          </p:nvSpPr>
          <p:spPr>
            <a:xfrm>
              <a:off x="3966" y="3056"/>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271" name="Rectangle 183"/>
            <p:cNvSpPr>
              <a:spLocks noChangeArrowheads="1"/>
            </p:cNvSpPr>
            <p:nvPr/>
          </p:nvSpPr>
          <p:spPr bwMode="auto">
            <a:xfrm>
              <a:off x="3953" y="3043"/>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41" name="Group 184"/>
          <p:cNvGrpSpPr/>
          <p:nvPr/>
        </p:nvGrpSpPr>
        <p:grpSpPr>
          <a:xfrm>
            <a:off x="6821488" y="4291013"/>
            <a:ext cx="195262" cy="163512"/>
            <a:chOff x="3966" y="2920"/>
            <a:chExt cx="114" cy="113"/>
          </a:xfrm>
        </p:grpSpPr>
        <p:sp>
          <p:nvSpPr>
            <p:cNvPr id="123389" name="Oval 185"/>
            <p:cNvSpPr/>
            <p:nvPr/>
          </p:nvSpPr>
          <p:spPr>
            <a:xfrm>
              <a:off x="3979" y="2933"/>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274" name="Rectangle 186"/>
            <p:cNvSpPr>
              <a:spLocks noChangeArrowheads="1"/>
            </p:cNvSpPr>
            <p:nvPr/>
          </p:nvSpPr>
          <p:spPr bwMode="auto">
            <a:xfrm>
              <a:off x="3966" y="2920"/>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42" name="Group 187"/>
          <p:cNvGrpSpPr/>
          <p:nvPr/>
        </p:nvGrpSpPr>
        <p:grpSpPr>
          <a:xfrm>
            <a:off x="6797675" y="4114800"/>
            <a:ext cx="196850" cy="161925"/>
            <a:chOff x="3953" y="2797"/>
            <a:chExt cx="114" cy="113"/>
          </a:xfrm>
        </p:grpSpPr>
        <p:sp>
          <p:nvSpPr>
            <p:cNvPr id="123387" name="Oval 188"/>
            <p:cNvSpPr/>
            <p:nvPr/>
          </p:nvSpPr>
          <p:spPr>
            <a:xfrm>
              <a:off x="3966" y="2810"/>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277" name="Rectangle 189"/>
            <p:cNvSpPr>
              <a:spLocks noChangeArrowheads="1"/>
            </p:cNvSpPr>
            <p:nvPr/>
          </p:nvSpPr>
          <p:spPr bwMode="auto">
            <a:xfrm>
              <a:off x="3953" y="2797"/>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43" name="Group 190"/>
          <p:cNvGrpSpPr/>
          <p:nvPr/>
        </p:nvGrpSpPr>
        <p:grpSpPr>
          <a:xfrm>
            <a:off x="7470775" y="4427538"/>
            <a:ext cx="196850" cy="161925"/>
            <a:chOff x="4344" y="3014"/>
            <a:chExt cx="114" cy="113"/>
          </a:xfrm>
        </p:grpSpPr>
        <p:sp>
          <p:nvSpPr>
            <p:cNvPr id="123385" name="Oval 191"/>
            <p:cNvSpPr/>
            <p:nvPr/>
          </p:nvSpPr>
          <p:spPr>
            <a:xfrm>
              <a:off x="4357" y="3027"/>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280" name="Rectangle 192"/>
            <p:cNvSpPr>
              <a:spLocks noChangeArrowheads="1"/>
            </p:cNvSpPr>
            <p:nvPr/>
          </p:nvSpPr>
          <p:spPr bwMode="auto">
            <a:xfrm>
              <a:off x="4344" y="3014"/>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44" name="Group 193"/>
          <p:cNvGrpSpPr/>
          <p:nvPr/>
        </p:nvGrpSpPr>
        <p:grpSpPr>
          <a:xfrm>
            <a:off x="7493000" y="4249738"/>
            <a:ext cx="196850" cy="163512"/>
            <a:chOff x="4357" y="2891"/>
            <a:chExt cx="114" cy="113"/>
          </a:xfrm>
        </p:grpSpPr>
        <p:sp>
          <p:nvSpPr>
            <p:cNvPr id="123383" name="Oval 194"/>
            <p:cNvSpPr/>
            <p:nvPr/>
          </p:nvSpPr>
          <p:spPr>
            <a:xfrm>
              <a:off x="4370" y="2904"/>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283" name="Rectangle 195"/>
            <p:cNvSpPr>
              <a:spLocks noChangeArrowheads="1"/>
            </p:cNvSpPr>
            <p:nvPr/>
          </p:nvSpPr>
          <p:spPr bwMode="auto">
            <a:xfrm>
              <a:off x="4357" y="2891"/>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45" name="Group 196"/>
          <p:cNvGrpSpPr/>
          <p:nvPr/>
        </p:nvGrpSpPr>
        <p:grpSpPr>
          <a:xfrm>
            <a:off x="7470775" y="4071938"/>
            <a:ext cx="196850" cy="163512"/>
            <a:chOff x="4344" y="2768"/>
            <a:chExt cx="114" cy="113"/>
          </a:xfrm>
        </p:grpSpPr>
        <p:sp>
          <p:nvSpPr>
            <p:cNvPr id="123381" name="Oval 197"/>
            <p:cNvSpPr/>
            <p:nvPr/>
          </p:nvSpPr>
          <p:spPr>
            <a:xfrm>
              <a:off x="4357" y="2781"/>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286" name="Rectangle 198"/>
            <p:cNvSpPr>
              <a:spLocks noChangeArrowheads="1"/>
            </p:cNvSpPr>
            <p:nvPr/>
          </p:nvSpPr>
          <p:spPr bwMode="auto">
            <a:xfrm>
              <a:off x="4344" y="2768"/>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46" name="Group 199"/>
          <p:cNvGrpSpPr/>
          <p:nvPr/>
        </p:nvGrpSpPr>
        <p:grpSpPr>
          <a:xfrm>
            <a:off x="7448550" y="4951413"/>
            <a:ext cx="198438" cy="161925"/>
            <a:chOff x="4331" y="3377"/>
            <a:chExt cx="114" cy="113"/>
          </a:xfrm>
        </p:grpSpPr>
        <p:sp>
          <p:nvSpPr>
            <p:cNvPr id="123379" name="Oval 200"/>
            <p:cNvSpPr/>
            <p:nvPr/>
          </p:nvSpPr>
          <p:spPr>
            <a:xfrm>
              <a:off x="4344" y="3390"/>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289" name="Rectangle 201"/>
            <p:cNvSpPr>
              <a:spLocks noChangeArrowheads="1"/>
            </p:cNvSpPr>
            <p:nvPr/>
          </p:nvSpPr>
          <p:spPr bwMode="auto">
            <a:xfrm>
              <a:off x="4331" y="3377"/>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47" name="Group 202"/>
          <p:cNvGrpSpPr/>
          <p:nvPr/>
        </p:nvGrpSpPr>
        <p:grpSpPr>
          <a:xfrm>
            <a:off x="7470775" y="4773613"/>
            <a:ext cx="196850" cy="163512"/>
            <a:chOff x="4344" y="3254"/>
            <a:chExt cx="114" cy="113"/>
          </a:xfrm>
        </p:grpSpPr>
        <p:sp>
          <p:nvSpPr>
            <p:cNvPr id="123377" name="Oval 203"/>
            <p:cNvSpPr/>
            <p:nvPr/>
          </p:nvSpPr>
          <p:spPr>
            <a:xfrm>
              <a:off x="4357" y="3267"/>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292" name="Rectangle 204"/>
            <p:cNvSpPr>
              <a:spLocks noChangeArrowheads="1"/>
            </p:cNvSpPr>
            <p:nvPr/>
          </p:nvSpPr>
          <p:spPr bwMode="auto">
            <a:xfrm>
              <a:off x="4344" y="3254"/>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48" name="Group 205"/>
          <p:cNvGrpSpPr/>
          <p:nvPr/>
        </p:nvGrpSpPr>
        <p:grpSpPr>
          <a:xfrm>
            <a:off x="7448550" y="4595813"/>
            <a:ext cx="198438" cy="163512"/>
            <a:chOff x="4331" y="3131"/>
            <a:chExt cx="114" cy="113"/>
          </a:xfrm>
        </p:grpSpPr>
        <p:sp>
          <p:nvSpPr>
            <p:cNvPr id="123375" name="Oval 206"/>
            <p:cNvSpPr/>
            <p:nvPr/>
          </p:nvSpPr>
          <p:spPr>
            <a:xfrm>
              <a:off x="4344" y="3144"/>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295" name="Rectangle 207"/>
            <p:cNvSpPr>
              <a:spLocks noChangeArrowheads="1"/>
            </p:cNvSpPr>
            <p:nvPr/>
          </p:nvSpPr>
          <p:spPr bwMode="auto">
            <a:xfrm>
              <a:off x="4331" y="3131"/>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49" name="Group 208"/>
          <p:cNvGrpSpPr/>
          <p:nvPr/>
        </p:nvGrpSpPr>
        <p:grpSpPr>
          <a:xfrm>
            <a:off x="7469188" y="5505450"/>
            <a:ext cx="198437" cy="163513"/>
            <a:chOff x="4343" y="3762"/>
            <a:chExt cx="114" cy="113"/>
          </a:xfrm>
        </p:grpSpPr>
        <p:sp>
          <p:nvSpPr>
            <p:cNvPr id="123373" name="Oval 209"/>
            <p:cNvSpPr/>
            <p:nvPr/>
          </p:nvSpPr>
          <p:spPr>
            <a:xfrm>
              <a:off x="4356" y="3775"/>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298" name="Rectangle 210"/>
            <p:cNvSpPr>
              <a:spLocks noChangeArrowheads="1"/>
            </p:cNvSpPr>
            <p:nvPr/>
          </p:nvSpPr>
          <p:spPr bwMode="auto">
            <a:xfrm>
              <a:off x="4343" y="3762"/>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50" name="Group 211"/>
          <p:cNvGrpSpPr/>
          <p:nvPr/>
        </p:nvGrpSpPr>
        <p:grpSpPr>
          <a:xfrm>
            <a:off x="7491413" y="5329238"/>
            <a:ext cx="196850" cy="161925"/>
            <a:chOff x="4356" y="3639"/>
            <a:chExt cx="114" cy="113"/>
          </a:xfrm>
        </p:grpSpPr>
        <p:sp>
          <p:nvSpPr>
            <p:cNvPr id="123371" name="Oval 212"/>
            <p:cNvSpPr/>
            <p:nvPr/>
          </p:nvSpPr>
          <p:spPr>
            <a:xfrm>
              <a:off x="4369" y="3652"/>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01" name="Rectangle 213"/>
            <p:cNvSpPr>
              <a:spLocks noChangeArrowheads="1"/>
            </p:cNvSpPr>
            <p:nvPr/>
          </p:nvSpPr>
          <p:spPr bwMode="auto">
            <a:xfrm>
              <a:off x="4356" y="3639"/>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51" name="Group 214"/>
          <p:cNvGrpSpPr/>
          <p:nvPr/>
        </p:nvGrpSpPr>
        <p:grpSpPr>
          <a:xfrm>
            <a:off x="7469188" y="5151438"/>
            <a:ext cx="198437" cy="163512"/>
            <a:chOff x="4343" y="3516"/>
            <a:chExt cx="114" cy="113"/>
          </a:xfrm>
        </p:grpSpPr>
        <p:sp>
          <p:nvSpPr>
            <p:cNvPr id="123369" name="Oval 215"/>
            <p:cNvSpPr/>
            <p:nvPr/>
          </p:nvSpPr>
          <p:spPr>
            <a:xfrm>
              <a:off x="4356" y="3529"/>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04" name="Rectangle 216"/>
            <p:cNvSpPr>
              <a:spLocks noChangeArrowheads="1"/>
            </p:cNvSpPr>
            <p:nvPr/>
          </p:nvSpPr>
          <p:spPr bwMode="auto">
            <a:xfrm>
              <a:off x="4343" y="3516"/>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52" name="Group 217"/>
          <p:cNvGrpSpPr/>
          <p:nvPr/>
        </p:nvGrpSpPr>
        <p:grpSpPr>
          <a:xfrm>
            <a:off x="9494838" y="2598738"/>
            <a:ext cx="196850" cy="163512"/>
            <a:chOff x="5521" y="1747"/>
            <a:chExt cx="114" cy="113"/>
          </a:xfrm>
        </p:grpSpPr>
        <p:sp>
          <p:nvSpPr>
            <p:cNvPr id="123367" name="Oval 218"/>
            <p:cNvSpPr/>
            <p:nvPr/>
          </p:nvSpPr>
          <p:spPr>
            <a:xfrm>
              <a:off x="5534" y="1760"/>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07" name="Rectangle 219"/>
            <p:cNvSpPr>
              <a:spLocks noChangeArrowheads="1"/>
            </p:cNvSpPr>
            <p:nvPr/>
          </p:nvSpPr>
          <p:spPr bwMode="auto">
            <a:xfrm>
              <a:off x="5521" y="1747"/>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53" name="Group 220"/>
          <p:cNvGrpSpPr/>
          <p:nvPr/>
        </p:nvGrpSpPr>
        <p:grpSpPr>
          <a:xfrm>
            <a:off x="9517063" y="2422525"/>
            <a:ext cx="196850" cy="161925"/>
            <a:chOff x="5534" y="1624"/>
            <a:chExt cx="114" cy="113"/>
          </a:xfrm>
        </p:grpSpPr>
        <p:sp>
          <p:nvSpPr>
            <p:cNvPr id="123365" name="Oval 221"/>
            <p:cNvSpPr/>
            <p:nvPr/>
          </p:nvSpPr>
          <p:spPr>
            <a:xfrm>
              <a:off x="5547" y="1637"/>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10" name="Rectangle 222"/>
            <p:cNvSpPr>
              <a:spLocks noChangeArrowheads="1"/>
            </p:cNvSpPr>
            <p:nvPr/>
          </p:nvSpPr>
          <p:spPr bwMode="auto">
            <a:xfrm>
              <a:off x="5534" y="1624"/>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54" name="Group 223"/>
          <p:cNvGrpSpPr/>
          <p:nvPr/>
        </p:nvGrpSpPr>
        <p:grpSpPr>
          <a:xfrm>
            <a:off x="9494838" y="2244725"/>
            <a:ext cx="196850" cy="163513"/>
            <a:chOff x="5521" y="1501"/>
            <a:chExt cx="114" cy="113"/>
          </a:xfrm>
        </p:grpSpPr>
        <p:sp>
          <p:nvSpPr>
            <p:cNvPr id="123363" name="Oval 224"/>
            <p:cNvSpPr/>
            <p:nvPr/>
          </p:nvSpPr>
          <p:spPr>
            <a:xfrm>
              <a:off x="5534" y="1514"/>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13" name="Rectangle 225"/>
            <p:cNvSpPr>
              <a:spLocks noChangeArrowheads="1"/>
            </p:cNvSpPr>
            <p:nvPr/>
          </p:nvSpPr>
          <p:spPr bwMode="auto">
            <a:xfrm>
              <a:off x="5521" y="1501"/>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23055" name="Oval 226"/>
          <p:cNvSpPr/>
          <p:nvPr/>
        </p:nvSpPr>
        <p:spPr>
          <a:xfrm>
            <a:off x="9147175" y="264953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15" name="Rectangle 227"/>
          <p:cNvSpPr>
            <a:spLocks noChangeArrowheads="1"/>
          </p:cNvSpPr>
          <p:nvPr/>
        </p:nvSpPr>
        <p:spPr bwMode="auto">
          <a:xfrm>
            <a:off x="9124950" y="2630488"/>
            <a:ext cx="196850" cy="1635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057" name="Oval 228"/>
          <p:cNvSpPr/>
          <p:nvPr/>
        </p:nvSpPr>
        <p:spPr>
          <a:xfrm>
            <a:off x="9169400" y="2471738"/>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17" name="Rectangle 229"/>
          <p:cNvSpPr>
            <a:spLocks noChangeArrowheads="1"/>
          </p:cNvSpPr>
          <p:nvPr/>
        </p:nvSpPr>
        <p:spPr bwMode="auto">
          <a:xfrm>
            <a:off x="9147175" y="2454275"/>
            <a:ext cx="196850" cy="161925"/>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059" name="Oval 230"/>
          <p:cNvSpPr/>
          <p:nvPr/>
        </p:nvSpPr>
        <p:spPr>
          <a:xfrm>
            <a:off x="9147175" y="2295525"/>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19" name="Rectangle 231"/>
          <p:cNvSpPr>
            <a:spLocks noChangeArrowheads="1"/>
          </p:cNvSpPr>
          <p:nvPr/>
        </p:nvSpPr>
        <p:spPr bwMode="auto">
          <a:xfrm>
            <a:off x="9124950" y="2276475"/>
            <a:ext cx="196850" cy="1635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23061" name="Group 232"/>
          <p:cNvGrpSpPr/>
          <p:nvPr/>
        </p:nvGrpSpPr>
        <p:grpSpPr>
          <a:xfrm>
            <a:off x="9474200" y="3333750"/>
            <a:ext cx="196850" cy="163513"/>
            <a:chOff x="5509" y="2256"/>
            <a:chExt cx="114" cy="113"/>
          </a:xfrm>
        </p:grpSpPr>
        <p:sp>
          <p:nvSpPr>
            <p:cNvPr id="123361" name="Oval 233"/>
            <p:cNvSpPr/>
            <p:nvPr/>
          </p:nvSpPr>
          <p:spPr>
            <a:xfrm>
              <a:off x="5522" y="2269"/>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22" name="Rectangle 234"/>
            <p:cNvSpPr>
              <a:spLocks noChangeArrowheads="1"/>
            </p:cNvSpPr>
            <p:nvPr/>
          </p:nvSpPr>
          <p:spPr bwMode="auto">
            <a:xfrm>
              <a:off x="5509" y="2256"/>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62" name="Group 235"/>
          <p:cNvGrpSpPr/>
          <p:nvPr/>
        </p:nvGrpSpPr>
        <p:grpSpPr>
          <a:xfrm>
            <a:off x="9496425" y="3155950"/>
            <a:ext cx="196850" cy="163513"/>
            <a:chOff x="5522" y="2133"/>
            <a:chExt cx="114" cy="113"/>
          </a:xfrm>
        </p:grpSpPr>
        <p:sp>
          <p:nvSpPr>
            <p:cNvPr id="123359" name="Oval 236"/>
            <p:cNvSpPr/>
            <p:nvPr/>
          </p:nvSpPr>
          <p:spPr>
            <a:xfrm>
              <a:off x="5535" y="2146"/>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25" name="Rectangle 237"/>
            <p:cNvSpPr>
              <a:spLocks noChangeArrowheads="1"/>
            </p:cNvSpPr>
            <p:nvPr/>
          </p:nvSpPr>
          <p:spPr bwMode="auto">
            <a:xfrm>
              <a:off x="5522" y="2133"/>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63" name="Group 238"/>
          <p:cNvGrpSpPr/>
          <p:nvPr/>
        </p:nvGrpSpPr>
        <p:grpSpPr>
          <a:xfrm>
            <a:off x="9474200" y="2978150"/>
            <a:ext cx="196850" cy="163513"/>
            <a:chOff x="5509" y="2010"/>
            <a:chExt cx="114" cy="113"/>
          </a:xfrm>
        </p:grpSpPr>
        <p:sp>
          <p:nvSpPr>
            <p:cNvPr id="123357" name="Oval 239"/>
            <p:cNvSpPr/>
            <p:nvPr/>
          </p:nvSpPr>
          <p:spPr>
            <a:xfrm>
              <a:off x="5522" y="2023"/>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28" name="Rectangle 240"/>
            <p:cNvSpPr>
              <a:spLocks noChangeArrowheads="1"/>
            </p:cNvSpPr>
            <p:nvPr/>
          </p:nvSpPr>
          <p:spPr bwMode="auto">
            <a:xfrm>
              <a:off x="5509" y="2010"/>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64" name="Group 241"/>
          <p:cNvGrpSpPr/>
          <p:nvPr/>
        </p:nvGrpSpPr>
        <p:grpSpPr>
          <a:xfrm>
            <a:off x="9144000" y="3333750"/>
            <a:ext cx="196850" cy="163513"/>
            <a:chOff x="5317" y="2256"/>
            <a:chExt cx="114" cy="113"/>
          </a:xfrm>
        </p:grpSpPr>
        <p:sp>
          <p:nvSpPr>
            <p:cNvPr id="123355" name="Oval 242"/>
            <p:cNvSpPr/>
            <p:nvPr/>
          </p:nvSpPr>
          <p:spPr>
            <a:xfrm>
              <a:off x="5330" y="2269"/>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31" name="Rectangle 243"/>
            <p:cNvSpPr>
              <a:spLocks noChangeArrowheads="1"/>
            </p:cNvSpPr>
            <p:nvPr/>
          </p:nvSpPr>
          <p:spPr bwMode="auto">
            <a:xfrm>
              <a:off x="5317" y="2256"/>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65" name="Group 244"/>
          <p:cNvGrpSpPr/>
          <p:nvPr/>
        </p:nvGrpSpPr>
        <p:grpSpPr>
          <a:xfrm>
            <a:off x="9166225" y="3155950"/>
            <a:ext cx="196850" cy="163513"/>
            <a:chOff x="5330" y="2133"/>
            <a:chExt cx="114" cy="113"/>
          </a:xfrm>
        </p:grpSpPr>
        <p:sp>
          <p:nvSpPr>
            <p:cNvPr id="123353" name="Oval 245"/>
            <p:cNvSpPr/>
            <p:nvPr/>
          </p:nvSpPr>
          <p:spPr>
            <a:xfrm>
              <a:off x="5343" y="2146"/>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34" name="Rectangle 246"/>
            <p:cNvSpPr>
              <a:spLocks noChangeArrowheads="1"/>
            </p:cNvSpPr>
            <p:nvPr/>
          </p:nvSpPr>
          <p:spPr bwMode="auto">
            <a:xfrm>
              <a:off x="5330" y="2133"/>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66" name="Group 247"/>
          <p:cNvGrpSpPr/>
          <p:nvPr/>
        </p:nvGrpSpPr>
        <p:grpSpPr>
          <a:xfrm>
            <a:off x="9144000" y="2978150"/>
            <a:ext cx="196850" cy="163513"/>
            <a:chOff x="5317" y="2010"/>
            <a:chExt cx="114" cy="113"/>
          </a:xfrm>
        </p:grpSpPr>
        <p:sp>
          <p:nvSpPr>
            <p:cNvPr id="123351" name="Oval 248"/>
            <p:cNvSpPr/>
            <p:nvPr/>
          </p:nvSpPr>
          <p:spPr>
            <a:xfrm>
              <a:off x="5330" y="2023"/>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37" name="Rectangle 249"/>
            <p:cNvSpPr>
              <a:spLocks noChangeArrowheads="1"/>
            </p:cNvSpPr>
            <p:nvPr/>
          </p:nvSpPr>
          <p:spPr bwMode="auto">
            <a:xfrm>
              <a:off x="5317" y="2010"/>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67" name="Group 250"/>
          <p:cNvGrpSpPr/>
          <p:nvPr/>
        </p:nvGrpSpPr>
        <p:grpSpPr>
          <a:xfrm>
            <a:off x="8832850" y="3333750"/>
            <a:ext cx="196850" cy="163513"/>
            <a:chOff x="5136" y="2256"/>
            <a:chExt cx="114" cy="113"/>
          </a:xfrm>
        </p:grpSpPr>
        <p:sp>
          <p:nvSpPr>
            <p:cNvPr id="123349" name="Oval 251"/>
            <p:cNvSpPr/>
            <p:nvPr/>
          </p:nvSpPr>
          <p:spPr>
            <a:xfrm>
              <a:off x="5149" y="2269"/>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40" name="Rectangle 252"/>
            <p:cNvSpPr>
              <a:spLocks noChangeArrowheads="1"/>
            </p:cNvSpPr>
            <p:nvPr/>
          </p:nvSpPr>
          <p:spPr bwMode="auto">
            <a:xfrm>
              <a:off x="5136" y="2256"/>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68" name="Group 253"/>
          <p:cNvGrpSpPr/>
          <p:nvPr/>
        </p:nvGrpSpPr>
        <p:grpSpPr>
          <a:xfrm>
            <a:off x="8855075" y="3155950"/>
            <a:ext cx="196850" cy="163513"/>
            <a:chOff x="5149" y="2133"/>
            <a:chExt cx="114" cy="113"/>
          </a:xfrm>
        </p:grpSpPr>
        <p:sp>
          <p:nvSpPr>
            <p:cNvPr id="123347" name="Oval 254"/>
            <p:cNvSpPr/>
            <p:nvPr/>
          </p:nvSpPr>
          <p:spPr>
            <a:xfrm>
              <a:off x="5162" y="2146"/>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43" name="Rectangle 255"/>
            <p:cNvSpPr>
              <a:spLocks noChangeArrowheads="1"/>
            </p:cNvSpPr>
            <p:nvPr/>
          </p:nvSpPr>
          <p:spPr bwMode="auto">
            <a:xfrm>
              <a:off x="5149" y="2133"/>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69" name="Group 256"/>
          <p:cNvGrpSpPr/>
          <p:nvPr/>
        </p:nvGrpSpPr>
        <p:grpSpPr>
          <a:xfrm>
            <a:off x="8832850" y="2978150"/>
            <a:ext cx="196850" cy="163513"/>
            <a:chOff x="5136" y="2010"/>
            <a:chExt cx="114" cy="113"/>
          </a:xfrm>
        </p:grpSpPr>
        <p:sp>
          <p:nvSpPr>
            <p:cNvPr id="123345" name="Oval 257"/>
            <p:cNvSpPr/>
            <p:nvPr/>
          </p:nvSpPr>
          <p:spPr>
            <a:xfrm>
              <a:off x="5149" y="2023"/>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46" name="Rectangle 258"/>
            <p:cNvSpPr>
              <a:spLocks noChangeArrowheads="1"/>
            </p:cNvSpPr>
            <p:nvPr/>
          </p:nvSpPr>
          <p:spPr bwMode="auto">
            <a:xfrm>
              <a:off x="5136" y="2010"/>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70" name="Group 259"/>
          <p:cNvGrpSpPr/>
          <p:nvPr/>
        </p:nvGrpSpPr>
        <p:grpSpPr>
          <a:xfrm>
            <a:off x="9464675" y="3994150"/>
            <a:ext cx="195263" cy="163513"/>
            <a:chOff x="5503" y="2714"/>
            <a:chExt cx="114" cy="113"/>
          </a:xfrm>
        </p:grpSpPr>
        <p:sp>
          <p:nvSpPr>
            <p:cNvPr id="123343" name="Oval 260"/>
            <p:cNvSpPr/>
            <p:nvPr/>
          </p:nvSpPr>
          <p:spPr>
            <a:xfrm>
              <a:off x="5516" y="2727"/>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49" name="Rectangle 261"/>
            <p:cNvSpPr>
              <a:spLocks noChangeArrowheads="1"/>
            </p:cNvSpPr>
            <p:nvPr/>
          </p:nvSpPr>
          <p:spPr bwMode="auto">
            <a:xfrm>
              <a:off x="5503" y="2714"/>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71" name="Group 262"/>
          <p:cNvGrpSpPr/>
          <p:nvPr/>
        </p:nvGrpSpPr>
        <p:grpSpPr>
          <a:xfrm>
            <a:off x="9486900" y="3816350"/>
            <a:ext cx="195263" cy="163513"/>
            <a:chOff x="5516" y="2591"/>
            <a:chExt cx="114" cy="113"/>
          </a:xfrm>
        </p:grpSpPr>
        <p:sp>
          <p:nvSpPr>
            <p:cNvPr id="123341" name="Oval 263"/>
            <p:cNvSpPr/>
            <p:nvPr/>
          </p:nvSpPr>
          <p:spPr>
            <a:xfrm>
              <a:off x="5529" y="2604"/>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52" name="Rectangle 264"/>
            <p:cNvSpPr>
              <a:spLocks noChangeArrowheads="1"/>
            </p:cNvSpPr>
            <p:nvPr/>
          </p:nvSpPr>
          <p:spPr bwMode="auto">
            <a:xfrm>
              <a:off x="5516" y="2591"/>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72" name="Group 265"/>
          <p:cNvGrpSpPr/>
          <p:nvPr/>
        </p:nvGrpSpPr>
        <p:grpSpPr>
          <a:xfrm>
            <a:off x="9464675" y="3640138"/>
            <a:ext cx="195263" cy="161925"/>
            <a:chOff x="5503" y="2468"/>
            <a:chExt cx="114" cy="113"/>
          </a:xfrm>
        </p:grpSpPr>
        <p:sp>
          <p:nvSpPr>
            <p:cNvPr id="123339" name="Oval 266"/>
            <p:cNvSpPr/>
            <p:nvPr/>
          </p:nvSpPr>
          <p:spPr>
            <a:xfrm>
              <a:off x="5516" y="2481"/>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55" name="Rectangle 267"/>
            <p:cNvSpPr>
              <a:spLocks noChangeArrowheads="1"/>
            </p:cNvSpPr>
            <p:nvPr/>
          </p:nvSpPr>
          <p:spPr bwMode="auto">
            <a:xfrm>
              <a:off x="5503" y="2468"/>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73" name="Group 268"/>
          <p:cNvGrpSpPr/>
          <p:nvPr/>
        </p:nvGrpSpPr>
        <p:grpSpPr>
          <a:xfrm>
            <a:off x="9134475" y="3994150"/>
            <a:ext cx="195263" cy="163513"/>
            <a:chOff x="5311" y="2714"/>
            <a:chExt cx="114" cy="113"/>
          </a:xfrm>
        </p:grpSpPr>
        <p:sp>
          <p:nvSpPr>
            <p:cNvPr id="123337" name="Oval 269"/>
            <p:cNvSpPr/>
            <p:nvPr/>
          </p:nvSpPr>
          <p:spPr>
            <a:xfrm>
              <a:off x="5324" y="2727"/>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58" name="Rectangle 270"/>
            <p:cNvSpPr>
              <a:spLocks noChangeArrowheads="1"/>
            </p:cNvSpPr>
            <p:nvPr/>
          </p:nvSpPr>
          <p:spPr bwMode="auto">
            <a:xfrm>
              <a:off x="5311" y="2714"/>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74" name="Group 271"/>
          <p:cNvGrpSpPr/>
          <p:nvPr/>
        </p:nvGrpSpPr>
        <p:grpSpPr>
          <a:xfrm>
            <a:off x="9156700" y="3816350"/>
            <a:ext cx="195263" cy="163513"/>
            <a:chOff x="5324" y="2591"/>
            <a:chExt cx="114" cy="113"/>
          </a:xfrm>
        </p:grpSpPr>
        <p:sp>
          <p:nvSpPr>
            <p:cNvPr id="123335" name="Oval 272"/>
            <p:cNvSpPr/>
            <p:nvPr/>
          </p:nvSpPr>
          <p:spPr>
            <a:xfrm>
              <a:off x="5337" y="2604"/>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61" name="Rectangle 273"/>
            <p:cNvSpPr>
              <a:spLocks noChangeArrowheads="1"/>
            </p:cNvSpPr>
            <p:nvPr/>
          </p:nvSpPr>
          <p:spPr bwMode="auto">
            <a:xfrm>
              <a:off x="5324" y="2591"/>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75" name="Group 274"/>
          <p:cNvGrpSpPr/>
          <p:nvPr/>
        </p:nvGrpSpPr>
        <p:grpSpPr>
          <a:xfrm>
            <a:off x="9134475" y="3640138"/>
            <a:ext cx="195263" cy="161925"/>
            <a:chOff x="5311" y="2468"/>
            <a:chExt cx="114" cy="113"/>
          </a:xfrm>
        </p:grpSpPr>
        <p:sp>
          <p:nvSpPr>
            <p:cNvPr id="123333" name="Oval 275"/>
            <p:cNvSpPr/>
            <p:nvPr/>
          </p:nvSpPr>
          <p:spPr>
            <a:xfrm>
              <a:off x="5324" y="2481"/>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64" name="Rectangle 276"/>
            <p:cNvSpPr>
              <a:spLocks noChangeArrowheads="1"/>
            </p:cNvSpPr>
            <p:nvPr/>
          </p:nvSpPr>
          <p:spPr bwMode="auto">
            <a:xfrm>
              <a:off x="5311" y="2468"/>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76" name="Group 277"/>
          <p:cNvGrpSpPr/>
          <p:nvPr/>
        </p:nvGrpSpPr>
        <p:grpSpPr>
          <a:xfrm>
            <a:off x="8823325" y="3994150"/>
            <a:ext cx="195263" cy="163513"/>
            <a:chOff x="5130" y="2714"/>
            <a:chExt cx="114" cy="113"/>
          </a:xfrm>
        </p:grpSpPr>
        <p:sp>
          <p:nvSpPr>
            <p:cNvPr id="123331" name="Oval 278"/>
            <p:cNvSpPr/>
            <p:nvPr/>
          </p:nvSpPr>
          <p:spPr>
            <a:xfrm>
              <a:off x="5143" y="2727"/>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67" name="Rectangle 279"/>
            <p:cNvSpPr>
              <a:spLocks noChangeArrowheads="1"/>
            </p:cNvSpPr>
            <p:nvPr/>
          </p:nvSpPr>
          <p:spPr bwMode="auto">
            <a:xfrm>
              <a:off x="5130" y="2714"/>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77" name="Group 280"/>
          <p:cNvGrpSpPr/>
          <p:nvPr/>
        </p:nvGrpSpPr>
        <p:grpSpPr>
          <a:xfrm>
            <a:off x="8845550" y="3816350"/>
            <a:ext cx="195263" cy="163513"/>
            <a:chOff x="5143" y="2591"/>
            <a:chExt cx="114" cy="113"/>
          </a:xfrm>
        </p:grpSpPr>
        <p:sp>
          <p:nvSpPr>
            <p:cNvPr id="123329" name="Oval 281"/>
            <p:cNvSpPr/>
            <p:nvPr/>
          </p:nvSpPr>
          <p:spPr>
            <a:xfrm>
              <a:off x="5156" y="2604"/>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70" name="Rectangle 282"/>
            <p:cNvSpPr>
              <a:spLocks noChangeArrowheads="1"/>
            </p:cNvSpPr>
            <p:nvPr/>
          </p:nvSpPr>
          <p:spPr bwMode="auto">
            <a:xfrm>
              <a:off x="5143" y="2591"/>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78" name="Group 283"/>
          <p:cNvGrpSpPr/>
          <p:nvPr/>
        </p:nvGrpSpPr>
        <p:grpSpPr>
          <a:xfrm>
            <a:off x="8823325" y="3640138"/>
            <a:ext cx="195263" cy="161925"/>
            <a:chOff x="5130" y="2468"/>
            <a:chExt cx="114" cy="113"/>
          </a:xfrm>
        </p:grpSpPr>
        <p:sp>
          <p:nvSpPr>
            <p:cNvPr id="123327" name="Oval 284"/>
            <p:cNvSpPr/>
            <p:nvPr/>
          </p:nvSpPr>
          <p:spPr>
            <a:xfrm>
              <a:off x="5143" y="2481"/>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73" name="Rectangle 285"/>
            <p:cNvSpPr>
              <a:spLocks noChangeArrowheads="1"/>
            </p:cNvSpPr>
            <p:nvPr/>
          </p:nvSpPr>
          <p:spPr bwMode="auto">
            <a:xfrm>
              <a:off x="5130" y="2468"/>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79" name="Group 286"/>
          <p:cNvGrpSpPr/>
          <p:nvPr/>
        </p:nvGrpSpPr>
        <p:grpSpPr>
          <a:xfrm>
            <a:off x="9464675" y="4745038"/>
            <a:ext cx="195263" cy="161925"/>
            <a:chOff x="5503" y="3234"/>
            <a:chExt cx="114" cy="113"/>
          </a:xfrm>
        </p:grpSpPr>
        <p:sp>
          <p:nvSpPr>
            <p:cNvPr id="123325" name="Oval 287"/>
            <p:cNvSpPr/>
            <p:nvPr/>
          </p:nvSpPr>
          <p:spPr>
            <a:xfrm>
              <a:off x="5516" y="3247"/>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76" name="Rectangle 288"/>
            <p:cNvSpPr>
              <a:spLocks noChangeArrowheads="1"/>
            </p:cNvSpPr>
            <p:nvPr/>
          </p:nvSpPr>
          <p:spPr bwMode="auto">
            <a:xfrm>
              <a:off x="5503" y="3234"/>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80" name="Group 289"/>
          <p:cNvGrpSpPr/>
          <p:nvPr/>
        </p:nvGrpSpPr>
        <p:grpSpPr>
          <a:xfrm>
            <a:off x="9486900" y="4567238"/>
            <a:ext cx="195263" cy="163512"/>
            <a:chOff x="5516" y="3111"/>
            <a:chExt cx="114" cy="113"/>
          </a:xfrm>
        </p:grpSpPr>
        <p:sp>
          <p:nvSpPr>
            <p:cNvPr id="123323" name="Oval 290"/>
            <p:cNvSpPr/>
            <p:nvPr/>
          </p:nvSpPr>
          <p:spPr>
            <a:xfrm>
              <a:off x="5529" y="3124"/>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79" name="Rectangle 291"/>
            <p:cNvSpPr>
              <a:spLocks noChangeArrowheads="1"/>
            </p:cNvSpPr>
            <p:nvPr/>
          </p:nvSpPr>
          <p:spPr bwMode="auto">
            <a:xfrm>
              <a:off x="5516" y="3111"/>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81" name="Group 292"/>
          <p:cNvGrpSpPr/>
          <p:nvPr/>
        </p:nvGrpSpPr>
        <p:grpSpPr>
          <a:xfrm>
            <a:off x="9464675" y="4389438"/>
            <a:ext cx="195263" cy="163512"/>
            <a:chOff x="5503" y="2988"/>
            <a:chExt cx="114" cy="113"/>
          </a:xfrm>
        </p:grpSpPr>
        <p:sp>
          <p:nvSpPr>
            <p:cNvPr id="123321" name="Oval 293"/>
            <p:cNvSpPr/>
            <p:nvPr/>
          </p:nvSpPr>
          <p:spPr>
            <a:xfrm>
              <a:off x="5516" y="3001"/>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82" name="Rectangle 294"/>
            <p:cNvSpPr>
              <a:spLocks noChangeArrowheads="1"/>
            </p:cNvSpPr>
            <p:nvPr/>
          </p:nvSpPr>
          <p:spPr bwMode="auto">
            <a:xfrm>
              <a:off x="5503" y="2988"/>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82" name="Group 295"/>
          <p:cNvGrpSpPr/>
          <p:nvPr/>
        </p:nvGrpSpPr>
        <p:grpSpPr>
          <a:xfrm>
            <a:off x="9134475" y="4745038"/>
            <a:ext cx="195263" cy="161925"/>
            <a:chOff x="5311" y="3234"/>
            <a:chExt cx="114" cy="113"/>
          </a:xfrm>
        </p:grpSpPr>
        <p:sp>
          <p:nvSpPr>
            <p:cNvPr id="123319" name="Oval 296"/>
            <p:cNvSpPr/>
            <p:nvPr/>
          </p:nvSpPr>
          <p:spPr>
            <a:xfrm>
              <a:off x="5324" y="3247"/>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85" name="Rectangle 297"/>
            <p:cNvSpPr>
              <a:spLocks noChangeArrowheads="1"/>
            </p:cNvSpPr>
            <p:nvPr/>
          </p:nvSpPr>
          <p:spPr bwMode="auto">
            <a:xfrm>
              <a:off x="5311" y="3234"/>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83" name="Group 298"/>
          <p:cNvGrpSpPr/>
          <p:nvPr/>
        </p:nvGrpSpPr>
        <p:grpSpPr>
          <a:xfrm>
            <a:off x="9156700" y="4567238"/>
            <a:ext cx="195263" cy="163512"/>
            <a:chOff x="5324" y="3111"/>
            <a:chExt cx="114" cy="113"/>
          </a:xfrm>
        </p:grpSpPr>
        <p:sp>
          <p:nvSpPr>
            <p:cNvPr id="123317" name="Oval 299"/>
            <p:cNvSpPr/>
            <p:nvPr/>
          </p:nvSpPr>
          <p:spPr>
            <a:xfrm>
              <a:off x="5337" y="3124"/>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88" name="Rectangle 300"/>
            <p:cNvSpPr>
              <a:spLocks noChangeArrowheads="1"/>
            </p:cNvSpPr>
            <p:nvPr/>
          </p:nvSpPr>
          <p:spPr bwMode="auto">
            <a:xfrm>
              <a:off x="5324" y="3111"/>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84" name="Group 301"/>
          <p:cNvGrpSpPr/>
          <p:nvPr/>
        </p:nvGrpSpPr>
        <p:grpSpPr>
          <a:xfrm>
            <a:off x="9134475" y="4389438"/>
            <a:ext cx="195263" cy="163512"/>
            <a:chOff x="5311" y="2988"/>
            <a:chExt cx="114" cy="113"/>
          </a:xfrm>
        </p:grpSpPr>
        <p:sp>
          <p:nvSpPr>
            <p:cNvPr id="123315" name="Oval 302"/>
            <p:cNvSpPr/>
            <p:nvPr/>
          </p:nvSpPr>
          <p:spPr>
            <a:xfrm>
              <a:off x="5324" y="3001"/>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91" name="Rectangle 303"/>
            <p:cNvSpPr>
              <a:spLocks noChangeArrowheads="1"/>
            </p:cNvSpPr>
            <p:nvPr/>
          </p:nvSpPr>
          <p:spPr bwMode="auto">
            <a:xfrm>
              <a:off x="5311" y="2988"/>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85" name="Group 304"/>
          <p:cNvGrpSpPr/>
          <p:nvPr/>
        </p:nvGrpSpPr>
        <p:grpSpPr>
          <a:xfrm>
            <a:off x="8823325" y="4745038"/>
            <a:ext cx="195263" cy="161925"/>
            <a:chOff x="5130" y="3234"/>
            <a:chExt cx="114" cy="113"/>
          </a:xfrm>
        </p:grpSpPr>
        <p:sp>
          <p:nvSpPr>
            <p:cNvPr id="123313" name="Oval 305"/>
            <p:cNvSpPr/>
            <p:nvPr/>
          </p:nvSpPr>
          <p:spPr>
            <a:xfrm>
              <a:off x="5143" y="3247"/>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94" name="Rectangle 306"/>
            <p:cNvSpPr>
              <a:spLocks noChangeArrowheads="1"/>
            </p:cNvSpPr>
            <p:nvPr/>
          </p:nvSpPr>
          <p:spPr bwMode="auto">
            <a:xfrm>
              <a:off x="5130" y="3234"/>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86" name="Group 307"/>
          <p:cNvGrpSpPr/>
          <p:nvPr/>
        </p:nvGrpSpPr>
        <p:grpSpPr>
          <a:xfrm>
            <a:off x="8845550" y="4567238"/>
            <a:ext cx="195263" cy="163512"/>
            <a:chOff x="5143" y="3111"/>
            <a:chExt cx="114" cy="113"/>
          </a:xfrm>
        </p:grpSpPr>
        <p:sp>
          <p:nvSpPr>
            <p:cNvPr id="123311" name="Oval 308"/>
            <p:cNvSpPr/>
            <p:nvPr/>
          </p:nvSpPr>
          <p:spPr>
            <a:xfrm>
              <a:off x="5156" y="3124"/>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397" name="Rectangle 309"/>
            <p:cNvSpPr>
              <a:spLocks noChangeArrowheads="1"/>
            </p:cNvSpPr>
            <p:nvPr/>
          </p:nvSpPr>
          <p:spPr bwMode="auto">
            <a:xfrm>
              <a:off x="5143" y="3111"/>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87" name="Group 310"/>
          <p:cNvGrpSpPr/>
          <p:nvPr/>
        </p:nvGrpSpPr>
        <p:grpSpPr>
          <a:xfrm>
            <a:off x="8823325" y="4389438"/>
            <a:ext cx="195263" cy="163512"/>
            <a:chOff x="5130" y="2988"/>
            <a:chExt cx="114" cy="113"/>
          </a:xfrm>
        </p:grpSpPr>
        <p:sp>
          <p:nvSpPr>
            <p:cNvPr id="123309" name="Oval 311"/>
            <p:cNvSpPr/>
            <p:nvPr/>
          </p:nvSpPr>
          <p:spPr>
            <a:xfrm>
              <a:off x="5143" y="3001"/>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00" name="Rectangle 312"/>
            <p:cNvSpPr>
              <a:spLocks noChangeArrowheads="1"/>
            </p:cNvSpPr>
            <p:nvPr/>
          </p:nvSpPr>
          <p:spPr bwMode="auto">
            <a:xfrm>
              <a:off x="5130" y="2988"/>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88" name="Group 313"/>
          <p:cNvGrpSpPr/>
          <p:nvPr/>
        </p:nvGrpSpPr>
        <p:grpSpPr>
          <a:xfrm>
            <a:off x="8529638" y="4730750"/>
            <a:ext cx="196850" cy="161925"/>
            <a:chOff x="4960" y="3224"/>
            <a:chExt cx="114" cy="113"/>
          </a:xfrm>
        </p:grpSpPr>
        <p:sp>
          <p:nvSpPr>
            <p:cNvPr id="123307" name="Oval 314"/>
            <p:cNvSpPr/>
            <p:nvPr/>
          </p:nvSpPr>
          <p:spPr>
            <a:xfrm>
              <a:off x="4973" y="3237"/>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03" name="Rectangle 315"/>
            <p:cNvSpPr>
              <a:spLocks noChangeArrowheads="1"/>
            </p:cNvSpPr>
            <p:nvPr/>
          </p:nvSpPr>
          <p:spPr bwMode="auto">
            <a:xfrm>
              <a:off x="4960" y="3224"/>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89" name="Group 316"/>
          <p:cNvGrpSpPr/>
          <p:nvPr/>
        </p:nvGrpSpPr>
        <p:grpSpPr>
          <a:xfrm>
            <a:off x="8551863" y="4552950"/>
            <a:ext cx="196850" cy="163513"/>
            <a:chOff x="4973" y="3101"/>
            <a:chExt cx="114" cy="113"/>
          </a:xfrm>
        </p:grpSpPr>
        <p:sp>
          <p:nvSpPr>
            <p:cNvPr id="123305" name="Oval 317"/>
            <p:cNvSpPr/>
            <p:nvPr/>
          </p:nvSpPr>
          <p:spPr>
            <a:xfrm>
              <a:off x="4986" y="3114"/>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06" name="Rectangle 318"/>
            <p:cNvSpPr>
              <a:spLocks noChangeArrowheads="1"/>
            </p:cNvSpPr>
            <p:nvPr/>
          </p:nvSpPr>
          <p:spPr bwMode="auto">
            <a:xfrm>
              <a:off x="4973" y="3101"/>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90" name="Group 319"/>
          <p:cNvGrpSpPr/>
          <p:nvPr/>
        </p:nvGrpSpPr>
        <p:grpSpPr>
          <a:xfrm>
            <a:off x="8529638" y="4375150"/>
            <a:ext cx="196850" cy="163513"/>
            <a:chOff x="4960" y="2978"/>
            <a:chExt cx="114" cy="113"/>
          </a:xfrm>
        </p:grpSpPr>
        <p:sp>
          <p:nvSpPr>
            <p:cNvPr id="123303" name="Oval 320"/>
            <p:cNvSpPr/>
            <p:nvPr/>
          </p:nvSpPr>
          <p:spPr>
            <a:xfrm>
              <a:off x="4973" y="2991"/>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09" name="Rectangle 321"/>
            <p:cNvSpPr>
              <a:spLocks noChangeArrowheads="1"/>
            </p:cNvSpPr>
            <p:nvPr/>
          </p:nvSpPr>
          <p:spPr bwMode="auto">
            <a:xfrm>
              <a:off x="4960" y="2978"/>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91" name="Group 322"/>
          <p:cNvGrpSpPr/>
          <p:nvPr/>
        </p:nvGrpSpPr>
        <p:grpSpPr>
          <a:xfrm>
            <a:off x="8159750" y="4762500"/>
            <a:ext cx="196850" cy="161925"/>
            <a:chOff x="4745" y="3246"/>
            <a:chExt cx="114" cy="113"/>
          </a:xfrm>
        </p:grpSpPr>
        <p:sp>
          <p:nvSpPr>
            <p:cNvPr id="123301" name="Oval 323"/>
            <p:cNvSpPr/>
            <p:nvPr/>
          </p:nvSpPr>
          <p:spPr>
            <a:xfrm>
              <a:off x="4758" y="3259"/>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12" name="Rectangle 324"/>
            <p:cNvSpPr>
              <a:spLocks noChangeArrowheads="1"/>
            </p:cNvSpPr>
            <p:nvPr/>
          </p:nvSpPr>
          <p:spPr bwMode="auto">
            <a:xfrm>
              <a:off x="4745" y="3246"/>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92" name="Group 325"/>
          <p:cNvGrpSpPr/>
          <p:nvPr/>
        </p:nvGrpSpPr>
        <p:grpSpPr>
          <a:xfrm>
            <a:off x="8183563" y="4584700"/>
            <a:ext cx="195262" cy="161925"/>
            <a:chOff x="4758" y="3123"/>
            <a:chExt cx="114" cy="113"/>
          </a:xfrm>
        </p:grpSpPr>
        <p:sp>
          <p:nvSpPr>
            <p:cNvPr id="123299" name="Oval 326"/>
            <p:cNvSpPr/>
            <p:nvPr/>
          </p:nvSpPr>
          <p:spPr>
            <a:xfrm>
              <a:off x="4771" y="3136"/>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15" name="Rectangle 327"/>
            <p:cNvSpPr>
              <a:spLocks noChangeArrowheads="1"/>
            </p:cNvSpPr>
            <p:nvPr/>
          </p:nvSpPr>
          <p:spPr bwMode="auto">
            <a:xfrm>
              <a:off x="4758" y="3123"/>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93" name="Group 328"/>
          <p:cNvGrpSpPr/>
          <p:nvPr/>
        </p:nvGrpSpPr>
        <p:grpSpPr>
          <a:xfrm>
            <a:off x="8159750" y="4406900"/>
            <a:ext cx="196850" cy="163513"/>
            <a:chOff x="4745" y="3000"/>
            <a:chExt cx="114" cy="113"/>
          </a:xfrm>
        </p:grpSpPr>
        <p:sp>
          <p:nvSpPr>
            <p:cNvPr id="123297" name="Oval 329"/>
            <p:cNvSpPr/>
            <p:nvPr/>
          </p:nvSpPr>
          <p:spPr>
            <a:xfrm>
              <a:off x="4758" y="3013"/>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18" name="Rectangle 330"/>
            <p:cNvSpPr>
              <a:spLocks noChangeArrowheads="1"/>
            </p:cNvSpPr>
            <p:nvPr/>
          </p:nvSpPr>
          <p:spPr bwMode="auto">
            <a:xfrm>
              <a:off x="4745" y="3000"/>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94" name="Group 331"/>
          <p:cNvGrpSpPr/>
          <p:nvPr/>
        </p:nvGrpSpPr>
        <p:grpSpPr>
          <a:xfrm>
            <a:off x="9512300" y="5503863"/>
            <a:ext cx="198438" cy="161925"/>
            <a:chOff x="5531" y="3760"/>
            <a:chExt cx="114" cy="113"/>
          </a:xfrm>
        </p:grpSpPr>
        <p:sp>
          <p:nvSpPr>
            <p:cNvPr id="123295" name="Oval 332"/>
            <p:cNvSpPr/>
            <p:nvPr/>
          </p:nvSpPr>
          <p:spPr>
            <a:xfrm>
              <a:off x="5544" y="3773"/>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21" name="Rectangle 333"/>
            <p:cNvSpPr>
              <a:spLocks noChangeArrowheads="1"/>
            </p:cNvSpPr>
            <p:nvPr/>
          </p:nvSpPr>
          <p:spPr bwMode="auto">
            <a:xfrm>
              <a:off x="5531" y="3760"/>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95" name="Group 334"/>
          <p:cNvGrpSpPr/>
          <p:nvPr/>
        </p:nvGrpSpPr>
        <p:grpSpPr>
          <a:xfrm>
            <a:off x="9534525" y="5326063"/>
            <a:ext cx="196850" cy="163512"/>
            <a:chOff x="5544" y="3637"/>
            <a:chExt cx="114" cy="113"/>
          </a:xfrm>
        </p:grpSpPr>
        <p:sp>
          <p:nvSpPr>
            <p:cNvPr id="123293" name="Oval 335"/>
            <p:cNvSpPr/>
            <p:nvPr/>
          </p:nvSpPr>
          <p:spPr>
            <a:xfrm>
              <a:off x="5557" y="3650"/>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24" name="Rectangle 336"/>
            <p:cNvSpPr>
              <a:spLocks noChangeArrowheads="1"/>
            </p:cNvSpPr>
            <p:nvPr/>
          </p:nvSpPr>
          <p:spPr bwMode="auto">
            <a:xfrm>
              <a:off x="5544" y="3637"/>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96" name="Group 337"/>
          <p:cNvGrpSpPr/>
          <p:nvPr/>
        </p:nvGrpSpPr>
        <p:grpSpPr>
          <a:xfrm>
            <a:off x="9512300" y="5148263"/>
            <a:ext cx="198438" cy="163512"/>
            <a:chOff x="5531" y="3514"/>
            <a:chExt cx="114" cy="113"/>
          </a:xfrm>
        </p:grpSpPr>
        <p:sp>
          <p:nvSpPr>
            <p:cNvPr id="123291" name="Oval 338"/>
            <p:cNvSpPr/>
            <p:nvPr/>
          </p:nvSpPr>
          <p:spPr>
            <a:xfrm>
              <a:off x="5544" y="3527"/>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27" name="Rectangle 339"/>
            <p:cNvSpPr>
              <a:spLocks noChangeArrowheads="1"/>
            </p:cNvSpPr>
            <p:nvPr/>
          </p:nvSpPr>
          <p:spPr bwMode="auto">
            <a:xfrm>
              <a:off x="5531" y="3514"/>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97" name="Group 340"/>
          <p:cNvGrpSpPr/>
          <p:nvPr/>
        </p:nvGrpSpPr>
        <p:grpSpPr>
          <a:xfrm>
            <a:off x="9182100" y="5503863"/>
            <a:ext cx="198438" cy="161925"/>
            <a:chOff x="5339" y="3760"/>
            <a:chExt cx="114" cy="113"/>
          </a:xfrm>
        </p:grpSpPr>
        <p:sp>
          <p:nvSpPr>
            <p:cNvPr id="123289" name="Oval 341"/>
            <p:cNvSpPr/>
            <p:nvPr/>
          </p:nvSpPr>
          <p:spPr>
            <a:xfrm>
              <a:off x="5352" y="3773"/>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30" name="Rectangle 342"/>
            <p:cNvSpPr>
              <a:spLocks noChangeArrowheads="1"/>
            </p:cNvSpPr>
            <p:nvPr/>
          </p:nvSpPr>
          <p:spPr bwMode="auto">
            <a:xfrm>
              <a:off x="5339" y="3760"/>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98" name="Group 343"/>
          <p:cNvGrpSpPr/>
          <p:nvPr/>
        </p:nvGrpSpPr>
        <p:grpSpPr>
          <a:xfrm>
            <a:off x="9204325" y="5326063"/>
            <a:ext cx="196850" cy="163512"/>
            <a:chOff x="5352" y="3637"/>
            <a:chExt cx="114" cy="113"/>
          </a:xfrm>
        </p:grpSpPr>
        <p:sp>
          <p:nvSpPr>
            <p:cNvPr id="123287" name="Oval 344"/>
            <p:cNvSpPr/>
            <p:nvPr/>
          </p:nvSpPr>
          <p:spPr>
            <a:xfrm>
              <a:off x="5365" y="3650"/>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33" name="Rectangle 345"/>
            <p:cNvSpPr>
              <a:spLocks noChangeArrowheads="1"/>
            </p:cNvSpPr>
            <p:nvPr/>
          </p:nvSpPr>
          <p:spPr bwMode="auto">
            <a:xfrm>
              <a:off x="5352" y="3637"/>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099" name="Group 346"/>
          <p:cNvGrpSpPr/>
          <p:nvPr/>
        </p:nvGrpSpPr>
        <p:grpSpPr>
          <a:xfrm>
            <a:off x="9182100" y="5148263"/>
            <a:ext cx="198438" cy="163512"/>
            <a:chOff x="5339" y="3514"/>
            <a:chExt cx="114" cy="113"/>
          </a:xfrm>
        </p:grpSpPr>
        <p:sp>
          <p:nvSpPr>
            <p:cNvPr id="123285" name="Oval 347"/>
            <p:cNvSpPr/>
            <p:nvPr/>
          </p:nvSpPr>
          <p:spPr>
            <a:xfrm>
              <a:off x="5352" y="3527"/>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36" name="Rectangle 348"/>
            <p:cNvSpPr>
              <a:spLocks noChangeArrowheads="1"/>
            </p:cNvSpPr>
            <p:nvPr/>
          </p:nvSpPr>
          <p:spPr bwMode="auto">
            <a:xfrm>
              <a:off x="5339" y="3514"/>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100" name="Group 349"/>
          <p:cNvGrpSpPr/>
          <p:nvPr/>
        </p:nvGrpSpPr>
        <p:grpSpPr>
          <a:xfrm>
            <a:off x="8870950" y="5503863"/>
            <a:ext cx="195263" cy="161925"/>
            <a:chOff x="5158" y="3760"/>
            <a:chExt cx="114" cy="113"/>
          </a:xfrm>
        </p:grpSpPr>
        <p:sp>
          <p:nvSpPr>
            <p:cNvPr id="123283" name="Oval 350"/>
            <p:cNvSpPr/>
            <p:nvPr/>
          </p:nvSpPr>
          <p:spPr>
            <a:xfrm>
              <a:off x="5171" y="3773"/>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39" name="Rectangle 351"/>
            <p:cNvSpPr>
              <a:spLocks noChangeArrowheads="1"/>
            </p:cNvSpPr>
            <p:nvPr/>
          </p:nvSpPr>
          <p:spPr bwMode="auto">
            <a:xfrm>
              <a:off x="5158" y="3760"/>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101" name="Group 352"/>
          <p:cNvGrpSpPr/>
          <p:nvPr/>
        </p:nvGrpSpPr>
        <p:grpSpPr>
          <a:xfrm>
            <a:off x="8893175" y="5326063"/>
            <a:ext cx="195263" cy="163512"/>
            <a:chOff x="5171" y="3637"/>
            <a:chExt cx="114" cy="113"/>
          </a:xfrm>
        </p:grpSpPr>
        <p:sp>
          <p:nvSpPr>
            <p:cNvPr id="123281" name="Oval 353"/>
            <p:cNvSpPr/>
            <p:nvPr/>
          </p:nvSpPr>
          <p:spPr>
            <a:xfrm>
              <a:off x="5184" y="3650"/>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42" name="Rectangle 354"/>
            <p:cNvSpPr>
              <a:spLocks noChangeArrowheads="1"/>
            </p:cNvSpPr>
            <p:nvPr/>
          </p:nvSpPr>
          <p:spPr bwMode="auto">
            <a:xfrm>
              <a:off x="5171" y="3637"/>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102" name="Group 355"/>
          <p:cNvGrpSpPr/>
          <p:nvPr/>
        </p:nvGrpSpPr>
        <p:grpSpPr>
          <a:xfrm>
            <a:off x="8870950" y="5148263"/>
            <a:ext cx="195263" cy="163512"/>
            <a:chOff x="5158" y="3514"/>
            <a:chExt cx="114" cy="113"/>
          </a:xfrm>
        </p:grpSpPr>
        <p:sp>
          <p:nvSpPr>
            <p:cNvPr id="123279" name="Oval 356"/>
            <p:cNvSpPr/>
            <p:nvPr/>
          </p:nvSpPr>
          <p:spPr>
            <a:xfrm>
              <a:off x="5171" y="3527"/>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45" name="Rectangle 357"/>
            <p:cNvSpPr>
              <a:spLocks noChangeArrowheads="1"/>
            </p:cNvSpPr>
            <p:nvPr/>
          </p:nvSpPr>
          <p:spPr bwMode="auto">
            <a:xfrm>
              <a:off x="5158" y="3514"/>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103" name="Group 358"/>
          <p:cNvGrpSpPr/>
          <p:nvPr/>
        </p:nvGrpSpPr>
        <p:grpSpPr>
          <a:xfrm>
            <a:off x="8578850" y="5489575"/>
            <a:ext cx="195263" cy="161925"/>
            <a:chOff x="4988" y="3750"/>
            <a:chExt cx="114" cy="113"/>
          </a:xfrm>
        </p:grpSpPr>
        <p:sp>
          <p:nvSpPr>
            <p:cNvPr id="123277" name="Oval 359"/>
            <p:cNvSpPr/>
            <p:nvPr/>
          </p:nvSpPr>
          <p:spPr>
            <a:xfrm>
              <a:off x="5001" y="3763"/>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48" name="Rectangle 360"/>
            <p:cNvSpPr>
              <a:spLocks noChangeArrowheads="1"/>
            </p:cNvSpPr>
            <p:nvPr/>
          </p:nvSpPr>
          <p:spPr bwMode="auto">
            <a:xfrm>
              <a:off x="4988" y="3750"/>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104" name="Group 361"/>
          <p:cNvGrpSpPr/>
          <p:nvPr/>
        </p:nvGrpSpPr>
        <p:grpSpPr>
          <a:xfrm>
            <a:off x="8601075" y="5311775"/>
            <a:ext cx="195263" cy="161925"/>
            <a:chOff x="5001" y="3627"/>
            <a:chExt cx="114" cy="113"/>
          </a:xfrm>
        </p:grpSpPr>
        <p:sp>
          <p:nvSpPr>
            <p:cNvPr id="123275" name="Oval 362"/>
            <p:cNvSpPr/>
            <p:nvPr/>
          </p:nvSpPr>
          <p:spPr>
            <a:xfrm>
              <a:off x="5014" y="3640"/>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51" name="Rectangle 363"/>
            <p:cNvSpPr>
              <a:spLocks noChangeArrowheads="1"/>
            </p:cNvSpPr>
            <p:nvPr/>
          </p:nvSpPr>
          <p:spPr bwMode="auto">
            <a:xfrm>
              <a:off x="5001" y="3627"/>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105" name="Group 364"/>
          <p:cNvGrpSpPr/>
          <p:nvPr/>
        </p:nvGrpSpPr>
        <p:grpSpPr>
          <a:xfrm>
            <a:off x="8578850" y="5133975"/>
            <a:ext cx="195263" cy="163513"/>
            <a:chOff x="4988" y="3504"/>
            <a:chExt cx="114" cy="113"/>
          </a:xfrm>
        </p:grpSpPr>
        <p:sp>
          <p:nvSpPr>
            <p:cNvPr id="123273" name="Oval 365"/>
            <p:cNvSpPr/>
            <p:nvPr/>
          </p:nvSpPr>
          <p:spPr>
            <a:xfrm>
              <a:off x="5001" y="3517"/>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54" name="Rectangle 366"/>
            <p:cNvSpPr>
              <a:spLocks noChangeArrowheads="1"/>
            </p:cNvSpPr>
            <p:nvPr/>
          </p:nvSpPr>
          <p:spPr bwMode="auto">
            <a:xfrm>
              <a:off x="4988" y="3504"/>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106" name="Group 367"/>
          <p:cNvGrpSpPr/>
          <p:nvPr/>
        </p:nvGrpSpPr>
        <p:grpSpPr>
          <a:xfrm>
            <a:off x="8208963" y="5521325"/>
            <a:ext cx="195262" cy="161925"/>
            <a:chOff x="4773" y="3772"/>
            <a:chExt cx="114" cy="113"/>
          </a:xfrm>
        </p:grpSpPr>
        <p:sp>
          <p:nvSpPr>
            <p:cNvPr id="123271" name="Oval 368"/>
            <p:cNvSpPr/>
            <p:nvPr/>
          </p:nvSpPr>
          <p:spPr>
            <a:xfrm>
              <a:off x="4786" y="3785"/>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57" name="Rectangle 369"/>
            <p:cNvSpPr>
              <a:spLocks noChangeArrowheads="1"/>
            </p:cNvSpPr>
            <p:nvPr/>
          </p:nvSpPr>
          <p:spPr bwMode="auto">
            <a:xfrm>
              <a:off x="4773" y="3772"/>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107" name="Group 370"/>
          <p:cNvGrpSpPr/>
          <p:nvPr/>
        </p:nvGrpSpPr>
        <p:grpSpPr>
          <a:xfrm>
            <a:off x="8231188" y="5343525"/>
            <a:ext cx="195262" cy="161925"/>
            <a:chOff x="4786" y="3649"/>
            <a:chExt cx="114" cy="113"/>
          </a:xfrm>
        </p:grpSpPr>
        <p:sp>
          <p:nvSpPr>
            <p:cNvPr id="123269" name="Oval 371"/>
            <p:cNvSpPr/>
            <p:nvPr/>
          </p:nvSpPr>
          <p:spPr>
            <a:xfrm>
              <a:off x="4799" y="3662"/>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60" name="Rectangle 372"/>
            <p:cNvSpPr>
              <a:spLocks noChangeArrowheads="1"/>
            </p:cNvSpPr>
            <p:nvPr/>
          </p:nvSpPr>
          <p:spPr bwMode="auto">
            <a:xfrm>
              <a:off x="4786" y="3649"/>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108" name="Group 373"/>
          <p:cNvGrpSpPr/>
          <p:nvPr/>
        </p:nvGrpSpPr>
        <p:grpSpPr>
          <a:xfrm>
            <a:off x="8208963" y="5165725"/>
            <a:ext cx="195262" cy="163513"/>
            <a:chOff x="4773" y="3526"/>
            <a:chExt cx="114" cy="113"/>
          </a:xfrm>
        </p:grpSpPr>
        <p:sp>
          <p:nvSpPr>
            <p:cNvPr id="123267" name="Oval 374"/>
            <p:cNvSpPr/>
            <p:nvPr/>
          </p:nvSpPr>
          <p:spPr>
            <a:xfrm>
              <a:off x="4786" y="3539"/>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63" name="Rectangle 375"/>
            <p:cNvSpPr>
              <a:spLocks noChangeArrowheads="1"/>
            </p:cNvSpPr>
            <p:nvPr/>
          </p:nvSpPr>
          <p:spPr bwMode="auto">
            <a:xfrm>
              <a:off x="4773" y="3526"/>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109" name="Group 376"/>
          <p:cNvGrpSpPr/>
          <p:nvPr/>
        </p:nvGrpSpPr>
        <p:grpSpPr>
          <a:xfrm>
            <a:off x="7888288" y="5497513"/>
            <a:ext cx="196850" cy="163512"/>
            <a:chOff x="4587" y="3756"/>
            <a:chExt cx="114" cy="113"/>
          </a:xfrm>
        </p:grpSpPr>
        <p:sp>
          <p:nvSpPr>
            <p:cNvPr id="123265" name="Oval 377"/>
            <p:cNvSpPr/>
            <p:nvPr/>
          </p:nvSpPr>
          <p:spPr>
            <a:xfrm>
              <a:off x="4600" y="3769"/>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66" name="Rectangle 378"/>
            <p:cNvSpPr>
              <a:spLocks noChangeArrowheads="1"/>
            </p:cNvSpPr>
            <p:nvPr/>
          </p:nvSpPr>
          <p:spPr bwMode="auto">
            <a:xfrm>
              <a:off x="4587" y="3756"/>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110" name="Group 379"/>
          <p:cNvGrpSpPr/>
          <p:nvPr/>
        </p:nvGrpSpPr>
        <p:grpSpPr>
          <a:xfrm>
            <a:off x="7910513" y="5319713"/>
            <a:ext cx="196850" cy="163512"/>
            <a:chOff x="4600" y="3633"/>
            <a:chExt cx="114" cy="113"/>
          </a:xfrm>
        </p:grpSpPr>
        <p:sp>
          <p:nvSpPr>
            <p:cNvPr id="123263" name="Oval 380"/>
            <p:cNvSpPr/>
            <p:nvPr/>
          </p:nvSpPr>
          <p:spPr>
            <a:xfrm>
              <a:off x="4613" y="3646"/>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69" name="Rectangle 381"/>
            <p:cNvSpPr>
              <a:spLocks noChangeArrowheads="1"/>
            </p:cNvSpPr>
            <p:nvPr/>
          </p:nvSpPr>
          <p:spPr bwMode="auto">
            <a:xfrm>
              <a:off x="4600" y="3633"/>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111" name="Group 382"/>
          <p:cNvGrpSpPr/>
          <p:nvPr/>
        </p:nvGrpSpPr>
        <p:grpSpPr>
          <a:xfrm>
            <a:off x="7888288" y="5141913"/>
            <a:ext cx="196850" cy="163512"/>
            <a:chOff x="4587" y="3510"/>
            <a:chExt cx="114" cy="113"/>
          </a:xfrm>
        </p:grpSpPr>
        <p:sp>
          <p:nvSpPr>
            <p:cNvPr id="123261" name="Oval 383"/>
            <p:cNvSpPr/>
            <p:nvPr/>
          </p:nvSpPr>
          <p:spPr>
            <a:xfrm>
              <a:off x="4600" y="3523"/>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72" name="Rectangle 384"/>
            <p:cNvSpPr>
              <a:spLocks noChangeArrowheads="1"/>
            </p:cNvSpPr>
            <p:nvPr/>
          </p:nvSpPr>
          <p:spPr bwMode="auto">
            <a:xfrm>
              <a:off x="4587" y="3510"/>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112" name="Group 385"/>
          <p:cNvGrpSpPr/>
          <p:nvPr/>
        </p:nvGrpSpPr>
        <p:grpSpPr>
          <a:xfrm>
            <a:off x="5181600" y="4402138"/>
            <a:ext cx="196850" cy="163512"/>
            <a:chOff x="3013" y="2997"/>
            <a:chExt cx="114" cy="113"/>
          </a:xfrm>
        </p:grpSpPr>
        <p:sp>
          <p:nvSpPr>
            <p:cNvPr id="123259" name="Oval 386"/>
            <p:cNvSpPr/>
            <p:nvPr/>
          </p:nvSpPr>
          <p:spPr>
            <a:xfrm>
              <a:off x="3026" y="3010"/>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75" name="Rectangle 387"/>
            <p:cNvSpPr>
              <a:spLocks noChangeArrowheads="1"/>
            </p:cNvSpPr>
            <p:nvPr/>
          </p:nvSpPr>
          <p:spPr bwMode="auto">
            <a:xfrm>
              <a:off x="3013" y="2997"/>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113" name="Group 388"/>
          <p:cNvGrpSpPr/>
          <p:nvPr/>
        </p:nvGrpSpPr>
        <p:grpSpPr>
          <a:xfrm>
            <a:off x="5203825" y="4225925"/>
            <a:ext cx="196850" cy="161925"/>
            <a:chOff x="3026" y="2874"/>
            <a:chExt cx="114" cy="113"/>
          </a:xfrm>
        </p:grpSpPr>
        <p:sp>
          <p:nvSpPr>
            <p:cNvPr id="123257" name="Oval 389"/>
            <p:cNvSpPr/>
            <p:nvPr/>
          </p:nvSpPr>
          <p:spPr>
            <a:xfrm>
              <a:off x="3039" y="2887"/>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78" name="Rectangle 390"/>
            <p:cNvSpPr>
              <a:spLocks noChangeArrowheads="1"/>
            </p:cNvSpPr>
            <p:nvPr/>
          </p:nvSpPr>
          <p:spPr bwMode="auto">
            <a:xfrm>
              <a:off x="3026" y="2874"/>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114" name="Group 391"/>
          <p:cNvGrpSpPr/>
          <p:nvPr/>
        </p:nvGrpSpPr>
        <p:grpSpPr>
          <a:xfrm>
            <a:off x="5181600" y="4048125"/>
            <a:ext cx="196850" cy="161925"/>
            <a:chOff x="3013" y="2751"/>
            <a:chExt cx="114" cy="113"/>
          </a:xfrm>
        </p:grpSpPr>
        <p:sp>
          <p:nvSpPr>
            <p:cNvPr id="123255" name="Oval 392"/>
            <p:cNvSpPr/>
            <p:nvPr/>
          </p:nvSpPr>
          <p:spPr>
            <a:xfrm>
              <a:off x="3026" y="2764"/>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81" name="Rectangle 393"/>
            <p:cNvSpPr>
              <a:spLocks noChangeArrowheads="1"/>
            </p:cNvSpPr>
            <p:nvPr/>
          </p:nvSpPr>
          <p:spPr bwMode="auto">
            <a:xfrm>
              <a:off x="3013" y="2751"/>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115" name="Group 394"/>
          <p:cNvGrpSpPr/>
          <p:nvPr/>
        </p:nvGrpSpPr>
        <p:grpSpPr>
          <a:xfrm>
            <a:off x="4130675" y="5381625"/>
            <a:ext cx="196850" cy="163513"/>
            <a:chOff x="2402" y="3676"/>
            <a:chExt cx="114" cy="113"/>
          </a:xfrm>
        </p:grpSpPr>
        <p:sp>
          <p:nvSpPr>
            <p:cNvPr id="123253" name="Oval 395"/>
            <p:cNvSpPr/>
            <p:nvPr/>
          </p:nvSpPr>
          <p:spPr>
            <a:xfrm>
              <a:off x="2415" y="3689"/>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84" name="Rectangle 396"/>
            <p:cNvSpPr>
              <a:spLocks noChangeArrowheads="1"/>
            </p:cNvSpPr>
            <p:nvPr/>
          </p:nvSpPr>
          <p:spPr bwMode="auto">
            <a:xfrm>
              <a:off x="2402" y="3676"/>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116" name="Group 397"/>
          <p:cNvGrpSpPr/>
          <p:nvPr/>
        </p:nvGrpSpPr>
        <p:grpSpPr>
          <a:xfrm>
            <a:off x="4152900" y="5205413"/>
            <a:ext cx="196850" cy="161925"/>
            <a:chOff x="2415" y="3553"/>
            <a:chExt cx="114" cy="113"/>
          </a:xfrm>
        </p:grpSpPr>
        <p:sp>
          <p:nvSpPr>
            <p:cNvPr id="123251" name="Oval 398"/>
            <p:cNvSpPr/>
            <p:nvPr/>
          </p:nvSpPr>
          <p:spPr>
            <a:xfrm>
              <a:off x="2428" y="3566"/>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87" name="Rectangle 399"/>
            <p:cNvSpPr>
              <a:spLocks noChangeArrowheads="1"/>
            </p:cNvSpPr>
            <p:nvPr/>
          </p:nvSpPr>
          <p:spPr bwMode="auto">
            <a:xfrm>
              <a:off x="2415" y="3553"/>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117" name="Group 400"/>
          <p:cNvGrpSpPr/>
          <p:nvPr/>
        </p:nvGrpSpPr>
        <p:grpSpPr>
          <a:xfrm>
            <a:off x="4130675" y="5027613"/>
            <a:ext cx="196850" cy="161925"/>
            <a:chOff x="2402" y="3430"/>
            <a:chExt cx="114" cy="113"/>
          </a:xfrm>
        </p:grpSpPr>
        <p:sp>
          <p:nvSpPr>
            <p:cNvPr id="123249" name="Oval 401"/>
            <p:cNvSpPr/>
            <p:nvPr/>
          </p:nvSpPr>
          <p:spPr>
            <a:xfrm>
              <a:off x="2415" y="3443"/>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90" name="Rectangle 402"/>
            <p:cNvSpPr>
              <a:spLocks noChangeArrowheads="1"/>
            </p:cNvSpPr>
            <p:nvPr/>
          </p:nvSpPr>
          <p:spPr bwMode="auto">
            <a:xfrm>
              <a:off x="2402" y="3430"/>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118" name="Group 403"/>
          <p:cNvGrpSpPr/>
          <p:nvPr/>
        </p:nvGrpSpPr>
        <p:grpSpPr>
          <a:xfrm>
            <a:off x="6213475" y="5397500"/>
            <a:ext cx="196850" cy="163513"/>
            <a:chOff x="3613" y="3687"/>
            <a:chExt cx="114" cy="113"/>
          </a:xfrm>
        </p:grpSpPr>
        <p:sp>
          <p:nvSpPr>
            <p:cNvPr id="123247" name="Oval 404"/>
            <p:cNvSpPr/>
            <p:nvPr/>
          </p:nvSpPr>
          <p:spPr>
            <a:xfrm>
              <a:off x="3626" y="3700"/>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93" name="Rectangle 405"/>
            <p:cNvSpPr>
              <a:spLocks noChangeArrowheads="1"/>
            </p:cNvSpPr>
            <p:nvPr/>
          </p:nvSpPr>
          <p:spPr bwMode="auto">
            <a:xfrm>
              <a:off x="3613" y="3687"/>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119" name="Group 406"/>
          <p:cNvGrpSpPr/>
          <p:nvPr/>
        </p:nvGrpSpPr>
        <p:grpSpPr>
          <a:xfrm>
            <a:off x="6235700" y="5221288"/>
            <a:ext cx="196850" cy="161925"/>
            <a:chOff x="3626" y="3564"/>
            <a:chExt cx="114" cy="113"/>
          </a:xfrm>
        </p:grpSpPr>
        <p:sp>
          <p:nvSpPr>
            <p:cNvPr id="123245" name="Oval 407"/>
            <p:cNvSpPr/>
            <p:nvPr/>
          </p:nvSpPr>
          <p:spPr>
            <a:xfrm>
              <a:off x="3639" y="3577"/>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96" name="Rectangle 408"/>
            <p:cNvSpPr>
              <a:spLocks noChangeArrowheads="1"/>
            </p:cNvSpPr>
            <p:nvPr/>
          </p:nvSpPr>
          <p:spPr bwMode="auto">
            <a:xfrm>
              <a:off x="3626" y="3564"/>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3120" name="Group 409"/>
          <p:cNvGrpSpPr/>
          <p:nvPr/>
        </p:nvGrpSpPr>
        <p:grpSpPr>
          <a:xfrm>
            <a:off x="6213475" y="5043488"/>
            <a:ext cx="196850" cy="161925"/>
            <a:chOff x="3613" y="3441"/>
            <a:chExt cx="114" cy="113"/>
          </a:xfrm>
        </p:grpSpPr>
        <p:sp>
          <p:nvSpPr>
            <p:cNvPr id="123243" name="Oval 410"/>
            <p:cNvSpPr/>
            <p:nvPr/>
          </p:nvSpPr>
          <p:spPr>
            <a:xfrm>
              <a:off x="3626" y="3454"/>
              <a:ext cx="88" cy="88"/>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499" name="Rectangle 411"/>
            <p:cNvSpPr>
              <a:spLocks noChangeArrowheads="1"/>
            </p:cNvSpPr>
            <p:nvPr/>
          </p:nvSpPr>
          <p:spPr bwMode="auto">
            <a:xfrm>
              <a:off x="3613" y="3441"/>
              <a:ext cx="114" cy="1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23121" name="Oval 412"/>
          <p:cNvSpPr/>
          <p:nvPr/>
        </p:nvSpPr>
        <p:spPr>
          <a:xfrm>
            <a:off x="1476375" y="4519613"/>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22" name="Oval 413"/>
          <p:cNvSpPr/>
          <p:nvPr/>
        </p:nvSpPr>
        <p:spPr>
          <a:xfrm>
            <a:off x="1806575" y="4519613"/>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23" name="Oval 414"/>
          <p:cNvSpPr/>
          <p:nvPr/>
        </p:nvSpPr>
        <p:spPr>
          <a:xfrm>
            <a:off x="2136775" y="4519613"/>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24" name="Oval 415"/>
          <p:cNvSpPr/>
          <p:nvPr/>
        </p:nvSpPr>
        <p:spPr>
          <a:xfrm>
            <a:off x="2466975" y="4519613"/>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25" name="Oval 416"/>
          <p:cNvSpPr/>
          <p:nvPr/>
        </p:nvSpPr>
        <p:spPr>
          <a:xfrm>
            <a:off x="2797175" y="4519613"/>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26" name="Oval 417"/>
          <p:cNvSpPr/>
          <p:nvPr/>
        </p:nvSpPr>
        <p:spPr>
          <a:xfrm>
            <a:off x="1641475" y="4657725"/>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27" name="Oval 418"/>
          <p:cNvSpPr/>
          <p:nvPr/>
        </p:nvSpPr>
        <p:spPr>
          <a:xfrm>
            <a:off x="1971675" y="4657725"/>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28" name="Oval 419"/>
          <p:cNvSpPr/>
          <p:nvPr/>
        </p:nvSpPr>
        <p:spPr>
          <a:xfrm>
            <a:off x="2301875" y="4657725"/>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29" name="Oval 420"/>
          <p:cNvSpPr/>
          <p:nvPr/>
        </p:nvSpPr>
        <p:spPr>
          <a:xfrm>
            <a:off x="2632075" y="4657725"/>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30" name="Oval 421"/>
          <p:cNvSpPr/>
          <p:nvPr/>
        </p:nvSpPr>
        <p:spPr>
          <a:xfrm>
            <a:off x="2962275" y="4657725"/>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31" name="Oval 422"/>
          <p:cNvSpPr/>
          <p:nvPr/>
        </p:nvSpPr>
        <p:spPr>
          <a:xfrm>
            <a:off x="1476375" y="4795838"/>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32" name="Oval 423"/>
          <p:cNvSpPr/>
          <p:nvPr/>
        </p:nvSpPr>
        <p:spPr>
          <a:xfrm>
            <a:off x="1806575" y="4795838"/>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33" name="Oval 424"/>
          <p:cNvSpPr/>
          <p:nvPr/>
        </p:nvSpPr>
        <p:spPr>
          <a:xfrm>
            <a:off x="2136775" y="4795838"/>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34" name="Oval 425"/>
          <p:cNvSpPr/>
          <p:nvPr/>
        </p:nvSpPr>
        <p:spPr>
          <a:xfrm>
            <a:off x="2466975" y="4795838"/>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35" name="Oval 426"/>
          <p:cNvSpPr/>
          <p:nvPr/>
        </p:nvSpPr>
        <p:spPr>
          <a:xfrm>
            <a:off x="2797175" y="4795838"/>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36" name="Oval 427"/>
          <p:cNvSpPr/>
          <p:nvPr/>
        </p:nvSpPr>
        <p:spPr>
          <a:xfrm>
            <a:off x="1641475" y="4935538"/>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37" name="Oval 428"/>
          <p:cNvSpPr/>
          <p:nvPr/>
        </p:nvSpPr>
        <p:spPr>
          <a:xfrm>
            <a:off x="1971675" y="4935538"/>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38" name="Oval 429"/>
          <p:cNvSpPr/>
          <p:nvPr/>
        </p:nvSpPr>
        <p:spPr>
          <a:xfrm>
            <a:off x="2301875" y="4935538"/>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39" name="Oval 430"/>
          <p:cNvSpPr/>
          <p:nvPr/>
        </p:nvSpPr>
        <p:spPr>
          <a:xfrm>
            <a:off x="2632075" y="4935538"/>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40" name="Oval 431"/>
          <p:cNvSpPr/>
          <p:nvPr/>
        </p:nvSpPr>
        <p:spPr>
          <a:xfrm>
            <a:off x="2962275" y="4935538"/>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41" name="Oval 432"/>
          <p:cNvSpPr/>
          <p:nvPr/>
        </p:nvSpPr>
        <p:spPr>
          <a:xfrm>
            <a:off x="1476375" y="5073650"/>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42" name="Oval 433"/>
          <p:cNvSpPr/>
          <p:nvPr/>
        </p:nvSpPr>
        <p:spPr>
          <a:xfrm>
            <a:off x="1806575" y="5073650"/>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43" name="Oval 434"/>
          <p:cNvSpPr/>
          <p:nvPr/>
        </p:nvSpPr>
        <p:spPr>
          <a:xfrm>
            <a:off x="2136775" y="5073650"/>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44" name="Oval 435"/>
          <p:cNvSpPr/>
          <p:nvPr/>
        </p:nvSpPr>
        <p:spPr>
          <a:xfrm>
            <a:off x="2466975" y="5073650"/>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45" name="Oval 436"/>
          <p:cNvSpPr/>
          <p:nvPr/>
        </p:nvSpPr>
        <p:spPr>
          <a:xfrm>
            <a:off x="2797175" y="5073650"/>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46" name="Oval 437"/>
          <p:cNvSpPr/>
          <p:nvPr/>
        </p:nvSpPr>
        <p:spPr>
          <a:xfrm>
            <a:off x="1641475" y="5211763"/>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47" name="Oval 438"/>
          <p:cNvSpPr/>
          <p:nvPr/>
        </p:nvSpPr>
        <p:spPr>
          <a:xfrm>
            <a:off x="1971675" y="5211763"/>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48" name="Oval 439"/>
          <p:cNvSpPr/>
          <p:nvPr/>
        </p:nvSpPr>
        <p:spPr>
          <a:xfrm>
            <a:off x="2301875" y="5211763"/>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49" name="Oval 440"/>
          <p:cNvSpPr/>
          <p:nvPr/>
        </p:nvSpPr>
        <p:spPr>
          <a:xfrm>
            <a:off x="2632075" y="5211763"/>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50" name="Oval 441"/>
          <p:cNvSpPr/>
          <p:nvPr/>
        </p:nvSpPr>
        <p:spPr>
          <a:xfrm>
            <a:off x="2962275" y="5211763"/>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51" name="Oval 442"/>
          <p:cNvSpPr/>
          <p:nvPr/>
        </p:nvSpPr>
        <p:spPr>
          <a:xfrm>
            <a:off x="1476375" y="5349875"/>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52" name="Oval 443"/>
          <p:cNvSpPr/>
          <p:nvPr/>
        </p:nvSpPr>
        <p:spPr>
          <a:xfrm>
            <a:off x="1806575" y="5349875"/>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53" name="Oval 444"/>
          <p:cNvSpPr/>
          <p:nvPr/>
        </p:nvSpPr>
        <p:spPr>
          <a:xfrm>
            <a:off x="2136775" y="5349875"/>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54" name="Oval 445"/>
          <p:cNvSpPr/>
          <p:nvPr/>
        </p:nvSpPr>
        <p:spPr>
          <a:xfrm>
            <a:off x="2466975" y="5349875"/>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55" name="Oval 446"/>
          <p:cNvSpPr/>
          <p:nvPr/>
        </p:nvSpPr>
        <p:spPr>
          <a:xfrm>
            <a:off x="2797175" y="5349875"/>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56" name="Oval 447"/>
          <p:cNvSpPr/>
          <p:nvPr/>
        </p:nvSpPr>
        <p:spPr>
          <a:xfrm>
            <a:off x="1641475" y="5489575"/>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57" name="Oval 448"/>
          <p:cNvSpPr/>
          <p:nvPr/>
        </p:nvSpPr>
        <p:spPr>
          <a:xfrm>
            <a:off x="1971675" y="5489575"/>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58" name="Oval 449"/>
          <p:cNvSpPr/>
          <p:nvPr/>
        </p:nvSpPr>
        <p:spPr>
          <a:xfrm>
            <a:off x="2301875" y="5489575"/>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59" name="Oval 450"/>
          <p:cNvSpPr/>
          <p:nvPr/>
        </p:nvSpPr>
        <p:spPr>
          <a:xfrm>
            <a:off x="2632075" y="5489575"/>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60" name="Oval 451"/>
          <p:cNvSpPr/>
          <p:nvPr/>
        </p:nvSpPr>
        <p:spPr>
          <a:xfrm>
            <a:off x="2962275" y="5489575"/>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540" name="Oval 452"/>
          <p:cNvSpPr>
            <a:spLocks noChangeArrowheads="1"/>
          </p:cNvSpPr>
          <p:nvPr/>
        </p:nvSpPr>
        <p:spPr bwMode="auto">
          <a:xfrm>
            <a:off x="666750" y="4613275"/>
            <a:ext cx="317500" cy="265113"/>
          </a:xfrm>
          <a:prstGeom prst="ellipse">
            <a:avLst/>
          </a:prstGeom>
          <a:no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541" name="Oval 453"/>
          <p:cNvSpPr>
            <a:spLocks noChangeArrowheads="1"/>
          </p:cNvSpPr>
          <p:nvPr/>
        </p:nvSpPr>
        <p:spPr bwMode="auto">
          <a:xfrm>
            <a:off x="666750" y="4889500"/>
            <a:ext cx="317500" cy="266700"/>
          </a:xfrm>
          <a:prstGeom prst="ellipse">
            <a:avLst/>
          </a:prstGeom>
          <a:no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542" name="Oval 454"/>
          <p:cNvSpPr>
            <a:spLocks noChangeArrowheads="1"/>
          </p:cNvSpPr>
          <p:nvPr/>
        </p:nvSpPr>
        <p:spPr bwMode="auto">
          <a:xfrm>
            <a:off x="666750" y="5167313"/>
            <a:ext cx="317500" cy="265113"/>
          </a:xfrm>
          <a:prstGeom prst="ellipse">
            <a:avLst/>
          </a:prstGeom>
          <a:no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543" name="Oval 455"/>
          <p:cNvSpPr>
            <a:spLocks noChangeArrowheads="1"/>
          </p:cNvSpPr>
          <p:nvPr/>
        </p:nvSpPr>
        <p:spPr bwMode="auto">
          <a:xfrm>
            <a:off x="996950" y="4751388"/>
            <a:ext cx="317500" cy="265113"/>
          </a:xfrm>
          <a:prstGeom prst="ellipse">
            <a:avLst/>
          </a:prstGeom>
          <a:no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544" name="Oval 456"/>
          <p:cNvSpPr>
            <a:spLocks noChangeArrowheads="1"/>
          </p:cNvSpPr>
          <p:nvPr/>
        </p:nvSpPr>
        <p:spPr bwMode="auto">
          <a:xfrm>
            <a:off x="996950" y="5029200"/>
            <a:ext cx="317500" cy="265113"/>
          </a:xfrm>
          <a:prstGeom prst="ellipse">
            <a:avLst/>
          </a:prstGeom>
          <a:no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545" name="Oval 457"/>
          <p:cNvSpPr>
            <a:spLocks noChangeArrowheads="1"/>
          </p:cNvSpPr>
          <p:nvPr/>
        </p:nvSpPr>
        <p:spPr bwMode="auto">
          <a:xfrm>
            <a:off x="996950" y="5305425"/>
            <a:ext cx="317500" cy="265113"/>
          </a:xfrm>
          <a:prstGeom prst="ellipse">
            <a:avLst/>
          </a:prstGeom>
          <a:no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546" name="Oval 458"/>
          <p:cNvSpPr>
            <a:spLocks noChangeArrowheads="1"/>
          </p:cNvSpPr>
          <p:nvPr/>
        </p:nvSpPr>
        <p:spPr bwMode="auto">
          <a:xfrm>
            <a:off x="419100" y="4751388"/>
            <a:ext cx="317500" cy="265113"/>
          </a:xfrm>
          <a:prstGeom prst="ellipse">
            <a:avLst/>
          </a:prstGeom>
          <a:no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547" name="Oval 459"/>
          <p:cNvSpPr>
            <a:spLocks noChangeArrowheads="1"/>
          </p:cNvSpPr>
          <p:nvPr/>
        </p:nvSpPr>
        <p:spPr bwMode="auto">
          <a:xfrm>
            <a:off x="419100" y="5029200"/>
            <a:ext cx="317500" cy="265113"/>
          </a:xfrm>
          <a:prstGeom prst="ellipse">
            <a:avLst/>
          </a:prstGeom>
          <a:no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548" name="Oval 460"/>
          <p:cNvSpPr>
            <a:spLocks noChangeArrowheads="1"/>
          </p:cNvSpPr>
          <p:nvPr/>
        </p:nvSpPr>
        <p:spPr bwMode="auto">
          <a:xfrm>
            <a:off x="419100" y="5305425"/>
            <a:ext cx="317500" cy="265113"/>
          </a:xfrm>
          <a:prstGeom prst="ellipse">
            <a:avLst/>
          </a:prstGeom>
          <a:no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549" name="Oval 461"/>
          <p:cNvSpPr>
            <a:spLocks noChangeArrowheads="1"/>
          </p:cNvSpPr>
          <p:nvPr/>
        </p:nvSpPr>
        <p:spPr bwMode="auto">
          <a:xfrm>
            <a:off x="88900" y="4613275"/>
            <a:ext cx="317500" cy="265113"/>
          </a:xfrm>
          <a:prstGeom prst="ellipse">
            <a:avLst/>
          </a:prstGeom>
          <a:no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550" name="Oval 462"/>
          <p:cNvSpPr>
            <a:spLocks noChangeArrowheads="1"/>
          </p:cNvSpPr>
          <p:nvPr/>
        </p:nvSpPr>
        <p:spPr bwMode="auto">
          <a:xfrm>
            <a:off x="88900" y="4889500"/>
            <a:ext cx="317500" cy="266700"/>
          </a:xfrm>
          <a:prstGeom prst="ellipse">
            <a:avLst/>
          </a:prstGeom>
          <a:no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551" name="Oval 463"/>
          <p:cNvSpPr>
            <a:spLocks noChangeArrowheads="1"/>
          </p:cNvSpPr>
          <p:nvPr/>
        </p:nvSpPr>
        <p:spPr bwMode="auto">
          <a:xfrm>
            <a:off x="88900" y="5167313"/>
            <a:ext cx="317500" cy="265113"/>
          </a:xfrm>
          <a:prstGeom prst="ellipse">
            <a:avLst/>
          </a:prstGeom>
          <a:no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173" name="Line 464"/>
          <p:cNvSpPr/>
          <p:nvPr/>
        </p:nvSpPr>
        <p:spPr>
          <a:xfrm>
            <a:off x="7759700" y="868363"/>
            <a:ext cx="0" cy="2700337"/>
          </a:xfrm>
          <a:prstGeom prst="line">
            <a:avLst/>
          </a:prstGeom>
          <a:ln w="25400" cap="flat" cmpd="sng">
            <a:solidFill>
              <a:schemeClr val="tx1"/>
            </a:solidFill>
            <a:prstDash val="solid"/>
            <a:headEnd type="none" w="sm" len="sm"/>
            <a:tailEnd type="none" w="sm" len="sm"/>
          </a:ln>
        </p:spPr>
      </p:sp>
      <p:sp>
        <p:nvSpPr>
          <p:cNvPr id="123174" name="Line 465"/>
          <p:cNvSpPr/>
          <p:nvPr/>
        </p:nvSpPr>
        <p:spPr>
          <a:xfrm>
            <a:off x="7759700" y="4330700"/>
            <a:ext cx="0" cy="1454150"/>
          </a:xfrm>
          <a:prstGeom prst="line">
            <a:avLst/>
          </a:prstGeom>
          <a:ln w="25400" cap="flat" cmpd="sng">
            <a:solidFill>
              <a:schemeClr val="tx1"/>
            </a:solidFill>
            <a:prstDash val="solid"/>
            <a:headEnd type="none" w="sm" len="sm"/>
            <a:tailEnd type="none" w="sm" len="sm"/>
          </a:ln>
        </p:spPr>
      </p:sp>
      <p:sp>
        <p:nvSpPr>
          <p:cNvPr id="123175" name="Line 466"/>
          <p:cNvSpPr/>
          <p:nvPr/>
        </p:nvSpPr>
        <p:spPr>
          <a:xfrm>
            <a:off x="0" y="3984625"/>
            <a:ext cx="3219450" cy="0"/>
          </a:xfrm>
          <a:prstGeom prst="line">
            <a:avLst/>
          </a:prstGeom>
          <a:ln w="25400" cap="flat" cmpd="sng">
            <a:solidFill>
              <a:schemeClr val="tx1"/>
            </a:solidFill>
            <a:prstDash val="solid"/>
            <a:headEnd type="none" w="sm" len="sm"/>
            <a:tailEnd type="none" w="sm" len="sm"/>
          </a:ln>
        </p:spPr>
      </p:sp>
      <p:sp>
        <p:nvSpPr>
          <p:cNvPr id="123176" name="Line 467"/>
          <p:cNvSpPr/>
          <p:nvPr/>
        </p:nvSpPr>
        <p:spPr>
          <a:xfrm>
            <a:off x="3219450" y="3984625"/>
            <a:ext cx="0" cy="1800225"/>
          </a:xfrm>
          <a:prstGeom prst="line">
            <a:avLst/>
          </a:prstGeom>
          <a:ln w="25400" cap="flat" cmpd="sng">
            <a:solidFill>
              <a:schemeClr val="tx1"/>
            </a:solidFill>
            <a:prstDash val="solid"/>
            <a:headEnd type="none" w="sm" len="sm"/>
            <a:tailEnd type="none" w="sm" len="sm"/>
          </a:ln>
        </p:spPr>
      </p:sp>
      <p:sp>
        <p:nvSpPr>
          <p:cNvPr id="123177" name="Line 468"/>
          <p:cNvSpPr/>
          <p:nvPr/>
        </p:nvSpPr>
        <p:spPr>
          <a:xfrm>
            <a:off x="1403350" y="3984625"/>
            <a:ext cx="0" cy="1800225"/>
          </a:xfrm>
          <a:prstGeom prst="line">
            <a:avLst/>
          </a:prstGeom>
          <a:ln w="25400" cap="flat" cmpd="sng">
            <a:solidFill>
              <a:schemeClr val="tx1"/>
            </a:solidFill>
            <a:prstDash val="solid"/>
            <a:headEnd type="none" w="sm" len="sm"/>
            <a:tailEnd type="none" w="sm" len="sm"/>
          </a:ln>
        </p:spPr>
      </p:sp>
      <p:sp>
        <p:nvSpPr>
          <p:cNvPr id="123178" name="Oval 469"/>
          <p:cNvSpPr/>
          <p:nvPr/>
        </p:nvSpPr>
        <p:spPr>
          <a:xfrm>
            <a:off x="4016375" y="3254375"/>
            <a:ext cx="150813"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558" name="Rectangle 470"/>
          <p:cNvSpPr>
            <a:spLocks noChangeArrowheads="1"/>
          </p:cNvSpPr>
          <p:nvPr/>
        </p:nvSpPr>
        <p:spPr bwMode="auto">
          <a:xfrm>
            <a:off x="2101850" y="1770063"/>
            <a:ext cx="723900" cy="730250"/>
          </a:xfrm>
          <a:prstGeom prst="rect">
            <a:avLst/>
          </a:prstGeom>
          <a:noFill/>
          <a:ln w="9525">
            <a:noFill/>
            <a:miter lim="800000"/>
          </a:ln>
          <a:effectLst/>
        </p:spPr>
        <p:txBody>
          <a:bodyPr lIns="92075" tIns="46038" rIns="92075" bIns="46038">
            <a:spAutoFit/>
          </a:bodyPr>
          <a:p>
            <a:r>
              <a:rPr lang="en-US" altLang="zh-CN" sz="1400">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rPr>
              <a:t> </a:t>
            </a:r>
            <a:endParaRPr lang="en-US" altLang="zh-CN" sz="1400">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endParaRPr>
          </a:p>
          <a:p>
            <a:r>
              <a:rPr lang="en-US" altLang="zh-CN" sz="1400">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rPr>
              <a:t> 200</a:t>
            </a:r>
            <a:r>
              <a:rPr lang="zh-CN" altLang="en-US" sz="1400" dirty="0">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rPr>
              <a:t>吨压轧机</a:t>
            </a:r>
            <a:endParaRPr lang="zh-CN" altLang="en-US" sz="1400" dirty="0">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857559" name="Rectangle 471"/>
          <p:cNvSpPr>
            <a:spLocks noChangeArrowheads="1"/>
          </p:cNvSpPr>
          <p:nvPr/>
        </p:nvSpPr>
        <p:spPr bwMode="auto">
          <a:xfrm>
            <a:off x="4249738" y="1193800"/>
            <a:ext cx="687388" cy="304800"/>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14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焊接</a:t>
            </a:r>
            <a:r>
              <a:rPr kumimoji="0" lang="en-US" sz="14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mn-ea"/>
                <a:cs typeface="+mn-cs"/>
              </a:rPr>
              <a:t>II</a:t>
            </a:r>
            <a:endParaRPr kumimoji="0" lang="zh-CN" altLang="en-US" sz="14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57560" name="Rectangle 472"/>
          <p:cNvSpPr>
            <a:spLocks noChangeArrowheads="1"/>
          </p:cNvSpPr>
          <p:nvPr/>
        </p:nvSpPr>
        <p:spPr bwMode="auto">
          <a:xfrm>
            <a:off x="6002338" y="1209675"/>
            <a:ext cx="687388" cy="304800"/>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14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焊接 </a:t>
            </a:r>
            <a:r>
              <a:rPr kumimoji="0" lang="en-US" sz="14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mn-ea"/>
                <a:cs typeface="+mn-cs"/>
              </a:rPr>
              <a:t>I</a:t>
            </a:r>
            <a:endParaRPr kumimoji="0" lang="en-US" sz="14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857561" name="Rectangle 473"/>
          <p:cNvSpPr>
            <a:spLocks noChangeArrowheads="1"/>
          </p:cNvSpPr>
          <p:nvPr/>
        </p:nvSpPr>
        <p:spPr bwMode="auto">
          <a:xfrm>
            <a:off x="588963" y="936625"/>
            <a:ext cx="2017713" cy="396875"/>
          </a:xfrm>
          <a:prstGeom prst="rect">
            <a:avLst/>
          </a:prstGeom>
          <a:noFill/>
          <a:ln w="9525">
            <a:noFill/>
            <a:miter lim="800000"/>
          </a:ln>
          <a:effectLst/>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20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压轧部门</a:t>
            </a:r>
            <a:endParaRPr kumimoji="0" lang="zh-CN" altLang="en-US" sz="20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57562" name="Rectangle 474"/>
          <p:cNvSpPr>
            <a:spLocks noChangeArrowheads="1"/>
          </p:cNvSpPr>
          <p:nvPr/>
        </p:nvSpPr>
        <p:spPr bwMode="auto">
          <a:xfrm>
            <a:off x="3686175" y="4627563"/>
            <a:ext cx="1346200" cy="396875"/>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20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组装部门</a:t>
            </a:r>
            <a:r>
              <a:rPr kumimoji="0" lang="en-US" altLang="zh-CN" sz="20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endParaRPr kumimoji="0" lang="en-US" altLang="zh-CN" sz="20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57563" name="Rectangle 475"/>
          <p:cNvSpPr>
            <a:spLocks noChangeArrowheads="1"/>
          </p:cNvSpPr>
          <p:nvPr/>
        </p:nvSpPr>
        <p:spPr bwMode="auto">
          <a:xfrm>
            <a:off x="0" y="3990975"/>
            <a:ext cx="1457325" cy="366713"/>
          </a:xfrm>
          <a:prstGeom prst="rect">
            <a:avLst/>
          </a:prstGeom>
          <a:noFill/>
          <a:ln w="9525">
            <a:noFill/>
            <a:miter lim="800000"/>
          </a:ln>
          <a:effectLst/>
        </p:spPr>
        <p:txBody>
          <a:bodyPr lIns="92075" tIns="46038" rIns="92075" bIns="46038">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18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钢卷库</a:t>
            </a:r>
            <a:endParaRPr kumimoji="0" lang="zh-CN" altLang="en-US" sz="18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23185" name="Oval 476"/>
          <p:cNvSpPr/>
          <p:nvPr/>
        </p:nvSpPr>
        <p:spPr>
          <a:xfrm>
            <a:off x="1981200" y="5959475"/>
            <a:ext cx="152400"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86" name="Oval 477"/>
          <p:cNvSpPr/>
          <p:nvPr/>
        </p:nvSpPr>
        <p:spPr>
          <a:xfrm>
            <a:off x="4697413" y="5959475"/>
            <a:ext cx="150812" cy="127000"/>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57566" name="Rectangle 478"/>
          <p:cNvSpPr>
            <a:spLocks noChangeArrowheads="1"/>
          </p:cNvSpPr>
          <p:nvPr/>
        </p:nvSpPr>
        <p:spPr bwMode="auto">
          <a:xfrm>
            <a:off x="4675188" y="5940425"/>
            <a:ext cx="195263" cy="16351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567" name="Rectangle 479"/>
          <p:cNvSpPr>
            <a:spLocks noChangeArrowheads="1"/>
          </p:cNvSpPr>
          <p:nvPr/>
        </p:nvSpPr>
        <p:spPr bwMode="auto">
          <a:xfrm>
            <a:off x="2209800" y="5873750"/>
            <a:ext cx="2119313" cy="366713"/>
          </a:xfrm>
          <a:prstGeom prst="rect">
            <a:avLst/>
          </a:prstGeom>
          <a:noFill/>
          <a:ln w="9525">
            <a:noFill/>
            <a:miter lim="800000"/>
          </a:ln>
          <a:effectLst/>
        </p:spPr>
        <p:txBody>
          <a:bodyPr wrap="none" lIns="92075" tIns="46038" rIns="92075" bIns="46038">
            <a:spAutoFit/>
          </a:bodyPr>
          <a:p>
            <a:r>
              <a:rPr lang="en-US" altLang="zh-CN">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rPr>
              <a:t>=   </a:t>
            </a:r>
            <a:r>
              <a:rPr lang="zh-CN" altLang="en-US" dirty="0">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rPr>
              <a:t>篮子里的半成品</a:t>
            </a:r>
            <a:endParaRPr lang="zh-CN" altLang="en-US" dirty="0">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857568" name="Rectangle 480"/>
          <p:cNvSpPr>
            <a:spLocks noChangeArrowheads="1"/>
          </p:cNvSpPr>
          <p:nvPr/>
        </p:nvSpPr>
        <p:spPr bwMode="auto">
          <a:xfrm>
            <a:off x="4949825" y="5872163"/>
            <a:ext cx="2119313" cy="366713"/>
          </a:xfrm>
          <a:prstGeom prst="rect">
            <a:avLst/>
          </a:prstGeom>
          <a:noFill/>
          <a:ln w="9525">
            <a:noFill/>
            <a:miter lim="800000"/>
          </a:ln>
          <a:effectLst/>
        </p:spPr>
        <p:txBody>
          <a:bodyPr wrap="none" lIns="92075" tIns="46038" rIns="92075" bIns="46038">
            <a:spAutoFit/>
          </a:bodyPr>
          <a:p>
            <a:r>
              <a:rPr lang="en-US" altLang="zh-CN">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rPr>
              <a:t>=   </a:t>
            </a:r>
            <a:r>
              <a:rPr lang="zh-CN" altLang="en-US" dirty="0">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rPr>
              <a:t>盘子里的产成品</a:t>
            </a:r>
            <a:endParaRPr lang="zh-CN" altLang="en-US" dirty="0">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857569" name="Rectangle 481"/>
          <p:cNvSpPr>
            <a:spLocks noChangeArrowheads="1"/>
          </p:cNvSpPr>
          <p:nvPr/>
        </p:nvSpPr>
        <p:spPr bwMode="auto">
          <a:xfrm>
            <a:off x="5027613" y="2933700"/>
            <a:ext cx="2757488" cy="366713"/>
          </a:xfrm>
          <a:prstGeom prst="rect">
            <a:avLst/>
          </a:prstGeom>
          <a:noFill/>
          <a:ln w="9525">
            <a:noFill/>
            <a:miter lim="800000"/>
          </a:ln>
          <a:effectLst/>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18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焊接零件库</a:t>
            </a:r>
            <a:endParaRPr kumimoji="0" lang="zh-CN" altLang="en-US" sz="18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57570" name="Rectangle 482"/>
          <p:cNvSpPr>
            <a:spLocks noChangeArrowheads="1"/>
          </p:cNvSpPr>
          <p:nvPr/>
        </p:nvSpPr>
        <p:spPr bwMode="auto">
          <a:xfrm>
            <a:off x="6310313" y="3717925"/>
            <a:ext cx="1201738" cy="508000"/>
          </a:xfrm>
          <a:prstGeom prst="rect">
            <a:avLst/>
          </a:prstGeom>
          <a:noFill/>
          <a:ln w="9525">
            <a:noFill/>
            <a:miter lim="800000"/>
          </a:ln>
          <a:effectLst/>
        </p:spPr>
        <p:txBody>
          <a:bodyPr wrap="square" lIns="92075" tIns="46038" rIns="92075" bIns="46038">
            <a:spAutoFit/>
          </a:bodyPr>
          <a:p>
            <a:pPr algn="ctr"/>
            <a:r>
              <a:rPr lang="en-US" altLang="zh-CN" sz="1600">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rPr>
              <a:t> </a:t>
            </a:r>
            <a:endParaRPr lang="en-US" altLang="zh-CN" sz="1600">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endParaRPr>
          </a:p>
          <a:p>
            <a:pPr algn="ctr">
              <a:lnSpc>
                <a:spcPct val="70000"/>
              </a:lnSpc>
            </a:pPr>
            <a:r>
              <a:rPr lang="en-US" altLang="zh-CN" sz="1600">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rPr>
              <a:t> </a:t>
            </a:r>
            <a:r>
              <a:rPr lang="zh-CN" altLang="en-US" sz="1600" dirty="0">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rPr>
              <a:t>终检</a:t>
            </a:r>
            <a:endParaRPr lang="zh-CN" altLang="en-US" sz="1600" dirty="0">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endParaRPr>
          </a:p>
        </p:txBody>
      </p:sp>
      <p:grpSp>
        <p:nvGrpSpPr>
          <p:cNvPr id="123192" name="Group 483"/>
          <p:cNvGrpSpPr/>
          <p:nvPr/>
        </p:nvGrpSpPr>
        <p:grpSpPr>
          <a:xfrm>
            <a:off x="2559050" y="1978025"/>
            <a:ext cx="1971675" cy="2805113"/>
            <a:chOff x="1488" y="1316"/>
            <a:chExt cx="1146" cy="1945"/>
          </a:xfrm>
        </p:grpSpPr>
        <p:sp>
          <p:nvSpPr>
            <p:cNvPr id="857572" name="Arc 484"/>
            <p:cNvSpPr/>
            <p:nvPr/>
          </p:nvSpPr>
          <p:spPr bwMode="auto">
            <a:xfrm rot="-2242767">
              <a:off x="2404" y="1316"/>
              <a:ext cx="230" cy="456"/>
            </a:xfrm>
            <a:custGeom>
              <a:avLst/>
              <a:gdLst>
                <a:gd name="G0" fmla="+- 11166 0 0"/>
                <a:gd name="G1" fmla="+- 21600 0 0"/>
                <a:gd name="G2" fmla="+- 21600 0 0"/>
                <a:gd name="T0" fmla="*/ 0 w 21991"/>
                <a:gd name="T1" fmla="*/ 3110 h 21600"/>
                <a:gd name="T2" fmla="*/ 21991 w 21991"/>
                <a:gd name="T3" fmla="*/ 2908 h 21600"/>
                <a:gd name="T4" fmla="*/ 11166 w 21991"/>
                <a:gd name="T5" fmla="*/ 21600 h 21600"/>
              </a:gdLst>
              <a:ahLst/>
              <a:cxnLst>
                <a:cxn ang="0">
                  <a:pos x="T0" y="T1"/>
                </a:cxn>
                <a:cxn ang="0">
                  <a:pos x="T2" y="T3"/>
                </a:cxn>
                <a:cxn ang="0">
                  <a:pos x="T4" y="T5"/>
                </a:cxn>
              </a:cxnLst>
              <a:rect l="0" t="0" r="r" b="b"/>
              <a:pathLst>
                <a:path w="21991" h="21600" fill="none" extrusionOk="0">
                  <a:moveTo>
                    <a:pt x="-1" y="3109"/>
                  </a:moveTo>
                  <a:cubicBezTo>
                    <a:pt x="3369" y="1075"/>
                    <a:pt x="7230" y="-1"/>
                    <a:pt x="11166" y="0"/>
                  </a:cubicBezTo>
                  <a:cubicBezTo>
                    <a:pt x="14967" y="0"/>
                    <a:pt x="18701" y="1003"/>
                    <a:pt x="21990" y="2908"/>
                  </a:cubicBezTo>
                </a:path>
                <a:path w="21991" h="21600" stroke="0" extrusionOk="0">
                  <a:moveTo>
                    <a:pt x="-1" y="3109"/>
                  </a:moveTo>
                  <a:cubicBezTo>
                    <a:pt x="3369" y="1075"/>
                    <a:pt x="7230" y="-1"/>
                    <a:pt x="11166" y="0"/>
                  </a:cubicBezTo>
                  <a:cubicBezTo>
                    <a:pt x="14967" y="0"/>
                    <a:pt x="18701" y="1003"/>
                    <a:pt x="21990" y="2908"/>
                  </a:cubicBezTo>
                  <a:lnTo>
                    <a:pt x="11166" y="21600"/>
                  </a:lnTo>
                  <a:close/>
                </a:path>
              </a:pathLst>
            </a:custGeom>
            <a:noFill/>
            <a:ln w="50800" cap="rnd">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573" name="Line 485"/>
            <p:cNvSpPr>
              <a:spLocks noChangeShapeType="1"/>
            </p:cNvSpPr>
            <p:nvPr/>
          </p:nvSpPr>
          <p:spPr bwMode="auto">
            <a:xfrm flipV="1">
              <a:off x="2304" y="1488"/>
              <a:ext cx="29" cy="457"/>
            </a:xfrm>
            <a:prstGeom prst="line">
              <a:avLst/>
            </a:prstGeom>
            <a:noFill/>
            <a:ln w="50800">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57574" name="Arc 486"/>
            <p:cNvSpPr/>
            <p:nvPr/>
          </p:nvSpPr>
          <p:spPr bwMode="auto">
            <a:xfrm>
              <a:off x="1488" y="2592"/>
              <a:ext cx="721" cy="669"/>
            </a:xfrm>
            <a:custGeom>
              <a:avLst/>
              <a:gdLst>
                <a:gd name="G0" fmla="+- 21318 0 0"/>
                <a:gd name="G1" fmla="+- 18991 0 0"/>
                <a:gd name="G2" fmla="+- 21600 0 0"/>
                <a:gd name="T0" fmla="*/ 0 w 21318"/>
                <a:gd name="T1" fmla="*/ 15513 h 18991"/>
                <a:gd name="T2" fmla="*/ 11026 w 21318"/>
                <a:gd name="T3" fmla="*/ 0 h 18991"/>
                <a:gd name="T4" fmla="*/ 21318 w 21318"/>
                <a:gd name="T5" fmla="*/ 18991 h 18991"/>
              </a:gdLst>
              <a:ahLst/>
              <a:cxnLst>
                <a:cxn ang="0">
                  <a:pos x="T0" y="T1"/>
                </a:cxn>
                <a:cxn ang="0">
                  <a:pos x="T2" y="T3"/>
                </a:cxn>
                <a:cxn ang="0">
                  <a:pos x="T4" y="T5"/>
                </a:cxn>
              </a:cxnLst>
              <a:rect l="0" t="0" r="r" b="b"/>
              <a:pathLst>
                <a:path w="21318" h="18991" fill="none" extrusionOk="0">
                  <a:moveTo>
                    <a:pt x="-1" y="15512"/>
                  </a:moveTo>
                  <a:cubicBezTo>
                    <a:pt x="1076" y="8914"/>
                    <a:pt x="5148" y="3186"/>
                    <a:pt x="11026" y="0"/>
                  </a:cubicBezTo>
                </a:path>
                <a:path w="21318" h="18991" stroke="0" extrusionOk="0">
                  <a:moveTo>
                    <a:pt x="-1" y="15512"/>
                  </a:moveTo>
                  <a:cubicBezTo>
                    <a:pt x="1076" y="8914"/>
                    <a:pt x="5148" y="3186"/>
                    <a:pt x="11026" y="0"/>
                  </a:cubicBezTo>
                  <a:lnTo>
                    <a:pt x="21318" y="18991"/>
                  </a:lnTo>
                  <a:close/>
                </a:path>
              </a:pathLst>
            </a:custGeom>
            <a:noFill/>
            <a:ln w="50800" cap="rnd">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575" name="Arc 487"/>
            <p:cNvSpPr/>
            <p:nvPr/>
          </p:nvSpPr>
          <p:spPr bwMode="auto">
            <a:xfrm>
              <a:off x="1587" y="1928"/>
              <a:ext cx="717" cy="664"/>
            </a:xfrm>
            <a:custGeom>
              <a:avLst/>
              <a:gdLst>
                <a:gd name="G0" fmla="+- 0 0 0"/>
                <a:gd name="G1" fmla="+- 31 0 0"/>
                <a:gd name="G2" fmla="+- 21600 0 0"/>
                <a:gd name="T0" fmla="*/ 21600 w 21600"/>
                <a:gd name="T1" fmla="*/ 0 h 20069"/>
                <a:gd name="T2" fmla="*/ 8063 w 21600"/>
                <a:gd name="T3" fmla="*/ 20069 h 20069"/>
                <a:gd name="T4" fmla="*/ 0 w 21600"/>
                <a:gd name="T5" fmla="*/ 31 h 20069"/>
              </a:gdLst>
              <a:ahLst/>
              <a:cxnLst>
                <a:cxn ang="0">
                  <a:pos x="T0" y="T1"/>
                </a:cxn>
                <a:cxn ang="0">
                  <a:pos x="T2" y="T3"/>
                </a:cxn>
                <a:cxn ang="0">
                  <a:pos x="T4" y="T5"/>
                </a:cxn>
              </a:cxnLst>
              <a:rect l="0" t="0" r="r" b="b"/>
              <a:pathLst>
                <a:path w="21600" h="20069" fill="none" extrusionOk="0">
                  <a:moveTo>
                    <a:pt x="21599" y="0"/>
                  </a:moveTo>
                  <a:cubicBezTo>
                    <a:pt x="21599" y="10"/>
                    <a:pt x="21600" y="20"/>
                    <a:pt x="21600" y="31"/>
                  </a:cubicBezTo>
                  <a:cubicBezTo>
                    <a:pt x="21600" y="8847"/>
                    <a:pt x="16242" y="16778"/>
                    <a:pt x="8063" y="20069"/>
                  </a:cubicBezTo>
                </a:path>
                <a:path w="21600" h="20069" stroke="0" extrusionOk="0">
                  <a:moveTo>
                    <a:pt x="21599" y="0"/>
                  </a:moveTo>
                  <a:cubicBezTo>
                    <a:pt x="21599" y="10"/>
                    <a:pt x="21600" y="20"/>
                    <a:pt x="21600" y="31"/>
                  </a:cubicBezTo>
                  <a:cubicBezTo>
                    <a:pt x="21600" y="8847"/>
                    <a:pt x="16242" y="16778"/>
                    <a:pt x="8063" y="20069"/>
                  </a:cubicBezTo>
                  <a:lnTo>
                    <a:pt x="0" y="31"/>
                  </a:lnTo>
                  <a:close/>
                </a:path>
              </a:pathLst>
            </a:custGeom>
            <a:noFill/>
            <a:ln w="50800" cap="rnd">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857576" name="Line 488"/>
          <p:cNvSpPr>
            <a:spLocks noChangeShapeType="1"/>
          </p:cNvSpPr>
          <p:nvPr/>
        </p:nvSpPr>
        <p:spPr bwMode="auto">
          <a:xfrm flipV="1">
            <a:off x="4275138" y="2005013"/>
            <a:ext cx="1825625" cy="3175"/>
          </a:xfrm>
          <a:prstGeom prst="line">
            <a:avLst/>
          </a:prstGeom>
          <a:noFill/>
          <a:ln w="50800">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57577" name="Arc 489"/>
          <p:cNvSpPr/>
          <p:nvPr/>
        </p:nvSpPr>
        <p:spPr bwMode="auto">
          <a:xfrm>
            <a:off x="6000750" y="1668463"/>
            <a:ext cx="390525" cy="346075"/>
          </a:xfrm>
          <a:custGeom>
            <a:avLst/>
            <a:gdLst>
              <a:gd name="G0" fmla="+- 0 0 0"/>
              <a:gd name="G1" fmla="+- 5491 0 0"/>
              <a:gd name="G2" fmla="+- 21600 0 0"/>
              <a:gd name="T0" fmla="*/ 20890 w 21600"/>
              <a:gd name="T1" fmla="*/ 0 h 27083"/>
              <a:gd name="T2" fmla="*/ 573 w 21600"/>
              <a:gd name="T3" fmla="*/ 27083 h 27083"/>
              <a:gd name="T4" fmla="*/ 0 w 21600"/>
              <a:gd name="T5" fmla="*/ 5491 h 27083"/>
            </a:gdLst>
            <a:ahLst/>
            <a:cxnLst>
              <a:cxn ang="0">
                <a:pos x="T0" y="T1"/>
              </a:cxn>
              <a:cxn ang="0">
                <a:pos x="T2" y="T3"/>
              </a:cxn>
              <a:cxn ang="0">
                <a:pos x="T4" y="T5"/>
              </a:cxn>
            </a:cxnLst>
            <a:rect l="0" t="0" r="r" b="b"/>
            <a:pathLst>
              <a:path w="21600" h="27083" fill="none" extrusionOk="0">
                <a:moveTo>
                  <a:pt x="20890" y="-1"/>
                </a:moveTo>
                <a:cubicBezTo>
                  <a:pt x="21361" y="1792"/>
                  <a:pt x="21600" y="3637"/>
                  <a:pt x="21600" y="5491"/>
                </a:cubicBezTo>
                <a:cubicBezTo>
                  <a:pt x="21600" y="17197"/>
                  <a:pt x="12275" y="26772"/>
                  <a:pt x="573" y="27083"/>
                </a:cubicBezTo>
              </a:path>
              <a:path w="21600" h="27083" stroke="0" extrusionOk="0">
                <a:moveTo>
                  <a:pt x="20890" y="-1"/>
                </a:moveTo>
                <a:cubicBezTo>
                  <a:pt x="21361" y="1792"/>
                  <a:pt x="21600" y="3637"/>
                  <a:pt x="21600" y="5491"/>
                </a:cubicBezTo>
                <a:cubicBezTo>
                  <a:pt x="21600" y="17197"/>
                  <a:pt x="12275" y="26772"/>
                  <a:pt x="573" y="27083"/>
                </a:cubicBezTo>
                <a:lnTo>
                  <a:pt x="0" y="5491"/>
                </a:lnTo>
                <a:close/>
              </a:path>
            </a:pathLst>
          </a:custGeom>
          <a:noFill/>
          <a:ln w="50800" cap="rnd">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578" name="Arc 490"/>
          <p:cNvSpPr/>
          <p:nvPr/>
        </p:nvSpPr>
        <p:spPr bwMode="auto">
          <a:xfrm>
            <a:off x="6424613" y="1681163"/>
            <a:ext cx="496888" cy="779463"/>
          </a:xfrm>
          <a:custGeom>
            <a:avLst/>
            <a:gdLst>
              <a:gd name="G0" fmla="+- 0 0 0"/>
              <a:gd name="G1" fmla="+- 21476 0 0"/>
              <a:gd name="G2" fmla="+- 21600 0 0"/>
              <a:gd name="T0" fmla="*/ 2308 w 21600"/>
              <a:gd name="T1" fmla="*/ 0 h 41622"/>
              <a:gd name="T2" fmla="*/ 7791 w 21600"/>
              <a:gd name="T3" fmla="*/ 41622 h 41622"/>
              <a:gd name="T4" fmla="*/ 0 w 21600"/>
              <a:gd name="T5" fmla="*/ 21476 h 41622"/>
            </a:gdLst>
            <a:ahLst/>
            <a:cxnLst>
              <a:cxn ang="0">
                <a:pos x="T0" y="T1"/>
              </a:cxn>
              <a:cxn ang="0">
                <a:pos x="T2" y="T3"/>
              </a:cxn>
              <a:cxn ang="0">
                <a:pos x="T4" y="T5"/>
              </a:cxn>
            </a:cxnLst>
            <a:rect l="0" t="0" r="r" b="b"/>
            <a:pathLst>
              <a:path w="21600" h="41622" fill="none" extrusionOk="0">
                <a:moveTo>
                  <a:pt x="2308" y="-1"/>
                </a:moveTo>
                <a:cubicBezTo>
                  <a:pt x="13280" y="1178"/>
                  <a:pt x="21600" y="10440"/>
                  <a:pt x="21600" y="21476"/>
                </a:cubicBezTo>
                <a:cubicBezTo>
                  <a:pt x="21600" y="30398"/>
                  <a:pt x="16113" y="38403"/>
                  <a:pt x="7790" y="41621"/>
                </a:cubicBezTo>
              </a:path>
              <a:path w="21600" h="41622" stroke="0" extrusionOk="0">
                <a:moveTo>
                  <a:pt x="2308" y="-1"/>
                </a:moveTo>
                <a:cubicBezTo>
                  <a:pt x="13280" y="1178"/>
                  <a:pt x="21600" y="10440"/>
                  <a:pt x="21600" y="21476"/>
                </a:cubicBezTo>
                <a:cubicBezTo>
                  <a:pt x="21600" y="30398"/>
                  <a:pt x="16113" y="38403"/>
                  <a:pt x="7790" y="41621"/>
                </a:cubicBezTo>
                <a:lnTo>
                  <a:pt x="0" y="21476"/>
                </a:lnTo>
                <a:close/>
              </a:path>
            </a:pathLst>
          </a:custGeom>
          <a:noFill/>
          <a:ln w="50800" cap="rnd">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857502" name="Group 491"/>
          <p:cNvGrpSpPr/>
          <p:nvPr/>
        </p:nvGrpSpPr>
        <p:grpSpPr>
          <a:xfrm>
            <a:off x="4762500" y="2438400"/>
            <a:ext cx="1884363" cy="592138"/>
            <a:chOff x="2763" y="1623"/>
            <a:chExt cx="1096" cy="411"/>
          </a:xfrm>
        </p:grpSpPr>
        <p:sp>
          <p:nvSpPr>
            <p:cNvPr id="857580" name="Line 492"/>
            <p:cNvSpPr>
              <a:spLocks noChangeShapeType="1"/>
            </p:cNvSpPr>
            <p:nvPr/>
          </p:nvSpPr>
          <p:spPr bwMode="auto">
            <a:xfrm flipV="1">
              <a:off x="2953" y="1623"/>
              <a:ext cx="906" cy="144"/>
            </a:xfrm>
            <a:prstGeom prst="line">
              <a:avLst/>
            </a:prstGeom>
            <a:noFill/>
            <a:ln w="50800">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57581" name="Arc 493"/>
            <p:cNvSpPr/>
            <p:nvPr/>
          </p:nvSpPr>
          <p:spPr bwMode="auto">
            <a:xfrm>
              <a:off x="2763" y="1766"/>
              <a:ext cx="206" cy="268"/>
            </a:xfrm>
            <a:custGeom>
              <a:avLst/>
              <a:gdLst>
                <a:gd name="G0" fmla="+- 19558 0 0"/>
                <a:gd name="G1" fmla="+- 21590 0 0"/>
                <a:gd name="G2" fmla="+- 21600 0 0"/>
                <a:gd name="T0" fmla="*/ 0 w 19558"/>
                <a:gd name="T1" fmla="*/ 12422 h 21590"/>
                <a:gd name="T2" fmla="*/ 18892 w 19558"/>
                <a:gd name="T3" fmla="*/ 0 h 21590"/>
                <a:gd name="T4" fmla="*/ 19558 w 19558"/>
                <a:gd name="T5" fmla="*/ 21590 h 21590"/>
              </a:gdLst>
              <a:ahLst/>
              <a:cxnLst>
                <a:cxn ang="0">
                  <a:pos x="T0" y="T1"/>
                </a:cxn>
                <a:cxn ang="0">
                  <a:pos x="T2" y="T3"/>
                </a:cxn>
                <a:cxn ang="0">
                  <a:pos x="T4" y="T5"/>
                </a:cxn>
              </a:cxnLst>
              <a:rect l="0" t="0" r="r" b="b"/>
              <a:pathLst>
                <a:path w="19558" h="21590" fill="none" extrusionOk="0">
                  <a:moveTo>
                    <a:pt x="0" y="12422"/>
                  </a:moveTo>
                  <a:cubicBezTo>
                    <a:pt x="3454" y="5053"/>
                    <a:pt x="10757" y="251"/>
                    <a:pt x="18892" y="0"/>
                  </a:cubicBezTo>
                </a:path>
                <a:path w="19558" h="21590" stroke="0" extrusionOk="0">
                  <a:moveTo>
                    <a:pt x="0" y="12422"/>
                  </a:moveTo>
                  <a:cubicBezTo>
                    <a:pt x="3454" y="5053"/>
                    <a:pt x="10757" y="251"/>
                    <a:pt x="18892" y="0"/>
                  </a:cubicBezTo>
                  <a:lnTo>
                    <a:pt x="19558" y="21590"/>
                  </a:lnTo>
                  <a:close/>
                </a:path>
              </a:pathLst>
            </a:custGeom>
            <a:noFill/>
            <a:ln w="50800" cap="rnd">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857582" name="Arc 494"/>
          <p:cNvSpPr/>
          <p:nvPr/>
        </p:nvSpPr>
        <p:spPr bwMode="auto">
          <a:xfrm>
            <a:off x="4044950" y="1671638"/>
            <a:ext cx="715963" cy="1236663"/>
          </a:xfrm>
          <a:custGeom>
            <a:avLst/>
            <a:gdLst>
              <a:gd name="G0" fmla="+- 21600 0 0"/>
              <a:gd name="G1" fmla="+- 21563 0 0"/>
              <a:gd name="G2" fmla="+- 21600 0 0"/>
              <a:gd name="T0" fmla="*/ 27501 w 27501"/>
              <a:gd name="T1" fmla="*/ 42341 h 43163"/>
              <a:gd name="T2" fmla="*/ 20335 w 27501"/>
              <a:gd name="T3" fmla="*/ 0 h 43163"/>
              <a:gd name="T4" fmla="*/ 21600 w 27501"/>
              <a:gd name="T5" fmla="*/ 21563 h 43163"/>
            </a:gdLst>
            <a:ahLst/>
            <a:cxnLst>
              <a:cxn ang="0">
                <a:pos x="T0" y="T1"/>
              </a:cxn>
              <a:cxn ang="0">
                <a:pos x="T2" y="T3"/>
              </a:cxn>
              <a:cxn ang="0">
                <a:pos x="T4" y="T5"/>
              </a:cxn>
            </a:cxnLst>
            <a:rect l="0" t="0" r="r" b="b"/>
            <a:pathLst>
              <a:path w="27501" h="43163" fill="none" extrusionOk="0">
                <a:moveTo>
                  <a:pt x="27501" y="42341"/>
                </a:moveTo>
                <a:cubicBezTo>
                  <a:pt x="25581" y="42886"/>
                  <a:pt x="23595" y="43162"/>
                  <a:pt x="21600" y="43163"/>
                </a:cubicBezTo>
                <a:cubicBezTo>
                  <a:pt x="9670" y="43163"/>
                  <a:pt x="0" y="33492"/>
                  <a:pt x="0" y="21563"/>
                </a:cubicBezTo>
                <a:cubicBezTo>
                  <a:pt x="-1" y="10124"/>
                  <a:pt x="8916" y="669"/>
                  <a:pt x="20335" y="0"/>
                </a:cubicBezTo>
              </a:path>
              <a:path w="27501" h="43163" stroke="0" extrusionOk="0">
                <a:moveTo>
                  <a:pt x="27501" y="42341"/>
                </a:moveTo>
                <a:cubicBezTo>
                  <a:pt x="25581" y="42886"/>
                  <a:pt x="23595" y="43162"/>
                  <a:pt x="21600" y="43163"/>
                </a:cubicBezTo>
                <a:cubicBezTo>
                  <a:pt x="9670" y="43163"/>
                  <a:pt x="0" y="33492"/>
                  <a:pt x="0" y="21563"/>
                </a:cubicBezTo>
                <a:cubicBezTo>
                  <a:pt x="-1" y="10124"/>
                  <a:pt x="8916" y="669"/>
                  <a:pt x="20335" y="0"/>
                </a:cubicBezTo>
                <a:lnTo>
                  <a:pt x="21600" y="21563"/>
                </a:lnTo>
                <a:close/>
              </a:path>
            </a:pathLst>
          </a:custGeom>
          <a:noFill/>
          <a:ln w="50800" cap="rnd">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583" name="Arc 495"/>
          <p:cNvSpPr/>
          <p:nvPr/>
        </p:nvSpPr>
        <p:spPr bwMode="auto">
          <a:xfrm>
            <a:off x="3773488" y="1643063"/>
            <a:ext cx="777875" cy="1449388"/>
          </a:xfrm>
          <a:custGeom>
            <a:avLst/>
            <a:gdLst>
              <a:gd name="G0" fmla="+- 21600 0 0"/>
              <a:gd name="G1" fmla="+- 21600 0 0"/>
              <a:gd name="G2" fmla="+- 21600 0 0"/>
              <a:gd name="T0" fmla="*/ 24457 w 28620"/>
              <a:gd name="T1" fmla="*/ 43010 h 43200"/>
              <a:gd name="T2" fmla="*/ 28620 w 28620"/>
              <a:gd name="T3" fmla="*/ 1172 h 43200"/>
              <a:gd name="T4" fmla="*/ 21600 w 28620"/>
              <a:gd name="T5" fmla="*/ 21600 h 43200"/>
            </a:gdLst>
            <a:ahLst/>
            <a:cxnLst>
              <a:cxn ang="0">
                <a:pos x="T0" y="T1"/>
              </a:cxn>
              <a:cxn ang="0">
                <a:pos x="T2" y="T3"/>
              </a:cxn>
              <a:cxn ang="0">
                <a:pos x="T4" y="T5"/>
              </a:cxn>
            </a:cxnLst>
            <a:rect l="0" t="0" r="r" b="b"/>
            <a:pathLst>
              <a:path w="28620" h="43200" fill="none" extrusionOk="0">
                <a:moveTo>
                  <a:pt x="24457" y="43010"/>
                </a:moveTo>
                <a:cubicBezTo>
                  <a:pt x="23509" y="43136"/>
                  <a:pt x="22555" y="43199"/>
                  <a:pt x="21600" y="43200"/>
                </a:cubicBezTo>
                <a:cubicBezTo>
                  <a:pt x="9670" y="43200"/>
                  <a:pt x="0" y="33529"/>
                  <a:pt x="0" y="21600"/>
                </a:cubicBezTo>
                <a:cubicBezTo>
                  <a:pt x="0" y="9670"/>
                  <a:pt x="9670" y="0"/>
                  <a:pt x="21600" y="0"/>
                </a:cubicBezTo>
                <a:cubicBezTo>
                  <a:pt x="23988" y="-1"/>
                  <a:pt x="26360" y="396"/>
                  <a:pt x="28619" y="1172"/>
                </a:cubicBezTo>
              </a:path>
              <a:path w="28620" h="43200" stroke="0" extrusionOk="0">
                <a:moveTo>
                  <a:pt x="24457" y="43010"/>
                </a:moveTo>
                <a:cubicBezTo>
                  <a:pt x="23509" y="43136"/>
                  <a:pt x="22555" y="43199"/>
                  <a:pt x="21600" y="43200"/>
                </a:cubicBezTo>
                <a:cubicBezTo>
                  <a:pt x="9670" y="43200"/>
                  <a:pt x="0" y="33529"/>
                  <a:pt x="0" y="21600"/>
                </a:cubicBezTo>
                <a:cubicBezTo>
                  <a:pt x="0" y="9670"/>
                  <a:pt x="9670" y="0"/>
                  <a:pt x="21600" y="0"/>
                </a:cubicBezTo>
                <a:cubicBezTo>
                  <a:pt x="23988" y="-1"/>
                  <a:pt x="26360" y="396"/>
                  <a:pt x="28619" y="1172"/>
                </a:cubicBezTo>
                <a:lnTo>
                  <a:pt x="21600" y="21600"/>
                </a:lnTo>
                <a:close/>
              </a:path>
            </a:pathLst>
          </a:custGeom>
          <a:noFill/>
          <a:ln w="50800" cap="rnd">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584" name="Line 496"/>
          <p:cNvSpPr>
            <a:spLocks noChangeShapeType="1"/>
          </p:cNvSpPr>
          <p:nvPr/>
        </p:nvSpPr>
        <p:spPr bwMode="auto">
          <a:xfrm flipV="1">
            <a:off x="4432300" y="3086100"/>
            <a:ext cx="2063750" cy="12700"/>
          </a:xfrm>
          <a:prstGeom prst="line">
            <a:avLst/>
          </a:prstGeom>
          <a:noFill/>
          <a:ln w="50800">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57585" name="Line 497"/>
          <p:cNvSpPr>
            <a:spLocks noChangeShapeType="1"/>
          </p:cNvSpPr>
          <p:nvPr/>
        </p:nvSpPr>
        <p:spPr bwMode="auto">
          <a:xfrm>
            <a:off x="7594600" y="3824288"/>
            <a:ext cx="1157288" cy="0"/>
          </a:xfrm>
          <a:prstGeom prst="line">
            <a:avLst/>
          </a:prstGeom>
          <a:noFill/>
          <a:ln w="50800">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857503" name="Group 498"/>
          <p:cNvGrpSpPr/>
          <p:nvPr/>
        </p:nvGrpSpPr>
        <p:grpSpPr>
          <a:xfrm>
            <a:off x="8262938" y="1060450"/>
            <a:ext cx="498475" cy="2759075"/>
            <a:chOff x="4805" y="680"/>
            <a:chExt cx="289" cy="1913"/>
          </a:xfrm>
        </p:grpSpPr>
        <p:sp>
          <p:nvSpPr>
            <p:cNvPr id="857587" name="Line 499"/>
            <p:cNvSpPr>
              <a:spLocks noChangeShapeType="1"/>
            </p:cNvSpPr>
            <p:nvPr/>
          </p:nvSpPr>
          <p:spPr bwMode="auto">
            <a:xfrm flipV="1">
              <a:off x="4834" y="680"/>
              <a:ext cx="246" cy="1535"/>
            </a:xfrm>
            <a:prstGeom prst="line">
              <a:avLst/>
            </a:prstGeom>
            <a:noFill/>
            <a:ln w="50800">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57588" name="Arc 500"/>
            <p:cNvSpPr/>
            <p:nvPr/>
          </p:nvSpPr>
          <p:spPr bwMode="auto">
            <a:xfrm>
              <a:off x="4805" y="2204"/>
              <a:ext cx="289" cy="389"/>
            </a:xfrm>
            <a:custGeom>
              <a:avLst/>
              <a:gdLst>
                <a:gd name="G0" fmla="+- 21600 0 0"/>
                <a:gd name="G1" fmla="+- 8375 0 0"/>
                <a:gd name="G2" fmla="+- 21600 0 0"/>
                <a:gd name="T0" fmla="*/ 20325 w 21600"/>
                <a:gd name="T1" fmla="*/ 29937 h 29937"/>
                <a:gd name="T2" fmla="*/ 1690 w 21600"/>
                <a:gd name="T3" fmla="*/ 0 h 29937"/>
                <a:gd name="T4" fmla="*/ 21600 w 21600"/>
                <a:gd name="T5" fmla="*/ 8375 h 29937"/>
              </a:gdLst>
              <a:ahLst/>
              <a:cxnLst>
                <a:cxn ang="0">
                  <a:pos x="T0" y="T1"/>
                </a:cxn>
                <a:cxn ang="0">
                  <a:pos x="T2" y="T3"/>
                </a:cxn>
                <a:cxn ang="0">
                  <a:pos x="T4" y="T5"/>
                </a:cxn>
              </a:cxnLst>
              <a:rect l="0" t="0" r="r" b="b"/>
              <a:pathLst>
                <a:path w="21600" h="29937" fill="none" extrusionOk="0">
                  <a:moveTo>
                    <a:pt x="20324" y="29937"/>
                  </a:moveTo>
                  <a:cubicBezTo>
                    <a:pt x="8910" y="29262"/>
                    <a:pt x="0" y="19809"/>
                    <a:pt x="0" y="8375"/>
                  </a:cubicBezTo>
                  <a:cubicBezTo>
                    <a:pt x="-1" y="5498"/>
                    <a:pt x="574" y="2651"/>
                    <a:pt x="1689" y="-1"/>
                  </a:cubicBezTo>
                </a:path>
                <a:path w="21600" h="29937" stroke="0" extrusionOk="0">
                  <a:moveTo>
                    <a:pt x="20324" y="29937"/>
                  </a:moveTo>
                  <a:cubicBezTo>
                    <a:pt x="8910" y="29262"/>
                    <a:pt x="0" y="19809"/>
                    <a:pt x="0" y="8375"/>
                  </a:cubicBezTo>
                  <a:cubicBezTo>
                    <a:pt x="-1" y="5498"/>
                    <a:pt x="574" y="2651"/>
                    <a:pt x="1689" y="-1"/>
                  </a:cubicBezTo>
                  <a:lnTo>
                    <a:pt x="21600" y="8375"/>
                  </a:lnTo>
                  <a:close/>
                </a:path>
              </a:pathLst>
            </a:custGeom>
            <a:noFill/>
            <a:ln w="50800" cap="rnd">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857589" name="AutoShape 501"/>
          <p:cNvSpPr>
            <a:spLocks noChangeArrowheads="1"/>
          </p:cNvSpPr>
          <p:nvPr/>
        </p:nvSpPr>
        <p:spPr bwMode="auto">
          <a:xfrm rot="480000">
            <a:off x="8634413" y="981075"/>
            <a:ext cx="173038" cy="217488"/>
          </a:xfrm>
          <a:prstGeom prst="triangle">
            <a:avLst>
              <a:gd name="adj" fmla="val 49995"/>
            </a:avLst>
          </a:prstGeom>
          <a:solidFill>
            <a:schemeClr val="tx2"/>
          </a:solidFill>
          <a:ln w="12700">
            <a:solidFill>
              <a:schemeClr val="tx2"/>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590" name="Line 502"/>
          <p:cNvSpPr>
            <a:spLocks noChangeShapeType="1"/>
          </p:cNvSpPr>
          <p:nvPr/>
        </p:nvSpPr>
        <p:spPr bwMode="auto">
          <a:xfrm flipH="1" flipV="1">
            <a:off x="2724150" y="2363788"/>
            <a:ext cx="660400" cy="0"/>
          </a:xfrm>
          <a:prstGeom prst="line">
            <a:avLst/>
          </a:prstGeom>
          <a:noFill/>
          <a:ln w="50800">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57591" name="Arc 503"/>
          <p:cNvSpPr/>
          <p:nvPr/>
        </p:nvSpPr>
        <p:spPr bwMode="auto">
          <a:xfrm rot="325613">
            <a:off x="2395538" y="3594100"/>
            <a:ext cx="1187450" cy="944563"/>
          </a:xfrm>
          <a:custGeom>
            <a:avLst/>
            <a:gdLst>
              <a:gd name="G0" fmla="+- 21579 0 0"/>
              <a:gd name="G1" fmla="+- 20018 0 0"/>
              <a:gd name="G2" fmla="+- 21600 0 0"/>
              <a:gd name="T0" fmla="*/ 0 w 21579"/>
              <a:gd name="T1" fmla="*/ 19072 h 20018"/>
              <a:gd name="T2" fmla="*/ 13465 w 21579"/>
              <a:gd name="T3" fmla="*/ 0 h 20018"/>
              <a:gd name="T4" fmla="*/ 21579 w 21579"/>
              <a:gd name="T5" fmla="*/ 20018 h 20018"/>
            </a:gdLst>
            <a:ahLst/>
            <a:cxnLst>
              <a:cxn ang="0">
                <a:pos x="T0" y="T1"/>
              </a:cxn>
              <a:cxn ang="0">
                <a:pos x="T2" y="T3"/>
              </a:cxn>
              <a:cxn ang="0">
                <a:pos x="T4" y="T5"/>
              </a:cxn>
            </a:cxnLst>
            <a:rect l="0" t="0" r="r" b="b"/>
            <a:pathLst>
              <a:path w="21579" h="20018" fill="none" extrusionOk="0">
                <a:moveTo>
                  <a:pt x="-1" y="19071"/>
                </a:moveTo>
                <a:cubicBezTo>
                  <a:pt x="369" y="10627"/>
                  <a:pt x="5631" y="3175"/>
                  <a:pt x="13464" y="-1"/>
                </a:cubicBezTo>
              </a:path>
              <a:path w="21579" h="20018" stroke="0" extrusionOk="0">
                <a:moveTo>
                  <a:pt x="-1" y="19071"/>
                </a:moveTo>
                <a:cubicBezTo>
                  <a:pt x="369" y="10627"/>
                  <a:pt x="5631" y="3175"/>
                  <a:pt x="13464" y="-1"/>
                </a:cubicBezTo>
                <a:lnTo>
                  <a:pt x="21579" y="20018"/>
                </a:lnTo>
                <a:close/>
              </a:path>
            </a:pathLst>
          </a:custGeom>
          <a:noFill/>
          <a:ln w="50800" cap="rnd">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592" name="Arc 504"/>
          <p:cNvSpPr/>
          <p:nvPr/>
        </p:nvSpPr>
        <p:spPr bwMode="auto">
          <a:xfrm>
            <a:off x="3349625" y="2363788"/>
            <a:ext cx="358775" cy="342900"/>
          </a:xfrm>
          <a:custGeom>
            <a:avLst/>
            <a:gdLst>
              <a:gd name="G0" fmla="+- 0 0 0"/>
              <a:gd name="G1" fmla="+- 21480 0 0"/>
              <a:gd name="G2" fmla="+- 21600 0 0"/>
              <a:gd name="T0" fmla="*/ 2271 w 21590"/>
              <a:gd name="T1" fmla="*/ 0 h 21480"/>
              <a:gd name="T2" fmla="*/ 21590 w 21590"/>
              <a:gd name="T3" fmla="*/ 20811 h 21480"/>
              <a:gd name="T4" fmla="*/ 0 w 21590"/>
              <a:gd name="T5" fmla="*/ 21480 h 21480"/>
            </a:gdLst>
            <a:ahLst/>
            <a:cxnLst>
              <a:cxn ang="0">
                <a:pos x="T0" y="T1"/>
              </a:cxn>
              <a:cxn ang="0">
                <a:pos x="T2" y="T3"/>
              </a:cxn>
              <a:cxn ang="0">
                <a:pos x="T4" y="T5"/>
              </a:cxn>
            </a:cxnLst>
            <a:rect l="0" t="0" r="r" b="b"/>
            <a:pathLst>
              <a:path w="21590" h="21480" fill="none" extrusionOk="0">
                <a:moveTo>
                  <a:pt x="2271" y="-1"/>
                </a:moveTo>
                <a:cubicBezTo>
                  <a:pt x="13006" y="1134"/>
                  <a:pt x="21255" y="10021"/>
                  <a:pt x="21589" y="20811"/>
                </a:cubicBezTo>
              </a:path>
              <a:path w="21590" h="21480" stroke="0" extrusionOk="0">
                <a:moveTo>
                  <a:pt x="2271" y="-1"/>
                </a:moveTo>
                <a:cubicBezTo>
                  <a:pt x="13006" y="1134"/>
                  <a:pt x="21255" y="10021"/>
                  <a:pt x="21589" y="20811"/>
                </a:cubicBezTo>
                <a:lnTo>
                  <a:pt x="0" y="21480"/>
                </a:lnTo>
                <a:close/>
              </a:path>
            </a:pathLst>
          </a:custGeom>
          <a:noFill/>
          <a:ln w="50800" cap="rnd">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593" name="Arc 505"/>
          <p:cNvSpPr/>
          <p:nvPr/>
        </p:nvSpPr>
        <p:spPr bwMode="auto">
          <a:xfrm rot="-105190">
            <a:off x="2473325" y="2709863"/>
            <a:ext cx="1252538" cy="900113"/>
          </a:xfrm>
          <a:custGeom>
            <a:avLst/>
            <a:gdLst>
              <a:gd name="G0" fmla="+- 0 0 0"/>
              <a:gd name="G1" fmla="+- 1280 0 0"/>
              <a:gd name="G2" fmla="+- 21600 0 0"/>
              <a:gd name="T0" fmla="*/ 21562 w 21600"/>
              <a:gd name="T1" fmla="*/ 0 h 18978"/>
              <a:gd name="T2" fmla="*/ 12383 w 21600"/>
              <a:gd name="T3" fmla="*/ 18978 h 18978"/>
              <a:gd name="T4" fmla="*/ 0 w 21600"/>
              <a:gd name="T5" fmla="*/ 1280 h 18978"/>
            </a:gdLst>
            <a:ahLst/>
            <a:cxnLst>
              <a:cxn ang="0">
                <a:pos x="T0" y="T1"/>
              </a:cxn>
              <a:cxn ang="0">
                <a:pos x="T2" y="T3"/>
              </a:cxn>
              <a:cxn ang="0">
                <a:pos x="T4" y="T5"/>
              </a:cxn>
            </a:cxnLst>
            <a:rect l="0" t="0" r="r" b="b"/>
            <a:pathLst>
              <a:path w="21600" h="18978" fill="none" extrusionOk="0">
                <a:moveTo>
                  <a:pt x="21562" y="-1"/>
                </a:moveTo>
                <a:cubicBezTo>
                  <a:pt x="21587" y="426"/>
                  <a:pt x="21600" y="853"/>
                  <a:pt x="21600" y="1280"/>
                </a:cubicBezTo>
                <a:cubicBezTo>
                  <a:pt x="21600" y="8329"/>
                  <a:pt x="18159" y="14936"/>
                  <a:pt x="12383" y="18978"/>
                </a:cubicBezTo>
              </a:path>
              <a:path w="21600" h="18978" stroke="0" extrusionOk="0">
                <a:moveTo>
                  <a:pt x="21562" y="-1"/>
                </a:moveTo>
                <a:cubicBezTo>
                  <a:pt x="21587" y="426"/>
                  <a:pt x="21600" y="853"/>
                  <a:pt x="21600" y="1280"/>
                </a:cubicBezTo>
                <a:cubicBezTo>
                  <a:pt x="21600" y="8329"/>
                  <a:pt x="18159" y="14936"/>
                  <a:pt x="12383" y="18978"/>
                </a:cubicBezTo>
                <a:lnTo>
                  <a:pt x="0" y="1280"/>
                </a:lnTo>
                <a:close/>
              </a:path>
            </a:pathLst>
          </a:custGeom>
          <a:noFill/>
          <a:ln w="50800" cap="rnd">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594" name="Line 506"/>
          <p:cNvSpPr>
            <a:spLocks noChangeShapeType="1"/>
          </p:cNvSpPr>
          <p:nvPr/>
        </p:nvSpPr>
        <p:spPr bwMode="auto">
          <a:xfrm flipH="1" flipV="1">
            <a:off x="2747963" y="2435225"/>
            <a:ext cx="554038" cy="68263"/>
          </a:xfrm>
          <a:prstGeom prst="line">
            <a:avLst/>
          </a:prstGeom>
          <a:noFill/>
          <a:ln w="50800">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57595" name="Arc 507"/>
          <p:cNvSpPr/>
          <p:nvPr/>
        </p:nvSpPr>
        <p:spPr bwMode="auto">
          <a:xfrm>
            <a:off x="1157288" y="3679825"/>
            <a:ext cx="1236663" cy="1036638"/>
          </a:xfrm>
          <a:custGeom>
            <a:avLst/>
            <a:gdLst>
              <a:gd name="G0" fmla="+- 21600 0 0"/>
              <a:gd name="G1" fmla="+- 21441 0 0"/>
              <a:gd name="G2" fmla="+- 21600 0 0"/>
              <a:gd name="T0" fmla="*/ 3 w 21600"/>
              <a:gd name="T1" fmla="*/ 21777 h 21777"/>
              <a:gd name="T2" fmla="*/ 18985 w 21600"/>
              <a:gd name="T3" fmla="*/ 0 h 21777"/>
              <a:gd name="T4" fmla="*/ 21600 w 21600"/>
              <a:gd name="T5" fmla="*/ 21441 h 21777"/>
            </a:gdLst>
            <a:ahLst/>
            <a:cxnLst>
              <a:cxn ang="0">
                <a:pos x="T0" y="T1"/>
              </a:cxn>
              <a:cxn ang="0">
                <a:pos x="T2" y="T3"/>
              </a:cxn>
              <a:cxn ang="0">
                <a:pos x="T4" y="T5"/>
              </a:cxn>
            </a:cxnLst>
            <a:rect l="0" t="0" r="r" b="b"/>
            <a:pathLst>
              <a:path w="21600" h="21777" fill="none" extrusionOk="0">
                <a:moveTo>
                  <a:pt x="2" y="21777"/>
                </a:moveTo>
                <a:cubicBezTo>
                  <a:pt x="0" y="21665"/>
                  <a:pt x="0" y="21553"/>
                  <a:pt x="0" y="21441"/>
                </a:cubicBezTo>
                <a:cubicBezTo>
                  <a:pt x="-1" y="10522"/>
                  <a:pt x="8147" y="1321"/>
                  <a:pt x="18984" y="-1"/>
                </a:cubicBezTo>
              </a:path>
              <a:path w="21600" h="21777" stroke="0" extrusionOk="0">
                <a:moveTo>
                  <a:pt x="2" y="21777"/>
                </a:moveTo>
                <a:cubicBezTo>
                  <a:pt x="0" y="21665"/>
                  <a:pt x="0" y="21553"/>
                  <a:pt x="0" y="21441"/>
                </a:cubicBezTo>
                <a:cubicBezTo>
                  <a:pt x="-1" y="10522"/>
                  <a:pt x="8147" y="1321"/>
                  <a:pt x="18984" y="-1"/>
                </a:cubicBezTo>
                <a:lnTo>
                  <a:pt x="21600" y="21441"/>
                </a:lnTo>
                <a:close/>
              </a:path>
            </a:pathLst>
          </a:custGeom>
          <a:noFill/>
          <a:ln w="50800" cap="rnd">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596" name="Arc 508"/>
          <p:cNvSpPr/>
          <p:nvPr/>
        </p:nvSpPr>
        <p:spPr bwMode="auto">
          <a:xfrm>
            <a:off x="2146300" y="2433638"/>
            <a:ext cx="1273175" cy="1246188"/>
          </a:xfrm>
          <a:custGeom>
            <a:avLst/>
            <a:gdLst>
              <a:gd name="G0" fmla="+- 0 0 0"/>
              <a:gd name="G1" fmla="+- 0 0 0"/>
              <a:gd name="G2" fmla="+- 21600 0 0"/>
              <a:gd name="T0" fmla="*/ 20645 w 20645"/>
              <a:gd name="T1" fmla="*/ 6350 h 21600"/>
              <a:gd name="T2" fmla="*/ 0 w 20645"/>
              <a:gd name="T3" fmla="*/ 21600 h 21600"/>
              <a:gd name="T4" fmla="*/ 0 w 20645"/>
              <a:gd name="T5" fmla="*/ 0 h 21600"/>
            </a:gdLst>
            <a:ahLst/>
            <a:cxnLst>
              <a:cxn ang="0">
                <a:pos x="T0" y="T1"/>
              </a:cxn>
              <a:cxn ang="0">
                <a:pos x="T2" y="T3"/>
              </a:cxn>
              <a:cxn ang="0">
                <a:pos x="T4" y="T5"/>
              </a:cxn>
            </a:cxnLst>
            <a:rect l="0" t="0" r="r" b="b"/>
            <a:pathLst>
              <a:path w="20645" h="21600" fill="none" extrusionOk="0">
                <a:moveTo>
                  <a:pt x="20645" y="6350"/>
                </a:moveTo>
                <a:cubicBezTo>
                  <a:pt x="17857" y="15414"/>
                  <a:pt x="9483" y="21599"/>
                  <a:pt x="0" y="21600"/>
                </a:cubicBezTo>
              </a:path>
              <a:path w="20645" h="21600" stroke="0" extrusionOk="0">
                <a:moveTo>
                  <a:pt x="20645" y="6350"/>
                </a:moveTo>
                <a:cubicBezTo>
                  <a:pt x="17857" y="15414"/>
                  <a:pt x="9483" y="21599"/>
                  <a:pt x="0" y="21600"/>
                </a:cubicBezTo>
                <a:lnTo>
                  <a:pt x="0" y="0"/>
                </a:lnTo>
                <a:close/>
              </a:path>
            </a:pathLst>
          </a:custGeom>
          <a:noFill/>
          <a:ln w="50800" cap="rnd">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597" name="Arc 509"/>
          <p:cNvSpPr/>
          <p:nvPr/>
        </p:nvSpPr>
        <p:spPr bwMode="auto">
          <a:xfrm rot="3823087">
            <a:off x="2917031" y="2356644"/>
            <a:ext cx="331788" cy="784225"/>
          </a:xfrm>
          <a:custGeom>
            <a:avLst/>
            <a:gdLst>
              <a:gd name="G0" fmla="+- 11166 0 0"/>
              <a:gd name="G1" fmla="+- 21600 0 0"/>
              <a:gd name="G2" fmla="+- 21600 0 0"/>
              <a:gd name="T0" fmla="*/ 0 w 21991"/>
              <a:gd name="T1" fmla="*/ 3110 h 21600"/>
              <a:gd name="T2" fmla="*/ 21991 w 21991"/>
              <a:gd name="T3" fmla="*/ 2908 h 21600"/>
              <a:gd name="T4" fmla="*/ 11166 w 21991"/>
              <a:gd name="T5" fmla="*/ 21600 h 21600"/>
            </a:gdLst>
            <a:ahLst/>
            <a:cxnLst>
              <a:cxn ang="0">
                <a:pos x="T0" y="T1"/>
              </a:cxn>
              <a:cxn ang="0">
                <a:pos x="T2" y="T3"/>
              </a:cxn>
              <a:cxn ang="0">
                <a:pos x="T4" y="T5"/>
              </a:cxn>
            </a:cxnLst>
            <a:rect l="0" t="0" r="r" b="b"/>
            <a:pathLst>
              <a:path w="21991" h="21600" fill="none" extrusionOk="0">
                <a:moveTo>
                  <a:pt x="-1" y="3109"/>
                </a:moveTo>
                <a:cubicBezTo>
                  <a:pt x="3369" y="1075"/>
                  <a:pt x="7230" y="-1"/>
                  <a:pt x="11166" y="0"/>
                </a:cubicBezTo>
                <a:cubicBezTo>
                  <a:pt x="14967" y="0"/>
                  <a:pt x="18701" y="1003"/>
                  <a:pt x="21990" y="2908"/>
                </a:cubicBezTo>
              </a:path>
              <a:path w="21991" h="21600" stroke="0" extrusionOk="0">
                <a:moveTo>
                  <a:pt x="-1" y="3109"/>
                </a:moveTo>
                <a:cubicBezTo>
                  <a:pt x="3369" y="1075"/>
                  <a:pt x="7230" y="-1"/>
                  <a:pt x="11166" y="0"/>
                </a:cubicBezTo>
                <a:cubicBezTo>
                  <a:pt x="14967" y="0"/>
                  <a:pt x="18701" y="1003"/>
                  <a:pt x="21990" y="2908"/>
                </a:cubicBezTo>
                <a:lnTo>
                  <a:pt x="11166" y="21600"/>
                </a:lnTo>
                <a:close/>
              </a:path>
            </a:pathLst>
          </a:custGeom>
          <a:noFill/>
          <a:ln w="50800" cap="rnd">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23211" name="Group 510"/>
          <p:cNvGrpSpPr/>
          <p:nvPr/>
        </p:nvGrpSpPr>
        <p:grpSpPr>
          <a:xfrm>
            <a:off x="5032375" y="3186113"/>
            <a:ext cx="1412875" cy="428625"/>
            <a:chOff x="2918" y="2091"/>
            <a:chExt cx="822" cy="297"/>
          </a:xfrm>
        </p:grpSpPr>
        <p:sp>
          <p:nvSpPr>
            <p:cNvPr id="857599" name="Arc 511"/>
            <p:cNvSpPr/>
            <p:nvPr/>
          </p:nvSpPr>
          <p:spPr bwMode="auto">
            <a:xfrm rot="21240000">
              <a:off x="2918" y="2179"/>
              <a:ext cx="172" cy="209"/>
            </a:xfrm>
            <a:custGeom>
              <a:avLst/>
              <a:gdLst>
                <a:gd name="G0" fmla="+- 19546 0 0"/>
                <a:gd name="G1" fmla="+- 21586 0 0"/>
                <a:gd name="G2" fmla="+- 21600 0 0"/>
                <a:gd name="T0" fmla="*/ 0 w 19546"/>
                <a:gd name="T1" fmla="*/ 12393 h 21586"/>
                <a:gd name="T2" fmla="*/ 18755 w 19546"/>
                <a:gd name="T3" fmla="*/ 0 h 21586"/>
                <a:gd name="T4" fmla="*/ 19546 w 19546"/>
                <a:gd name="T5" fmla="*/ 21586 h 21586"/>
              </a:gdLst>
              <a:ahLst/>
              <a:cxnLst>
                <a:cxn ang="0">
                  <a:pos x="T0" y="T1"/>
                </a:cxn>
                <a:cxn ang="0">
                  <a:pos x="T2" y="T3"/>
                </a:cxn>
                <a:cxn ang="0">
                  <a:pos x="T4" y="T5"/>
                </a:cxn>
              </a:cxnLst>
              <a:rect l="0" t="0" r="r" b="b"/>
              <a:pathLst>
                <a:path w="19546" h="21586" fill="none" extrusionOk="0">
                  <a:moveTo>
                    <a:pt x="-1" y="12392"/>
                  </a:moveTo>
                  <a:cubicBezTo>
                    <a:pt x="3440" y="5078"/>
                    <a:pt x="10676" y="296"/>
                    <a:pt x="18755" y="0"/>
                  </a:cubicBezTo>
                </a:path>
                <a:path w="19546" h="21586" stroke="0" extrusionOk="0">
                  <a:moveTo>
                    <a:pt x="-1" y="12392"/>
                  </a:moveTo>
                  <a:cubicBezTo>
                    <a:pt x="3440" y="5078"/>
                    <a:pt x="10676" y="296"/>
                    <a:pt x="18755" y="0"/>
                  </a:cubicBezTo>
                  <a:lnTo>
                    <a:pt x="19546" y="21586"/>
                  </a:lnTo>
                  <a:close/>
                </a:path>
              </a:pathLst>
            </a:custGeom>
            <a:noFill/>
            <a:ln w="50800" cap="rnd">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600" name="Line 512"/>
            <p:cNvSpPr>
              <a:spLocks noChangeShapeType="1"/>
            </p:cNvSpPr>
            <p:nvPr/>
          </p:nvSpPr>
          <p:spPr bwMode="auto">
            <a:xfrm flipV="1">
              <a:off x="3067" y="2091"/>
              <a:ext cx="673" cy="80"/>
            </a:xfrm>
            <a:prstGeom prst="line">
              <a:avLst/>
            </a:prstGeom>
            <a:noFill/>
            <a:ln w="50800">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857601" name="Arc 513"/>
          <p:cNvSpPr/>
          <p:nvPr/>
        </p:nvSpPr>
        <p:spPr bwMode="auto">
          <a:xfrm>
            <a:off x="3797300" y="3611563"/>
            <a:ext cx="390525" cy="471488"/>
          </a:xfrm>
          <a:custGeom>
            <a:avLst/>
            <a:gdLst>
              <a:gd name="G0" fmla="+- 21600 0 0"/>
              <a:gd name="G1" fmla="+- 21590 0 0"/>
              <a:gd name="G2" fmla="+- 21600 0 0"/>
              <a:gd name="T0" fmla="*/ 3705 w 21600"/>
              <a:gd name="T1" fmla="*/ 33686 h 33686"/>
              <a:gd name="T2" fmla="*/ 20934 w 21600"/>
              <a:gd name="T3" fmla="*/ 0 h 33686"/>
              <a:gd name="T4" fmla="*/ 21600 w 21600"/>
              <a:gd name="T5" fmla="*/ 21590 h 33686"/>
            </a:gdLst>
            <a:ahLst/>
            <a:cxnLst>
              <a:cxn ang="0">
                <a:pos x="T0" y="T1"/>
              </a:cxn>
              <a:cxn ang="0">
                <a:pos x="T2" y="T3"/>
              </a:cxn>
              <a:cxn ang="0">
                <a:pos x="T4" y="T5"/>
              </a:cxn>
            </a:cxnLst>
            <a:rect l="0" t="0" r="r" b="b"/>
            <a:pathLst>
              <a:path w="21600" h="33686" fill="none" extrusionOk="0">
                <a:moveTo>
                  <a:pt x="3704" y="33686"/>
                </a:moveTo>
                <a:cubicBezTo>
                  <a:pt x="1290" y="30114"/>
                  <a:pt x="0" y="25901"/>
                  <a:pt x="0" y="21590"/>
                </a:cubicBezTo>
                <a:cubicBezTo>
                  <a:pt x="-1" y="9919"/>
                  <a:pt x="9269" y="360"/>
                  <a:pt x="20934" y="0"/>
                </a:cubicBezTo>
              </a:path>
              <a:path w="21600" h="33686" stroke="0" extrusionOk="0">
                <a:moveTo>
                  <a:pt x="3704" y="33686"/>
                </a:moveTo>
                <a:cubicBezTo>
                  <a:pt x="1290" y="30114"/>
                  <a:pt x="0" y="25901"/>
                  <a:pt x="0" y="21590"/>
                </a:cubicBezTo>
                <a:cubicBezTo>
                  <a:pt x="-1" y="9919"/>
                  <a:pt x="9269" y="360"/>
                  <a:pt x="20934" y="0"/>
                </a:cubicBezTo>
                <a:lnTo>
                  <a:pt x="21600" y="21590"/>
                </a:lnTo>
                <a:close/>
              </a:path>
            </a:pathLst>
          </a:custGeom>
          <a:noFill/>
          <a:ln w="50800" cap="rnd">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602" name="Line 514"/>
          <p:cNvSpPr>
            <a:spLocks noChangeShapeType="1"/>
          </p:cNvSpPr>
          <p:nvPr/>
        </p:nvSpPr>
        <p:spPr bwMode="auto">
          <a:xfrm flipH="1">
            <a:off x="4110038" y="3614738"/>
            <a:ext cx="611188" cy="0"/>
          </a:xfrm>
          <a:prstGeom prst="line">
            <a:avLst/>
          </a:prstGeom>
          <a:noFill/>
          <a:ln w="50800">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57603" name="Arc 515"/>
          <p:cNvSpPr/>
          <p:nvPr/>
        </p:nvSpPr>
        <p:spPr bwMode="auto">
          <a:xfrm>
            <a:off x="4679950" y="3328988"/>
            <a:ext cx="379413" cy="284163"/>
          </a:xfrm>
          <a:custGeom>
            <a:avLst/>
            <a:gdLst>
              <a:gd name="G0" fmla="+- 0 0 0"/>
              <a:gd name="G1" fmla="+- 0 0 0"/>
              <a:gd name="G2" fmla="+- 21600 0 0"/>
              <a:gd name="T0" fmla="*/ 19542 w 19542"/>
              <a:gd name="T1" fmla="*/ 9202 h 21592"/>
              <a:gd name="T2" fmla="*/ 573 w 19542"/>
              <a:gd name="T3" fmla="*/ 21592 h 21592"/>
              <a:gd name="T4" fmla="*/ 0 w 19542"/>
              <a:gd name="T5" fmla="*/ 0 h 21592"/>
            </a:gdLst>
            <a:ahLst/>
            <a:cxnLst>
              <a:cxn ang="0">
                <a:pos x="T0" y="T1"/>
              </a:cxn>
              <a:cxn ang="0">
                <a:pos x="T2" y="T3"/>
              </a:cxn>
              <a:cxn ang="0">
                <a:pos x="T4" y="T5"/>
              </a:cxn>
            </a:cxnLst>
            <a:rect l="0" t="0" r="r" b="b"/>
            <a:pathLst>
              <a:path w="19542" h="21592" fill="none" extrusionOk="0">
                <a:moveTo>
                  <a:pt x="19541" y="9201"/>
                </a:moveTo>
                <a:cubicBezTo>
                  <a:pt x="16066" y="16582"/>
                  <a:pt x="8728" y="21375"/>
                  <a:pt x="573" y="21592"/>
                </a:cubicBezTo>
              </a:path>
              <a:path w="19542" h="21592" stroke="0" extrusionOk="0">
                <a:moveTo>
                  <a:pt x="19541" y="9201"/>
                </a:moveTo>
                <a:cubicBezTo>
                  <a:pt x="16066" y="16582"/>
                  <a:pt x="8728" y="21375"/>
                  <a:pt x="573" y="21592"/>
                </a:cubicBezTo>
                <a:lnTo>
                  <a:pt x="0" y="0"/>
                </a:lnTo>
                <a:close/>
              </a:path>
            </a:pathLst>
          </a:custGeom>
          <a:noFill/>
          <a:ln w="50800" cap="rnd">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604" name="Arc 516"/>
          <p:cNvSpPr/>
          <p:nvPr/>
        </p:nvSpPr>
        <p:spPr bwMode="auto">
          <a:xfrm>
            <a:off x="3960813" y="3740150"/>
            <a:ext cx="390525" cy="331788"/>
          </a:xfrm>
          <a:custGeom>
            <a:avLst/>
            <a:gdLst>
              <a:gd name="G0" fmla="+- 21600 0 0"/>
              <a:gd name="G1" fmla="+- 21590 0 0"/>
              <a:gd name="G2" fmla="+- 21600 0 0"/>
              <a:gd name="T0" fmla="*/ 109 w 21600"/>
              <a:gd name="T1" fmla="*/ 23759 h 23759"/>
              <a:gd name="T2" fmla="*/ 20934 w 21600"/>
              <a:gd name="T3" fmla="*/ 0 h 23759"/>
              <a:gd name="T4" fmla="*/ 21600 w 21600"/>
              <a:gd name="T5" fmla="*/ 21590 h 23759"/>
            </a:gdLst>
            <a:ahLst/>
            <a:cxnLst>
              <a:cxn ang="0">
                <a:pos x="T0" y="T1"/>
              </a:cxn>
              <a:cxn ang="0">
                <a:pos x="T2" y="T3"/>
              </a:cxn>
              <a:cxn ang="0">
                <a:pos x="T4" y="T5"/>
              </a:cxn>
            </a:cxnLst>
            <a:rect l="0" t="0" r="r" b="b"/>
            <a:pathLst>
              <a:path w="21600" h="23759" fill="none" extrusionOk="0">
                <a:moveTo>
                  <a:pt x="109" y="23758"/>
                </a:moveTo>
                <a:cubicBezTo>
                  <a:pt x="36" y="23038"/>
                  <a:pt x="0" y="22314"/>
                  <a:pt x="0" y="21590"/>
                </a:cubicBezTo>
                <a:cubicBezTo>
                  <a:pt x="-1" y="9919"/>
                  <a:pt x="9269" y="360"/>
                  <a:pt x="20934" y="0"/>
                </a:cubicBezTo>
              </a:path>
              <a:path w="21600" h="23759" stroke="0" extrusionOk="0">
                <a:moveTo>
                  <a:pt x="109" y="23758"/>
                </a:moveTo>
                <a:cubicBezTo>
                  <a:pt x="36" y="23038"/>
                  <a:pt x="0" y="22314"/>
                  <a:pt x="0" y="21590"/>
                </a:cubicBezTo>
                <a:cubicBezTo>
                  <a:pt x="-1" y="9919"/>
                  <a:pt x="9269" y="360"/>
                  <a:pt x="20934" y="0"/>
                </a:cubicBezTo>
                <a:lnTo>
                  <a:pt x="21600" y="21590"/>
                </a:lnTo>
                <a:close/>
              </a:path>
            </a:pathLst>
          </a:custGeom>
          <a:noFill/>
          <a:ln w="50800" cap="rnd">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605" name="Line 517"/>
          <p:cNvSpPr>
            <a:spLocks noChangeShapeType="1"/>
          </p:cNvSpPr>
          <p:nvPr/>
        </p:nvSpPr>
        <p:spPr bwMode="auto">
          <a:xfrm flipH="1" flipV="1">
            <a:off x="4314825" y="3740150"/>
            <a:ext cx="396875" cy="6350"/>
          </a:xfrm>
          <a:prstGeom prst="line">
            <a:avLst/>
          </a:prstGeom>
          <a:noFill/>
          <a:ln w="50800">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57606" name="Arc 518"/>
          <p:cNvSpPr/>
          <p:nvPr/>
        </p:nvSpPr>
        <p:spPr bwMode="auto">
          <a:xfrm>
            <a:off x="4659313" y="3743325"/>
            <a:ext cx="336550" cy="314325"/>
          </a:xfrm>
          <a:custGeom>
            <a:avLst/>
            <a:gdLst>
              <a:gd name="G0" fmla="+- 0 0 0"/>
              <a:gd name="G1" fmla="+- 21592 0 0"/>
              <a:gd name="G2" fmla="+- 21600 0 0"/>
              <a:gd name="T0" fmla="*/ 571 w 21545"/>
              <a:gd name="T1" fmla="*/ 0 h 21592"/>
              <a:gd name="T2" fmla="*/ 21545 w 21545"/>
              <a:gd name="T3" fmla="*/ 20054 h 21592"/>
              <a:gd name="T4" fmla="*/ 0 w 21545"/>
              <a:gd name="T5" fmla="*/ 21592 h 21592"/>
            </a:gdLst>
            <a:ahLst/>
            <a:cxnLst>
              <a:cxn ang="0">
                <a:pos x="T0" y="T1"/>
              </a:cxn>
              <a:cxn ang="0">
                <a:pos x="T2" y="T3"/>
              </a:cxn>
              <a:cxn ang="0">
                <a:pos x="T4" y="T5"/>
              </a:cxn>
            </a:cxnLst>
            <a:rect l="0" t="0" r="r" b="b"/>
            <a:pathLst>
              <a:path w="21545" h="21592" fill="none" extrusionOk="0">
                <a:moveTo>
                  <a:pt x="571" y="-1"/>
                </a:moveTo>
                <a:cubicBezTo>
                  <a:pt x="11680" y="293"/>
                  <a:pt x="20753" y="8968"/>
                  <a:pt x="21545" y="20053"/>
                </a:cubicBezTo>
              </a:path>
              <a:path w="21545" h="21592" stroke="0" extrusionOk="0">
                <a:moveTo>
                  <a:pt x="571" y="-1"/>
                </a:moveTo>
                <a:cubicBezTo>
                  <a:pt x="11680" y="293"/>
                  <a:pt x="20753" y="8968"/>
                  <a:pt x="21545" y="20053"/>
                </a:cubicBezTo>
                <a:lnTo>
                  <a:pt x="0" y="21592"/>
                </a:lnTo>
                <a:close/>
              </a:path>
            </a:pathLst>
          </a:custGeom>
          <a:noFill/>
          <a:ln w="50800" cap="rnd">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607" name="Arc 519"/>
          <p:cNvSpPr/>
          <p:nvPr/>
        </p:nvSpPr>
        <p:spPr bwMode="auto">
          <a:xfrm>
            <a:off x="4989513" y="3641725"/>
            <a:ext cx="411163" cy="385763"/>
          </a:xfrm>
          <a:custGeom>
            <a:avLst/>
            <a:gdLst>
              <a:gd name="G0" fmla="+- 21600 0 0"/>
              <a:gd name="G1" fmla="+- 21590 0 0"/>
              <a:gd name="G2" fmla="+- 21600 0 0"/>
              <a:gd name="T0" fmla="*/ 303 w 21600"/>
              <a:gd name="T1" fmla="*/ 25198 h 25198"/>
              <a:gd name="T2" fmla="*/ 20934 w 21600"/>
              <a:gd name="T3" fmla="*/ 0 h 25198"/>
              <a:gd name="T4" fmla="*/ 21600 w 21600"/>
              <a:gd name="T5" fmla="*/ 21590 h 25198"/>
            </a:gdLst>
            <a:ahLst/>
            <a:cxnLst>
              <a:cxn ang="0">
                <a:pos x="T0" y="T1"/>
              </a:cxn>
              <a:cxn ang="0">
                <a:pos x="T2" y="T3"/>
              </a:cxn>
              <a:cxn ang="0">
                <a:pos x="T4" y="T5"/>
              </a:cxn>
            </a:cxnLst>
            <a:rect l="0" t="0" r="r" b="b"/>
            <a:pathLst>
              <a:path w="21600" h="25198" fill="none" extrusionOk="0">
                <a:moveTo>
                  <a:pt x="303" y="25197"/>
                </a:moveTo>
                <a:cubicBezTo>
                  <a:pt x="101" y="24005"/>
                  <a:pt x="0" y="22799"/>
                  <a:pt x="0" y="21590"/>
                </a:cubicBezTo>
                <a:cubicBezTo>
                  <a:pt x="-1" y="9919"/>
                  <a:pt x="9269" y="360"/>
                  <a:pt x="20934" y="0"/>
                </a:cubicBezTo>
              </a:path>
              <a:path w="21600" h="25198" stroke="0" extrusionOk="0">
                <a:moveTo>
                  <a:pt x="303" y="25197"/>
                </a:moveTo>
                <a:cubicBezTo>
                  <a:pt x="101" y="24005"/>
                  <a:pt x="0" y="22799"/>
                  <a:pt x="0" y="21590"/>
                </a:cubicBezTo>
                <a:cubicBezTo>
                  <a:pt x="-1" y="9919"/>
                  <a:pt x="9269" y="360"/>
                  <a:pt x="20934" y="0"/>
                </a:cubicBezTo>
                <a:lnTo>
                  <a:pt x="21600" y="21590"/>
                </a:lnTo>
                <a:close/>
              </a:path>
            </a:pathLst>
          </a:custGeom>
          <a:noFill/>
          <a:ln w="50800" cap="rnd">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608" name="Line 520"/>
          <p:cNvSpPr>
            <a:spLocks noChangeShapeType="1"/>
          </p:cNvSpPr>
          <p:nvPr/>
        </p:nvSpPr>
        <p:spPr bwMode="auto">
          <a:xfrm flipH="1" flipV="1">
            <a:off x="5356225" y="3640138"/>
            <a:ext cx="1322388" cy="4763"/>
          </a:xfrm>
          <a:prstGeom prst="line">
            <a:avLst/>
          </a:prstGeom>
          <a:noFill/>
          <a:ln w="50800">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57609" name="Arc 521"/>
          <p:cNvSpPr/>
          <p:nvPr/>
        </p:nvSpPr>
        <p:spPr bwMode="auto">
          <a:xfrm>
            <a:off x="6537325" y="3643313"/>
            <a:ext cx="565150" cy="336550"/>
          </a:xfrm>
          <a:custGeom>
            <a:avLst/>
            <a:gdLst>
              <a:gd name="G0" fmla="+- 0 0 0"/>
              <a:gd name="G1" fmla="+- 21034 0 0"/>
              <a:gd name="G2" fmla="+- 21600 0 0"/>
              <a:gd name="T0" fmla="*/ 4913 w 21600"/>
              <a:gd name="T1" fmla="*/ 0 h 22796"/>
              <a:gd name="T2" fmla="*/ 21528 w 21600"/>
              <a:gd name="T3" fmla="*/ 22796 h 22796"/>
              <a:gd name="T4" fmla="*/ 0 w 21600"/>
              <a:gd name="T5" fmla="*/ 21034 h 22796"/>
            </a:gdLst>
            <a:ahLst/>
            <a:cxnLst>
              <a:cxn ang="0">
                <a:pos x="T0" y="T1"/>
              </a:cxn>
              <a:cxn ang="0">
                <a:pos x="T2" y="T3"/>
              </a:cxn>
              <a:cxn ang="0">
                <a:pos x="T4" y="T5"/>
              </a:cxn>
            </a:cxnLst>
            <a:rect l="0" t="0" r="r" b="b"/>
            <a:pathLst>
              <a:path w="21600" h="22796" fill="none" extrusionOk="0">
                <a:moveTo>
                  <a:pt x="4912" y="0"/>
                </a:moveTo>
                <a:cubicBezTo>
                  <a:pt x="14686" y="2283"/>
                  <a:pt x="21600" y="10997"/>
                  <a:pt x="21600" y="21034"/>
                </a:cubicBezTo>
                <a:cubicBezTo>
                  <a:pt x="21600" y="21622"/>
                  <a:pt x="21575" y="22209"/>
                  <a:pt x="21528" y="22796"/>
                </a:cubicBezTo>
              </a:path>
              <a:path w="21600" h="22796" stroke="0" extrusionOk="0">
                <a:moveTo>
                  <a:pt x="4912" y="0"/>
                </a:moveTo>
                <a:cubicBezTo>
                  <a:pt x="14686" y="2283"/>
                  <a:pt x="21600" y="10997"/>
                  <a:pt x="21600" y="21034"/>
                </a:cubicBezTo>
                <a:cubicBezTo>
                  <a:pt x="21600" y="21622"/>
                  <a:pt x="21575" y="22209"/>
                  <a:pt x="21528" y="22796"/>
                </a:cubicBezTo>
                <a:lnTo>
                  <a:pt x="0" y="21034"/>
                </a:lnTo>
                <a:close/>
              </a:path>
            </a:pathLst>
          </a:custGeom>
          <a:noFill/>
          <a:ln w="50800" cap="rnd">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610" name="Line 522"/>
          <p:cNvSpPr>
            <a:spLocks noChangeShapeType="1"/>
          </p:cNvSpPr>
          <p:nvPr/>
        </p:nvSpPr>
        <p:spPr bwMode="auto">
          <a:xfrm>
            <a:off x="7104063" y="3957638"/>
            <a:ext cx="6350" cy="1190625"/>
          </a:xfrm>
          <a:prstGeom prst="line">
            <a:avLst/>
          </a:prstGeom>
          <a:noFill/>
          <a:ln w="50800">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57611" name="Line 523"/>
          <p:cNvSpPr>
            <a:spLocks noChangeShapeType="1"/>
          </p:cNvSpPr>
          <p:nvPr/>
        </p:nvSpPr>
        <p:spPr bwMode="auto">
          <a:xfrm>
            <a:off x="7110413" y="5122863"/>
            <a:ext cx="155575" cy="0"/>
          </a:xfrm>
          <a:prstGeom prst="line">
            <a:avLst/>
          </a:prstGeom>
          <a:noFill/>
          <a:ln w="50800">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57612" name="Arc 524"/>
          <p:cNvSpPr/>
          <p:nvPr/>
        </p:nvSpPr>
        <p:spPr bwMode="auto">
          <a:xfrm>
            <a:off x="7299325" y="3819525"/>
            <a:ext cx="363538" cy="301625"/>
          </a:xfrm>
          <a:custGeom>
            <a:avLst/>
            <a:gdLst>
              <a:gd name="G0" fmla="+- 21600 0 0"/>
              <a:gd name="G1" fmla="+- 21590 0 0"/>
              <a:gd name="G2" fmla="+- 21600 0 0"/>
              <a:gd name="T0" fmla="*/ 0 w 21600"/>
              <a:gd name="T1" fmla="*/ 21594 h 21594"/>
              <a:gd name="T2" fmla="*/ 20934 w 21600"/>
              <a:gd name="T3" fmla="*/ 0 h 21594"/>
              <a:gd name="T4" fmla="*/ 21600 w 21600"/>
              <a:gd name="T5" fmla="*/ 21590 h 21594"/>
            </a:gdLst>
            <a:ahLst/>
            <a:cxnLst>
              <a:cxn ang="0">
                <a:pos x="T0" y="T1"/>
              </a:cxn>
              <a:cxn ang="0">
                <a:pos x="T2" y="T3"/>
              </a:cxn>
              <a:cxn ang="0">
                <a:pos x="T4" y="T5"/>
              </a:cxn>
            </a:cxnLst>
            <a:rect l="0" t="0" r="r" b="b"/>
            <a:pathLst>
              <a:path w="21600" h="21594" fill="none" extrusionOk="0">
                <a:moveTo>
                  <a:pt x="0" y="21593"/>
                </a:moveTo>
                <a:cubicBezTo>
                  <a:pt x="0" y="21592"/>
                  <a:pt x="0" y="21591"/>
                  <a:pt x="0" y="21590"/>
                </a:cubicBezTo>
                <a:cubicBezTo>
                  <a:pt x="-1" y="9919"/>
                  <a:pt x="9269" y="360"/>
                  <a:pt x="20934" y="0"/>
                </a:cubicBezTo>
              </a:path>
              <a:path w="21600" h="21594" stroke="0" extrusionOk="0">
                <a:moveTo>
                  <a:pt x="0" y="21593"/>
                </a:moveTo>
                <a:cubicBezTo>
                  <a:pt x="0" y="21592"/>
                  <a:pt x="0" y="21591"/>
                  <a:pt x="0" y="21590"/>
                </a:cubicBezTo>
                <a:cubicBezTo>
                  <a:pt x="-1" y="9919"/>
                  <a:pt x="9269" y="360"/>
                  <a:pt x="20934" y="0"/>
                </a:cubicBezTo>
                <a:lnTo>
                  <a:pt x="21600" y="21590"/>
                </a:lnTo>
                <a:close/>
              </a:path>
            </a:pathLst>
          </a:custGeom>
          <a:noFill/>
          <a:ln w="50800" cap="rnd">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57613" name="Line 525"/>
          <p:cNvSpPr>
            <a:spLocks noChangeShapeType="1"/>
          </p:cNvSpPr>
          <p:nvPr/>
        </p:nvSpPr>
        <p:spPr bwMode="auto">
          <a:xfrm>
            <a:off x="7283450" y="4125913"/>
            <a:ext cx="1588" cy="1027113"/>
          </a:xfrm>
          <a:prstGeom prst="line">
            <a:avLst/>
          </a:prstGeom>
          <a:noFill/>
          <a:ln w="50800">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3225" name="Rectangle 526"/>
          <p:cNvSpPr>
            <a:spLocks noGrp="1"/>
          </p:cNvSpPr>
          <p:nvPr>
            <p:ph type="title"/>
          </p:nvPr>
        </p:nvSpPr>
        <p:spPr>
          <a:xfrm>
            <a:off x="382588" y="76200"/>
            <a:ext cx="9142412" cy="838200"/>
          </a:xfrm>
          <a:ln/>
        </p:spPr>
        <p:txBody>
          <a:bodyPr vert="horz" wrap="square" lIns="91440" tIns="45720" rIns="91440" bIns="45720" anchor="ctr" anchorCtr="0"/>
          <a:p>
            <a:pPr eaLnBrk="1" hangingPunct="1"/>
            <a:r>
              <a:rPr lang="en-US" altLang="zh-CN">
                <a:ea typeface="宋体" panose="02010600030101010101" pitchFamily="2" charset="-122"/>
              </a:rPr>
              <a:t>ACME  </a:t>
            </a:r>
            <a:r>
              <a:rPr lang="zh-CN" altLang="en-US" dirty="0">
                <a:ea typeface="宋体" panose="02010600030101010101" pitchFamily="2" charset="-122"/>
              </a:rPr>
              <a:t>冲压厂布局</a:t>
            </a:r>
            <a:endParaRPr lang="zh-CN" altLang="en-US" dirty="0">
              <a:ea typeface="宋体" panose="02010600030101010101" pitchFamily="2" charset="-122"/>
            </a:endParaRPr>
          </a:p>
        </p:txBody>
      </p:sp>
      <p:sp>
        <p:nvSpPr>
          <p:cNvPr id="857615" name="Rectangle 527"/>
          <p:cNvSpPr>
            <a:spLocks noChangeArrowheads="1"/>
          </p:cNvSpPr>
          <p:nvPr/>
        </p:nvSpPr>
        <p:spPr bwMode="auto">
          <a:xfrm>
            <a:off x="4483100" y="3792538"/>
            <a:ext cx="736600" cy="304800"/>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14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组装 </a:t>
            </a:r>
            <a:r>
              <a:rPr kumimoji="0" lang="en-US" sz="14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mn-ea"/>
                <a:cs typeface="+mn-cs"/>
              </a:rPr>
              <a:t>II</a:t>
            </a:r>
            <a:endParaRPr kumimoji="0" lang="en-US" sz="14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857616" name="Rectangle 528"/>
          <p:cNvSpPr>
            <a:spLocks noChangeArrowheads="1"/>
          </p:cNvSpPr>
          <p:nvPr/>
        </p:nvSpPr>
        <p:spPr bwMode="auto">
          <a:xfrm>
            <a:off x="3384550" y="3748088"/>
            <a:ext cx="687388" cy="304800"/>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14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组装 </a:t>
            </a:r>
            <a:r>
              <a:rPr kumimoji="0" lang="en-US" sz="14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mn-ea"/>
                <a:cs typeface="+mn-cs"/>
              </a:rPr>
              <a:t>I</a:t>
            </a:r>
            <a:endParaRPr kumimoji="0" lang="en-US" sz="14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857617" name="Rectangle 529"/>
          <p:cNvSpPr>
            <a:spLocks noChangeArrowheads="1"/>
          </p:cNvSpPr>
          <p:nvPr/>
        </p:nvSpPr>
        <p:spPr bwMode="auto">
          <a:xfrm>
            <a:off x="4348163" y="1735138"/>
            <a:ext cx="1276350" cy="701675"/>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20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焊接部门</a:t>
            </a:r>
            <a:endParaRPr kumimoji="0" lang="zh-CN" altLang="en-US" sz="20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0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mn-ea"/>
                <a:cs typeface="+mn-cs"/>
              </a:rPr>
              <a:t>.</a:t>
            </a:r>
            <a:endParaRPr kumimoji="0" lang="zh-CN" altLang="en-US" sz="20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57618" name="Rectangle 530"/>
          <p:cNvSpPr>
            <a:spLocks noChangeArrowheads="1"/>
          </p:cNvSpPr>
          <p:nvPr/>
        </p:nvSpPr>
        <p:spPr bwMode="auto">
          <a:xfrm>
            <a:off x="1846263" y="3960813"/>
            <a:ext cx="938213" cy="366713"/>
          </a:xfrm>
          <a:prstGeom prst="rect">
            <a:avLst/>
          </a:prstGeom>
          <a:noFill/>
          <a:ln w="9525">
            <a:noFill/>
            <a:miter lim="800000"/>
          </a:ln>
          <a:effectLst/>
        </p:spPr>
        <p:txBody>
          <a:bodyPr wrap="none" lIns="92075" tIns="46038" rIns="92075" bIns="46038">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18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冲压件</a:t>
            </a:r>
            <a:endParaRPr kumimoji="0" lang="zh-CN" altLang="en-US" sz="18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57619" name="Rectangle 531"/>
          <p:cNvSpPr>
            <a:spLocks noChangeArrowheads="1"/>
          </p:cNvSpPr>
          <p:nvPr/>
        </p:nvSpPr>
        <p:spPr bwMode="auto">
          <a:xfrm>
            <a:off x="7818438" y="2166938"/>
            <a:ext cx="1168400" cy="641350"/>
          </a:xfrm>
          <a:prstGeom prst="rect">
            <a:avLst/>
          </a:prstGeom>
          <a:noFill/>
          <a:ln w="9525">
            <a:noFill/>
            <a:miter lim="800000"/>
          </a:ln>
          <a:effectLst/>
        </p:spPr>
        <p:txBody>
          <a:bodyPr wrap="none" lIns="92075" tIns="46038" rIns="92075" bIns="46038">
            <a:spAutoFit/>
          </a:bodyPr>
          <a:p>
            <a:pPr algn="ctr"/>
            <a:r>
              <a:rPr lang="en-US" altLang="zh-CN">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rPr>
              <a:t> </a:t>
            </a:r>
            <a:endParaRPr lang="en-US" altLang="zh-CN">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endParaRPr>
          </a:p>
          <a:p>
            <a:pPr algn="ctr"/>
            <a:r>
              <a:rPr lang="en-US" altLang="zh-CN">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rPr>
              <a:t> </a:t>
            </a:r>
            <a:r>
              <a:rPr lang="zh-CN" altLang="en-US" dirty="0">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rPr>
              <a:t>产成品库</a:t>
            </a:r>
            <a:endParaRPr lang="zh-CN" altLang="en-US" dirty="0">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857620" name="Rectangle 532"/>
          <p:cNvSpPr>
            <a:spLocks noChangeArrowheads="1"/>
          </p:cNvSpPr>
          <p:nvPr/>
        </p:nvSpPr>
        <p:spPr bwMode="auto">
          <a:xfrm>
            <a:off x="8047038" y="1198563"/>
            <a:ext cx="765175" cy="396875"/>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20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发货</a:t>
            </a:r>
            <a:endParaRPr kumimoji="0" lang="zh-CN" altLang="en-US" sz="20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57621" name="Rectangle 533"/>
          <p:cNvSpPr>
            <a:spLocks noChangeArrowheads="1"/>
          </p:cNvSpPr>
          <p:nvPr/>
        </p:nvSpPr>
        <p:spPr bwMode="auto">
          <a:xfrm>
            <a:off x="3867150" y="2794000"/>
            <a:ext cx="1300163" cy="304800"/>
          </a:xfrm>
          <a:prstGeom prst="rect">
            <a:avLst/>
          </a:prstGeom>
          <a:noFill/>
          <a:ln w="9525">
            <a:noFill/>
            <a:miter lim="800000"/>
          </a:ln>
          <a:effectLst/>
        </p:spPr>
        <p:txBody>
          <a:bodyPr wrap="none" lIns="92075" tIns="46038" rIns="92075" bIns="46038">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14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焊接检测区域</a:t>
            </a:r>
            <a:endParaRPr kumimoji="0" lang="zh-CN" altLang="en-US" sz="14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57578"/>
                                        </p:tgtEl>
                                        <p:attrNameLst>
                                          <p:attrName>style.visibility</p:attrName>
                                        </p:attrNameLst>
                                      </p:cBhvr>
                                      <p:to>
                                        <p:strVal val="visible"/>
                                      </p:to>
                                    </p:set>
                                    <p:animEffect transition="in" filter="wipe(up)">
                                      <p:cBhvr>
                                        <p:cTn id="7" dur="500"/>
                                        <p:tgtEl>
                                          <p:spTgt spid="85757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57502"/>
                                        </p:tgtEl>
                                        <p:attrNameLst>
                                          <p:attrName>style.visibility</p:attrName>
                                        </p:attrNameLst>
                                      </p:cBhvr>
                                      <p:to>
                                        <p:strVal val="visible"/>
                                      </p:to>
                                    </p:set>
                                    <p:animEffect transition="in" filter="wipe(right)">
                                      <p:cBhvr>
                                        <p:cTn id="11" dur="500"/>
                                        <p:tgtEl>
                                          <p:spTgt spid="85750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57582"/>
                                        </p:tgtEl>
                                        <p:attrNameLst>
                                          <p:attrName>style.visibility</p:attrName>
                                        </p:attrNameLst>
                                      </p:cBhvr>
                                      <p:to>
                                        <p:strVal val="visible"/>
                                      </p:to>
                                    </p:set>
                                    <p:animEffect transition="in" filter="wipe(down)">
                                      <p:cBhvr>
                                        <p:cTn id="15" dur="500"/>
                                        <p:tgtEl>
                                          <p:spTgt spid="85758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57583"/>
                                        </p:tgtEl>
                                        <p:attrNameLst>
                                          <p:attrName>style.visibility</p:attrName>
                                        </p:attrNameLst>
                                      </p:cBhvr>
                                      <p:to>
                                        <p:strVal val="visible"/>
                                      </p:to>
                                    </p:set>
                                    <p:animEffect transition="in" filter="wipe(up)">
                                      <p:cBhvr>
                                        <p:cTn id="20" dur="500"/>
                                        <p:tgtEl>
                                          <p:spTgt spid="857583"/>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857584"/>
                                        </p:tgtEl>
                                        <p:attrNameLst>
                                          <p:attrName>style.visibility</p:attrName>
                                        </p:attrNameLst>
                                      </p:cBhvr>
                                      <p:to>
                                        <p:strVal val="visible"/>
                                      </p:to>
                                    </p:set>
                                    <p:animEffect transition="in" filter="wipe(left)">
                                      <p:cBhvr>
                                        <p:cTn id="24" dur="500"/>
                                        <p:tgtEl>
                                          <p:spTgt spid="857584"/>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857585"/>
                                        </p:tgtEl>
                                        <p:attrNameLst>
                                          <p:attrName>style.visibility</p:attrName>
                                        </p:attrNameLst>
                                      </p:cBhvr>
                                      <p:to>
                                        <p:strVal val="visible"/>
                                      </p:to>
                                    </p:set>
                                    <p:animEffect transition="in" filter="wipe(left)">
                                      <p:cBhvr>
                                        <p:cTn id="28" dur="500"/>
                                        <p:tgtEl>
                                          <p:spTgt spid="857585"/>
                                        </p:tgtEl>
                                      </p:cBhvr>
                                    </p:animEffect>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857503"/>
                                        </p:tgtEl>
                                        <p:attrNameLst>
                                          <p:attrName>style.visibility</p:attrName>
                                        </p:attrNameLst>
                                      </p:cBhvr>
                                      <p:to>
                                        <p:strVal val="visible"/>
                                      </p:to>
                                    </p:set>
                                    <p:animEffect transition="in" filter="wipe(down)">
                                      <p:cBhvr>
                                        <p:cTn id="32" dur="500"/>
                                        <p:tgtEl>
                                          <p:spTgt spid="857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578" grpId="0" animBg="1"/>
      <p:bldP spid="857582" grpId="0" animBg="1"/>
      <p:bldP spid="85758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59138" name="Rectangle 2"/>
          <p:cNvSpPr>
            <a:spLocks noChangeArrowheads="1"/>
          </p:cNvSpPr>
          <p:nvPr/>
        </p:nvSpPr>
        <p:spPr bwMode="auto">
          <a:xfrm>
            <a:off x="2309813" y="5105400"/>
            <a:ext cx="3063875" cy="641350"/>
          </a:xfrm>
          <a:prstGeom prst="rect">
            <a:avLst/>
          </a:prstGeom>
          <a:noFill/>
          <a:ln w="9525">
            <a:noFill/>
            <a:miter lim="800000"/>
          </a:ln>
          <a:effectLst/>
        </p:spPr>
        <p:txBody>
          <a:bodyPr wrap="none" lIns="92075" tIns="46038" rIns="92075" bIns="46038">
            <a:spAutoFit/>
          </a:bodyPr>
          <a:lstStyle/>
          <a:p>
            <a:pPr marL="0" marR="0" lvl="0" indent="0" algn="l" defTabSz="824230"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rgbClr val="FF99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3600" b="1" i="0" u="none" strike="noStrike" kern="1200" cap="none" spc="0" normalizeH="0" baseline="0" noProof="0">
                <a:ln>
                  <a:noFill/>
                </a:ln>
                <a:solidFill>
                  <a:srgbClr val="FF99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从哪里开始？</a:t>
            </a:r>
            <a:endParaRPr kumimoji="0" lang="zh-CN" altLang="en-US" sz="3600" b="1" i="0" u="none" strike="noStrike" kern="1200" cap="none" spc="0" normalizeH="0" baseline="0" noProof="0">
              <a:ln>
                <a:noFill/>
              </a:ln>
              <a:solidFill>
                <a:srgbClr val="FF99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23907" name="Rectangle 3"/>
          <p:cNvSpPr>
            <a:spLocks noGrp="1"/>
          </p:cNvSpPr>
          <p:nvPr>
            <p:ph type="title"/>
          </p:nvPr>
        </p:nvSpPr>
        <p:spPr>
          <a:xfrm>
            <a:off x="382588" y="190500"/>
            <a:ext cx="9142412" cy="1143000"/>
          </a:xfrm>
          <a:ln/>
        </p:spPr>
        <p:txBody>
          <a:bodyPr vert="horz" wrap="square" lIns="91440" tIns="45720" rIns="91440" bIns="45720" anchor="ctr" anchorCtr="0"/>
          <a:p>
            <a:pPr eaLnBrk="1" hangingPunct="1"/>
            <a:r>
              <a:rPr lang="en-US" altLang="zh-CN">
                <a:ea typeface="宋体" panose="02010600030101010101" pitchFamily="2" charset="-122"/>
              </a:rPr>
              <a:t>ACME  </a:t>
            </a:r>
            <a:r>
              <a:rPr lang="zh-CN" altLang="en-US" dirty="0">
                <a:ea typeface="宋体" panose="02010600030101010101" pitchFamily="2" charset="-122"/>
              </a:rPr>
              <a:t>冲压材料流程</a:t>
            </a:r>
            <a:endParaRPr lang="zh-CN" altLang="en-US" dirty="0">
              <a:ea typeface="宋体" panose="02010600030101010101" pitchFamily="2" charset="-122"/>
            </a:endParaRPr>
          </a:p>
        </p:txBody>
      </p:sp>
      <p:sp>
        <p:nvSpPr>
          <p:cNvPr id="123908" name="Rectangle 4"/>
          <p:cNvSpPr>
            <a:spLocks noGrp="1"/>
          </p:cNvSpPr>
          <p:nvPr>
            <p:ph type="body" sz="half" idx="1"/>
          </p:nvPr>
        </p:nvSpPr>
        <p:spPr>
          <a:xfrm>
            <a:off x="200025" y="1484313"/>
            <a:ext cx="9142413" cy="2247900"/>
          </a:xfrm>
          <a:ln/>
        </p:spPr>
        <p:txBody>
          <a:bodyPr vert="horz" wrap="square" lIns="91440" tIns="45720" rIns="91440" bIns="45720" anchor="t" anchorCtr="0"/>
          <a:p>
            <a:pPr marL="457200" indent="-457200" eaLnBrk="1" hangingPunct="1">
              <a:buClr>
                <a:srgbClr val="FF9900"/>
              </a:buClr>
              <a:buSzTx/>
              <a:buFontTx/>
              <a:buAutoNum type="arabicPeriod"/>
            </a:pPr>
            <a:r>
              <a:rPr lang="en-US" altLang="zh-CN" sz="2000">
                <a:ea typeface="宋体" panose="02010600030101010101" pitchFamily="2" charset="-122"/>
              </a:rPr>
              <a:t>  </a:t>
            </a:r>
            <a:r>
              <a:rPr lang="zh-CN" altLang="en-US" sz="2000" dirty="0">
                <a:ea typeface="宋体" panose="02010600030101010101" pitchFamily="2" charset="-122"/>
              </a:rPr>
              <a:t>冲压</a:t>
            </a:r>
            <a:endParaRPr lang="zh-CN" altLang="en-US" sz="2000" dirty="0">
              <a:ea typeface="宋体" panose="02010600030101010101" pitchFamily="2" charset="-122"/>
            </a:endParaRPr>
          </a:p>
          <a:p>
            <a:pPr marL="457200" indent="-457200" eaLnBrk="1" hangingPunct="1">
              <a:buClr>
                <a:srgbClr val="FF9900"/>
              </a:buClr>
              <a:buSzTx/>
              <a:buFontTx/>
              <a:buAutoNum type="arabicPeriod"/>
            </a:pPr>
            <a:r>
              <a:rPr lang="en-US" altLang="zh-CN" sz="2000">
                <a:ea typeface="宋体" panose="02010600030101010101" pitchFamily="2" charset="-122"/>
              </a:rPr>
              <a:t>  #1</a:t>
            </a:r>
            <a:r>
              <a:rPr lang="zh-CN" altLang="en-US" sz="2000" dirty="0">
                <a:ea typeface="宋体" panose="02010600030101010101" pitchFamily="2" charset="-122"/>
              </a:rPr>
              <a:t>点焊工作站</a:t>
            </a:r>
            <a:endParaRPr lang="zh-CN" altLang="en-US" sz="2000" dirty="0">
              <a:ea typeface="宋体" panose="02010600030101010101" pitchFamily="2" charset="-122"/>
            </a:endParaRPr>
          </a:p>
          <a:p>
            <a:pPr marL="457200" indent="-457200" eaLnBrk="1" hangingPunct="1">
              <a:buClr>
                <a:srgbClr val="FF9900"/>
              </a:buClr>
              <a:buSzTx/>
              <a:buFontTx/>
              <a:buAutoNum type="arabicPeriod"/>
            </a:pPr>
            <a:r>
              <a:rPr lang="en-US" altLang="zh-CN" sz="2000">
                <a:ea typeface="宋体" panose="02010600030101010101" pitchFamily="2" charset="-122"/>
              </a:rPr>
              <a:t>  #2</a:t>
            </a:r>
            <a:r>
              <a:rPr lang="zh-CN" altLang="en-US" sz="2000" dirty="0">
                <a:ea typeface="宋体" panose="02010600030101010101" pitchFamily="2" charset="-122"/>
              </a:rPr>
              <a:t>点焊工作站</a:t>
            </a:r>
            <a:endParaRPr lang="en-US" altLang="zh-CN" sz="2000"/>
          </a:p>
          <a:p>
            <a:pPr marL="457200" indent="-457200" eaLnBrk="1" hangingPunct="1">
              <a:buClr>
                <a:srgbClr val="FF9900"/>
              </a:buClr>
              <a:buSzTx/>
              <a:buFontTx/>
              <a:buAutoNum type="arabicPeriod"/>
            </a:pPr>
            <a:r>
              <a:rPr lang="en-US" altLang="zh-CN" sz="2000">
                <a:ea typeface="宋体" panose="02010600030101010101" pitchFamily="2" charset="-122"/>
              </a:rPr>
              <a:t> </a:t>
            </a:r>
            <a:r>
              <a:rPr lang="en-US" altLang="zh-CN" sz="2000"/>
              <a:t> </a:t>
            </a:r>
            <a:r>
              <a:rPr lang="en-US" altLang="zh-CN" sz="2000">
                <a:ea typeface="宋体" panose="02010600030101010101" pitchFamily="2" charset="-122"/>
              </a:rPr>
              <a:t>#1</a:t>
            </a:r>
            <a:r>
              <a:rPr lang="zh-CN" altLang="en-US" sz="2000" dirty="0">
                <a:ea typeface="宋体" panose="02010600030101010101" pitchFamily="2" charset="-122"/>
              </a:rPr>
              <a:t>组装工作站</a:t>
            </a:r>
            <a:endParaRPr lang="en-US" altLang="zh-CN" sz="2000"/>
          </a:p>
          <a:p>
            <a:pPr marL="457200" indent="-457200" eaLnBrk="1" hangingPunct="1">
              <a:buClr>
                <a:srgbClr val="FF9900"/>
              </a:buClr>
              <a:buSzTx/>
              <a:buFontTx/>
              <a:buAutoNum type="arabicPeriod"/>
            </a:pPr>
            <a:r>
              <a:rPr lang="en-US" altLang="zh-CN" sz="2000">
                <a:ea typeface="宋体" panose="02010600030101010101" pitchFamily="2" charset="-122"/>
              </a:rPr>
              <a:t> </a:t>
            </a:r>
            <a:r>
              <a:rPr lang="en-US" altLang="zh-CN" sz="2000"/>
              <a:t> </a:t>
            </a:r>
            <a:r>
              <a:rPr lang="en-US" altLang="zh-CN" sz="2000">
                <a:ea typeface="宋体" panose="02010600030101010101" pitchFamily="2" charset="-122"/>
              </a:rPr>
              <a:t>#2</a:t>
            </a:r>
            <a:r>
              <a:rPr lang="zh-CN" altLang="en-US" sz="2000" dirty="0">
                <a:ea typeface="宋体" panose="02010600030101010101" pitchFamily="2" charset="-122"/>
              </a:rPr>
              <a:t>组装工作站</a:t>
            </a:r>
            <a:endParaRPr lang="en-US" altLang="zh-CN" sz="2000"/>
          </a:p>
          <a:p>
            <a:pPr marL="457200" indent="-457200" eaLnBrk="1" hangingPunct="1">
              <a:buClr>
                <a:srgbClr val="FF9900"/>
              </a:buClr>
              <a:buSzTx/>
              <a:buFontTx/>
              <a:buAutoNum type="arabicPeriod"/>
            </a:pPr>
            <a:r>
              <a:rPr lang="en-US" altLang="zh-CN" sz="2000">
                <a:ea typeface="宋体" panose="02010600030101010101" pitchFamily="2" charset="-122"/>
              </a:rPr>
              <a:t>  </a:t>
            </a:r>
            <a:r>
              <a:rPr lang="zh-CN" altLang="en-US" sz="2000" dirty="0">
                <a:ea typeface="宋体" panose="02010600030101010101" pitchFamily="2" charset="-122"/>
              </a:rPr>
              <a:t>发货</a:t>
            </a:r>
            <a:endParaRPr lang="zh-CN" altLang="en-US" sz="2000" dirty="0">
              <a:ea typeface="宋体" panose="02010600030101010101" pitchFamily="2" charset="-122"/>
            </a:endParaRPr>
          </a:p>
          <a:p>
            <a:pPr marL="457200" indent="-457200" eaLnBrk="1" hangingPunct="1">
              <a:lnSpc>
                <a:spcPct val="90000"/>
              </a:lnSpc>
              <a:buClr>
                <a:srgbClr val="FF9900"/>
              </a:buClr>
              <a:buSzPct val="150000"/>
              <a:buFontTx/>
              <a:buAutoNum type="arabicPeriod"/>
            </a:pPr>
            <a:endParaRPr lang="en-US" altLang="zh-CN" sz="2000"/>
          </a:p>
        </p:txBody>
      </p:sp>
      <p:pic>
        <p:nvPicPr>
          <p:cNvPr id="123909" name="Picture 5" descr="conveyor_belt_barrels"/>
          <p:cNvPicPr>
            <a:picLocks noChangeAspect="1"/>
          </p:cNvPicPr>
          <p:nvPr/>
        </p:nvPicPr>
        <p:blipFill>
          <a:blip r:embed="rId1"/>
          <a:stretch>
            <a:fillRect/>
          </a:stretch>
        </p:blipFill>
        <p:spPr>
          <a:xfrm>
            <a:off x="6781800" y="2209800"/>
            <a:ext cx="2590800" cy="2590800"/>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4930" name="Group 2"/>
          <p:cNvGrpSpPr/>
          <p:nvPr/>
        </p:nvGrpSpPr>
        <p:grpSpPr>
          <a:xfrm>
            <a:off x="723900" y="1111250"/>
            <a:ext cx="8491538" cy="4891088"/>
            <a:chOff x="576" y="628"/>
            <a:chExt cx="5348" cy="3187"/>
          </a:xfrm>
        </p:grpSpPr>
        <p:sp>
          <p:nvSpPr>
            <p:cNvPr id="861187" name="Rectangle 3"/>
            <p:cNvSpPr>
              <a:spLocks noChangeArrowheads="1"/>
            </p:cNvSpPr>
            <p:nvPr/>
          </p:nvSpPr>
          <p:spPr bwMode="auto">
            <a:xfrm>
              <a:off x="576" y="628"/>
              <a:ext cx="5348" cy="3160"/>
            </a:xfrm>
            <a:prstGeom prst="rect">
              <a:avLst/>
            </a:prstGeom>
            <a:solidFill>
              <a:schemeClr val="bg1"/>
            </a:solidFill>
            <a:ln w="12700">
              <a:solidFill>
                <a:schemeClr val="bg2"/>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61188" name="Rectangle 4"/>
            <p:cNvSpPr>
              <a:spLocks noChangeArrowheads="1"/>
            </p:cNvSpPr>
            <p:nvPr/>
          </p:nvSpPr>
          <p:spPr bwMode="auto">
            <a:xfrm>
              <a:off x="4684" y="676"/>
              <a:ext cx="1136" cy="1624"/>
            </a:xfrm>
            <a:prstGeom prst="rect">
              <a:avLst/>
            </a:prstGeom>
            <a:noFill/>
            <a:ln w="12700">
              <a:solidFill>
                <a:schemeClr val="tx1"/>
              </a:solidFill>
              <a:prstDash val="sysDot"/>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934" name="Rectangle 5"/>
            <p:cNvSpPr/>
            <p:nvPr/>
          </p:nvSpPr>
          <p:spPr>
            <a:xfrm>
              <a:off x="4683" y="1037"/>
              <a:ext cx="1217" cy="377"/>
            </a:xfrm>
            <a:prstGeom prst="rect">
              <a:avLst/>
            </a:prstGeom>
            <a:noFill/>
            <a:ln w="9525">
              <a:noFill/>
            </a:ln>
          </p:spPr>
          <p:txBody>
            <a:bodyPr wrap="none" lIns="92075" tIns="46038" rIns="92075" bIns="46038">
              <a:spAutoFit/>
            </a:bodyPr>
            <a:p>
              <a:pPr algn="ctr"/>
              <a:r>
                <a:rPr lang="en-US" altLang="zh-CN" sz="3200" b="0">
                  <a:solidFill>
                    <a:schemeClr val="accent2"/>
                  </a:solidFill>
                  <a:latin typeface="Comic Sans MS" panose="030F0702030302020204" pitchFamily="66" charset="0"/>
                  <a:ea typeface="宋体" panose="02010600030101010101" pitchFamily="2" charset="-122"/>
                </a:rPr>
                <a:t> </a:t>
              </a:r>
              <a:r>
                <a:rPr lang="zh-CN" altLang="en-US" sz="3200" b="0" dirty="0">
                  <a:solidFill>
                    <a:schemeClr val="accent2"/>
                  </a:solidFill>
                  <a:latin typeface="Comic Sans MS" panose="030F0702030302020204" pitchFamily="66" charset="0"/>
                  <a:ea typeface="宋体" panose="02010600030101010101" pitchFamily="2" charset="-122"/>
                </a:rPr>
                <a:t>顾客信息</a:t>
              </a:r>
              <a:endParaRPr lang="zh-CN" altLang="en-US" sz="3200" b="0" dirty="0">
                <a:solidFill>
                  <a:schemeClr val="accent2"/>
                </a:solidFill>
                <a:latin typeface="Comic Sans MS" panose="030F0702030302020204" pitchFamily="66" charset="0"/>
                <a:ea typeface="宋体" panose="02010600030101010101" pitchFamily="2" charset="-122"/>
              </a:endParaRPr>
            </a:p>
          </p:txBody>
        </p:sp>
        <p:sp>
          <p:nvSpPr>
            <p:cNvPr id="124935" name="Arc 6"/>
            <p:cNvSpPr/>
            <p:nvPr/>
          </p:nvSpPr>
          <p:spPr>
            <a:xfrm rot="900000">
              <a:off x="5304" y="1839"/>
              <a:ext cx="365" cy="898"/>
            </a:xfrm>
            <a:custGeom>
              <a:avLst/>
              <a:gdLst>
                <a:gd name="txL" fmla="*/ 0 w 21664"/>
                <a:gd name="txT" fmla="*/ 0 h 34287"/>
                <a:gd name="txR" fmla="*/ 21664 w 21664"/>
                <a:gd name="txB" fmla="*/ 34287 h 34287"/>
              </a:gdLst>
              <a:ahLst/>
              <a:cxnLst>
                <a:cxn ang="0">
                  <a:pos x="0" y="0"/>
                </a:cxn>
                <a:cxn ang="0">
                  <a:pos x="0" y="1"/>
                </a:cxn>
                <a:cxn ang="0">
                  <a:pos x="0" y="0"/>
                </a:cxn>
              </a:cxnLst>
              <a:rect l="txL" t="txT" r="txR" b="txB"/>
              <a:pathLst>
                <a:path w="21664" h="34287" fill="none">
                  <a:moveTo>
                    <a:pt x="0" y="0"/>
                  </a:moveTo>
                  <a:cubicBezTo>
                    <a:pt x="21" y="0"/>
                    <a:pt x="42" y="-1"/>
                    <a:pt x="64" y="0"/>
                  </a:cubicBezTo>
                  <a:cubicBezTo>
                    <a:pt x="11993" y="0"/>
                    <a:pt x="21664" y="9670"/>
                    <a:pt x="21664" y="21600"/>
                  </a:cubicBezTo>
                  <a:cubicBezTo>
                    <a:pt x="21664" y="26157"/>
                    <a:pt x="20222" y="30598"/>
                    <a:pt x="17545" y="34286"/>
                  </a:cubicBezTo>
                </a:path>
                <a:path w="21664" h="34287" stroke="0">
                  <a:moveTo>
                    <a:pt x="0" y="0"/>
                  </a:moveTo>
                  <a:cubicBezTo>
                    <a:pt x="21" y="0"/>
                    <a:pt x="42" y="-1"/>
                    <a:pt x="64" y="0"/>
                  </a:cubicBezTo>
                  <a:cubicBezTo>
                    <a:pt x="11993" y="0"/>
                    <a:pt x="21664" y="9670"/>
                    <a:pt x="21664" y="21600"/>
                  </a:cubicBezTo>
                  <a:cubicBezTo>
                    <a:pt x="21664" y="26157"/>
                    <a:pt x="20222" y="30598"/>
                    <a:pt x="17545" y="34286"/>
                  </a:cubicBezTo>
                  <a:lnTo>
                    <a:pt x="64" y="21600"/>
                  </a:lnTo>
                  <a:close/>
                </a:path>
              </a:pathLst>
            </a:custGeom>
            <a:noFill/>
            <a:ln w="76200" cap="rnd" cmpd="sng">
              <a:solidFill>
                <a:schemeClr val="bg2"/>
              </a:solidFill>
              <a:prstDash val="solid"/>
              <a:round/>
              <a:headEnd type="stealth" w="med" len="lg"/>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861191" name="Rectangle 7"/>
            <p:cNvSpPr>
              <a:spLocks noChangeArrowheads="1"/>
            </p:cNvSpPr>
            <p:nvPr/>
          </p:nvSpPr>
          <p:spPr bwMode="auto">
            <a:xfrm>
              <a:off x="628" y="2308"/>
              <a:ext cx="5192" cy="1144"/>
            </a:xfrm>
            <a:prstGeom prst="rect">
              <a:avLst/>
            </a:prstGeom>
            <a:noFill/>
            <a:ln w="12700">
              <a:solidFill>
                <a:schemeClr val="tx1"/>
              </a:solidFill>
              <a:prstDash val="sysDot"/>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937" name="Rectangle 8"/>
            <p:cNvSpPr/>
            <p:nvPr/>
          </p:nvSpPr>
          <p:spPr>
            <a:xfrm>
              <a:off x="1534" y="2669"/>
              <a:ext cx="1473" cy="377"/>
            </a:xfrm>
            <a:prstGeom prst="rect">
              <a:avLst/>
            </a:prstGeom>
            <a:noFill/>
            <a:ln w="9525">
              <a:noFill/>
            </a:ln>
          </p:spPr>
          <p:txBody>
            <a:bodyPr wrap="none" lIns="92075" tIns="46038" rIns="92075" bIns="46038">
              <a:spAutoFit/>
            </a:bodyPr>
            <a:p>
              <a:r>
                <a:rPr lang="en-US" altLang="zh-CN" sz="3200" b="0">
                  <a:solidFill>
                    <a:schemeClr val="accent2"/>
                  </a:solidFill>
                  <a:latin typeface="Comic Sans MS" panose="030F0702030302020204" pitchFamily="66" charset="0"/>
                  <a:ea typeface="宋体" panose="02010600030101010101" pitchFamily="2" charset="-122"/>
                </a:rPr>
                <a:t> </a:t>
              </a:r>
              <a:r>
                <a:rPr lang="zh-CN" altLang="en-US" sz="3200" b="0" dirty="0">
                  <a:solidFill>
                    <a:schemeClr val="accent2"/>
                  </a:solidFill>
                  <a:latin typeface="Comic Sans MS" panose="030F0702030302020204" pitchFamily="66" charset="0"/>
                  <a:ea typeface="宋体" panose="02010600030101010101" pitchFamily="2" charset="-122"/>
                </a:rPr>
                <a:t>加工流信息</a:t>
              </a:r>
              <a:endParaRPr lang="zh-CN" altLang="en-US" sz="3200" b="0" dirty="0">
                <a:solidFill>
                  <a:schemeClr val="accent2"/>
                </a:solidFill>
                <a:latin typeface="Comic Sans MS" panose="030F0702030302020204" pitchFamily="66" charset="0"/>
                <a:ea typeface="宋体" panose="02010600030101010101" pitchFamily="2" charset="-122"/>
              </a:endParaRPr>
            </a:p>
          </p:txBody>
        </p:sp>
        <p:sp>
          <p:nvSpPr>
            <p:cNvPr id="124938" name="Line 9"/>
            <p:cNvSpPr/>
            <p:nvPr/>
          </p:nvSpPr>
          <p:spPr>
            <a:xfrm>
              <a:off x="1144" y="3072"/>
              <a:ext cx="4108" cy="0"/>
            </a:xfrm>
            <a:prstGeom prst="line">
              <a:avLst/>
            </a:prstGeom>
            <a:ln w="76200" cap="flat" cmpd="sng">
              <a:solidFill>
                <a:schemeClr val="bg2"/>
              </a:solidFill>
              <a:prstDash val="solid"/>
              <a:headEnd type="none" w="sm" len="sm"/>
              <a:tailEnd type="stealth" w="med" len="lg"/>
            </a:ln>
          </p:spPr>
        </p:sp>
        <p:sp>
          <p:nvSpPr>
            <p:cNvPr id="861194" name="Rectangle 10"/>
            <p:cNvSpPr>
              <a:spLocks noChangeArrowheads="1"/>
            </p:cNvSpPr>
            <p:nvPr/>
          </p:nvSpPr>
          <p:spPr bwMode="auto">
            <a:xfrm>
              <a:off x="628" y="676"/>
              <a:ext cx="1136" cy="1624"/>
            </a:xfrm>
            <a:prstGeom prst="rect">
              <a:avLst/>
            </a:prstGeom>
            <a:noFill/>
            <a:ln w="12700">
              <a:solidFill>
                <a:schemeClr val="tx1"/>
              </a:solidFill>
              <a:prstDash val="sysDot"/>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940" name="Rectangle 11"/>
            <p:cNvSpPr/>
            <p:nvPr/>
          </p:nvSpPr>
          <p:spPr>
            <a:xfrm>
              <a:off x="618" y="1037"/>
              <a:ext cx="1217" cy="695"/>
            </a:xfrm>
            <a:prstGeom prst="rect">
              <a:avLst/>
            </a:prstGeom>
            <a:noFill/>
            <a:ln w="9525">
              <a:noFill/>
            </a:ln>
          </p:spPr>
          <p:txBody>
            <a:bodyPr wrap="none" lIns="92075" tIns="46038" rIns="92075" bIns="46038">
              <a:spAutoFit/>
            </a:bodyPr>
            <a:p>
              <a:pPr algn="ctr"/>
              <a:r>
                <a:rPr lang="en-US" altLang="zh-CN" sz="3200" b="0">
                  <a:solidFill>
                    <a:schemeClr val="accent2"/>
                  </a:solidFill>
                  <a:latin typeface="Comic Sans MS" panose="030F0702030302020204" pitchFamily="66" charset="0"/>
                  <a:ea typeface="宋体" panose="02010600030101010101" pitchFamily="2" charset="-122"/>
                </a:rPr>
                <a:t> </a:t>
              </a:r>
              <a:endParaRPr lang="en-US" altLang="zh-CN" sz="3200" b="0">
                <a:solidFill>
                  <a:schemeClr val="accent2"/>
                </a:solidFill>
                <a:latin typeface="Comic Sans MS" panose="030F0702030302020204" pitchFamily="66" charset="0"/>
                <a:ea typeface="宋体" panose="02010600030101010101" pitchFamily="2" charset="-122"/>
              </a:endParaRPr>
            </a:p>
            <a:p>
              <a:pPr algn="ctr"/>
              <a:r>
                <a:rPr lang="en-US" altLang="zh-CN" sz="3200" b="0">
                  <a:solidFill>
                    <a:schemeClr val="accent2"/>
                  </a:solidFill>
                  <a:latin typeface="Comic Sans MS" panose="030F0702030302020204" pitchFamily="66" charset="0"/>
                  <a:ea typeface="宋体" panose="02010600030101010101" pitchFamily="2" charset="-122"/>
                </a:rPr>
                <a:t> </a:t>
              </a:r>
              <a:r>
                <a:rPr lang="zh-CN" altLang="en-US" sz="3200" b="0" dirty="0">
                  <a:solidFill>
                    <a:schemeClr val="accent2"/>
                  </a:solidFill>
                  <a:latin typeface="Comic Sans MS" panose="030F0702030302020204" pitchFamily="66" charset="0"/>
                  <a:ea typeface="宋体" panose="02010600030101010101" pitchFamily="2" charset="-122"/>
                </a:rPr>
                <a:t>供方信息</a:t>
              </a:r>
              <a:endParaRPr lang="zh-CN" altLang="en-US" sz="3200" b="0" dirty="0">
                <a:solidFill>
                  <a:schemeClr val="accent2"/>
                </a:solidFill>
                <a:latin typeface="Comic Sans MS" panose="030F0702030302020204" pitchFamily="66" charset="0"/>
                <a:ea typeface="宋体" panose="02010600030101010101" pitchFamily="2" charset="-122"/>
              </a:endParaRPr>
            </a:p>
          </p:txBody>
        </p:sp>
        <p:sp>
          <p:nvSpPr>
            <p:cNvPr id="124941" name="Arc 12"/>
            <p:cNvSpPr/>
            <p:nvPr/>
          </p:nvSpPr>
          <p:spPr>
            <a:xfrm>
              <a:off x="833" y="1791"/>
              <a:ext cx="364" cy="898"/>
            </a:xfrm>
            <a:custGeom>
              <a:avLst/>
              <a:gdLst>
                <a:gd name="txL" fmla="*/ 0 w 21600"/>
                <a:gd name="txT" fmla="*/ 0 h 34306"/>
                <a:gd name="txR" fmla="*/ 21600 w 21600"/>
                <a:gd name="txB" fmla="*/ 34306 h 34306"/>
              </a:gdLst>
              <a:ahLst/>
              <a:cxnLst>
                <a:cxn ang="0">
                  <a:pos x="0" y="1"/>
                </a:cxn>
                <a:cxn ang="0">
                  <a:pos x="0" y="0"/>
                </a:cxn>
                <a:cxn ang="0">
                  <a:pos x="0" y="0"/>
                </a:cxn>
              </a:cxnLst>
              <a:rect l="txL" t="txT" r="txR" b="txB"/>
              <a:pathLst>
                <a:path w="21600" h="34306" fill="none">
                  <a:moveTo>
                    <a:pt x="21600" y="34306"/>
                  </a:moveTo>
                  <a:cubicBezTo>
                    <a:pt x="9670" y="34306"/>
                    <a:pt x="0" y="24635"/>
                    <a:pt x="0" y="12706"/>
                  </a:cubicBezTo>
                  <a:cubicBezTo>
                    <a:pt x="-1" y="8140"/>
                    <a:pt x="1446" y="3692"/>
                    <a:pt x="4132" y="0"/>
                  </a:cubicBezTo>
                </a:path>
                <a:path w="21600" h="34306" stroke="0">
                  <a:moveTo>
                    <a:pt x="21600" y="34306"/>
                  </a:moveTo>
                  <a:cubicBezTo>
                    <a:pt x="9670" y="34306"/>
                    <a:pt x="0" y="24635"/>
                    <a:pt x="0" y="12706"/>
                  </a:cubicBezTo>
                  <a:cubicBezTo>
                    <a:pt x="-1" y="8140"/>
                    <a:pt x="1446" y="3692"/>
                    <a:pt x="4132" y="0"/>
                  </a:cubicBezTo>
                  <a:lnTo>
                    <a:pt x="21600" y="12706"/>
                  </a:lnTo>
                  <a:close/>
                </a:path>
              </a:pathLst>
            </a:custGeom>
            <a:noFill/>
            <a:ln w="76200" cap="rnd" cmpd="sng">
              <a:solidFill>
                <a:schemeClr val="bg2"/>
              </a:solidFill>
              <a:prstDash val="solid"/>
              <a:round/>
              <a:headEnd type="stealth" w="med" len="lg"/>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124942" name="Group 13"/>
            <p:cNvGrpSpPr/>
            <p:nvPr/>
          </p:nvGrpSpPr>
          <p:grpSpPr>
            <a:xfrm>
              <a:off x="1772" y="676"/>
              <a:ext cx="2904" cy="1624"/>
              <a:chOff x="1636" y="676"/>
              <a:chExt cx="2680" cy="1624"/>
            </a:xfrm>
          </p:grpSpPr>
          <p:sp>
            <p:nvSpPr>
              <p:cNvPr id="861198" name="Rectangle 14"/>
              <p:cNvSpPr>
                <a:spLocks noChangeArrowheads="1"/>
              </p:cNvSpPr>
              <p:nvPr/>
            </p:nvSpPr>
            <p:spPr bwMode="auto">
              <a:xfrm>
                <a:off x="1636" y="676"/>
                <a:ext cx="2680" cy="1624"/>
              </a:xfrm>
              <a:prstGeom prst="rect">
                <a:avLst/>
              </a:prstGeom>
              <a:noFill/>
              <a:ln w="12700">
                <a:solidFill>
                  <a:schemeClr val="tx1"/>
                </a:solidFill>
                <a:prstDash val="sysDot"/>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953" name="Rectangle 15"/>
              <p:cNvSpPr/>
              <p:nvPr/>
            </p:nvSpPr>
            <p:spPr>
              <a:xfrm>
                <a:off x="2203" y="1037"/>
                <a:ext cx="1595" cy="378"/>
              </a:xfrm>
              <a:prstGeom prst="rect">
                <a:avLst/>
              </a:prstGeom>
              <a:noFill/>
              <a:ln w="9525">
                <a:noFill/>
              </a:ln>
            </p:spPr>
            <p:txBody>
              <a:bodyPr wrap="none" lIns="92075" tIns="46038" rIns="92075" bIns="46038">
                <a:spAutoFit/>
              </a:bodyPr>
              <a:p>
                <a:pPr algn="ctr"/>
                <a:r>
                  <a:rPr lang="en-US" altLang="zh-CN" sz="3200" b="0">
                    <a:solidFill>
                      <a:schemeClr val="accent2"/>
                    </a:solidFill>
                    <a:latin typeface="Comic Sans MS" panose="030F0702030302020204" pitchFamily="66" charset="0"/>
                    <a:ea typeface="宋体" panose="02010600030101010101" pitchFamily="2" charset="-122"/>
                  </a:rPr>
                  <a:t> </a:t>
                </a:r>
                <a:r>
                  <a:rPr lang="zh-CN" altLang="en-US" sz="3200" b="0" dirty="0">
                    <a:solidFill>
                      <a:schemeClr val="accent2"/>
                    </a:solidFill>
                    <a:latin typeface="Comic Sans MS" panose="030F0702030302020204" pitchFamily="66" charset="0"/>
                    <a:ea typeface="宋体" panose="02010600030101010101" pitchFamily="2" charset="-122"/>
                  </a:rPr>
                  <a:t>产品控制信息</a:t>
                </a:r>
                <a:endParaRPr lang="zh-CN" altLang="en-US" sz="3200" b="0" dirty="0">
                  <a:solidFill>
                    <a:schemeClr val="accent2"/>
                  </a:solidFill>
                  <a:latin typeface="Comic Sans MS" panose="030F0702030302020204" pitchFamily="66" charset="0"/>
                  <a:ea typeface="宋体" panose="02010600030101010101" pitchFamily="2" charset="-122"/>
                </a:endParaRPr>
              </a:p>
            </p:txBody>
          </p:sp>
        </p:grpSp>
        <p:sp>
          <p:nvSpPr>
            <p:cNvPr id="124943" name="Line 16"/>
            <p:cNvSpPr/>
            <p:nvPr/>
          </p:nvSpPr>
          <p:spPr>
            <a:xfrm>
              <a:off x="1664" y="1536"/>
              <a:ext cx="1144" cy="0"/>
            </a:xfrm>
            <a:prstGeom prst="line">
              <a:avLst/>
            </a:prstGeom>
            <a:ln w="25400" cap="flat" cmpd="sng">
              <a:solidFill>
                <a:schemeClr val="bg2"/>
              </a:solidFill>
              <a:prstDash val="solid"/>
              <a:headEnd type="stealth" w="med" len="lg"/>
              <a:tailEnd type="none" w="sm" len="sm"/>
            </a:ln>
          </p:spPr>
        </p:sp>
        <p:sp>
          <p:nvSpPr>
            <p:cNvPr id="124944" name="Line 17"/>
            <p:cNvSpPr/>
            <p:nvPr/>
          </p:nvSpPr>
          <p:spPr>
            <a:xfrm>
              <a:off x="3692" y="1536"/>
              <a:ext cx="1144" cy="0"/>
            </a:xfrm>
            <a:prstGeom prst="line">
              <a:avLst/>
            </a:prstGeom>
            <a:ln w="25400" cap="flat" cmpd="sng">
              <a:solidFill>
                <a:schemeClr val="bg2"/>
              </a:solidFill>
              <a:prstDash val="solid"/>
              <a:headEnd type="stealth" w="med" len="lg"/>
              <a:tailEnd type="none" w="sm" len="sm"/>
            </a:ln>
          </p:spPr>
        </p:sp>
        <p:sp>
          <p:nvSpPr>
            <p:cNvPr id="124945" name="Line 18"/>
            <p:cNvSpPr/>
            <p:nvPr/>
          </p:nvSpPr>
          <p:spPr>
            <a:xfrm>
              <a:off x="3250" y="1680"/>
              <a:ext cx="0" cy="864"/>
            </a:xfrm>
            <a:prstGeom prst="line">
              <a:avLst/>
            </a:prstGeom>
            <a:ln w="25400" cap="flat" cmpd="sng">
              <a:solidFill>
                <a:schemeClr val="bg2"/>
              </a:solidFill>
              <a:prstDash val="solid"/>
              <a:headEnd type="none" w="sm" len="sm"/>
              <a:tailEnd type="stealth" w="med" len="lg"/>
            </a:ln>
          </p:spPr>
        </p:sp>
        <p:sp>
          <p:nvSpPr>
            <p:cNvPr id="124946" name="Line 19"/>
            <p:cNvSpPr/>
            <p:nvPr/>
          </p:nvSpPr>
          <p:spPr>
            <a:xfrm flipH="1">
              <a:off x="1820" y="1680"/>
              <a:ext cx="1092" cy="816"/>
            </a:xfrm>
            <a:prstGeom prst="line">
              <a:avLst/>
            </a:prstGeom>
            <a:ln w="25400" cap="flat" cmpd="sng">
              <a:solidFill>
                <a:schemeClr val="bg2"/>
              </a:solidFill>
              <a:prstDash val="solid"/>
              <a:headEnd type="none" w="sm" len="sm"/>
              <a:tailEnd type="stealth" w="med" len="lg"/>
            </a:ln>
          </p:spPr>
        </p:sp>
        <p:sp>
          <p:nvSpPr>
            <p:cNvPr id="124947" name="Line 20"/>
            <p:cNvSpPr/>
            <p:nvPr/>
          </p:nvSpPr>
          <p:spPr>
            <a:xfrm>
              <a:off x="3588" y="1680"/>
              <a:ext cx="1092" cy="816"/>
            </a:xfrm>
            <a:prstGeom prst="line">
              <a:avLst/>
            </a:prstGeom>
            <a:ln w="25400" cap="flat" cmpd="sng">
              <a:solidFill>
                <a:schemeClr val="bg2"/>
              </a:solidFill>
              <a:prstDash val="solid"/>
              <a:headEnd type="none" w="sm" len="sm"/>
              <a:tailEnd type="stealth" w="med" len="lg"/>
            </a:ln>
          </p:spPr>
        </p:sp>
        <p:sp>
          <p:nvSpPr>
            <p:cNvPr id="861205" name="Rectangle 21"/>
            <p:cNvSpPr>
              <a:spLocks noChangeArrowheads="1"/>
            </p:cNvSpPr>
            <p:nvPr/>
          </p:nvSpPr>
          <p:spPr bwMode="auto">
            <a:xfrm>
              <a:off x="628" y="3460"/>
              <a:ext cx="5192" cy="279"/>
            </a:xfrm>
            <a:prstGeom prst="rect">
              <a:avLst/>
            </a:prstGeom>
            <a:noFill/>
            <a:ln w="12700">
              <a:solidFill>
                <a:schemeClr val="tx1"/>
              </a:solidFill>
              <a:prstDash val="sysDot"/>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949" name="Line 22"/>
            <p:cNvSpPr/>
            <p:nvPr/>
          </p:nvSpPr>
          <p:spPr>
            <a:xfrm>
              <a:off x="1144" y="3600"/>
              <a:ext cx="4108" cy="0"/>
            </a:xfrm>
            <a:prstGeom prst="line">
              <a:avLst/>
            </a:prstGeom>
            <a:ln w="50800" cap="flat" cmpd="sng">
              <a:solidFill>
                <a:schemeClr val="bg2"/>
              </a:solidFill>
              <a:prstDash val="lgDash"/>
              <a:headEnd type="none" w="sm" len="sm"/>
              <a:tailEnd type="stealth" w="med" len="lg"/>
            </a:ln>
          </p:spPr>
        </p:sp>
        <p:sp>
          <p:nvSpPr>
            <p:cNvPr id="124950" name="Rectangle 23"/>
            <p:cNvSpPr/>
            <p:nvPr/>
          </p:nvSpPr>
          <p:spPr>
            <a:xfrm>
              <a:off x="2600" y="3552"/>
              <a:ext cx="1508" cy="96"/>
            </a:xfrm>
            <a:prstGeom prst="rect">
              <a:avLst/>
            </a:prstGeom>
            <a:solidFill>
              <a:schemeClr val="bg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4951" name="Rectangle 24"/>
            <p:cNvSpPr/>
            <p:nvPr/>
          </p:nvSpPr>
          <p:spPr>
            <a:xfrm>
              <a:off x="2565" y="3437"/>
              <a:ext cx="998" cy="378"/>
            </a:xfrm>
            <a:prstGeom prst="rect">
              <a:avLst/>
            </a:prstGeom>
            <a:noFill/>
            <a:ln w="9525">
              <a:noFill/>
            </a:ln>
          </p:spPr>
          <p:txBody>
            <a:bodyPr wrap="none" lIns="92075" tIns="46038" rIns="92075" bIns="46038">
              <a:spAutoFit/>
            </a:bodyPr>
            <a:p>
              <a:r>
                <a:rPr lang="en-US" altLang="zh-CN" sz="3200">
                  <a:solidFill>
                    <a:schemeClr val="accent2"/>
                  </a:solidFill>
                  <a:latin typeface="Comic Sans MS" panose="030F0702030302020204" pitchFamily="66" charset="0"/>
                  <a:ea typeface="宋体" panose="02010600030101010101" pitchFamily="2" charset="-122"/>
                </a:rPr>
                <a:t> </a:t>
              </a:r>
              <a:r>
                <a:rPr lang="zh-CN" altLang="en-US" sz="3200" dirty="0">
                  <a:solidFill>
                    <a:schemeClr val="accent2"/>
                  </a:solidFill>
                  <a:latin typeface="Comic Sans MS" panose="030F0702030302020204" pitchFamily="66" charset="0"/>
                  <a:ea typeface="宋体" panose="02010600030101010101" pitchFamily="2" charset="-122"/>
                </a:rPr>
                <a:t>时间线</a:t>
              </a:r>
              <a:endParaRPr lang="zh-CN" altLang="en-US" sz="3200" dirty="0">
                <a:solidFill>
                  <a:schemeClr val="accent2"/>
                </a:solidFill>
                <a:latin typeface="Comic Sans MS" panose="030F0702030302020204" pitchFamily="66" charset="0"/>
                <a:ea typeface="宋体" panose="02010600030101010101" pitchFamily="2" charset="-122"/>
              </a:endParaRPr>
            </a:p>
          </p:txBody>
        </p:sp>
      </p:grpSp>
      <p:sp>
        <p:nvSpPr>
          <p:cNvPr id="124931" name="Rectangle 25"/>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地理布局图</a:t>
            </a:r>
            <a:endParaRPr lang="zh-CN" altLang="en-US" dirty="0">
              <a:ea typeface="宋体" panose="02010600030101010101" pitchFamily="2"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3234" name="Rectangle 2"/>
          <p:cNvSpPr>
            <a:spLocks noChangeArrowheads="1"/>
          </p:cNvSpPr>
          <p:nvPr/>
        </p:nvSpPr>
        <p:spPr bwMode="auto">
          <a:xfrm>
            <a:off x="577850" y="914400"/>
            <a:ext cx="5594350" cy="628650"/>
          </a:xfrm>
          <a:prstGeom prst="rect">
            <a:avLst/>
          </a:prstGeom>
          <a:noFill/>
          <a:ln w="9525">
            <a:noFill/>
            <a:miter lim="800000"/>
          </a:ln>
          <a:effectLst/>
        </p:spPr>
        <p:txBody>
          <a:bodyPr lIns="92075" tIns="46038" rIns="92075" bIns="46038">
            <a:spAutoFit/>
          </a:bodyPr>
          <a:lstStyle/>
          <a:p>
            <a:pPr marL="0" marR="0" lvl="0" indent="0" algn="l" defTabSz="914400" rtl="0" eaLnBrk="1" fontAlgn="base" latinLnBrk="0" hangingPunct="1">
              <a:lnSpc>
                <a:spcPct val="110000"/>
              </a:lnSpc>
              <a:spcBef>
                <a:spcPct val="0"/>
              </a:spcBef>
              <a:spcAft>
                <a:spcPct val="0"/>
              </a:spcAft>
              <a:buClrTx/>
              <a:buSzTx/>
              <a:buFontTx/>
              <a:buNone/>
              <a:defRPr/>
            </a:pPr>
            <a:r>
              <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顾客要求</a:t>
            </a:r>
            <a:endParaRPr kumimoji="0" lang="zh-CN" altLang="en-US" sz="3200" b="1"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grpSp>
        <p:nvGrpSpPr>
          <p:cNvPr id="125955" name="Group 3"/>
          <p:cNvGrpSpPr/>
          <p:nvPr/>
        </p:nvGrpSpPr>
        <p:grpSpPr>
          <a:xfrm>
            <a:off x="6851650" y="1944688"/>
            <a:ext cx="2517775" cy="1296987"/>
            <a:chOff x="3984" y="1008"/>
            <a:chExt cx="1464" cy="817"/>
          </a:xfrm>
        </p:grpSpPr>
        <p:sp>
          <p:nvSpPr>
            <p:cNvPr id="863236" name="Freeform 4"/>
            <p:cNvSpPr/>
            <p:nvPr/>
          </p:nvSpPr>
          <p:spPr bwMode="auto">
            <a:xfrm>
              <a:off x="3984" y="1008"/>
              <a:ext cx="1464" cy="817"/>
            </a:xfrm>
            <a:custGeom>
              <a:avLst/>
              <a:gdLst/>
              <a:ahLst/>
              <a:cxnLst>
                <a:cxn ang="0">
                  <a:pos x="0" y="816"/>
                </a:cxn>
                <a:cxn ang="0">
                  <a:pos x="0" y="240"/>
                </a:cxn>
                <a:cxn ang="0">
                  <a:pos x="541" y="0"/>
                </a:cxn>
                <a:cxn ang="0">
                  <a:pos x="541" y="192"/>
                </a:cxn>
                <a:cxn ang="0">
                  <a:pos x="1029" y="0"/>
                </a:cxn>
                <a:cxn ang="0">
                  <a:pos x="1029" y="192"/>
                </a:cxn>
                <a:cxn ang="0">
                  <a:pos x="1463" y="0"/>
                </a:cxn>
                <a:cxn ang="0">
                  <a:pos x="1463" y="816"/>
                </a:cxn>
                <a:cxn ang="0">
                  <a:pos x="0" y="816"/>
                </a:cxn>
              </a:cxnLst>
              <a:rect l="0" t="0" r="r" b="b"/>
              <a:pathLst>
                <a:path w="1464" h="817">
                  <a:moveTo>
                    <a:pt x="0" y="816"/>
                  </a:moveTo>
                  <a:lnTo>
                    <a:pt x="0" y="240"/>
                  </a:lnTo>
                  <a:lnTo>
                    <a:pt x="541" y="0"/>
                  </a:lnTo>
                  <a:lnTo>
                    <a:pt x="541" y="192"/>
                  </a:lnTo>
                  <a:lnTo>
                    <a:pt x="1029" y="0"/>
                  </a:lnTo>
                  <a:lnTo>
                    <a:pt x="1029" y="192"/>
                  </a:lnTo>
                  <a:lnTo>
                    <a:pt x="1463" y="0"/>
                  </a:lnTo>
                  <a:lnTo>
                    <a:pt x="1463" y="816"/>
                  </a:lnTo>
                  <a:lnTo>
                    <a:pt x="0" y="816"/>
                  </a:lnTo>
                </a:path>
              </a:pathLst>
            </a:custGeom>
            <a:solidFill>
              <a:srgbClr val="FFFFCC"/>
            </a:solidFill>
            <a:ln w="25400" cap="rnd" cmpd="sng">
              <a:solidFill>
                <a:schemeClr val="bg2"/>
              </a:solidFill>
              <a:prstDash val="solid"/>
              <a:round/>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5965" name="Rectangle 5"/>
            <p:cNvSpPr/>
            <p:nvPr/>
          </p:nvSpPr>
          <p:spPr>
            <a:xfrm>
              <a:off x="4108" y="1286"/>
              <a:ext cx="1203" cy="518"/>
            </a:xfrm>
            <a:prstGeom prst="rect">
              <a:avLst/>
            </a:prstGeom>
            <a:solidFill>
              <a:srgbClr val="FFFFCC"/>
            </a:solidFill>
            <a:ln w="9525">
              <a:noFill/>
            </a:ln>
          </p:spPr>
          <p:txBody>
            <a:bodyPr wrap="none" lIns="92075" tIns="46038" rIns="92075" bIns="46038">
              <a:spAutoFit/>
            </a:bodyPr>
            <a:p>
              <a:pPr algn="ctr"/>
              <a:r>
                <a:rPr lang="en-US" altLang="zh-CN" sz="2400" b="0">
                  <a:solidFill>
                    <a:schemeClr val="bg2"/>
                  </a:solidFill>
                  <a:latin typeface="Comic Sans MS" panose="030F0702030302020204" pitchFamily="66" charset="0"/>
                  <a:ea typeface="宋体" panose="02010600030101010101" pitchFamily="2" charset="-122"/>
                </a:rPr>
                <a:t>State Street</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err="1">
                  <a:solidFill>
                    <a:schemeClr val="bg2"/>
                  </a:solidFill>
                  <a:latin typeface="Comic Sans MS" panose="030F0702030302020204" pitchFamily="66" charset="0"/>
                  <a:ea typeface="宋体" panose="02010600030101010101" pitchFamily="2" charset="-122"/>
                </a:rPr>
                <a:t>AssemblySS</a:t>
              </a:r>
              <a:r>
                <a:rPr lang="zh-CN" altLang="en-US" sz="2400" b="0" dirty="0">
                  <a:solidFill>
                    <a:schemeClr val="bg2"/>
                  </a:solidFill>
                  <a:latin typeface="Comic Sans MS" panose="030F0702030302020204" pitchFamily="66" charset="0"/>
                  <a:ea typeface="宋体" panose="02010600030101010101" pitchFamily="2" charset="-122"/>
                </a:rPr>
                <a:t> </a:t>
              </a:r>
              <a:endParaRPr lang="zh-CN" altLang="en-US" sz="2400" b="0" dirty="0">
                <a:solidFill>
                  <a:schemeClr val="bg2"/>
                </a:solidFill>
                <a:latin typeface="Comic Sans MS" panose="030F0702030302020204" pitchFamily="66" charset="0"/>
                <a:ea typeface="宋体" panose="02010600030101010101" pitchFamily="2" charset="-122"/>
              </a:endParaRPr>
            </a:p>
          </p:txBody>
        </p:sp>
      </p:grpSp>
      <p:sp>
        <p:nvSpPr>
          <p:cNvPr id="863238" name="Rectangle 6"/>
          <p:cNvSpPr>
            <a:spLocks noChangeArrowheads="1"/>
          </p:cNvSpPr>
          <p:nvPr/>
        </p:nvSpPr>
        <p:spPr bwMode="auto">
          <a:xfrm>
            <a:off x="7494588" y="935038"/>
            <a:ext cx="1112838" cy="579438"/>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图表</a:t>
            </a:r>
            <a:endParaRPr kumimoji="0" lang="zh-CN" altLang="en-US"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grpSp>
        <p:nvGrpSpPr>
          <p:cNvPr id="125957" name="Group 7"/>
          <p:cNvGrpSpPr/>
          <p:nvPr/>
        </p:nvGrpSpPr>
        <p:grpSpPr>
          <a:xfrm>
            <a:off x="6851650" y="3406775"/>
            <a:ext cx="2559050" cy="2308225"/>
            <a:chOff x="3984" y="1929"/>
            <a:chExt cx="1488" cy="1454"/>
          </a:xfrm>
        </p:grpSpPr>
        <p:sp>
          <p:nvSpPr>
            <p:cNvPr id="125960" name="Rectangle 8"/>
            <p:cNvSpPr/>
            <p:nvPr/>
          </p:nvSpPr>
          <p:spPr>
            <a:xfrm>
              <a:off x="3984" y="1929"/>
              <a:ext cx="1482" cy="1454"/>
            </a:xfrm>
            <a:prstGeom prst="rect">
              <a:avLst/>
            </a:prstGeom>
            <a:solidFill>
              <a:srgbClr val="FFFFCC"/>
            </a:solidFill>
            <a:ln w="25400" cap="flat" cmpd="sng">
              <a:solidFill>
                <a:schemeClr val="bg2"/>
              </a:solidFill>
              <a:prstDash val="solid"/>
              <a:miter/>
              <a:headEnd type="none" w="med" len="med"/>
              <a:tailEnd type="none" w="med" len="med"/>
            </a:ln>
          </p:spPr>
          <p:txBody>
            <a:bodyPr lIns="92075" tIns="46038" rIns="92075" bIns="46038">
              <a:spAutoFit/>
            </a:bodyPr>
            <a:p>
              <a:pPr algn="ctr"/>
              <a:r>
                <a:rPr lang="en-US" altLang="zh-CN" sz="2400" b="0">
                  <a:solidFill>
                    <a:schemeClr val="bg2"/>
                  </a:solidFill>
                  <a:latin typeface="Comic Sans MS" panose="030F0702030302020204" pitchFamily="66" charset="0"/>
                  <a:ea typeface="宋体" panose="02010600030101010101" pitchFamily="2" charset="-122"/>
                </a:rPr>
                <a:t>18,400 </a:t>
              </a:r>
              <a:r>
                <a:rPr lang="en-US" altLang="zh-CN" sz="2400" b="0" err="1">
                  <a:solidFill>
                    <a:schemeClr val="bg2"/>
                  </a:solidFill>
                  <a:latin typeface="Comic Sans MS" panose="030F0702030302020204" pitchFamily="66" charset="0"/>
                  <a:ea typeface="宋体" panose="02010600030101010101" pitchFamily="2" charset="-122"/>
                </a:rPr>
                <a:t>pcs</a:t>
              </a:r>
              <a:r>
                <a:rPr lang="en-US" altLang="zh-CN" sz="2400" b="0">
                  <a:solidFill>
                    <a:schemeClr val="bg2"/>
                  </a:solidFill>
                  <a:latin typeface="Comic Sans MS" panose="030F0702030302020204" pitchFamily="66" charset="0"/>
                  <a:ea typeface="宋体" panose="02010600030101010101" pitchFamily="2" charset="-122"/>
                </a:rPr>
                <a:t>/mo</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- 12,000 LH</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   6,400 RH</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Tray = 20 </a:t>
              </a:r>
              <a:r>
                <a:rPr lang="en-US" altLang="zh-CN" sz="2400" b="0" err="1">
                  <a:solidFill>
                    <a:schemeClr val="bg2"/>
                  </a:solidFill>
                  <a:latin typeface="Comic Sans MS" panose="030F0702030302020204" pitchFamily="66" charset="0"/>
                  <a:ea typeface="宋体" panose="02010600030101010101" pitchFamily="2" charset="-122"/>
                </a:rPr>
                <a:t>pcs</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2 shifts</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920 </a:t>
              </a:r>
              <a:r>
                <a:rPr lang="en-US" altLang="zh-CN" sz="2400" b="0" err="1">
                  <a:solidFill>
                    <a:schemeClr val="bg2"/>
                  </a:solidFill>
                  <a:latin typeface="Comic Sans MS" panose="030F0702030302020204" pitchFamily="66" charset="0"/>
                  <a:ea typeface="宋体" panose="02010600030101010101" pitchFamily="2" charset="-122"/>
                </a:rPr>
                <a:t>pcs</a:t>
              </a:r>
              <a:r>
                <a:rPr lang="en-US" altLang="zh-CN" sz="2400" b="0">
                  <a:solidFill>
                    <a:schemeClr val="bg2"/>
                  </a:solidFill>
                  <a:latin typeface="Comic Sans MS" panose="030F0702030302020204" pitchFamily="66" charset="0"/>
                  <a:ea typeface="宋体" panose="02010600030101010101" pitchFamily="2" charset="-122"/>
                </a:rPr>
                <a:t>/day</a:t>
              </a:r>
              <a:endParaRPr lang="en-US" altLang="zh-CN" sz="2400" b="0">
                <a:solidFill>
                  <a:schemeClr val="bg2"/>
                </a:solidFill>
                <a:latin typeface="Comic Sans MS" panose="030F0702030302020204" pitchFamily="66" charset="0"/>
                <a:ea typeface="宋体" panose="02010600030101010101" pitchFamily="2" charset="-122"/>
              </a:endParaRPr>
            </a:p>
          </p:txBody>
        </p:sp>
        <p:sp>
          <p:nvSpPr>
            <p:cNvPr id="125961" name="Line 9"/>
            <p:cNvSpPr/>
            <p:nvPr/>
          </p:nvSpPr>
          <p:spPr>
            <a:xfrm>
              <a:off x="3984" y="2649"/>
              <a:ext cx="1488" cy="0"/>
            </a:xfrm>
            <a:prstGeom prst="line">
              <a:avLst/>
            </a:prstGeom>
            <a:ln w="25400" cap="flat" cmpd="sng">
              <a:solidFill>
                <a:schemeClr val="bg2"/>
              </a:solidFill>
              <a:prstDash val="solid"/>
              <a:headEnd type="none" w="sm" len="sm"/>
              <a:tailEnd type="none" w="sm" len="sm"/>
            </a:ln>
          </p:spPr>
        </p:sp>
        <p:sp>
          <p:nvSpPr>
            <p:cNvPr id="125962" name="Line 10"/>
            <p:cNvSpPr/>
            <p:nvPr/>
          </p:nvSpPr>
          <p:spPr>
            <a:xfrm>
              <a:off x="3984" y="2892"/>
              <a:ext cx="1488" cy="0"/>
            </a:xfrm>
            <a:prstGeom prst="line">
              <a:avLst/>
            </a:prstGeom>
            <a:ln w="25400" cap="flat" cmpd="sng">
              <a:solidFill>
                <a:schemeClr val="bg2"/>
              </a:solidFill>
              <a:prstDash val="solid"/>
              <a:headEnd type="none" w="sm" len="sm"/>
              <a:tailEnd type="none" w="sm" len="sm"/>
            </a:ln>
          </p:spPr>
        </p:sp>
        <p:sp>
          <p:nvSpPr>
            <p:cNvPr id="125963" name="Line 11"/>
            <p:cNvSpPr/>
            <p:nvPr/>
          </p:nvSpPr>
          <p:spPr>
            <a:xfrm>
              <a:off x="3984" y="3120"/>
              <a:ext cx="1488" cy="0"/>
            </a:xfrm>
            <a:prstGeom prst="line">
              <a:avLst/>
            </a:prstGeom>
            <a:ln w="25400" cap="flat" cmpd="sng">
              <a:solidFill>
                <a:schemeClr val="bg2"/>
              </a:solidFill>
              <a:prstDash val="solid"/>
              <a:headEnd type="none" w="sm" len="sm"/>
              <a:tailEnd type="none" w="sm" len="sm"/>
            </a:ln>
          </p:spPr>
        </p:sp>
      </p:grpSp>
      <p:sp>
        <p:nvSpPr>
          <p:cNvPr id="125958" name="Rectangle 12"/>
          <p:cNvSpPr>
            <a:spLocks noGrp="1"/>
          </p:cNvSpPr>
          <p:nvPr>
            <p:ph type="title"/>
          </p:nvPr>
        </p:nvSpPr>
        <p:spPr>
          <a:xfrm>
            <a:off x="382588" y="190500"/>
            <a:ext cx="9142412" cy="1143000"/>
          </a:xfrm>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从顾客开始</a:t>
            </a:r>
            <a:endParaRPr lang="zh-CN" altLang="en-US" dirty="0">
              <a:ea typeface="宋体" panose="02010600030101010101" pitchFamily="2" charset="-122"/>
            </a:endParaRPr>
          </a:p>
        </p:txBody>
      </p:sp>
      <p:sp>
        <p:nvSpPr>
          <p:cNvPr id="125959" name="Rectangle 13"/>
          <p:cNvSpPr>
            <a:spLocks noGrp="1"/>
          </p:cNvSpPr>
          <p:nvPr>
            <p:ph type="body" sz="half" idx="1"/>
          </p:nvPr>
        </p:nvSpPr>
        <p:spPr>
          <a:xfrm>
            <a:off x="382588" y="1676400"/>
            <a:ext cx="4494212" cy="4648200"/>
          </a:xfrm>
          <a:ln/>
        </p:spPr>
        <p:txBody>
          <a:bodyPr vert="horz" wrap="square" lIns="91440" tIns="45720" rIns="91440" bIns="45720" anchor="t" anchorCtr="0"/>
          <a:p>
            <a:pPr eaLnBrk="1" hangingPunct="1">
              <a:buClr>
                <a:srgbClr val="FF9900"/>
              </a:buClr>
              <a:buSzPct val="150000"/>
              <a:buFontTx/>
            </a:pPr>
            <a:r>
              <a:rPr lang="zh-CN" altLang="en-US" sz="2000" dirty="0">
                <a:ea typeface="宋体" panose="02010600030101010101" pitchFamily="2" charset="-122"/>
              </a:rPr>
              <a:t>组装公司</a:t>
            </a:r>
            <a:endParaRPr lang="zh-CN" altLang="en-US" sz="2000" dirty="0">
              <a:ea typeface="宋体" panose="02010600030101010101" pitchFamily="2" charset="-122"/>
            </a:endParaRPr>
          </a:p>
          <a:p>
            <a:pPr eaLnBrk="1" hangingPunct="1">
              <a:buClr>
                <a:srgbClr val="FF9900"/>
              </a:buClr>
              <a:buSzPct val="150000"/>
              <a:buFontTx/>
            </a:pPr>
            <a:r>
              <a:rPr lang="zh-CN" altLang="en-US" sz="2000" dirty="0">
                <a:ea typeface="宋体" panose="02010600030101010101" pitchFamily="2" charset="-122"/>
              </a:rPr>
              <a:t>每月</a:t>
            </a:r>
            <a:r>
              <a:rPr lang="en-US" altLang="zh-CN" sz="2000">
                <a:ea typeface="宋体" panose="02010600030101010101" pitchFamily="2" charset="-122"/>
              </a:rPr>
              <a:t>18,400 </a:t>
            </a:r>
            <a:r>
              <a:rPr lang="zh-CN" altLang="en-US" sz="2000" dirty="0">
                <a:ea typeface="宋体" panose="02010600030101010101" pitchFamily="2" charset="-122"/>
              </a:rPr>
              <a:t>件</a:t>
            </a:r>
            <a:r>
              <a:rPr lang="en-US" altLang="zh-CN" sz="2000">
                <a:ea typeface="宋体" panose="02010600030101010101" pitchFamily="2" charset="-122"/>
              </a:rPr>
              <a:t> </a:t>
            </a:r>
            <a:endParaRPr lang="zh-CN" altLang="en-US" sz="2000" dirty="0">
              <a:ea typeface="宋体" panose="02010600030101010101" pitchFamily="2" charset="-122"/>
            </a:endParaRPr>
          </a:p>
          <a:p>
            <a:pPr eaLnBrk="1" hangingPunct="1">
              <a:buClr>
                <a:srgbClr val="FF9900"/>
              </a:buClr>
              <a:buSzPct val="150000"/>
              <a:buFontTx/>
              <a:buNone/>
            </a:pPr>
            <a:r>
              <a:rPr lang="en-US" altLang="zh-CN" sz="2000"/>
              <a:t>	   </a:t>
            </a:r>
            <a:r>
              <a:rPr lang="en-US" altLang="zh-CN" sz="2000">
                <a:ea typeface="宋体" panose="02010600030101010101" pitchFamily="2" charset="-122"/>
              </a:rPr>
              <a:t>- 12,000 Type LH</a:t>
            </a:r>
            <a:endParaRPr lang="en-US" altLang="zh-CN" sz="2000">
              <a:ea typeface="宋体" panose="02010600030101010101" pitchFamily="2" charset="-122"/>
            </a:endParaRPr>
          </a:p>
          <a:p>
            <a:pPr eaLnBrk="1" hangingPunct="1">
              <a:buClr>
                <a:srgbClr val="FF9900"/>
              </a:buClr>
              <a:buSzPct val="150000"/>
              <a:buFontTx/>
              <a:buNone/>
            </a:pPr>
            <a:r>
              <a:rPr lang="en-US" altLang="zh-CN" sz="2000"/>
              <a:t>	   </a:t>
            </a:r>
            <a:r>
              <a:rPr lang="en-US" altLang="zh-CN" sz="2000">
                <a:ea typeface="宋体" panose="02010600030101010101" pitchFamily="2" charset="-122"/>
              </a:rPr>
              <a:t>-   6,400 Type RH</a:t>
            </a:r>
            <a:endParaRPr lang="en-US" altLang="zh-CN" sz="2000">
              <a:ea typeface="宋体" panose="02010600030101010101" pitchFamily="2" charset="-122"/>
            </a:endParaRPr>
          </a:p>
          <a:p>
            <a:pPr eaLnBrk="1" hangingPunct="1">
              <a:buClr>
                <a:srgbClr val="FF9900"/>
              </a:buClr>
              <a:buSzPct val="150000"/>
              <a:buFontTx/>
            </a:pPr>
            <a:r>
              <a:rPr lang="zh-CN" altLang="en-US" sz="2000" dirty="0">
                <a:ea typeface="宋体" panose="02010600030101010101" pitchFamily="2" charset="-122"/>
              </a:rPr>
              <a:t>每月</a:t>
            </a:r>
            <a:r>
              <a:rPr lang="en-US" altLang="zh-CN" sz="2000">
                <a:ea typeface="宋体" panose="02010600030101010101" pitchFamily="2" charset="-122"/>
              </a:rPr>
              <a:t>20 </a:t>
            </a:r>
            <a:r>
              <a:rPr lang="zh-CN" altLang="en-US" sz="2000" dirty="0">
                <a:ea typeface="宋体" panose="02010600030101010101" pitchFamily="2" charset="-122"/>
              </a:rPr>
              <a:t>天</a:t>
            </a:r>
            <a:r>
              <a:rPr lang="en-US" altLang="zh-CN" sz="2000">
                <a:ea typeface="宋体" panose="02010600030101010101" pitchFamily="2" charset="-122"/>
              </a:rPr>
              <a:t> </a:t>
            </a:r>
            <a:endParaRPr lang="en-US" altLang="zh-CN" sz="2000"/>
          </a:p>
          <a:p>
            <a:pPr eaLnBrk="1" hangingPunct="1">
              <a:buClr>
                <a:srgbClr val="FF9900"/>
              </a:buClr>
              <a:buSzPct val="150000"/>
              <a:buFontTx/>
            </a:pPr>
            <a:r>
              <a:rPr lang="zh-CN" altLang="en-US" sz="2000" dirty="0">
                <a:ea typeface="宋体" panose="02010600030101010101" pitchFamily="2" charset="-122"/>
              </a:rPr>
              <a:t>每盘</a:t>
            </a:r>
            <a:r>
              <a:rPr lang="en-US" altLang="zh-CN" sz="2000">
                <a:ea typeface="宋体" panose="02010600030101010101" pitchFamily="2" charset="-122"/>
              </a:rPr>
              <a:t>20  </a:t>
            </a:r>
            <a:r>
              <a:rPr lang="zh-CN" altLang="en-US" sz="2000" dirty="0">
                <a:ea typeface="宋体" panose="02010600030101010101" pitchFamily="2" charset="-122"/>
              </a:rPr>
              <a:t>件 </a:t>
            </a:r>
            <a:endParaRPr lang="zh-CN" altLang="en-US" sz="2000" dirty="0">
              <a:ea typeface="宋体" panose="02010600030101010101" pitchFamily="2" charset="-122"/>
            </a:endParaRPr>
          </a:p>
          <a:p>
            <a:pPr eaLnBrk="1" hangingPunct="1">
              <a:buClr>
                <a:srgbClr val="FF9900"/>
              </a:buClr>
              <a:buSzPct val="150000"/>
              <a:buFontTx/>
            </a:pPr>
            <a:r>
              <a:rPr lang="zh-CN" altLang="en-US" sz="2000" dirty="0">
                <a:ea typeface="宋体" panose="02010600030101010101" pitchFamily="2" charset="-122"/>
              </a:rPr>
              <a:t>两班工作制</a:t>
            </a:r>
            <a:endParaRPr lang="zh-CN" altLang="en-US" sz="2000" dirty="0">
              <a:ea typeface="宋体" panose="02010600030101010101" pitchFamily="2" charset="-122"/>
            </a:endParaRPr>
          </a:p>
          <a:p>
            <a:pPr eaLnBrk="1" hangingPunct="1">
              <a:buClr>
                <a:srgbClr val="FF9900"/>
              </a:buClr>
              <a:buSzPct val="150000"/>
              <a:buFontTx/>
            </a:pPr>
            <a:r>
              <a:rPr lang="zh-CN" altLang="en-US" sz="2000" dirty="0">
                <a:ea typeface="宋体" panose="02010600030101010101" pitchFamily="2" charset="-122"/>
              </a:rPr>
              <a:t>一天</a:t>
            </a:r>
            <a:r>
              <a:rPr lang="en-US" altLang="zh-CN" sz="2000">
                <a:ea typeface="宋体" panose="02010600030101010101" pitchFamily="2" charset="-122"/>
              </a:rPr>
              <a:t>1 </a:t>
            </a:r>
            <a:r>
              <a:rPr lang="zh-CN" altLang="en-US" sz="2000" dirty="0">
                <a:ea typeface="宋体" panose="02010600030101010101" pitchFamily="2" charset="-122"/>
              </a:rPr>
              <a:t>卡车</a:t>
            </a:r>
            <a:r>
              <a:rPr lang="en-US" altLang="zh-CN" sz="2000">
                <a:ea typeface="宋体" panose="02010600030101010101" pitchFamily="2" charset="-122"/>
              </a:rPr>
              <a:t> </a:t>
            </a:r>
            <a:endParaRPr lang="en-US" altLang="zh-CN" sz="2000"/>
          </a:p>
          <a:p>
            <a:pPr eaLnBrk="1" hangingPunct="1">
              <a:buClr>
                <a:srgbClr val="FF9900"/>
              </a:buClr>
              <a:buSzPct val="150000"/>
              <a:buFontTx/>
            </a:pPr>
            <a:r>
              <a:rPr lang="en-US" altLang="zh-CN" sz="2000">
                <a:ea typeface="宋体" panose="02010600030101010101" pitchFamily="2" charset="-122"/>
              </a:rPr>
              <a:t>18,400 / 20 = 920/ </a:t>
            </a:r>
            <a:r>
              <a:rPr lang="zh-CN" altLang="en-US" sz="2000" dirty="0">
                <a:ea typeface="宋体" panose="02010600030101010101" pitchFamily="2" charset="-122"/>
              </a:rPr>
              <a:t>天</a:t>
            </a:r>
            <a:endParaRPr lang="zh-CN" altLang="en-US" sz="2000" dirty="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6978" name="Group 2"/>
          <p:cNvGrpSpPr/>
          <p:nvPr/>
        </p:nvGrpSpPr>
        <p:grpSpPr>
          <a:xfrm>
            <a:off x="8077200" y="1371600"/>
            <a:ext cx="892175" cy="1195388"/>
            <a:chOff x="5088" y="864"/>
            <a:chExt cx="562" cy="753"/>
          </a:xfrm>
        </p:grpSpPr>
        <p:grpSp>
          <p:nvGrpSpPr>
            <p:cNvPr id="126980" name="Group 3"/>
            <p:cNvGrpSpPr/>
            <p:nvPr/>
          </p:nvGrpSpPr>
          <p:grpSpPr>
            <a:xfrm>
              <a:off x="5088" y="864"/>
              <a:ext cx="557" cy="286"/>
              <a:chOff x="5136" y="864"/>
              <a:chExt cx="557" cy="286"/>
            </a:xfrm>
          </p:grpSpPr>
          <p:sp>
            <p:nvSpPr>
              <p:cNvPr id="865284" name="Freeform 4"/>
              <p:cNvSpPr/>
              <p:nvPr/>
            </p:nvSpPr>
            <p:spPr bwMode="auto">
              <a:xfrm>
                <a:off x="5136" y="864"/>
                <a:ext cx="557" cy="286"/>
              </a:xfrm>
              <a:custGeom>
                <a:avLst/>
                <a:gdLst/>
                <a:ahLst/>
                <a:cxnLst>
                  <a:cxn ang="0">
                    <a:pos x="0" y="285"/>
                  </a:cxn>
                  <a:cxn ang="0">
                    <a:pos x="0" y="83"/>
                  </a:cxn>
                  <a:cxn ang="0">
                    <a:pos x="189" y="0"/>
                  </a:cxn>
                  <a:cxn ang="0">
                    <a:pos x="189" y="67"/>
                  </a:cxn>
                  <a:cxn ang="0">
                    <a:pos x="360" y="0"/>
                  </a:cxn>
                  <a:cxn ang="0">
                    <a:pos x="360" y="67"/>
                  </a:cxn>
                  <a:cxn ang="0">
                    <a:pos x="512" y="0"/>
                  </a:cxn>
                  <a:cxn ang="0">
                    <a:pos x="512" y="285"/>
                  </a:cxn>
                  <a:cxn ang="0">
                    <a:pos x="0" y="285"/>
                  </a:cxn>
                </a:cxnLst>
                <a:rect l="0" t="0" r="r" b="b"/>
                <a:pathLst>
                  <a:path w="513" h="286">
                    <a:moveTo>
                      <a:pt x="0" y="285"/>
                    </a:moveTo>
                    <a:lnTo>
                      <a:pt x="0" y="83"/>
                    </a:lnTo>
                    <a:lnTo>
                      <a:pt x="189" y="0"/>
                    </a:lnTo>
                    <a:lnTo>
                      <a:pt x="189" y="67"/>
                    </a:lnTo>
                    <a:lnTo>
                      <a:pt x="360" y="0"/>
                    </a:lnTo>
                    <a:lnTo>
                      <a:pt x="360" y="67"/>
                    </a:lnTo>
                    <a:lnTo>
                      <a:pt x="512" y="0"/>
                    </a:lnTo>
                    <a:lnTo>
                      <a:pt x="512" y="285"/>
                    </a:lnTo>
                    <a:lnTo>
                      <a:pt x="0" y="285"/>
                    </a:lnTo>
                  </a:path>
                </a:pathLst>
              </a:custGeom>
              <a:solidFill>
                <a:schemeClr val="bg1"/>
              </a:solidFill>
              <a:ln w="25400" cap="rnd" cmpd="sng">
                <a:solidFill>
                  <a:schemeClr val="tx1"/>
                </a:solidFill>
                <a:prstDash val="solid"/>
                <a:round/>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6988" name="Rectangle 5"/>
              <p:cNvSpPr/>
              <p:nvPr/>
            </p:nvSpPr>
            <p:spPr>
              <a:xfrm>
                <a:off x="5184" y="960"/>
                <a:ext cx="436" cy="174"/>
              </a:xfrm>
              <a:prstGeom prst="rect">
                <a:avLst/>
              </a:prstGeom>
              <a:solidFill>
                <a:schemeClr val="bg1"/>
              </a:solid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State Street</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Assembly</a:t>
                </a:r>
                <a:endParaRPr lang="en-US" altLang="zh-CN" sz="800" b="0">
                  <a:solidFill>
                    <a:schemeClr val="bg2"/>
                  </a:solidFill>
                  <a:latin typeface="Comic Sans MS" panose="030F0702030302020204" pitchFamily="66" charset="0"/>
                  <a:ea typeface="宋体" panose="02010600030101010101" pitchFamily="2" charset="-122"/>
                </a:endParaRPr>
              </a:p>
            </p:txBody>
          </p:sp>
        </p:grpSp>
        <p:grpSp>
          <p:nvGrpSpPr>
            <p:cNvPr id="126981" name="Group 6"/>
            <p:cNvGrpSpPr/>
            <p:nvPr/>
          </p:nvGrpSpPr>
          <p:grpSpPr>
            <a:xfrm>
              <a:off x="5105" y="1127"/>
              <a:ext cx="545" cy="490"/>
              <a:chOff x="4485" y="1178"/>
              <a:chExt cx="502" cy="490"/>
            </a:xfrm>
          </p:grpSpPr>
          <p:sp>
            <p:nvSpPr>
              <p:cNvPr id="126982" name="Rectangle 7"/>
              <p:cNvSpPr/>
              <p:nvPr/>
            </p:nvSpPr>
            <p:spPr>
              <a:xfrm>
                <a:off x="4485" y="1178"/>
                <a:ext cx="500" cy="490"/>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18,400 </a:t>
                </a:r>
                <a:r>
                  <a:rPr lang="en-US" altLang="zh-CN" sz="800" b="0" err="1">
                    <a:latin typeface="Comic Sans MS" panose="030F0702030302020204" pitchFamily="66" charset="0"/>
                    <a:ea typeface="宋体" panose="02010600030101010101" pitchFamily="2" charset="-122"/>
                  </a:rPr>
                  <a:t>pcs</a:t>
                </a:r>
                <a:r>
                  <a:rPr lang="en-US" altLang="zh-CN" sz="800" b="0">
                    <a:latin typeface="Comic Sans MS" panose="030F0702030302020204" pitchFamily="66" charset="0"/>
                    <a:ea typeface="宋体" panose="02010600030101010101" pitchFamily="2" charset="-122"/>
                  </a:rPr>
                  <a:t>/mo</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- 12,000 LH</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   6,400 RH</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Tray = 20 </a:t>
                </a:r>
                <a:r>
                  <a:rPr lang="en-US" altLang="zh-CN" sz="800" b="0" err="1">
                    <a:latin typeface="Comic Sans MS" panose="030F0702030302020204" pitchFamily="66" charset="0"/>
                    <a:ea typeface="宋体" panose="02010600030101010101" pitchFamily="2" charset="-122"/>
                  </a:rPr>
                  <a:t>pcs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920 </a:t>
                </a:r>
                <a:r>
                  <a:rPr lang="en-US" altLang="zh-CN" sz="800" b="0" err="1">
                    <a:latin typeface="Comic Sans MS" panose="030F0702030302020204" pitchFamily="66" charset="0"/>
                    <a:ea typeface="宋体" panose="02010600030101010101" pitchFamily="2" charset="-122"/>
                  </a:rPr>
                  <a:t>pcs</a:t>
                </a:r>
                <a:r>
                  <a:rPr lang="en-US" altLang="zh-CN" sz="800" b="0">
                    <a:latin typeface="Comic Sans MS" panose="030F0702030302020204" pitchFamily="66" charset="0"/>
                    <a:ea typeface="宋体" panose="02010600030101010101" pitchFamily="2" charset="-122"/>
                  </a:rPr>
                  <a:t>/day</a:t>
                </a:r>
                <a:endParaRPr lang="en-US" altLang="zh-CN" sz="800" b="0">
                  <a:solidFill>
                    <a:schemeClr val="bg2"/>
                  </a:solidFill>
                  <a:latin typeface="Comic Sans MS" panose="030F0702030302020204" pitchFamily="66" charset="0"/>
                  <a:ea typeface="宋体" panose="02010600030101010101" pitchFamily="2" charset="-122"/>
                </a:endParaRPr>
              </a:p>
            </p:txBody>
          </p:sp>
          <p:grpSp>
            <p:nvGrpSpPr>
              <p:cNvPr id="126983" name="Group 8"/>
              <p:cNvGrpSpPr/>
              <p:nvPr/>
            </p:nvGrpSpPr>
            <p:grpSpPr>
              <a:xfrm>
                <a:off x="4485" y="1418"/>
                <a:ext cx="502" cy="163"/>
                <a:chOff x="4476" y="1418"/>
                <a:chExt cx="520" cy="163"/>
              </a:xfrm>
            </p:grpSpPr>
            <p:sp>
              <p:nvSpPr>
                <p:cNvPr id="126984" name="Line 9"/>
                <p:cNvSpPr/>
                <p:nvPr/>
              </p:nvSpPr>
              <p:spPr>
                <a:xfrm>
                  <a:off x="4476" y="1418"/>
                  <a:ext cx="520" cy="0"/>
                </a:xfrm>
                <a:prstGeom prst="line">
                  <a:avLst/>
                </a:prstGeom>
                <a:ln w="12700" cap="flat" cmpd="sng">
                  <a:solidFill>
                    <a:schemeClr val="tx1"/>
                  </a:solidFill>
                  <a:prstDash val="solid"/>
                  <a:headEnd type="none" w="sm" len="sm"/>
                  <a:tailEnd type="none" w="sm" len="sm"/>
                </a:ln>
              </p:spPr>
            </p:sp>
            <p:sp>
              <p:nvSpPr>
                <p:cNvPr id="126985" name="Line 10"/>
                <p:cNvSpPr/>
                <p:nvPr/>
              </p:nvSpPr>
              <p:spPr>
                <a:xfrm>
                  <a:off x="4476" y="1502"/>
                  <a:ext cx="520" cy="0"/>
                </a:xfrm>
                <a:prstGeom prst="line">
                  <a:avLst/>
                </a:prstGeom>
                <a:ln w="12700" cap="flat" cmpd="sng">
                  <a:solidFill>
                    <a:schemeClr val="tx1"/>
                  </a:solidFill>
                  <a:prstDash val="solid"/>
                  <a:headEnd type="none" w="sm" len="sm"/>
                  <a:tailEnd type="none" w="sm" len="sm"/>
                </a:ln>
              </p:spPr>
            </p:sp>
            <p:sp>
              <p:nvSpPr>
                <p:cNvPr id="126986" name="Line 11"/>
                <p:cNvSpPr/>
                <p:nvPr/>
              </p:nvSpPr>
              <p:spPr>
                <a:xfrm>
                  <a:off x="4476" y="1581"/>
                  <a:ext cx="520" cy="0"/>
                </a:xfrm>
                <a:prstGeom prst="line">
                  <a:avLst/>
                </a:prstGeom>
                <a:ln w="12700" cap="flat" cmpd="sng">
                  <a:solidFill>
                    <a:schemeClr val="tx1"/>
                  </a:solidFill>
                  <a:prstDash val="solid"/>
                  <a:headEnd type="none" w="sm" len="sm"/>
                  <a:tailEnd type="none" w="sm" len="sm"/>
                </a:ln>
              </p:spPr>
            </p:sp>
          </p:grpSp>
        </p:grpSp>
      </p:grpSp>
      <p:sp>
        <p:nvSpPr>
          <p:cNvPr id="126979" name="Rectangle 12"/>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目前状态图</a:t>
            </a:r>
            <a:endParaRPr lang="zh-CN" altLang="en-US" dirty="0">
              <a:ea typeface="宋体" panose="02010600030101010101" pitchFamily="2"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8002" name="Group 2"/>
          <p:cNvGrpSpPr/>
          <p:nvPr/>
        </p:nvGrpSpPr>
        <p:grpSpPr>
          <a:xfrm>
            <a:off x="6600825" y="1779588"/>
            <a:ext cx="1960563" cy="1158875"/>
            <a:chOff x="3985" y="1365"/>
            <a:chExt cx="1140" cy="730"/>
          </a:xfrm>
        </p:grpSpPr>
        <p:grpSp>
          <p:nvGrpSpPr>
            <p:cNvPr id="128041" name="Group 3"/>
            <p:cNvGrpSpPr/>
            <p:nvPr/>
          </p:nvGrpSpPr>
          <p:grpSpPr>
            <a:xfrm>
              <a:off x="3985" y="1365"/>
              <a:ext cx="1140" cy="730"/>
              <a:chOff x="3985" y="1365"/>
              <a:chExt cx="1140" cy="730"/>
            </a:xfrm>
          </p:grpSpPr>
          <p:sp>
            <p:nvSpPr>
              <p:cNvPr id="128043" name="Oval 4"/>
              <p:cNvSpPr/>
              <p:nvPr/>
            </p:nvSpPr>
            <p:spPr>
              <a:xfrm>
                <a:off x="4828" y="1872"/>
                <a:ext cx="220" cy="223"/>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8044" name="Oval 5"/>
              <p:cNvSpPr/>
              <p:nvPr/>
            </p:nvSpPr>
            <p:spPr>
              <a:xfrm>
                <a:off x="4110" y="1872"/>
                <a:ext cx="220" cy="223"/>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8045" name="Rectangle 6"/>
              <p:cNvSpPr/>
              <p:nvPr/>
            </p:nvSpPr>
            <p:spPr>
              <a:xfrm>
                <a:off x="3985" y="1365"/>
                <a:ext cx="804" cy="568"/>
              </a:xfrm>
              <a:prstGeom prst="rect">
                <a:avLst/>
              </a:prstGeom>
              <a:solidFill>
                <a:schemeClr val="tx1"/>
              </a:solidFill>
              <a:ln w="127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8046" name="Rectangle 7"/>
              <p:cNvSpPr/>
              <p:nvPr/>
            </p:nvSpPr>
            <p:spPr>
              <a:xfrm>
                <a:off x="4797" y="1556"/>
                <a:ext cx="328" cy="377"/>
              </a:xfrm>
              <a:prstGeom prst="rect">
                <a:avLst/>
              </a:prstGeom>
              <a:solidFill>
                <a:schemeClr val="tx1"/>
              </a:solidFill>
              <a:ln w="127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28042" name="Rectangle 8"/>
            <p:cNvSpPr/>
            <p:nvPr/>
          </p:nvSpPr>
          <p:spPr>
            <a:xfrm>
              <a:off x="4134" y="1398"/>
              <a:ext cx="515" cy="509"/>
            </a:xfrm>
            <a:prstGeom prst="rect">
              <a:avLst/>
            </a:prstGeom>
            <a:noFill/>
            <a:ln w="9525">
              <a:noFill/>
            </a:ln>
          </p:spPr>
          <p:txBody>
            <a:bodyPr wrap="none" lIns="90488" tIns="46038" rIns="90488" bIns="46038">
              <a:spAutoFit/>
            </a:bodyPr>
            <a:p>
              <a:pPr algn="ctr"/>
              <a:r>
                <a:rPr lang="en-US" altLang="zh-CN" sz="2300" b="0">
                  <a:solidFill>
                    <a:schemeClr val="bg2"/>
                  </a:solidFill>
                  <a:latin typeface="Comic Sans MS" panose="030F0702030302020204" pitchFamily="66" charset="0"/>
                  <a:ea typeface="宋体" panose="02010600030101010101" pitchFamily="2" charset="-122"/>
                </a:rPr>
                <a:t>1x</a:t>
              </a:r>
              <a:endParaRPr lang="en-US" altLang="zh-CN" sz="23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Daily</a:t>
              </a:r>
              <a:endParaRPr lang="en-US" altLang="zh-CN" sz="2400" b="0">
                <a:solidFill>
                  <a:schemeClr val="bg2"/>
                </a:solidFill>
                <a:latin typeface="Comic Sans MS" panose="030F0702030302020204" pitchFamily="66" charset="0"/>
                <a:ea typeface="宋体" panose="02010600030101010101" pitchFamily="2" charset="-122"/>
              </a:endParaRPr>
            </a:p>
          </p:txBody>
        </p:sp>
      </p:grpSp>
      <p:grpSp>
        <p:nvGrpSpPr>
          <p:cNvPr id="128003" name="Group 9"/>
          <p:cNvGrpSpPr/>
          <p:nvPr/>
        </p:nvGrpSpPr>
        <p:grpSpPr>
          <a:xfrm>
            <a:off x="6607175" y="1066800"/>
            <a:ext cx="1947863" cy="2916238"/>
            <a:chOff x="3989" y="916"/>
            <a:chExt cx="1132" cy="1837"/>
          </a:xfrm>
        </p:grpSpPr>
        <p:sp>
          <p:nvSpPr>
            <p:cNvPr id="867338" name="Freeform 10"/>
            <p:cNvSpPr/>
            <p:nvPr/>
          </p:nvSpPr>
          <p:spPr bwMode="auto">
            <a:xfrm>
              <a:off x="4032" y="916"/>
              <a:ext cx="1029" cy="1837"/>
            </a:xfrm>
            <a:custGeom>
              <a:avLst/>
              <a:gdLst/>
              <a:ahLst/>
              <a:cxnLst>
                <a:cxn ang="0">
                  <a:pos x="873" y="1836"/>
                </a:cxn>
                <a:cxn ang="0">
                  <a:pos x="78" y="273"/>
                </a:cxn>
                <a:cxn ang="0">
                  <a:pos x="0" y="313"/>
                </a:cxn>
                <a:cxn ang="0">
                  <a:pos x="36" y="0"/>
                </a:cxn>
                <a:cxn ang="0">
                  <a:pos x="311" y="155"/>
                </a:cxn>
                <a:cxn ang="0">
                  <a:pos x="235" y="195"/>
                </a:cxn>
                <a:cxn ang="0">
                  <a:pos x="1028" y="1755"/>
                </a:cxn>
              </a:cxnLst>
              <a:rect l="0" t="0" r="r" b="b"/>
              <a:pathLst>
                <a:path w="1029" h="1837">
                  <a:moveTo>
                    <a:pt x="873" y="1836"/>
                  </a:moveTo>
                  <a:lnTo>
                    <a:pt x="78" y="273"/>
                  </a:lnTo>
                  <a:lnTo>
                    <a:pt x="0" y="313"/>
                  </a:lnTo>
                  <a:lnTo>
                    <a:pt x="36" y="0"/>
                  </a:lnTo>
                  <a:lnTo>
                    <a:pt x="311" y="155"/>
                  </a:lnTo>
                  <a:lnTo>
                    <a:pt x="235" y="195"/>
                  </a:lnTo>
                  <a:lnTo>
                    <a:pt x="1028" y="1755"/>
                  </a:lnTo>
                </a:path>
              </a:pathLst>
            </a:custGeom>
            <a:noFill/>
            <a:ln w="25400" cap="rnd" cmpd="sng">
              <a:solidFill>
                <a:schemeClr val="tx1"/>
              </a:solidFill>
              <a:prstDash val="solid"/>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28034" name="Group 11"/>
            <p:cNvGrpSpPr/>
            <p:nvPr/>
          </p:nvGrpSpPr>
          <p:grpSpPr>
            <a:xfrm>
              <a:off x="3989" y="1369"/>
              <a:ext cx="1132" cy="722"/>
              <a:chOff x="3989" y="1369"/>
              <a:chExt cx="1132" cy="722"/>
            </a:xfrm>
          </p:grpSpPr>
          <p:grpSp>
            <p:nvGrpSpPr>
              <p:cNvPr id="128035" name="Group 12"/>
              <p:cNvGrpSpPr/>
              <p:nvPr/>
            </p:nvGrpSpPr>
            <p:grpSpPr>
              <a:xfrm>
                <a:off x="3989" y="1369"/>
                <a:ext cx="1132" cy="722"/>
                <a:chOff x="3989" y="1369"/>
                <a:chExt cx="1132" cy="722"/>
              </a:xfrm>
            </p:grpSpPr>
            <p:sp>
              <p:nvSpPr>
                <p:cNvPr id="128037" name="Oval 13"/>
                <p:cNvSpPr/>
                <p:nvPr/>
              </p:nvSpPr>
              <p:spPr>
                <a:xfrm>
                  <a:off x="4832" y="1876"/>
                  <a:ext cx="212" cy="215"/>
                </a:xfrm>
                <a:prstGeom prst="ellipse">
                  <a:avLst/>
                </a:prstGeom>
                <a:solidFill>
                  <a:schemeClr val="bg2"/>
                </a:solidFill>
                <a:ln w="254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8038" name="Oval 14"/>
                <p:cNvSpPr/>
                <p:nvPr/>
              </p:nvSpPr>
              <p:spPr>
                <a:xfrm>
                  <a:off x="4114" y="1876"/>
                  <a:ext cx="212" cy="215"/>
                </a:xfrm>
                <a:prstGeom prst="ellipse">
                  <a:avLst/>
                </a:prstGeom>
                <a:solidFill>
                  <a:schemeClr val="bg2"/>
                </a:solidFill>
                <a:ln w="254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8039" name="Rectangle 15"/>
                <p:cNvSpPr/>
                <p:nvPr/>
              </p:nvSpPr>
              <p:spPr>
                <a:xfrm>
                  <a:off x="3989" y="1369"/>
                  <a:ext cx="796" cy="560"/>
                </a:xfrm>
                <a:prstGeom prst="rect">
                  <a:avLst/>
                </a:prstGeom>
                <a:solidFill>
                  <a:schemeClr val="tx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8040" name="Rectangle 16"/>
                <p:cNvSpPr/>
                <p:nvPr/>
              </p:nvSpPr>
              <p:spPr>
                <a:xfrm>
                  <a:off x="4801" y="1560"/>
                  <a:ext cx="320" cy="369"/>
                </a:xfrm>
                <a:prstGeom prst="rect">
                  <a:avLst/>
                </a:prstGeom>
                <a:solidFill>
                  <a:schemeClr val="tx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28036" name="Rectangle 17"/>
              <p:cNvSpPr/>
              <p:nvPr/>
            </p:nvSpPr>
            <p:spPr>
              <a:xfrm>
                <a:off x="4134" y="1398"/>
                <a:ext cx="515" cy="509"/>
              </a:xfrm>
              <a:prstGeom prst="rect">
                <a:avLst/>
              </a:prstGeom>
              <a:noFill/>
              <a:ln w="9525">
                <a:noFill/>
              </a:ln>
            </p:spPr>
            <p:txBody>
              <a:bodyPr wrap="none" lIns="90488" tIns="46038" rIns="90488" bIns="46038">
                <a:spAutoFit/>
              </a:bodyPr>
              <a:p>
                <a:pPr algn="ctr"/>
                <a:r>
                  <a:rPr lang="en-US" altLang="zh-CN" sz="2300" b="0">
                    <a:solidFill>
                      <a:schemeClr val="bg2"/>
                    </a:solidFill>
                    <a:latin typeface="Comic Sans MS" panose="030F0702030302020204" pitchFamily="66" charset="0"/>
                    <a:ea typeface="宋体" panose="02010600030101010101" pitchFamily="2" charset="-122"/>
                  </a:rPr>
                  <a:t>1x</a:t>
                </a:r>
                <a:endParaRPr lang="en-US" altLang="zh-CN" sz="23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Daily</a:t>
                </a:r>
                <a:endParaRPr lang="en-US" altLang="zh-CN" sz="2400" b="0">
                  <a:solidFill>
                    <a:schemeClr val="bg2"/>
                  </a:solidFill>
                  <a:latin typeface="Comic Sans MS" panose="030F0702030302020204" pitchFamily="66" charset="0"/>
                  <a:ea typeface="宋体" panose="02010600030101010101" pitchFamily="2" charset="-122"/>
                </a:endParaRPr>
              </a:p>
            </p:txBody>
          </p:sp>
        </p:grpSp>
      </p:grpSp>
      <p:grpSp>
        <p:nvGrpSpPr>
          <p:cNvPr id="128004" name="Group 18"/>
          <p:cNvGrpSpPr/>
          <p:nvPr/>
        </p:nvGrpSpPr>
        <p:grpSpPr>
          <a:xfrm>
            <a:off x="6635750" y="4167188"/>
            <a:ext cx="2798763" cy="1725612"/>
            <a:chOff x="4005" y="2869"/>
            <a:chExt cx="1628" cy="1087"/>
          </a:xfrm>
        </p:grpSpPr>
        <p:sp>
          <p:nvSpPr>
            <p:cNvPr id="128029" name="Rectangle 19"/>
            <p:cNvSpPr/>
            <p:nvPr/>
          </p:nvSpPr>
          <p:spPr>
            <a:xfrm>
              <a:off x="4010" y="2869"/>
              <a:ext cx="1623" cy="1087"/>
            </a:xfrm>
            <a:prstGeom prst="rect">
              <a:avLst/>
            </a:prstGeom>
            <a:solidFill>
              <a:schemeClr val="tx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8030" name="Rectangle 20"/>
            <p:cNvSpPr/>
            <p:nvPr/>
          </p:nvSpPr>
          <p:spPr>
            <a:xfrm>
              <a:off x="4077" y="2901"/>
              <a:ext cx="1490" cy="288"/>
            </a:xfrm>
            <a:prstGeom prst="rect">
              <a:avLst/>
            </a:prstGeom>
            <a:noFill/>
            <a:ln w="9525">
              <a:noFill/>
            </a:ln>
          </p:spPr>
          <p:txBody>
            <a:bodyPr lIns="90488" tIns="46038" rIns="90488" bIns="46038">
              <a:spAutoFit/>
            </a:bodyPr>
            <a:p>
              <a:pPr algn="ctr"/>
              <a:r>
                <a:rPr lang="en-US" altLang="zh-CN" sz="2400" b="0">
                  <a:solidFill>
                    <a:schemeClr val="bg2"/>
                  </a:solidFill>
                  <a:latin typeface="Comic Sans MS" panose="030F0702030302020204" pitchFamily="66" charset="0"/>
                  <a:ea typeface="宋体" panose="02010600030101010101" pitchFamily="2" charset="-122"/>
                </a:rPr>
                <a:t>SHIPPING</a:t>
              </a:r>
              <a:r>
                <a:rPr lang="zh-CN" altLang="en-US" sz="2400" b="0" dirty="0">
                  <a:solidFill>
                    <a:schemeClr val="bg2"/>
                  </a:solidFill>
                  <a:latin typeface="Comic Sans MS" panose="030F0702030302020204" pitchFamily="66" charset="0"/>
                  <a:ea typeface="宋体" panose="02010600030101010101" pitchFamily="2" charset="-122"/>
                </a:rPr>
                <a:t> </a:t>
              </a:r>
              <a:endParaRPr lang="zh-CN" altLang="en-US" sz="2400" b="0" dirty="0">
                <a:solidFill>
                  <a:schemeClr val="bg2"/>
                </a:solidFill>
                <a:latin typeface="Comic Sans MS" panose="030F0702030302020204" pitchFamily="66" charset="0"/>
                <a:ea typeface="宋体" panose="02010600030101010101" pitchFamily="2" charset="-122"/>
              </a:endParaRPr>
            </a:p>
          </p:txBody>
        </p:sp>
        <p:sp>
          <p:nvSpPr>
            <p:cNvPr id="128031" name="Line 21"/>
            <p:cNvSpPr/>
            <p:nvPr/>
          </p:nvSpPr>
          <p:spPr>
            <a:xfrm>
              <a:off x="4005" y="3163"/>
              <a:ext cx="1611" cy="5"/>
            </a:xfrm>
            <a:prstGeom prst="line">
              <a:avLst/>
            </a:prstGeom>
            <a:ln w="25400" cap="flat" cmpd="sng">
              <a:solidFill>
                <a:schemeClr val="bg2"/>
              </a:solidFill>
              <a:prstDash val="solid"/>
              <a:headEnd type="none" w="sm" len="sm"/>
              <a:tailEnd type="none" w="sm" len="sm"/>
            </a:ln>
          </p:spPr>
        </p:sp>
        <p:sp>
          <p:nvSpPr>
            <p:cNvPr id="128032" name="Rectangle 22"/>
            <p:cNvSpPr/>
            <p:nvPr/>
          </p:nvSpPr>
          <p:spPr>
            <a:xfrm>
              <a:off x="4423" y="3408"/>
              <a:ext cx="788" cy="288"/>
            </a:xfrm>
            <a:prstGeom prst="rect">
              <a:avLst/>
            </a:prstGeom>
            <a:noFill/>
            <a:ln w="9525">
              <a:noFill/>
            </a:ln>
          </p:spPr>
          <p:txBody>
            <a:bodyPr wrap="none" lIns="92075" tIns="46038" rIns="92075" bIns="46038">
              <a:spAutoFit/>
            </a:bodyPr>
            <a:p>
              <a:pPr defTabSz="824230" eaLnBrk="0" hangingPunct="0"/>
              <a:r>
                <a:rPr lang="en-US" altLang="zh-CN" sz="2400" b="0">
                  <a:solidFill>
                    <a:schemeClr val="bg2"/>
                  </a:solidFill>
                  <a:latin typeface="Comic Sans MS" panose="030F0702030302020204" pitchFamily="66" charset="0"/>
                  <a:ea typeface="宋体" panose="02010600030101010101" pitchFamily="2" charset="-122"/>
                </a:rPr>
                <a:t>Staging</a:t>
              </a:r>
              <a:r>
                <a:rPr lang="zh-CN" altLang="en-US" sz="2400" b="0" dirty="0">
                  <a:solidFill>
                    <a:schemeClr val="bg2"/>
                  </a:solidFill>
                  <a:latin typeface="Comic Sans MS" panose="030F0702030302020204" pitchFamily="66" charset="0"/>
                  <a:ea typeface="宋体" panose="02010600030101010101" pitchFamily="2" charset="-122"/>
                </a:rPr>
                <a:t> </a:t>
              </a:r>
              <a:endParaRPr lang="zh-CN" altLang="en-US" sz="2400" b="0" dirty="0">
                <a:solidFill>
                  <a:schemeClr val="bg2"/>
                </a:solidFill>
                <a:latin typeface="Comic Sans MS" panose="030F0702030302020204" pitchFamily="66" charset="0"/>
                <a:ea typeface="宋体" panose="02010600030101010101" pitchFamily="2" charset="-122"/>
              </a:endParaRPr>
            </a:p>
          </p:txBody>
        </p:sp>
      </p:grpSp>
      <p:grpSp>
        <p:nvGrpSpPr>
          <p:cNvPr id="128005" name="Group 23"/>
          <p:cNvGrpSpPr/>
          <p:nvPr/>
        </p:nvGrpSpPr>
        <p:grpSpPr>
          <a:xfrm>
            <a:off x="4724400" y="4464050"/>
            <a:ext cx="1885950" cy="288925"/>
            <a:chOff x="2894" y="3056"/>
            <a:chExt cx="1096" cy="182"/>
          </a:xfrm>
        </p:grpSpPr>
        <p:sp>
          <p:nvSpPr>
            <p:cNvPr id="128018" name="Rectangle 24"/>
            <p:cNvSpPr/>
            <p:nvPr/>
          </p:nvSpPr>
          <p:spPr>
            <a:xfrm>
              <a:off x="3233" y="3100"/>
              <a:ext cx="114" cy="97"/>
            </a:xfrm>
            <a:prstGeom prst="rect">
              <a:avLst/>
            </a:prstGeom>
            <a:solidFill>
              <a:schemeClr val="tx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8019" name="Rectangle 25"/>
            <p:cNvSpPr/>
            <p:nvPr/>
          </p:nvSpPr>
          <p:spPr>
            <a:xfrm>
              <a:off x="3458" y="3100"/>
              <a:ext cx="114" cy="97"/>
            </a:xfrm>
            <a:prstGeom prst="rect">
              <a:avLst/>
            </a:prstGeom>
            <a:solidFill>
              <a:schemeClr val="tx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8020" name="Rectangle 26"/>
            <p:cNvSpPr/>
            <p:nvPr/>
          </p:nvSpPr>
          <p:spPr>
            <a:xfrm>
              <a:off x="3689" y="3100"/>
              <a:ext cx="114" cy="97"/>
            </a:xfrm>
            <a:prstGeom prst="rect">
              <a:avLst/>
            </a:prstGeom>
            <a:solidFill>
              <a:schemeClr val="tx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8021" name="Rectangle 27"/>
            <p:cNvSpPr/>
            <p:nvPr/>
          </p:nvSpPr>
          <p:spPr>
            <a:xfrm>
              <a:off x="3005" y="3100"/>
              <a:ext cx="114" cy="97"/>
            </a:xfrm>
            <a:prstGeom prst="rect">
              <a:avLst/>
            </a:prstGeom>
            <a:solidFill>
              <a:schemeClr val="tx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8022" name="Rectangle 28"/>
            <p:cNvSpPr/>
            <p:nvPr/>
          </p:nvSpPr>
          <p:spPr>
            <a:xfrm>
              <a:off x="3122" y="3100"/>
              <a:ext cx="114" cy="97"/>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8023" name="Rectangle 29"/>
            <p:cNvSpPr/>
            <p:nvPr/>
          </p:nvSpPr>
          <p:spPr>
            <a:xfrm>
              <a:off x="2894" y="3100"/>
              <a:ext cx="114" cy="97"/>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8024" name="Rectangle 30"/>
            <p:cNvSpPr/>
            <p:nvPr/>
          </p:nvSpPr>
          <p:spPr>
            <a:xfrm>
              <a:off x="2898" y="3097"/>
              <a:ext cx="1055" cy="96"/>
            </a:xfrm>
            <a:prstGeom prst="rect">
              <a:avLst/>
            </a:prstGeom>
            <a:noFill/>
            <a:ln w="127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8025" name="AutoShape 31"/>
            <p:cNvSpPr/>
            <p:nvPr/>
          </p:nvSpPr>
          <p:spPr>
            <a:xfrm rot="5400000">
              <a:off x="3866" y="3114"/>
              <a:ext cx="182" cy="66"/>
            </a:xfrm>
            <a:prstGeom prst="triangle">
              <a:avLst>
                <a:gd name="adj" fmla="val 49995"/>
              </a:avLst>
            </a:prstGeom>
            <a:solidFill>
              <a:schemeClr val="bg2"/>
            </a:solidFill>
            <a:ln w="12700" cap="flat" cmpd="sng">
              <a:solidFill>
                <a:schemeClr val="bg2"/>
              </a:solidFill>
              <a:prstDash val="solid"/>
              <a:miter/>
              <a:headEnd type="none" w="med" len="med"/>
              <a:tailEnd type="none" w="med" len="med"/>
            </a:ln>
          </p:spPr>
          <p:txBody>
            <a:bodyPr rot="10800000" vert="eaVert" wrap="none" anchor="ctr" anchorCtr="0"/>
            <a:p>
              <a:endParaRPr lang="zh-CN" altLang="en-US" dirty="0">
                <a:latin typeface="Arial" panose="020B0604020202020204" pitchFamily="34" charset="0"/>
                <a:ea typeface="宋体" panose="02010600030101010101" pitchFamily="2" charset="-122"/>
              </a:endParaRPr>
            </a:p>
          </p:txBody>
        </p:sp>
        <p:sp>
          <p:nvSpPr>
            <p:cNvPr id="128026" name="Rectangle 32"/>
            <p:cNvSpPr/>
            <p:nvPr/>
          </p:nvSpPr>
          <p:spPr>
            <a:xfrm>
              <a:off x="3350" y="3100"/>
              <a:ext cx="114" cy="97"/>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8027" name="Rectangle 33"/>
            <p:cNvSpPr/>
            <p:nvPr/>
          </p:nvSpPr>
          <p:spPr>
            <a:xfrm>
              <a:off x="3578" y="3100"/>
              <a:ext cx="114" cy="97"/>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8028" name="Rectangle 34"/>
            <p:cNvSpPr/>
            <p:nvPr/>
          </p:nvSpPr>
          <p:spPr>
            <a:xfrm>
              <a:off x="3806" y="3100"/>
              <a:ext cx="114" cy="97"/>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grpSp>
        <p:nvGrpSpPr>
          <p:cNvPr id="128006" name="Group 35"/>
          <p:cNvGrpSpPr/>
          <p:nvPr/>
        </p:nvGrpSpPr>
        <p:grpSpPr>
          <a:xfrm>
            <a:off x="5130800" y="4129088"/>
            <a:ext cx="1182688" cy="1692275"/>
            <a:chOff x="2190" y="3103"/>
            <a:chExt cx="688" cy="1066"/>
          </a:xfrm>
        </p:grpSpPr>
        <p:grpSp>
          <p:nvGrpSpPr>
            <p:cNvPr id="128010" name="Group 36"/>
            <p:cNvGrpSpPr/>
            <p:nvPr/>
          </p:nvGrpSpPr>
          <p:grpSpPr>
            <a:xfrm>
              <a:off x="2190" y="3103"/>
              <a:ext cx="688" cy="1066"/>
              <a:chOff x="3207" y="2879"/>
              <a:chExt cx="688" cy="1066"/>
            </a:xfrm>
          </p:grpSpPr>
          <p:grpSp>
            <p:nvGrpSpPr>
              <p:cNvPr id="128014" name="Group 37"/>
              <p:cNvGrpSpPr/>
              <p:nvPr/>
            </p:nvGrpSpPr>
            <p:grpSpPr>
              <a:xfrm>
                <a:off x="3263" y="2879"/>
                <a:ext cx="567" cy="538"/>
                <a:chOff x="3263" y="2879"/>
                <a:chExt cx="567" cy="538"/>
              </a:xfrm>
            </p:grpSpPr>
            <p:sp>
              <p:nvSpPr>
                <p:cNvPr id="128016" name="AutoShape 38"/>
                <p:cNvSpPr/>
                <p:nvPr/>
              </p:nvSpPr>
              <p:spPr>
                <a:xfrm>
                  <a:off x="3263" y="2879"/>
                  <a:ext cx="567" cy="471"/>
                </a:xfrm>
                <a:prstGeom prst="triangle">
                  <a:avLst>
                    <a:gd name="adj" fmla="val 49995"/>
                  </a:avLst>
                </a:prstGeom>
                <a:solidFill>
                  <a:schemeClr val="tx1"/>
                </a:solidFill>
                <a:ln w="127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8017" name="Rectangle 39"/>
                <p:cNvSpPr/>
                <p:nvPr/>
              </p:nvSpPr>
              <p:spPr>
                <a:xfrm>
                  <a:off x="3410" y="3004"/>
                  <a:ext cx="255" cy="413"/>
                </a:xfrm>
                <a:prstGeom prst="rect">
                  <a:avLst/>
                </a:prstGeom>
                <a:noFill/>
                <a:ln w="9525">
                  <a:noFill/>
                </a:ln>
              </p:spPr>
              <p:txBody>
                <a:bodyPr wrap="none" lIns="90488" tIns="46038" rIns="90488" bIns="46038">
                  <a:spAutoFit/>
                </a:bodyPr>
                <a:p>
                  <a:pPr defTabSz="824230" eaLnBrk="0" hangingPunct="0"/>
                  <a:r>
                    <a:rPr lang="en-US" altLang="zh-CN" sz="3700" b="0">
                      <a:solidFill>
                        <a:srgbClr val="0000CC"/>
                      </a:solidFill>
                      <a:latin typeface="Comic Sans MS" panose="030F0702030302020204" pitchFamily="66" charset="0"/>
                      <a:ea typeface="宋体" panose="02010600030101010101" pitchFamily="2" charset="-122"/>
                    </a:rPr>
                    <a:t>I</a:t>
                  </a:r>
                  <a:endParaRPr lang="en-US" altLang="zh-CN" sz="3700" b="0">
                    <a:solidFill>
                      <a:srgbClr val="0000CC"/>
                    </a:solidFill>
                    <a:latin typeface="Comic Sans MS" panose="030F0702030302020204" pitchFamily="66" charset="0"/>
                    <a:ea typeface="宋体" panose="02010600030101010101" pitchFamily="2" charset="-122"/>
                  </a:endParaRPr>
                </a:p>
              </p:txBody>
            </p:sp>
          </p:grpSp>
          <p:sp>
            <p:nvSpPr>
              <p:cNvPr id="867368" name="Rectangle 40"/>
              <p:cNvSpPr>
                <a:spLocks noChangeArrowheads="1"/>
              </p:cNvSpPr>
              <p:nvPr/>
            </p:nvSpPr>
            <p:spPr bwMode="auto">
              <a:xfrm>
                <a:off x="3207" y="3427"/>
                <a:ext cx="688" cy="518"/>
              </a:xfrm>
              <a:prstGeom prst="rect">
                <a:avLst/>
              </a:prstGeom>
              <a:noFill/>
              <a:ln w="9525">
                <a:noFill/>
                <a:miter lim="800000"/>
              </a:ln>
              <a:effectLst/>
            </p:spPr>
            <p:txBody>
              <a:bodyPr wrap="none" lIns="90488" tIns="46038" rIns="90488" bIns="46038">
                <a:spAutoFit/>
              </a:bodyPr>
              <a:lstStyle/>
              <a:p>
                <a:pPr marL="0" marR="0" lvl="0" indent="0" algn="l" defTabSz="82423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srgbClr val="0000CC"/>
                    </a:solidFill>
                    <a:effectLst>
                      <a:outerShdw blurRad="38100" dist="38100" dir="2700000" algn="tl">
                        <a:srgbClr val="C0C0C0"/>
                      </a:outerShdw>
                    </a:effectLst>
                    <a:uLnTx/>
                    <a:uFillTx/>
                    <a:latin typeface="Comic Sans MS" panose="030F0702030302020204" pitchFamily="66" charset="0"/>
                    <a:ea typeface="+mn-ea"/>
                    <a:cs typeface="+mn-cs"/>
                  </a:rPr>
                  <a:t>2700 L</a:t>
                </a:r>
                <a:endParaRPr kumimoji="0" lang="en-US" sz="2400" b="0" i="0" u="none" strike="noStrike" kern="1200" cap="none" spc="0" normalizeH="0" baseline="0" noProof="0">
                  <a:ln>
                    <a:noFill/>
                  </a:ln>
                  <a:solidFill>
                    <a:srgbClr val="0000CC"/>
                  </a:solidFill>
                  <a:effectLst>
                    <a:outerShdw blurRad="38100" dist="38100" dir="2700000" algn="tl">
                      <a:srgbClr val="C0C0C0"/>
                    </a:outerShdw>
                  </a:effectLst>
                  <a:uLnTx/>
                  <a:uFillTx/>
                  <a:latin typeface="Comic Sans MS" panose="030F0702030302020204" pitchFamily="66" charset="0"/>
                  <a:ea typeface="+mn-ea"/>
                  <a:cs typeface="+mn-cs"/>
                </a:endParaRPr>
              </a:p>
              <a:p>
                <a:pPr marL="0" marR="0" lvl="0" indent="0" algn="l" defTabSz="82423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srgbClr val="0000CC"/>
                    </a:solidFill>
                    <a:effectLst>
                      <a:outerShdw blurRad="38100" dist="38100" dir="2700000" algn="tl">
                        <a:srgbClr val="C0C0C0"/>
                      </a:outerShdw>
                    </a:effectLst>
                    <a:uLnTx/>
                    <a:uFillTx/>
                    <a:latin typeface="Comic Sans MS" panose="030F0702030302020204" pitchFamily="66" charset="0"/>
                    <a:ea typeface="+mn-ea"/>
                    <a:cs typeface="+mn-cs"/>
                  </a:rPr>
                  <a:t>1440 R</a:t>
                </a:r>
                <a:endParaRPr kumimoji="0" lang="en-US" sz="2400" b="0" i="0" u="none" strike="noStrike" kern="1200" cap="none" spc="0" normalizeH="0" baseline="0" noProof="0">
                  <a:ln>
                    <a:noFill/>
                  </a:ln>
                  <a:solidFill>
                    <a:srgbClr val="0000CC"/>
                  </a:solidFill>
                  <a:effectLst>
                    <a:outerShdw blurRad="38100" dist="38100" dir="2700000" algn="tl">
                      <a:srgbClr val="C0C0C0"/>
                    </a:outerShdw>
                  </a:effectLst>
                  <a:uLnTx/>
                  <a:uFillTx/>
                  <a:latin typeface="Comic Sans MS" panose="030F0702030302020204" pitchFamily="66" charset="0"/>
                  <a:ea typeface="+mn-ea"/>
                  <a:cs typeface="+mn-cs"/>
                </a:endParaRPr>
              </a:p>
            </p:txBody>
          </p:sp>
        </p:grpSp>
        <p:grpSp>
          <p:nvGrpSpPr>
            <p:cNvPr id="128011" name="Group 41"/>
            <p:cNvGrpSpPr/>
            <p:nvPr/>
          </p:nvGrpSpPr>
          <p:grpSpPr>
            <a:xfrm>
              <a:off x="2246" y="3103"/>
              <a:ext cx="567" cy="538"/>
              <a:chOff x="3263" y="2879"/>
              <a:chExt cx="567" cy="538"/>
            </a:xfrm>
          </p:grpSpPr>
          <p:sp>
            <p:nvSpPr>
              <p:cNvPr id="128012" name="AutoShape 42"/>
              <p:cNvSpPr/>
              <p:nvPr/>
            </p:nvSpPr>
            <p:spPr>
              <a:xfrm>
                <a:off x="3263" y="2879"/>
                <a:ext cx="567" cy="471"/>
              </a:xfrm>
              <a:prstGeom prst="triangle">
                <a:avLst>
                  <a:gd name="adj" fmla="val 49995"/>
                </a:avLst>
              </a:prstGeom>
              <a:solidFill>
                <a:schemeClr val="tx1"/>
              </a:solidFill>
              <a:ln w="127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8013" name="Rectangle 43"/>
              <p:cNvSpPr/>
              <p:nvPr/>
            </p:nvSpPr>
            <p:spPr>
              <a:xfrm>
                <a:off x="3410" y="3004"/>
                <a:ext cx="255" cy="413"/>
              </a:xfrm>
              <a:prstGeom prst="rect">
                <a:avLst/>
              </a:prstGeom>
              <a:noFill/>
              <a:ln w="9525">
                <a:noFill/>
              </a:ln>
            </p:spPr>
            <p:txBody>
              <a:bodyPr wrap="none" lIns="90488" tIns="46038" rIns="90488" bIns="46038">
                <a:spAutoFit/>
              </a:bodyPr>
              <a:p>
                <a:pPr defTabSz="824230" eaLnBrk="0" hangingPunct="0"/>
                <a:r>
                  <a:rPr lang="en-US" altLang="zh-CN" sz="3700" b="0">
                    <a:solidFill>
                      <a:srgbClr val="0000CC"/>
                    </a:solidFill>
                    <a:latin typeface="Comic Sans MS" panose="030F0702030302020204" pitchFamily="66" charset="0"/>
                    <a:ea typeface="宋体" panose="02010600030101010101" pitchFamily="2" charset="-122"/>
                  </a:rPr>
                  <a:t>I</a:t>
                </a:r>
                <a:endParaRPr lang="en-US" altLang="zh-CN" sz="3700" b="0">
                  <a:solidFill>
                    <a:srgbClr val="0000CC"/>
                  </a:solidFill>
                  <a:latin typeface="Comic Sans MS" panose="030F0702030302020204" pitchFamily="66" charset="0"/>
                  <a:ea typeface="宋体" panose="02010600030101010101" pitchFamily="2" charset="-122"/>
                </a:endParaRPr>
              </a:p>
            </p:txBody>
          </p:sp>
        </p:grpSp>
      </p:grpSp>
      <p:sp>
        <p:nvSpPr>
          <p:cNvPr id="867372" name="Rectangle 44"/>
          <p:cNvSpPr>
            <a:spLocks noChangeArrowheads="1"/>
          </p:cNvSpPr>
          <p:nvPr/>
        </p:nvSpPr>
        <p:spPr bwMode="auto">
          <a:xfrm>
            <a:off x="838200" y="876300"/>
            <a:ext cx="1228725" cy="641350"/>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3600" b="1"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发货</a:t>
            </a:r>
            <a:endParaRPr kumimoji="0" lang="zh-CN" altLang="en-US" sz="3600" b="0"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28008" name="Rectangle 45"/>
          <p:cNvSpPr>
            <a:spLocks noGrp="1"/>
          </p:cNvSpPr>
          <p:nvPr>
            <p:ph type="title"/>
          </p:nvPr>
        </p:nvSpPr>
        <p:spPr>
          <a:xfrm>
            <a:off x="382588" y="190500"/>
            <a:ext cx="9142412" cy="1143000"/>
          </a:xfrm>
          <a:ln/>
        </p:spPr>
        <p:txBody>
          <a:bodyPr vert="horz" wrap="square" lIns="91440" tIns="45720" rIns="91440" bIns="45720" anchor="ctr" anchorCtr="0"/>
          <a:p>
            <a:pPr eaLnBrk="1" hangingPunct="1"/>
            <a:r>
              <a:rPr lang="en-US" altLang="zh-CN">
                <a:ea typeface="宋体" panose="02010600030101010101" pitchFamily="2" charset="-122"/>
              </a:rPr>
              <a:t>ACME  </a:t>
            </a:r>
            <a:r>
              <a:rPr lang="zh-CN" altLang="en-US" dirty="0">
                <a:ea typeface="宋体" panose="02010600030101010101" pitchFamily="2" charset="-122"/>
              </a:rPr>
              <a:t>冲压加工</a:t>
            </a:r>
            <a:endParaRPr lang="zh-CN" altLang="en-US" dirty="0">
              <a:ea typeface="宋体" panose="02010600030101010101" pitchFamily="2" charset="-122"/>
            </a:endParaRPr>
          </a:p>
        </p:txBody>
      </p:sp>
      <p:sp>
        <p:nvSpPr>
          <p:cNvPr id="128009" name="Rectangle 46"/>
          <p:cNvSpPr>
            <a:spLocks noGrp="1"/>
          </p:cNvSpPr>
          <p:nvPr>
            <p:ph type="body" sz="half" idx="1"/>
          </p:nvPr>
        </p:nvSpPr>
        <p:spPr>
          <a:xfrm>
            <a:off x="200025" y="1484313"/>
            <a:ext cx="4494213" cy="4648200"/>
          </a:xfrm>
          <a:ln/>
        </p:spPr>
        <p:txBody>
          <a:bodyPr vert="horz" wrap="square" lIns="91440" tIns="45720" rIns="91440" bIns="45720" anchor="t" anchorCtr="0"/>
          <a:p>
            <a:pPr eaLnBrk="1" hangingPunct="1">
              <a:buClr>
                <a:srgbClr val="FF9900"/>
              </a:buClr>
              <a:buSzPct val="150000"/>
              <a:buFontTx/>
            </a:pPr>
            <a:r>
              <a:rPr lang="zh-CN" altLang="en-US" sz="2000" dirty="0">
                <a:ea typeface="宋体" panose="02010600030101010101" pitchFamily="2" charset="-122"/>
              </a:rPr>
              <a:t>每天</a:t>
            </a:r>
            <a:r>
              <a:rPr lang="en-US" altLang="zh-CN" sz="2000">
                <a:ea typeface="宋体" panose="02010600030101010101" pitchFamily="2" charset="-122"/>
              </a:rPr>
              <a:t>1</a:t>
            </a:r>
            <a:r>
              <a:rPr lang="zh-CN" altLang="en-US" sz="2000" dirty="0">
                <a:ea typeface="宋体" panose="02010600030101010101" pitchFamily="2" charset="-122"/>
              </a:rPr>
              <a:t>卡车 </a:t>
            </a:r>
            <a:r>
              <a:rPr lang="en-US" altLang="zh-CN" sz="2000">
                <a:ea typeface="宋体" panose="02010600030101010101" pitchFamily="2" charset="-122"/>
              </a:rPr>
              <a:t> </a:t>
            </a:r>
            <a:endParaRPr lang="en-US" altLang="zh-CN" sz="2000"/>
          </a:p>
          <a:p>
            <a:pPr eaLnBrk="1" hangingPunct="1">
              <a:buClr>
                <a:srgbClr val="FF9900"/>
              </a:buClr>
              <a:buSzPct val="150000"/>
              <a:buFontTx/>
            </a:pPr>
            <a:r>
              <a:rPr lang="en-US" altLang="zh-CN" sz="2000">
                <a:ea typeface="宋体" panose="02010600030101010101" pitchFamily="2" charset="-122"/>
              </a:rPr>
              <a:t>20</a:t>
            </a:r>
            <a:r>
              <a:rPr lang="zh-CN" altLang="en-US" sz="2000" dirty="0">
                <a:ea typeface="宋体" panose="02010600030101010101" pitchFamily="2" charset="-122"/>
              </a:rPr>
              <a:t>件 </a:t>
            </a:r>
            <a:r>
              <a:rPr lang="en-US" altLang="zh-CN" sz="2000">
                <a:ea typeface="宋体" panose="02010600030101010101" pitchFamily="2" charset="-122"/>
              </a:rPr>
              <a:t> /</a:t>
            </a:r>
            <a:r>
              <a:rPr lang="zh-CN" altLang="en-US" sz="2000" dirty="0">
                <a:ea typeface="宋体" panose="02010600030101010101" pitchFamily="2" charset="-122"/>
              </a:rPr>
              <a:t>盘</a:t>
            </a:r>
            <a:r>
              <a:rPr lang="en-US" altLang="zh-CN" sz="2000">
                <a:ea typeface="宋体" panose="02010600030101010101" pitchFamily="2" charset="-122"/>
              </a:rPr>
              <a:t> </a:t>
            </a:r>
            <a:endParaRPr lang="en-US" altLang="zh-CN" sz="2000">
              <a:ea typeface="宋体" panose="02010600030101010101" pitchFamily="2" charset="-122"/>
            </a:endParaRPr>
          </a:p>
          <a:p>
            <a:pPr eaLnBrk="1" hangingPunct="1">
              <a:buClr>
                <a:srgbClr val="FF9900"/>
              </a:buClr>
              <a:buSzPct val="150000"/>
              <a:buFontTx/>
            </a:pPr>
            <a:r>
              <a:rPr lang="en-US" altLang="zh-CN" sz="2000">
                <a:ea typeface="宋体" panose="02010600030101010101" pitchFamily="2" charset="-122"/>
              </a:rPr>
              <a:t>10</a:t>
            </a:r>
            <a:r>
              <a:rPr lang="zh-CN" altLang="en-US" sz="2000" dirty="0">
                <a:ea typeface="宋体" panose="02010600030101010101" pitchFamily="2" charset="-122"/>
              </a:rPr>
              <a:t>盘 </a:t>
            </a:r>
            <a:r>
              <a:rPr lang="en-US" altLang="zh-CN" sz="2000">
                <a:ea typeface="宋体" panose="02010600030101010101" pitchFamily="2" charset="-122"/>
              </a:rPr>
              <a:t>/</a:t>
            </a:r>
            <a:r>
              <a:rPr lang="zh-CN" altLang="en-US" sz="2000" dirty="0">
                <a:ea typeface="宋体" panose="02010600030101010101" pitchFamily="2" charset="-122"/>
              </a:rPr>
              <a:t>托架</a:t>
            </a:r>
            <a:endParaRPr lang="en-US" altLang="zh-CN" sz="2000">
              <a:ea typeface="宋体" panose="02010600030101010101" pitchFamily="2" charset="-122"/>
            </a:endParaRPr>
          </a:p>
          <a:p>
            <a:pPr eaLnBrk="1" hangingPunct="1">
              <a:buClr>
                <a:srgbClr val="FF9900"/>
              </a:buClr>
              <a:buSzPct val="150000"/>
              <a:buFontTx/>
            </a:pPr>
            <a:r>
              <a:rPr lang="en-US" altLang="zh-CN" sz="2000">
                <a:ea typeface="宋体" panose="02010600030101010101" pitchFamily="2" charset="-122"/>
              </a:rPr>
              <a:t>30 “L” </a:t>
            </a:r>
            <a:r>
              <a:rPr lang="zh-CN" altLang="en-US" sz="2000" dirty="0">
                <a:ea typeface="宋体" panose="02010600030101010101" pitchFamily="2" charset="-122"/>
              </a:rPr>
              <a:t>盘</a:t>
            </a:r>
            <a:r>
              <a:rPr lang="en-US" altLang="zh-CN" sz="2000">
                <a:ea typeface="宋体" panose="02010600030101010101" pitchFamily="2" charset="-122"/>
              </a:rPr>
              <a:t>/</a:t>
            </a:r>
            <a:r>
              <a:rPr lang="zh-CN" altLang="en-US" sz="2000" dirty="0">
                <a:ea typeface="宋体" panose="02010600030101010101" pitchFamily="2" charset="-122"/>
              </a:rPr>
              <a:t>天</a:t>
            </a:r>
            <a:endParaRPr lang="zh-CN" altLang="en-US" sz="2000" dirty="0">
              <a:ea typeface="宋体" panose="02010600030101010101" pitchFamily="2" charset="-122"/>
            </a:endParaRPr>
          </a:p>
          <a:p>
            <a:pPr eaLnBrk="1" hangingPunct="1">
              <a:buClr>
                <a:srgbClr val="FF9900"/>
              </a:buClr>
              <a:buSzPct val="150000"/>
              <a:buFontTx/>
            </a:pPr>
            <a:r>
              <a:rPr lang="en-US" altLang="zh-CN" sz="2000">
                <a:ea typeface="宋体" panose="02010600030101010101" pitchFamily="2" charset="-122"/>
              </a:rPr>
              <a:t>16 “R” </a:t>
            </a:r>
            <a:r>
              <a:rPr lang="zh-CN" altLang="en-US" sz="2000" dirty="0">
                <a:ea typeface="宋体" panose="02010600030101010101" pitchFamily="2" charset="-122"/>
              </a:rPr>
              <a:t>盘</a:t>
            </a:r>
            <a:r>
              <a:rPr lang="en-US" altLang="zh-CN" sz="2000">
                <a:ea typeface="宋体" panose="02010600030101010101" pitchFamily="2" charset="-122"/>
              </a:rPr>
              <a:t>/</a:t>
            </a:r>
            <a:r>
              <a:rPr lang="zh-CN" altLang="en-US" sz="2000" dirty="0">
                <a:ea typeface="宋体" panose="02010600030101010101" pitchFamily="2" charset="-122"/>
              </a:rPr>
              <a:t>天</a:t>
            </a:r>
            <a:endParaRPr lang="zh-CN" altLang="en-US" sz="2000" dirty="0">
              <a:ea typeface="宋体" panose="02010600030101010101" pitchFamily="2" charset="-122"/>
            </a:endParaRPr>
          </a:p>
          <a:p>
            <a:pPr eaLnBrk="1" hangingPunct="1">
              <a:buClr>
                <a:srgbClr val="FF9900"/>
              </a:buClr>
              <a:buSzPct val="150000"/>
              <a:buFontTx/>
            </a:pPr>
            <a:r>
              <a:rPr lang="zh-CN" altLang="en-US" sz="2000" dirty="0">
                <a:ea typeface="宋体" panose="02010600030101010101" pitchFamily="2" charset="-122"/>
              </a:rPr>
              <a:t>存货</a:t>
            </a:r>
            <a:endParaRPr lang="zh-CN" altLang="en-US" sz="2000" dirty="0">
              <a:ea typeface="宋体" panose="02010600030101010101" pitchFamily="2" charset="-122"/>
            </a:endParaRPr>
          </a:p>
          <a:p>
            <a:pPr eaLnBrk="1" hangingPunct="1">
              <a:buClr>
                <a:srgbClr val="FF9900"/>
              </a:buClr>
              <a:buSzPct val="150000"/>
              <a:buFontTx/>
              <a:buNone/>
            </a:pPr>
            <a:r>
              <a:rPr lang="en-US" altLang="zh-CN" sz="2000">
                <a:ea typeface="宋体" panose="02010600030101010101" pitchFamily="2" charset="-122"/>
              </a:rPr>
              <a:t>  		- 2700 L</a:t>
            </a:r>
            <a:endParaRPr lang="en-US" altLang="zh-CN" sz="2000">
              <a:ea typeface="宋体" panose="02010600030101010101" pitchFamily="2" charset="-122"/>
            </a:endParaRPr>
          </a:p>
          <a:p>
            <a:pPr eaLnBrk="1" hangingPunct="1">
              <a:buClr>
                <a:srgbClr val="FF9900"/>
              </a:buClr>
              <a:buSzPct val="150000"/>
              <a:buFontTx/>
              <a:buNone/>
            </a:pPr>
            <a:r>
              <a:rPr lang="en-US" altLang="zh-CN" sz="2000">
                <a:ea typeface="宋体" panose="02010600030101010101" pitchFamily="2" charset="-122"/>
              </a:rPr>
              <a:t>  		- 1440 R</a:t>
            </a:r>
            <a:endParaRPr lang="en-US" altLang="zh-CN" sz="2000">
              <a:ea typeface="宋体" panose="02010600030101010101" pitchFamily="2" charset="-122"/>
            </a:endParaRPr>
          </a:p>
          <a:p>
            <a:pPr eaLnBrk="1" hangingPunct="1">
              <a:buClr>
                <a:srgbClr val="FF9900"/>
              </a:buClr>
              <a:buSzPct val="150000"/>
              <a:buFontTx/>
            </a:pPr>
            <a:endParaRPr lang="en-US" altLang="zh-CN" sz="200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AutoShape 2" descr="Dark vertical"/>
          <p:cNvSpPr/>
          <p:nvPr/>
        </p:nvSpPr>
        <p:spPr>
          <a:xfrm>
            <a:off x="7772400" y="4724400"/>
            <a:ext cx="838200" cy="152400"/>
          </a:xfrm>
          <a:prstGeom prst="rightArrow">
            <a:avLst>
              <a:gd name="adj1" fmla="val 50000"/>
              <a:gd name="adj2" fmla="val 1375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9027" name="Rectangle 3"/>
          <p:cNvSpPr/>
          <p:nvPr/>
        </p:nvSpPr>
        <p:spPr>
          <a:xfrm>
            <a:off x="8607425" y="4648200"/>
            <a:ext cx="962025" cy="588963"/>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9028" name="Rectangle 4"/>
          <p:cNvSpPr/>
          <p:nvPr/>
        </p:nvSpPr>
        <p:spPr>
          <a:xfrm>
            <a:off x="8639175" y="4657725"/>
            <a:ext cx="900113" cy="153988"/>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SHIPPING</a:t>
            </a:r>
            <a:endParaRPr lang="en-US" altLang="zh-CN" sz="800" b="0">
              <a:latin typeface="Comic Sans MS" panose="030F0702030302020204" pitchFamily="66" charset="0"/>
              <a:ea typeface="宋体" panose="02010600030101010101" pitchFamily="2" charset="-122"/>
            </a:endParaRPr>
          </a:p>
        </p:txBody>
      </p:sp>
      <p:sp>
        <p:nvSpPr>
          <p:cNvPr id="129029" name="Line 5"/>
          <p:cNvSpPr/>
          <p:nvPr/>
        </p:nvSpPr>
        <p:spPr>
          <a:xfrm flipV="1">
            <a:off x="8596313" y="4800600"/>
            <a:ext cx="987425" cy="3175"/>
          </a:xfrm>
          <a:prstGeom prst="line">
            <a:avLst/>
          </a:prstGeom>
          <a:ln w="25400" cap="flat" cmpd="sng">
            <a:solidFill>
              <a:schemeClr val="tx1"/>
            </a:solidFill>
            <a:prstDash val="solid"/>
            <a:headEnd type="none" w="sm" len="sm"/>
            <a:tailEnd type="none" w="sm" len="sm"/>
          </a:ln>
        </p:spPr>
      </p:sp>
      <p:sp>
        <p:nvSpPr>
          <p:cNvPr id="129030" name="AutoShape 6"/>
          <p:cNvSpPr/>
          <p:nvPr/>
        </p:nvSpPr>
        <p:spPr>
          <a:xfrm>
            <a:off x="8001000" y="4648200"/>
            <a:ext cx="333375" cy="25400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9031" name="Rectangle 7"/>
          <p:cNvSpPr/>
          <p:nvPr/>
        </p:nvSpPr>
        <p:spPr>
          <a:xfrm>
            <a:off x="8077200" y="4722813"/>
            <a:ext cx="153988" cy="230187"/>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sp>
        <p:nvSpPr>
          <p:cNvPr id="129032" name="Rectangle 8"/>
          <p:cNvSpPr/>
          <p:nvPr/>
        </p:nvSpPr>
        <p:spPr>
          <a:xfrm>
            <a:off x="8113713" y="4954588"/>
            <a:ext cx="406400" cy="285750"/>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2700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1440 R</a:t>
            </a:r>
            <a:endParaRPr lang="en-US" altLang="zh-CN" sz="800" b="0">
              <a:latin typeface="Comic Sans MS" panose="030F0702030302020204" pitchFamily="66" charset="0"/>
              <a:ea typeface="宋体" panose="02010600030101010101" pitchFamily="2" charset="-122"/>
            </a:endParaRPr>
          </a:p>
        </p:txBody>
      </p:sp>
      <p:sp>
        <p:nvSpPr>
          <p:cNvPr id="129033" name="Rectangle 9"/>
          <p:cNvSpPr/>
          <p:nvPr/>
        </p:nvSpPr>
        <p:spPr>
          <a:xfrm>
            <a:off x="8797925" y="4903788"/>
            <a:ext cx="544513" cy="214312"/>
          </a:xfrm>
          <a:prstGeom prst="rect">
            <a:avLst/>
          </a:prstGeom>
          <a:noFill/>
          <a:ln w="9525">
            <a:noFill/>
          </a:ln>
        </p:spPr>
        <p:txBody>
          <a:bodyPr wrap="none" lIns="92075" tIns="46038" rIns="92075" bIns="46038">
            <a:spAutoFit/>
          </a:bodyPr>
          <a:p>
            <a:pPr defTabSz="824230" eaLnBrk="0" hangingPunct="0"/>
            <a:r>
              <a:rPr lang="en-US" altLang="zh-CN" sz="800" b="0">
                <a:latin typeface="Comic Sans MS" panose="030F0702030302020204" pitchFamily="66" charset="0"/>
                <a:ea typeface="宋体" panose="02010600030101010101" pitchFamily="2" charset="-122"/>
              </a:rPr>
              <a:t>Staging</a:t>
            </a:r>
            <a:endParaRPr lang="en-US" altLang="zh-CN" sz="800" b="0">
              <a:latin typeface="Comic Sans MS" panose="030F0702030302020204" pitchFamily="66" charset="0"/>
              <a:ea typeface="宋体" panose="02010600030101010101" pitchFamily="2" charset="-122"/>
            </a:endParaRPr>
          </a:p>
        </p:txBody>
      </p:sp>
      <p:grpSp>
        <p:nvGrpSpPr>
          <p:cNvPr id="129034" name="Group 10"/>
          <p:cNvGrpSpPr/>
          <p:nvPr/>
        </p:nvGrpSpPr>
        <p:grpSpPr>
          <a:xfrm>
            <a:off x="8242300" y="2800350"/>
            <a:ext cx="973138" cy="1598613"/>
            <a:chOff x="5192" y="1764"/>
            <a:chExt cx="613" cy="1007"/>
          </a:xfrm>
        </p:grpSpPr>
        <p:sp>
          <p:nvSpPr>
            <p:cNvPr id="129046" name="Freeform 11"/>
            <p:cNvSpPr/>
            <p:nvPr/>
          </p:nvSpPr>
          <p:spPr>
            <a:xfrm>
              <a:off x="5192" y="1764"/>
              <a:ext cx="613" cy="1007"/>
            </a:xfrm>
            <a:custGeom>
              <a:avLst/>
              <a:gdLst>
                <a:gd name="txL" fmla="*/ 0 w 565"/>
                <a:gd name="txT" fmla="*/ 0 h 1007"/>
                <a:gd name="txR" fmla="*/ 565 w 565"/>
                <a:gd name="txB" fmla="*/ 1007 h 1007"/>
              </a:gdLst>
              <a:ahLst/>
              <a:cxnLst>
                <a:cxn ang="0">
                  <a:pos x="564" y="1006"/>
                </a:cxn>
                <a:cxn ang="0">
                  <a:pos x="51" y="150"/>
                </a:cxn>
                <a:cxn ang="0">
                  <a:pos x="0" y="172"/>
                </a:cxn>
                <a:cxn ang="0">
                  <a:pos x="24" y="0"/>
                </a:cxn>
                <a:cxn ang="0">
                  <a:pos x="202" y="85"/>
                </a:cxn>
                <a:cxn ang="0">
                  <a:pos x="152" y="107"/>
                </a:cxn>
                <a:cxn ang="0">
                  <a:pos x="664" y="962"/>
                </a:cxn>
              </a:cxnLst>
              <a:rect l="txL" t="txT" r="txR" b="txB"/>
              <a:pathLst>
                <a:path w="565" h="1007">
                  <a:moveTo>
                    <a:pt x="479" y="1006"/>
                  </a:moveTo>
                  <a:lnTo>
                    <a:pt x="43" y="150"/>
                  </a:lnTo>
                  <a:lnTo>
                    <a:pt x="0" y="172"/>
                  </a:lnTo>
                  <a:lnTo>
                    <a:pt x="20" y="0"/>
                  </a:lnTo>
                  <a:lnTo>
                    <a:pt x="171" y="85"/>
                  </a:lnTo>
                  <a:lnTo>
                    <a:pt x="129" y="107"/>
                  </a:lnTo>
                  <a:lnTo>
                    <a:pt x="564" y="962"/>
                  </a:lnTo>
                </a:path>
              </a:pathLst>
            </a:custGeom>
            <a:solidFill>
              <a:schemeClr val="bg1"/>
            </a:solidFill>
            <a:ln w="127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129047" name="Group 12"/>
            <p:cNvGrpSpPr/>
            <p:nvPr/>
          </p:nvGrpSpPr>
          <p:grpSpPr>
            <a:xfrm>
              <a:off x="5273" y="2103"/>
              <a:ext cx="428" cy="251"/>
              <a:chOff x="5273" y="2103"/>
              <a:chExt cx="428" cy="251"/>
            </a:xfrm>
          </p:grpSpPr>
          <p:grpSp>
            <p:nvGrpSpPr>
              <p:cNvPr id="129048" name="Group 13"/>
              <p:cNvGrpSpPr/>
              <p:nvPr/>
            </p:nvGrpSpPr>
            <p:grpSpPr>
              <a:xfrm>
                <a:off x="5273" y="2103"/>
                <a:ext cx="428" cy="251"/>
                <a:chOff x="4885" y="2084"/>
                <a:chExt cx="395" cy="251"/>
              </a:xfrm>
            </p:grpSpPr>
            <p:sp>
              <p:nvSpPr>
                <p:cNvPr id="129050" name="Oval 14"/>
                <p:cNvSpPr/>
                <p:nvPr/>
              </p:nvSpPr>
              <p:spPr>
                <a:xfrm>
                  <a:off x="5181" y="2262"/>
                  <a:ext cx="72" cy="73"/>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9051" name="Oval 15"/>
                <p:cNvSpPr/>
                <p:nvPr/>
              </p:nvSpPr>
              <p:spPr>
                <a:xfrm>
                  <a:off x="4929" y="2262"/>
                  <a:ext cx="72" cy="73"/>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9052" name="Rectangle 16"/>
                <p:cNvSpPr/>
                <p:nvPr/>
              </p:nvSpPr>
              <p:spPr>
                <a:xfrm>
                  <a:off x="4885" y="2084"/>
                  <a:ext cx="277" cy="194"/>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9053" name="Rectangle 17"/>
                <p:cNvSpPr/>
                <p:nvPr/>
              </p:nvSpPr>
              <p:spPr>
                <a:xfrm>
                  <a:off x="5170" y="2151"/>
                  <a:ext cx="110" cy="127"/>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29049" name="Rectangle 18"/>
              <p:cNvSpPr/>
              <p:nvPr/>
            </p:nvSpPr>
            <p:spPr>
              <a:xfrm>
                <a:off x="5331" y="2112"/>
                <a:ext cx="188" cy="174"/>
              </a:xfrm>
              <a:prstGeom prst="rect">
                <a:avLst/>
              </a:prstGeom>
              <a:solidFill>
                <a:schemeClr val="bg1"/>
              </a:solid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1x</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Daily</a:t>
                </a:r>
                <a:endParaRPr lang="en-US" altLang="zh-CN" sz="800" b="0">
                  <a:latin typeface="Comic Sans MS" panose="030F0702030302020204" pitchFamily="66" charset="0"/>
                  <a:ea typeface="宋体" panose="02010600030101010101" pitchFamily="2" charset="-122"/>
                </a:endParaRPr>
              </a:p>
            </p:txBody>
          </p:sp>
        </p:grpSp>
      </p:grpSp>
      <p:sp>
        <p:nvSpPr>
          <p:cNvPr id="129035" name="Rectangle 19"/>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目前状态图</a:t>
            </a:r>
            <a:endParaRPr lang="zh-CN" altLang="en-US" dirty="0">
              <a:ea typeface="宋体" panose="02010600030101010101" pitchFamily="2" charset="-122"/>
            </a:endParaRPr>
          </a:p>
        </p:txBody>
      </p:sp>
      <p:grpSp>
        <p:nvGrpSpPr>
          <p:cNvPr id="129036" name="Group 20"/>
          <p:cNvGrpSpPr/>
          <p:nvPr/>
        </p:nvGrpSpPr>
        <p:grpSpPr>
          <a:xfrm>
            <a:off x="7772400" y="1447800"/>
            <a:ext cx="885825" cy="1235075"/>
            <a:chOff x="4896" y="912"/>
            <a:chExt cx="557" cy="778"/>
          </a:xfrm>
        </p:grpSpPr>
        <p:grpSp>
          <p:nvGrpSpPr>
            <p:cNvPr id="129037" name="Group 21"/>
            <p:cNvGrpSpPr/>
            <p:nvPr/>
          </p:nvGrpSpPr>
          <p:grpSpPr>
            <a:xfrm>
              <a:off x="4896" y="912"/>
              <a:ext cx="557" cy="286"/>
              <a:chOff x="5136" y="864"/>
              <a:chExt cx="557" cy="286"/>
            </a:xfrm>
          </p:grpSpPr>
          <p:sp>
            <p:nvSpPr>
              <p:cNvPr id="869398" name="Freeform 22"/>
              <p:cNvSpPr/>
              <p:nvPr/>
            </p:nvSpPr>
            <p:spPr bwMode="auto">
              <a:xfrm>
                <a:off x="5136" y="864"/>
                <a:ext cx="557" cy="286"/>
              </a:xfrm>
              <a:custGeom>
                <a:avLst/>
                <a:gdLst/>
                <a:ahLst/>
                <a:cxnLst>
                  <a:cxn ang="0">
                    <a:pos x="0" y="285"/>
                  </a:cxn>
                  <a:cxn ang="0">
                    <a:pos x="0" y="83"/>
                  </a:cxn>
                  <a:cxn ang="0">
                    <a:pos x="189" y="0"/>
                  </a:cxn>
                  <a:cxn ang="0">
                    <a:pos x="189" y="67"/>
                  </a:cxn>
                  <a:cxn ang="0">
                    <a:pos x="360" y="0"/>
                  </a:cxn>
                  <a:cxn ang="0">
                    <a:pos x="360" y="67"/>
                  </a:cxn>
                  <a:cxn ang="0">
                    <a:pos x="512" y="0"/>
                  </a:cxn>
                  <a:cxn ang="0">
                    <a:pos x="512" y="285"/>
                  </a:cxn>
                  <a:cxn ang="0">
                    <a:pos x="0" y="285"/>
                  </a:cxn>
                </a:cxnLst>
                <a:rect l="0" t="0" r="r" b="b"/>
                <a:pathLst>
                  <a:path w="513" h="286">
                    <a:moveTo>
                      <a:pt x="0" y="285"/>
                    </a:moveTo>
                    <a:lnTo>
                      <a:pt x="0" y="83"/>
                    </a:lnTo>
                    <a:lnTo>
                      <a:pt x="189" y="0"/>
                    </a:lnTo>
                    <a:lnTo>
                      <a:pt x="189" y="67"/>
                    </a:lnTo>
                    <a:lnTo>
                      <a:pt x="360" y="0"/>
                    </a:lnTo>
                    <a:lnTo>
                      <a:pt x="360" y="67"/>
                    </a:lnTo>
                    <a:lnTo>
                      <a:pt x="512" y="0"/>
                    </a:lnTo>
                    <a:lnTo>
                      <a:pt x="512" y="285"/>
                    </a:lnTo>
                    <a:lnTo>
                      <a:pt x="0" y="285"/>
                    </a:lnTo>
                  </a:path>
                </a:pathLst>
              </a:custGeom>
              <a:solidFill>
                <a:schemeClr val="bg1"/>
              </a:solidFill>
              <a:ln w="25400" cap="rnd" cmpd="sng">
                <a:solidFill>
                  <a:schemeClr val="tx1"/>
                </a:solidFill>
                <a:prstDash val="solid"/>
                <a:round/>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9045" name="Rectangle 23"/>
              <p:cNvSpPr/>
              <p:nvPr/>
            </p:nvSpPr>
            <p:spPr>
              <a:xfrm>
                <a:off x="5184" y="960"/>
                <a:ext cx="436" cy="174"/>
              </a:xfrm>
              <a:prstGeom prst="rect">
                <a:avLst/>
              </a:prstGeom>
              <a:solidFill>
                <a:schemeClr val="bg1"/>
              </a:solid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State Street</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Assembly</a:t>
                </a:r>
                <a:endParaRPr lang="en-US" altLang="zh-CN" sz="800" b="0">
                  <a:solidFill>
                    <a:schemeClr val="bg2"/>
                  </a:solidFill>
                  <a:latin typeface="Comic Sans MS" panose="030F0702030302020204" pitchFamily="66" charset="0"/>
                  <a:ea typeface="宋体" panose="02010600030101010101" pitchFamily="2" charset="-122"/>
                </a:endParaRPr>
              </a:p>
            </p:txBody>
          </p:sp>
        </p:grpSp>
        <p:grpSp>
          <p:nvGrpSpPr>
            <p:cNvPr id="129038" name="Group 24"/>
            <p:cNvGrpSpPr/>
            <p:nvPr/>
          </p:nvGrpSpPr>
          <p:grpSpPr>
            <a:xfrm>
              <a:off x="4896" y="1200"/>
              <a:ext cx="545" cy="490"/>
              <a:chOff x="4485" y="1178"/>
              <a:chExt cx="502" cy="490"/>
            </a:xfrm>
          </p:grpSpPr>
          <p:sp>
            <p:nvSpPr>
              <p:cNvPr id="129039" name="Rectangle 25"/>
              <p:cNvSpPr/>
              <p:nvPr/>
            </p:nvSpPr>
            <p:spPr>
              <a:xfrm>
                <a:off x="4485" y="1178"/>
                <a:ext cx="500" cy="490"/>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18,400 </a:t>
                </a:r>
                <a:r>
                  <a:rPr lang="en-US" altLang="zh-CN" sz="800" b="0" err="1">
                    <a:latin typeface="Comic Sans MS" panose="030F0702030302020204" pitchFamily="66" charset="0"/>
                    <a:ea typeface="宋体" panose="02010600030101010101" pitchFamily="2" charset="-122"/>
                  </a:rPr>
                  <a:t>pcs</a:t>
                </a:r>
                <a:r>
                  <a:rPr lang="en-US" altLang="zh-CN" sz="800" b="0">
                    <a:latin typeface="Comic Sans MS" panose="030F0702030302020204" pitchFamily="66" charset="0"/>
                    <a:ea typeface="宋体" panose="02010600030101010101" pitchFamily="2" charset="-122"/>
                  </a:rPr>
                  <a:t>/mo</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- 12,000 LH</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   6,400 RH</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Tray = 20 </a:t>
                </a:r>
                <a:r>
                  <a:rPr lang="en-US" altLang="zh-CN" sz="800" b="0" err="1">
                    <a:latin typeface="Comic Sans MS" panose="030F0702030302020204" pitchFamily="66" charset="0"/>
                    <a:ea typeface="宋体" panose="02010600030101010101" pitchFamily="2" charset="-122"/>
                  </a:rPr>
                  <a:t>pcs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920 </a:t>
                </a:r>
                <a:r>
                  <a:rPr lang="en-US" altLang="zh-CN" sz="800" b="0" err="1">
                    <a:latin typeface="Comic Sans MS" panose="030F0702030302020204" pitchFamily="66" charset="0"/>
                    <a:ea typeface="宋体" panose="02010600030101010101" pitchFamily="2" charset="-122"/>
                  </a:rPr>
                  <a:t>pcs</a:t>
                </a:r>
                <a:r>
                  <a:rPr lang="en-US" altLang="zh-CN" sz="800" b="0">
                    <a:latin typeface="Comic Sans MS" panose="030F0702030302020204" pitchFamily="66" charset="0"/>
                    <a:ea typeface="宋体" panose="02010600030101010101" pitchFamily="2" charset="-122"/>
                  </a:rPr>
                  <a:t>/day</a:t>
                </a:r>
                <a:endParaRPr lang="en-US" altLang="zh-CN" sz="800" b="0">
                  <a:solidFill>
                    <a:schemeClr val="bg2"/>
                  </a:solidFill>
                  <a:latin typeface="Comic Sans MS" panose="030F0702030302020204" pitchFamily="66" charset="0"/>
                  <a:ea typeface="宋体" panose="02010600030101010101" pitchFamily="2" charset="-122"/>
                </a:endParaRPr>
              </a:p>
            </p:txBody>
          </p:sp>
          <p:grpSp>
            <p:nvGrpSpPr>
              <p:cNvPr id="129040" name="Group 26"/>
              <p:cNvGrpSpPr/>
              <p:nvPr/>
            </p:nvGrpSpPr>
            <p:grpSpPr>
              <a:xfrm>
                <a:off x="4485" y="1418"/>
                <a:ext cx="502" cy="163"/>
                <a:chOff x="4476" y="1418"/>
                <a:chExt cx="520" cy="163"/>
              </a:xfrm>
            </p:grpSpPr>
            <p:sp>
              <p:nvSpPr>
                <p:cNvPr id="129041" name="Line 27"/>
                <p:cNvSpPr/>
                <p:nvPr/>
              </p:nvSpPr>
              <p:spPr>
                <a:xfrm>
                  <a:off x="4476" y="1418"/>
                  <a:ext cx="520" cy="0"/>
                </a:xfrm>
                <a:prstGeom prst="line">
                  <a:avLst/>
                </a:prstGeom>
                <a:ln w="12700" cap="flat" cmpd="sng">
                  <a:solidFill>
                    <a:schemeClr val="tx1"/>
                  </a:solidFill>
                  <a:prstDash val="solid"/>
                  <a:headEnd type="none" w="sm" len="sm"/>
                  <a:tailEnd type="none" w="sm" len="sm"/>
                </a:ln>
              </p:spPr>
            </p:sp>
            <p:sp>
              <p:nvSpPr>
                <p:cNvPr id="129042" name="Line 28"/>
                <p:cNvSpPr/>
                <p:nvPr/>
              </p:nvSpPr>
              <p:spPr>
                <a:xfrm>
                  <a:off x="4476" y="1502"/>
                  <a:ext cx="520" cy="0"/>
                </a:xfrm>
                <a:prstGeom prst="line">
                  <a:avLst/>
                </a:prstGeom>
                <a:ln w="12700" cap="flat" cmpd="sng">
                  <a:solidFill>
                    <a:schemeClr val="tx1"/>
                  </a:solidFill>
                  <a:prstDash val="solid"/>
                  <a:headEnd type="none" w="sm" len="sm"/>
                  <a:tailEnd type="none" w="sm" len="sm"/>
                </a:ln>
              </p:spPr>
            </p:sp>
            <p:sp>
              <p:nvSpPr>
                <p:cNvPr id="129043" name="Line 29"/>
                <p:cNvSpPr/>
                <p:nvPr/>
              </p:nvSpPr>
              <p:spPr>
                <a:xfrm>
                  <a:off x="4476" y="1581"/>
                  <a:ext cx="520" cy="0"/>
                </a:xfrm>
                <a:prstGeom prst="line">
                  <a:avLst/>
                </a:prstGeom>
                <a:ln w="12700" cap="flat" cmpd="sng">
                  <a:solidFill>
                    <a:schemeClr val="tx1"/>
                  </a:solidFill>
                  <a:prstDash val="solid"/>
                  <a:headEnd type="none" w="sm" len="sm"/>
                  <a:tailEnd type="none" w="sm" len="sm"/>
                </a:ln>
              </p:spPr>
            </p:sp>
          </p:grpSp>
        </p:gr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Rectangle 2"/>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收集加工数据</a:t>
            </a:r>
            <a:endParaRPr lang="zh-CN" altLang="en-US" dirty="0">
              <a:ea typeface="宋体" panose="02010600030101010101" pitchFamily="2" charset="-122"/>
            </a:endParaRPr>
          </a:p>
        </p:txBody>
      </p:sp>
      <p:sp>
        <p:nvSpPr>
          <p:cNvPr id="130051" name="Rectangle 3"/>
          <p:cNvSpPr>
            <a:spLocks noGrp="1"/>
          </p:cNvSpPr>
          <p:nvPr>
            <p:ph idx="1"/>
          </p:nvPr>
        </p:nvSpPr>
        <p:spPr>
          <a:ln/>
        </p:spPr>
        <p:txBody>
          <a:bodyPr vert="horz" wrap="square" lIns="91440" tIns="45720" rIns="91440" bIns="45720" anchor="t" anchorCtr="0"/>
          <a:p>
            <a:pPr eaLnBrk="1" hangingPunct="1">
              <a:lnSpc>
                <a:spcPct val="90000"/>
              </a:lnSpc>
            </a:pPr>
            <a:r>
              <a:rPr lang="en-US" altLang="zh-CN" sz="2000">
                <a:ea typeface="宋体" panose="02010600030101010101" pitchFamily="2" charset="-122"/>
              </a:rPr>
              <a:t> </a:t>
            </a:r>
            <a:r>
              <a:rPr lang="zh-CN" altLang="en-US" sz="2000" dirty="0">
                <a:ea typeface="宋体" panose="02010600030101010101" pitchFamily="2" charset="-122"/>
              </a:rPr>
              <a:t>各类产品的数量</a:t>
            </a:r>
            <a:endParaRPr lang="zh-CN" altLang="en-US" sz="2000" dirty="0">
              <a:ea typeface="宋体" panose="02010600030101010101" pitchFamily="2" charset="-122"/>
            </a:endParaRPr>
          </a:p>
          <a:p>
            <a:pPr eaLnBrk="1" hangingPunct="1">
              <a:lnSpc>
                <a:spcPct val="90000"/>
              </a:lnSpc>
            </a:pPr>
            <a:r>
              <a:rPr lang="en-US" altLang="zh-CN" sz="2000">
                <a:ea typeface="宋体" panose="02010600030101010101" pitchFamily="2" charset="-122"/>
              </a:rPr>
              <a:t> </a:t>
            </a:r>
            <a:r>
              <a:rPr lang="zh-CN" altLang="en-US" sz="2000" dirty="0">
                <a:ea typeface="宋体" panose="02010600030101010101" pitchFamily="2" charset="-122"/>
              </a:rPr>
              <a:t>使用的机器</a:t>
            </a:r>
            <a:endParaRPr lang="zh-CN" altLang="en-US" sz="2000" dirty="0">
              <a:ea typeface="宋体" panose="02010600030101010101" pitchFamily="2" charset="-122"/>
            </a:endParaRPr>
          </a:p>
          <a:p>
            <a:pPr eaLnBrk="1" hangingPunct="1">
              <a:lnSpc>
                <a:spcPct val="90000"/>
              </a:lnSpc>
            </a:pPr>
            <a:r>
              <a:rPr lang="en-US" altLang="zh-CN" sz="2000">
                <a:ea typeface="宋体" panose="02010600030101010101" pitchFamily="2" charset="-122"/>
              </a:rPr>
              <a:t> </a:t>
            </a:r>
            <a:r>
              <a:rPr lang="zh-CN" altLang="en-US" sz="2000" dirty="0">
                <a:ea typeface="宋体" panose="02010600030101010101" pitchFamily="2" charset="-122"/>
              </a:rPr>
              <a:t>操作时间</a:t>
            </a:r>
            <a:endParaRPr lang="zh-CN" altLang="en-US" sz="2000" dirty="0">
              <a:ea typeface="宋体" panose="02010600030101010101" pitchFamily="2" charset="-122"/>
            </a:endParaRPr>
          </a:p>
          <a:p>
            <a:pPr eaLnBrk="1" hangingPunct="1">
              <a:lnSpc>
                <a:spcPct val="90000"/>
              </a:lnSpc>
            </a:pPr>
            <a:r>
              <a:rPr lang="en-US" altLang="zh-CN" sz="2000">
                <a:ea typeface="宋体" panose="02010600030101010101" pitchFamily="2" charset="-122"/>
              </a:rPr>
              <a:t> </a:t>
            </a:r>
            <a:r>
              <a:rPr lang="zh-CN" altLang="en-US" sz="2000" dirty="0">
                <a:ea typeface="宋体" panose="02010600030101010101" pitchFamily="2" charset="-122"/>
              </a:rPr>
              <a:t>换产周期</a:t>
            </a:r>
            <a:endParaRPr lang="zh-CN" altLang="en-US" sz="2000" dirty="0">
              <a:ea typeface="宋体" panose="02010600030101010101" pitchFamily="2" charset="-122"/>
            </a:endParaRPr>
          </a:p>
          <a:p>
            <a:pPr eaLnBrk="1" hangingPunct="1">
              <a:lnSpc>
                <a:spcPct val="90000"/>
              </a:lnSpc>
            </a:pPr>
            <a:r>
              <a:rPr lang="en-US" altLang="zh-CN" sz="2000">
                <a:ea typeface="宋体" panose="02010600030101010101" pitchFamily="2" charset="-122"/>
              </a:rPr>
              <a:t> </a:t>
            </a:r>
            <a:r>
              <a:rPr lang="zh-CN" altLang="en-US" sz="2000" dirty="0">
                <a:ea typeface="宋体" panose="02010600030101010101" pitchFamily="2" charset="-122"/>
              </a:rPr>
              <a:t>正常运行时间（所要求的机器时间）</a:t>
            </a:r>
            <a:endParaRPr lang="zh-CN" altLang="en-US" sz="2000" dirty="0">
              <a:ea typeface="宋体" panose="02010600030101010101" pitchFamily="2" charset="-122"/>
            </a:endParaRPr>
          </a:p>
          <a:p>
            <a:pPr eaLnBrk="1" hangingPunct="1">
              <a:lnSpc>
                <a:spcPct val="90000"/>
              </a:lnSpc>
            </a:pPr>
            <a:r>
              <a:rPr lang="en-US" altLang="zh-CN" sz="2000">
                <a:ea typeface="宋体" panose="02010600030101010101" pitchFamily="2" charset="-122"/>
              </a:rPr>
              <a:t> </a:t>
            </a:r>
            <a:r>
              <a:rPr lang="zh-CN" altLang="en-US" sz="2000" dirty="0">
                <a:ea typeface="宋体" panose="02010600030101010101" pitchFamily="2" charset="-122"/>
              </a:rPr>
              <a:t>操作者数量（敬业的）</a:t>
            </a:r>
            <a:endParaRPr lang="zh-CN" altLang="en-US" sz="2000" dirty="0">
              <a:ea typeface="宋体" panose="02010600030101010101" pitchFamily="2" charset="-122"/>
            </a:endParaRPr>
          </a:p>
          <a:p>
            <a:pPr eaLnBrk="1" hangingPunct="1">
              <a:lnSpc>
                <a:spcPct val="90000"/>
              </a:lnSpc>
            </a:pPr>
            <a:r>
              <a:rPr lang="en-US" altLang="zh-CN" sz="2000">
                <a:ea typeface="宋体" panose="02010600030101010101" pitchFamily="2" charset="-122"/>
              </a:rPr>
              <a:t> </a:t>
            </a:r>
            <a:r>
              <a:rPr lang="zh-CN" altLang="en-US" sz="2000" dirty="0">
                <a:ea typeface="宋体" panose="02010600030101010101" pitchFamily="2" charset="-122"/>
              </a:rPr>
              <a:t>包装尺寸</a:t>
            </a:r>
            <a:endParaRPr lang="zh-CN" altLang="en-US" sz="2000" dirty="0">
              <a:ea typeface="宋体" panose="02010600030101010101" pitchFamily="2" charset="-122"/>
            </a:endParaRPr>
          </a:p>
          <a:p>
            <a:pPr eaLnBrk="1" hangingPunct="1">
              <a:lnSpc>
                <a:spcPct val="90000"/>
              </a:lnSpc>
            </a:pPr>
            <a:r>
              <a:rPr lang="en-US" altLang="zh-CN" sz="2000">
                <a:ea typeface="宋体" panose="02010600030101010101" pitchFamily="2" charset="-122"/>
              </a:rPr>
              <a:t> </a:t>
            </a:r>
            <a:r>
              <a:rPr lang="zh-CN" altLang="en-US" sz="2000" dirty="0">
                <a:ea typeface="宋体" panose="02010600030101010101" pitchFamily="2" charset="-122"/>
              </a:rPr>
              <a:t>工作时间（减去休息时间）</a:t>
            </a:r>
            <a:endParaRPr lang="zh-CN" altLang="en-US" sz="2000" dirty="0">
              <a:ea typeface="宋体" panose="02010600030101010101" pitchFamily="2" charset="-122"/>
            </a:endParaRPr>
          </a:p>
          <a:p>
            <a:pPr eaLnBrk="1" hangingPunct="1">
              <a:lnSpc>
                <a:spcPct val="90000"/>
              </a:lnSpc>
            </a:pPr>
            <a:r>
              <a:rPr lang="en-US" altLang="zh-CN" sz="2000">
                <a:ea typeface="宋体" panose="02010600030101010101" pitchFamily="2" charset="-122"/>
              </a:rPr>
              <a:t> </a:t>
            </a:r>
            <a:r>
              <a:rPr lang="zh-CN" altLang="en-US" sz="2000" dirty="0">
                <a:ea typeface="宋体" panose="02010600030101010101" pitchFamily="2" charset="-122"/>
              </a:rPr>
              <a:t>报废率</a:t>
            </a:r>
            <a:endParaRPr lang="zh-CN" altLang="en-US" sz="2000" dirty="0">
              <a:ea typeface="宋体" panose="02010600030101010101" pitchFamily="2" charset="-122"/>
            </a:endParaRPr>
          </a:p>
          <a:p>
            <a:pPr eaLnBrk="1" hangingPunct="1">
              <a:lnSpc>
                <a:spcPct val="90000"/>
              </a:lnSpc>
            </a:pPr>
            <a:endParaRPr lang="en-US" altLang="zh-CN" sz="200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3474" name="Rectangle 2"/>
          <p:cNvSpPr>
            <a:spLocks noChangeArrowheads="1"/>
          </p:cNvSpPr>
          <p:nvPr/>
        </p:nvSpPr>
        <p:spPr bwMode="auto">
          <a:xfrm>
            <a:off x="606425" y="863600"/>
            <a:ext cx="1676400" cy="725488"/>
          </a:xfrm>
          <a:prstGeom prst="rect">
            <a:avLst/>
          </a:prstGeom>
          <a:noFill/>
          <a:ln w="9525">
            <a:noFill/>
            <a:miter lim="800000"/>
          </a:ln>
          <a:effectLst/>
        </p:spPr>
        <p:txBody>
          <a:bodyPr wrap="none" lIns="92075" tIns="46038" rIns="92075" bIns="46038">
            <a:spAutoFit/>
          </a:bodyPr>
          <a:p>
            <a:pPr>
              <a:lnSpc>
                <a:spcPct val="130000"/>
              </a:lnSpc>
            </a:pPr>
            <a:r>
              <a:rPr lang="en-US" altLang="zh-CN" sz="3200" u="sng">
                <a:solidFill>
                  <a:srgbClr val="CC3300"/>
                </a:solidFill>
                <a:effectLst>
                  <a:outerShdw blurRad="38100" dist="38100" dir="2700000">
                    <a:srgbClr val="000000"/>
                  </a:outerShdw>
                </a:effectLst>
                <a:latin typeface="Arial" panose="020B0604020202020204" pitchFamily="34" charset="0"/>
                <a:ea typeface="宋体" panose="02010600030101010101" pitchFamily="2" charset="-122"/>
              </a:rPr>
              <a:t>  #2</a:t>
            </a:r>
            <a:r>
              <a:rPr lang="zh-CN" altLang="en-US" sz="3200" u="sng" dirty="0">
                <a:solidFill>
                  <a:srgbClr val="CC3300"/>
                </a:solidFill>
                <a:effectLst>
                  <a:outerShdw blurRad="38100" dist="38100" dir="2700000">
                    <a:srgbClr val="000000"/>
                  </a:outerShdw>
                </a:effectLst>
                <a:latin typeface="Arial" panose="020B0604020202020204" pitchFamily="34" charset="0"/>
                <a:ea typeface="宋体" panose="02010600030101010101" pitchFamily="2" charset="-122"/>
              </a:rPr>
              <a:t>组装</a:t>
            </a:r>
            <a:endParaRPr lang="zh-CN" altLang="en-US" sz="2800" b="0" dirty="0">
              <a:solidFill>
                <a:srgbClr val="CC3300"/>
              </a:solidFill>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873475" name="Rectangle 3"/>
          <p:cNvSpPr>
            <a:spLocks noChangeArrowheads="1"/>
          </p:cNvSpPr>
          <p:nvPr/>
        </p:nvSpPr>
        <p:spPr bwMode="auto">
          <a:xfrm>
            <a:off x="7494588" y="935038"/>
            <a:ext cx="1112838" cy="579438"/>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图表</a:t>
            </a:r>
            <a:endParaRPr kumimoji="0" lang="zh-CN" altLang="en-US"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0245" name="Rectangle 4"/>
          <p:cNvSpPr/>
          <p:nvPr/>
        </p:nvSpPr>
        <p:spPr>
          <a:xfrm>
            <a:off x="6562725" y="1819275"/>
            <a:ext cx="2797175" cy="1731963"/>
          </a:xfrm>
          <a:prstGeom prst="rect">
            <a:avLst/>
          </a:prstGeom>
          <a:solidFill>
            <a:schemeClr val="tx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0246" name="Rectangle 5"/>
          <p:cNvSpPr/>
          <p:nvPr/>
        </p:nvSpPr>
        <p:spPr>
          <a:xfrm>
            <a:off x="6673850" y="1871663"/>
            <a:ext cx="2574925" cy="457200"/>
          </a:xfrm>
          <a:prstGeom prst="rect">
            <a:avLst/>
          </a:prstGeom>
          <a:noFill/>
          <a:ln w="9525">
            <a:noFill/>
          </a:ln>
        </p:spPr>
        <p:txBody>
          <a:bodyPr lIns="92075" tIns="46038" rIns="92075" bIns="46038">
            <a:spAutoFit/>
          </a:bodyPr>
          <a:p>
            <a:pPr algn="ctr"/>
            <a:r>
              <a:rPr lang="en-US" altLang="zh-CN" sz="2400" b="0">
                <a:solidFill>
                  <a:schemeClr val="bg2"/>
                </a:solidFill>
                <a:latin typeface="Comic Sans MS" panose="030F0702030302020204" pitchFamily="66" charset="0"/>
                <a:ea typeface="宋体" panose="02010600030101010101" pitchFamily="2" charset="-122"/>
              </a:rPr>
              <a:t>ASSEMBLY #2</a:t>
            </a:r>
            <a:r>
              <a:rPr lang="zh-CN" altLang="en-US" sz="2400" b="0" dirty="0">
                <a:solidFill>
                  <a:schemeClr val="bg2"/>
                </a:solidFill>
                <a:latin typeface="Comic Sans MS" panose="030F0702030302020204" pitchFamily="66" charset="0"/>
                <a:ea typeface="宋体" panose="02010600030101010101" pitchFamily="2" charset="-122"/>
              </a:rPr>
              <a:t> </a:t>
            </a:r>
            <a:endParaRPr lang="zh-CN" altLang="en-US" sz="2400" b="0" dirty="0">
              <a:solidFill>
                <a:schemeClr val="bg2"/>
              </a:solidFill>
              <a:latin typeface="Comic Sans MS" panose="030F0702030302020204" pitchFamily="66" charset="0"/>
              <a:ea typeface="宋体" panose="02010600030101010101" pitchFamily="2" charset="-122"/>
            </a:endParaRPr>
          </a:p>
        </p:txBody>
      </p:sp>
      <p:sp>
        <p:nvSpPr>
          <p:cNvPr id="10247" name="Line 6"/>
          <p:cNvSpPr/>
          <p:nvPr/>
        </p:nvSpPr>
        <p:spPr>
          <a:xfrm flipV="1">
            <a:off x="6554788" y="2279650"/>
            <a:ext cx="2817812" cy="6350"/>
          </a:xfrm>
          <a:prstGeom prst="line">
            <a:avLst/>
          </a:prstGeom>
          <a:ln w="25400" cap="flat" cmpd="sng">
            <a:solidFill>
              <a:schemeClr val="bg2"/>
            </a:solidFill>
            <a:prstDash val="solid"/>
            <a:headEnd type="none" w="sm" len="sm"/>
            <a:tailEnd type="none" w="sm" len="sm"/>
          </a:ln>
        </p:spPr>
      </p:sp>
      <p:sp>
        <p:nvSpPr>
          <p:cNvPr id="10248" name="Rectangle 7"/>
          <p:cNvSpPr/>
          <p:nvPr/>
        </p:nvSpPr>
        <p:spPr>
          <a:xfrm>
            <a:off x="7115175" y="3084513"/>
            <a:ext cx="320675" cy="457200"/>
          </a:xfrm>
          <a:prstGeom prst="rect">
            <a:avLst/>
          </a:prstGeom>
          <a:noFill/>
          <a:ln w="9525">
            <a:noFill/>
          </a:ln>
        </p:spPr>
        <p:txBody>
          <a:bodyPr wrap="none" lIns="92075" tIns="46038" rIns="92075" bIns="46038">
            <a:spAutoFit/>
          </a:bodyPr>
          <a:p>
            <a:pPr defTabSz="824230" eaLnBrk="0" hangingPunct="0"/>
            <a:r>
              <a:rPr lang="en-US" altLang="zh-CN" sz="2400" b="0">
                <a:solidFill>
                  <a:schemeClr val="bg2"/>
                </a:solidFill>
                <a:latin typeface="Comic Sans MS" panose="030F0702030302020204" pitchFamily="66" charset="0"/>
                <a:ea typeface="宋体" panose="02010600030101010101" pitchFamily="2" charset="-122"/>
              </a:rPr>
              <a:t>1</a:t>
            </a:r>
            <a:endParaRPr lang="en-US" altLang="zh-CN" sz="2400" b="0">
              <a:solidFill>
                <a:schemeClr val="bg2"/>
              </a:solidFill>
              <a:latin typeface="Comic Sans MS" panose="030F0702030302020204" pitchFamily="66" charset="0"/>
              <a:ea typeface="宋体" panose="02010600030101010101" pitchFamily="2" charset="-122"/>
            </a:endParaRPr>
          </a:p>
        </p:txBody>
      </p:sp>
      <p:grpSp>
        <p:nvGrpSpPr>
          <p:cNvPr id="2" name="Group 8"/>
          <p:cNvGrpSpPr/>
          <p:nvPr/>
        </p:nvGrpSpPr>
        <p:grpSpPr>
          <a:xfrm>
            <a:off x="6548438" y="3924300"/>
            <a:ext cx="3067050" cy="1930400"/>
            <a:chOff x="3808" y="2472"/>
            <a:chExt cx="1783" cy="1216"/>
          </a:xfrm>
        </p:grpSpPr>
        <p:sp>
          <p:nvSpPr>
            <p:cNvPr id="10270" name="Rectangle 9"/>
            <p:cNvSpPr/>
            <p:nvPr/>
          </p:nvSpPr>
          <p:spPr>
            <a:xfrm>
              <a:off x="3815" y="2472"/>
              <a:ext cx="1767" cy="1216"/>
            </a:xfrm>
            <a:prstGeom prst="rect">
              <a:avLst/>
            </a:prstGeom>
            <a:solidFill>
              <a:schemeClr val="tx1"/>
            </a:solidFill>
            <a:ln w="12700" cap="flat" cmpd="sng">
              <a:solidFill>
                <a:schemeClr val="bg2"/>
              </a:solidFill>
              <a:prstDash val="solid"/>
              <a:miter/>
              <a:headEnd type="none" w="med" len="med"/>
              <a:tailEnd type="none" w="med" len="med"/>
            </a:ln>
          </p:spPr>
          <p:txBody>
            <a:bodyPr lIns="92075" tIns="46038" rIns="92075" bIns="46038">
              <a:spAutoFit/>
            </a:bodyPr>
            <a:p>
              <a:pPr algn="ctr"/>
              <a:r>
                <a:rPr lang="en-US" altLang="zh-CN" sz="2400" b="0">
                  <a:solidFill>
                    <a:schemeClr val="bg2"/>
                  </a:solidFill>
                  <a:latin typeface="Comic Sans MS" panose="030F0702030302020204" pitchFamily="66" charset="0"/>
                  <a:ea typeface="宋体" panose="02010600030101010101" pitchFamily="2" charset="-122"/>
                </a:rPr>
                <a:t>C/T = 40</a:t>
              </a:r>
              <a:r>
                <a:rPr lang="zh-CN" altLang="en-US" sz="2400" b="0" dirty="0">
                  <a:solidFill>
                    <a:schemeClr val="bg2"/>
                  </a:solidFill>
                  <a:latin typeface="Comic Sans MS" panose="030F0702030302020204" pitchFamily="66" charset="0"/>
                  <a:ea typeface="宋体" panose="02010600030101010101" pitchFamily="2" charset="-122"/>
                </a:rPr>
                <a:t> </a:t>
              </a:r>
              <a:r>
                <a:rPr lang="en-US" altLang="zh-CN" sz="2400" b="0">
                  <a:solidFill>
                    <a:schemeClr val="bg2"/>
                  </a:solidFill>
                  <a:latin typeface="Comic Sans MS" panose="030F0702030302020204" pitchFamily="66" charset="0"/>
                  <a:ea typeface="宋体" panose="02010600030101010101" pitchFamily="2" charset="-122"/>
                </a:rPr>
                <a:t>seconds</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C/O = 0</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Uptime = 100%</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2 Shifts</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27,600 sec/shift</a:t>
              </a:r>
              <a:endParaRPr lang="en-US" altLang="zh-CN" sz="2400" b="0">
                <a:solidFill>
                  <a:schemeClr val="bg2"/>
                </a:solidFill>
                <a:latin typeface="Comic Sans MS" panose="030F0702030302020204" pitchFamily="66" charset="0"/>
                <a:ea typeface="宋体" panose="02010600030101010101" pitchFamily="2" charset="-122"/>
              </a:endParaRPr>
            </a:p>
          </p:txBody>
        </p:sp>
        <p:sp>
          <p:nvSpPr>
            <p:cNvPr id="10271" name="Line 10"/>
            <p:cNvSpPr/>
            <p:nvPr/>
          </p:nvSpPr>
          <p:spPr>
            <a:xfrm>
              <a:off x="3808" y="2720"/>
              <a:ext cx="1773" cy="1"/>
            </a:xfrm>
            <a:prstGeom prst="line">
              <a:avLst/>
            </a:prstGeom>
            <a:ln w="12700" cap="flat" cmpd="sng">
              <a:solidFill>
                <a:schemeClr val="bg2"/>
              </a:solidFill>
              <a:prstDash val="solid"/>
              <a:headEnd type="none" w="sm" len="sm"/>
              <a:tailEnd type="none" w="sm" len="sm"/>
            </a:ln>
          </p:spPr>
        </p:sp>
        <p:sp>
          <p:nvSpPr>
            <p:cNvPr id="10272" name="Line 11"/>
            <p:cNvSpPr/>
            <p:nvPr/>
          </p:nvSpPr>
          <p:spPr>
            <a:xfrm>
              <a:off x="3812" y="2951"/>
              <a:ext cx="1773" cy="1"/>
            </a:xfrm>
            <a:prstGeom prst="line">
              <a:avLst/>
            </a:prstGeom>
            <a:ln w="12700" cap="flat" cmpd="sng">
              <a:solidFill>
                <a:schemeClr val="bg2"/>
              </a:solidFill>
              <a:prstDash val="solid"/>
              <a:headEnd type="none" w="sm" len="sm"/>
              <a:tailEnd type="none" w="sm" len="sm"/>
            </a:ln>
          </p:spPr>
        </p:sp>
        <p:sp>
          <p:nvSpPr>
            <p:cNvPr id="10273" name="Line 12"/>
            <p:cNvSpPr/>
            <p:nvPr/>
          </p:nvSpPr>
          <p:spPr>
            <a:xfrm>
              <a:off x="3812" y="3203"/>
              <a:ext cx="1773" cy="1"/>
            </a:xfrm>
            <a:prstGeom prst="line">
              <a:avLst/>
            </a:prstGeom>
            <a:ln w="12700" cap="flat" cmpd="sng">
              <a:solidFill>
                <a:schemeClr val="bg2"/>
              </a:solidFill>
              <a:prstDash val="solid"/>
              <a:headEnd type="none" w="sm" len="sm"/>
              <a:tailEnd type="none" w="sm" len="sm"/>
            </a:ln>
          </p:spPr>
        </p:sp>
        <p:sp>
          <p:nvSpPr>
            <p:cNvPr id="10274" name="Line 13"/>
            <p:cNvSpPr/>
            <p:nvPr/>
          </p:nvSpPr>
          <p:spPr>
            <a:xfrm>
              <a:off x="3818" y="3425"/>
              <a:ext cx="1773" cy="1"/>
            </a:xfrm>
            <a:prstGeom prst="line">
              <a:avLst/>
            </a:prstGeom>
            <a:ln w="12700" cap="flat" cmpd="sng">
              <a:solidFill>
                <a:schemeClr val="bg2"/>
              </a:solidFill>
              <a:prstDash val="solid"/>
              <a:headEnd type="none" w="sm" len="sm"/>
              <a:tailEnd type="none" w="sm" len="sm"/>
            </a:ln>
          </p:spPr>
        </p:sp>
      </p:grpSp>
      <p:grpSp>
        <p:nvGrpSpPr>
          <p:cNvPr id="3" name="Group 14"/>
          <p:cNvGrpSpPr/>
          <p:nvPr/>
        </p:nvGrpSpPr>
        <p:grpSpPr>
          <a:xfrm>
            <a:off x="4622800" y="1828800"/>
            <a:ext cx="1884363" cy="1709738"/>
            <a:chOff x="2688" y="1152"/>
            <a:chExt cx="1096" cy="1077"/>
          </a:xfrm>
        </p:grpSpPr>
        <p:sp>
          <p:nvSpPr>
            <p:cNvPr id="873487" name="Rectangle 15"/>
            <p:cNvSpPr>
              <a:spLocks noChangeArrowheads="1"/>
            </p:cNvSpPr>
            <p:nvPr/>
          </p:nvSpPr>
          <p:spPr bwMode="auto">
            <a:xfrm>
              <a:off x="2924" y="1711"/>
              <a:ext cx="661" cy="518"/>
            </a:xfrm>
            <a:prstGeom prst="rect">
              <a:avLst/>
            </a:prstGeom>
            <a:noFill/>
            <a:ln w="9525">
              <a:noFill/>
              <a:miter lim="800000"/>
            </a:ln>
            <a:effectLst/>
          </p:spPr>
          <p:txBody>
            <a:bodyPr wrap="none" lIns="92075" tIns="46038" rIns="92075" bIns="46038">
              <a:spAutoFit/>
            </a:bodyPr>
            <a:lstStyle/>
            <a:p>
              <a:pPr marL="0" marR="0" lvl="0" indent="0" algn="l" defTabSz="82423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srgbClr val="0000CC"/>
                  </a:solidFill>
                  <a:effectLst>
                    <a:outerShdw blurRad="38100" dist="38100" dir="2700000" algn="tl">
                      <a:srgbClr val="C0C0C0"/>
                    </a:outerShdw>
                  </a:effectLst>
                  <a:uLnTx/>
                  <a:uFillTx/>
                  <a:latin typeface="Comic Sans MS" panose="030F0702030302020204" pitchFamily="66" charset="0"/>
                  <a:ea typeface="+mn-ea"/>
                  <a:cs typeface="+mn-cs"/>
                </a:rPr>
                <a:t>1200 L</a:t>
              </a:r>
              <a:endParaRPr kumimoji="0" lang="en-US" sz="2400" b="0" i="0" u="none" strike="noStrike" kern="1200" cap="none" spc="0" normalizeH="0" baseline="0" noProof="0">
                <a:ln>
                  <a:noFill/>
                </a:ln>
                <a:solidFill>
                  <a:srgbClr val="0000CC"/>
                </a:solidFill>
                <a:effectLst>
                  <a:outerShdw blurRad="38100" dist="38100" dir="2700000" algn="tl">
                    <a:srgbClr val="C0C0C0"/>
                  </a:outerShdw>
                </a:effectLst>
                <a:uLnTx/>
                <a:uFillTx/>
                <a:latin typeface="Comic Sans MS" panose="030F0702030302020204" pitchFamily="66" charset="0"/>
                <a:ea typeface="+mn-ea"/>
                <a:cs typeface="+mn-cs"/>
              </a:endParaRPr>
            </a:p>
            <a:p>
              <a:pPr marL="0" marR="0" lvl="0" indent="0" algn="l" defTabSz="82423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srgbClr val="0000CC"/>
                  </a:solidFill>
                  <a:effectLst>
                    <a:outerShdw blurRad="38100" dist="38100" dir="2700000" algn="tl">
                      <a:srgbClr val="C0C0C0"/>
                    </a:outerShdw>
                  </a:effectLst>
                  <a:uLnTx/>
                  <a:uFillTx/>
                  <a:latin typeface="Comic Sans MS" panose="030F0702030302020204" pitchFamily="66" charset="0"/>
                  <a:ea typeface="+mn-ea"/>
                  <a:cs typeface="+mn-cs"/>
                </a:rPr>
                <a:t> 640 R</a:t>
              </a:r>
              <a:endParaRPr kumimoji="0" lang="en-US" sz="2400" b="0" i="0" u="none" strike="noStrike" kern="1200" cap="none" spc="0" normalizeH="0" baseline="0" noProof="0">
                <a:ln>
                  <a:noFill/>
                </a:ln>
                <a:solidFill>
                  <a:srgbClr val="0000CC"/>
                </a:solidFill>
                <a:effectLst>
                  <a:outerShdw blurRad="38100" dist="38100" dir="2700000" algn="tl">
                    <a:srgbClr val="C0C0C0"/>
                  </a:outerShdw>
                </a:effectLst>
                <a:uLnTx/>
                <a:uFillTx/>
                <a:latin typeface="Comic Sans MS" panose="030F0702030302020204" pitchFamily="66" charset="0"/>
                <a:ea typeface="+mn-ea"/>
                <a:cs typeface="+mn-cs"/>
              </a:endParaRPr>
            </a:p>
          </p:txBody>
        </p:sp>
        <p:grpSp>
          <p:nvGrpSpPr>
            <p:cNvPr id="10254" name="Group 16"/>
            <p:cNvGrpSpPr/>
            <p:nvPr/>
          </p:nvGrpSpPr>
          <p:grpSpPr>
            <a:xfrm>
              <a:off x="2688" y="1152"/>
              <a:ext cx="1096" cy="538"/>
              <a:chOff x="2688" y="1152"/>
              <a:chExt cx="1096" cy="538"/>
            </a:xfrm>
          </p:grpSpPr>
          <p:grpSp>
            <p:nvGrpSpPr>
              <p:cNvPr id="10255" name="Group 17"/>
              <p:cNvGrpSpPr/>
              <p:nvPr/>
            </p:nvGrpSpPr>
            <p:grpSpPr>
              <a:xfrm>
                <a:off x="2688" y="1344"/>
                <a:ext cx="1096" cy="182"/>
                <a:chOff x="2894" y="3056"/>
                <a:chExt cx="1096" cy="182"/>
              </a:xfrm>
            </p:grpSpPr>
            <p:sp>
              <p:nvSpPr>
                <p:cNvPr id="10259" name="Rectangle 18"/>
                <p:cNvSpPr/>
                <p:nvPr/>
              </p:nvSpPr>
              <p:spPr>
                <a:xfrm>
                  <a:off x="3233" y="3100"/>
                  <a:ext cx="114" cy="97"/>
                </a:xfrm>
                <a:prstGeom prst="rect">
                  <a:avLst/>
                </a:prstGeom>
                <a:solidFill>
                  <a:schemeClr val="tx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0260" name="Rectangle 19"/>
                <p:cNvSpPr/>
                <p:nvPr/>
              </p:nvSpPr>
              <p:spPr>
                <a:xfrm>
                  <a:off x="3458" y="3100"/>
                  <a:ext cx="114" cy="97"/>
                </a:xfrm>
                <a:prstGeom prst="rect">
                  <a:avLst/>
                </a:prstGeom>
                <a:solidFill>
                  <a:schemeClr val="tx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0261" name="Rectangle 20"/>
                <p:cNvSpPr/>
                <p:nvPr/>
              </p:nvSpPr>
              <p:spPr>
                <a:xfrm>
                  <a:off x="3689" y="3100"/>
                  <a:ext cx="114" cy="97"/>
                </a:xfrm>
                <a:prstGeom prst="rect">
                  <a:avLst/>
                </a:prstGeom>
                <a:solidFill>
                  <a:schemeClr val="tx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0262" name="Rectangle 21"/>
                <p:cNvSpPr/>
                <p:nvPr/>
              </p:nvSpPr>
              <p:spPr>
                <a:xfrm>
                  <a:off x="3005" y="3100"/>
                  <a:ext cx="114" cy="97"/>
                </a:xfrm>
                <a:prstGeom prst="rect">
                  <a:avLst/>
                </a:prstGeom>
                <a:solidFill>
                  <a:schemeClr val="tx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0263" name="Rectangle 22"/>
                <p:cNvSpPr/>
                <p:nvPr/>
              </p:nvSpPr>
              <p:spPr>
                <a:xfrm>
                  <a:off x="3122" y="3100"/>
                  <a:ext cx="114" cy="97"/>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0264" name="Rectangle 23"/>
                <p:cNvSpPr/>
                <p:nvPr/>
              </p:nvSpPr>
              <p:spPr>
                <a:xfrm>
                  <a:off x="2894" y="3100"/>
                  <a:ext cx="114" cy="97"/>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0265" name="Rectangle 24"/>
                <p:cNvSpPr/>
                <p:nvPr/>
              </p:nvSpPr>
              <p:spPr>
                <a:xfrm>
                  <a:off x="2898" y="3104"/>
                  <a:ext cx="1055" cy="89"/>
                </a:xfrm>
                <a:prstGeom prst="rect">
                  <a:avLst/>
                </a:prstGeom>
                <a:noFill/>
                <a:ln w="127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0266" name="AutoShape 25"/>
                <p:cNvSpPr/>
                <p:nvPr/>
              </p:nvSpPr>
              <p:spPr>
                <a:xfrm rot="5400000">
                  <a:off x="3866" y="3114"/>
                  <a:ext cx="182" cy="66"/>
                </a:xfrm>
                <a:prstGeom prst="triangle">
                  <a:avLst>
                    <a:gd name="adj" fmla="val 49995"/>
                  </a:avLst>
                </a:prstGeom>
                <a:solidFill>
                  <a:schemeClr val="bg2"/>
                </a:solidFill>
                <a:ln w="12700" cap="flat" cmpd="sng">
                  <a:solidFill>
                    <a:schemeClr val="bg2"/>
                  </a:solidFill>
                  <a:prstDash val="solid"/>
                  <a:miter/>
                  <a:headEnd type="none" w="med" len="med"/>
                  <a:tailEnd type="none" w="med" len="med"/>
                </a:ln>
              </p:spPr>
              <p:txBody>
                <a:bodyPr rot="10800000" vert="eaVert" wrap="none" anchor="ctr" anchorCtr="0"/>
                <a:p>
                  <a:endParaRPr lang="zh-CN" altLang="en-US" dirty="0">
                    <a:latin typeface="Arial" panose="020B0604020202020204" pitchFamily="34" charset="0"/>
                    <a:ea typeface="宋体" panose="02010600030101010101" pitchFamily="2" charset="-122"/>
                  </a:endParaRPr>
                </a:p>
              </p:txBody>
            </p:sp>
            <p:sp>
              <p:nvSpPr>
                <p:cNvPr id="10267" name="Rectangle 26"/>
                <p:cNvSpPr/>
                <p:nvPr/>
              </p:nvSpPr>
              <p:spPr>
                <a:xfrm>
                  <a:off x="3350" y="3100"/>
                  <a:ext cx="114" cy="97"/>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0268" name="Rectangle 27"/>
                <p:cNvSpPr/>
                <p:nvPr/>
              </p:nvSpPr>
              <p:spPr>
                <a:xfrm>
                  <a:off x="3578" y="3100"/>
                  <a:ext cx="114" cy="97"/>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0269" name="Rectangle 28"/>
                <p:cNvSpPr/>
                <p:nvPr/>
              </p:nvSpPr>
              <p:spPr>
                <a:xfrm>
                  <a:off x="3806" y="3100"/>
                  <a:ext cx="114" cy="97"/>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grpSp>
            <p:nvGrpSpPr>
              <p:cNvPr id="10256" name="Group 29"/>
              <p:cNvGrpSpPr/>
              <p:nvPr/>
            </p:nvGrpSpPr>
            <p:grpSpPr>
              <a:xfrm>
                <a:off x="3009" y="1152"/>
                <a:ext cx="567" cy="538"/>
                <a:chOff x="3263" y="2879"/>
                <a:chExt cx="567" cy="538"/>
              </a:xfrm>
            </p:grpSpPr>
            <p:sp>
              <p:nvSpPr>
                <p:cNvPr id="10257" name="AutoShape 30"/>
                <p:cNvSpPr/>
                <p:nvPr/>
              </p:nvSpPr>
              <p:spPr>
                <a:xfrm>
                  <a:off x="3263" y="2879"/>
                  <a:ext cx="567" cy="471"/>
                </a:xfrm>
                <a:prstGeom prst="triangle">
                  <a:avLst>
                    <a:gd name="adj" fmla="val 49995"/>
                  </a:avLst>
                </a:prstGeom>
                <a:solidFill>
                  <a:schemeClr val="tx1"/>
                </a:solidFill>
                <a:ln w="127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0258" name="Rectangle 31"/>
                <p:cNvSpPr/>
                <p:nvPr/>
              </p:nvSpPr>
              <p:spPr>
                <a:xfrm>
                  <a:off x="3410" y="3004"/>
                  <a:ext cx="255" cy="413"/>
                </a:xfrm>
                <a:prstGeom prst="rect">
                  <a:avLst/>
                </a:prstGeom>
                <a:noFill/>
                <a:ln w="9525">
                  <a:noFill/>
                </a:ln>
              </p:spPr>
              <p:txBody>
                <a:bodyPr wrap="none" lIns="90488" tIns="46038" rIns="90488" bIns="46038">
                  <a:spAutoFit/>
                </a:bodyPr>
                <a:p>
                  <a:pPr defTabSz="824230" eaLnBrk="0" hangingPunct="0"/>
                  <a:r>
                    <a:rPr lang="en-US" altLang="zh-CN" sz="3700" b="0">
                      <a:solidFill>
                        <a:srgbClr val="0000CC"/>
                      </a:solidFill>
                      <a:latin typeface="Comic Sans MS" panose="030F0702030302020204" pitchFamily="66" charset="0"/>
                      <a:ea typeface="宋体" panose="02010600030101010101" pitchFamily="2" charset="-122"/>
                    </a:rPr>
                    <a:t>I</a:t>
                  </a:r>
                  <a:endParaRPr lang="en-US" altLang="zh-CN" sz="3700" b="0">
                    <a:solidFill>
                      <a:srgbClr val="0000CC"/>
                    </a:solidFill>
                    <a:latin typeface="Comic Sans MS" panose="030F0702030302020204" pitchFamily="66" charset="0"/>
                    <a:ea typeface="宋体" panose="02010600030101010101" pitchFamily="2" charset="-122"/>
                  </a:endParaRPr>
                </a:p>
              </p:txBody>
            </p:sp>
          </p:grpSp>
        </p:grpSp>
      </p:grpSp>
      <p:sp>
        <p:nvSpPr>
          <p:cNvPr id="10251" name="Rectangle 32"/>
          <p:cNvSpPr>
            <a:spLocks noGrp="1"/>
          </p:cNvSpPr>
          <p:nvPr>
            <p:ph type="title"/>
          </p:nvPr>
        </p:nvSpPr>
        <p:spPr>
          <a:xfrm>
            <a:off x="382588" y="190500"/>
            <a:ext cx="9142412" cy="1143000"/>
          </a:xfrm>
          <a:ln/>
        </p:spPr>
        <p:txBody>
          <a:bodyPr vert="horz" wrap="square" lIns="91440" tIns="45720" rIns="91440" bIns="45720" anchor="ctr" anchorCtr="0"/>
          <a:p>
            <a:pPr eaLnBrk="1" hangingPunct="1"/>
            <a:r>
              <a:rPr lang="en-US" altLang="zh-CN">
                <a:ea typeface="宋体" panose="02010600030101010101" pitchFamily="2" charset="-122"/>
              </a:rPr>
              <a:t>ACME  </a:t>
            </a:r>
            <a:r>
              <a:rPr lang="zh-CN" altLang="en-US" dirty="0">
                <a:ea typeface="宋体" panose="02010600030101010101" pitchFamily="2" charset="-122"/>
              </a:rPr>
              <a:t>冲压加工</a:t>
            </a:r>
            <a:endParaRPr lang="zh-CN" altLang="en-US" dirty="0">
              <a:ea typeface="宋体" panose="02010600030101010101" pitchFamily="2" charset="-122"/>
            </a:endParaRPr>
          </a:p>
        </p:txBody>
      </p:sp>
      <p:sp>
        <p:nvSpPr>
          <p:cNvPr id="10252" name="Rectangle 33"/>
          <p:cNvSpPr>
            <a:spLocks noGrp="1"/>
          </p:cNvSpPr>
          <p:nvPr>
            <p:ph type="body" sz="half" idx="1"/>
          </p:nvPr>
        </p:nvSpPr>
        <p:spPr>
          <a:xfrm>
            <a:off x="200025" y="1484313"/>
            <a:ext cx="4494213" cy="4648200"/>
          </a:xfrm>
          <a:ln/>
        </p:spPr>
        <p:txBody>
          <a:bodyPr vert="horz" wrap="square" lIns="91440" tIns="45720" rIns="91440" bIns="45720" anchor="t" anchorCtr="0"/>
          <a:p>
            <a:pPr eaLnBrk="1" hangingPunct="1">
              <a:buClr>
                <a:srgbClr val="FF9900"/>
              </a:buClr>
              <a:buSzPct val="150000"/>
              <a:buFontTx/>
            </a:pPr>
            <a:r>
              <a:rPr lang="en-US" altLang="zh-CN" sz="2000">
                <a:ea typeface="宋体" panose="02010600030101010101" pitchFamily="2" charset="-122"/>
              </a:rPr>
              <a:t> 2  </a:t>
            </a:r>
            <a:r>
              <a:rPr lang="zh-CN" altLang="en-US" sz="2000" dirty="0">
                <a:ea typeface="宋体" panose="02010600030101010101" pitchFamily="2" charset="-122"/>
              </a:rPr>
              <a:t>个部件号</a:t>
            </a:r>
            <a:endParaRPr lang="zh-CN" altLang="en-US" sz="2000" dirty="0">
              <a:ea typeface="宋体" panose="02010600030101010101" pitchFamily="2" charset="-122"/>
            </a:endParaRPr>
          </a:p>
          <a:p>
            <a:pPr eaLnBrk="1" hangingPunct="1">
              <a:buClr>
                <a:srgbClr val="FF9900"/>
              </a:buClr>
              <a:buSzPct val="150000"/>
              <a:buFontTx/>
            </a:pPr>
            <a:r>
              <a:rPr lang="en-US" altLang="zh-CN" sz="2000">
                <a:ea typeface="宋体" panose="02010600030101010101" pitchFamily="2" charset="-122"/>
              </a:rPr>
              <a:t> 1</a:t>
            </a:r>
            <a:r>
              <a:rPr lang="zh-CN" altLang="en-US" sz="2000" dirty="0">
                <a:ea typeface="宋体" panose="02010600030101010101" pitchFamily="2" charset="-122"/>
              </a:rPr>
              <a:t>个操作者</a:t>
            </a:r>
            <a:endParaRPr lang="zh-CN" altLang="en-US" sz="2000" dirty="0">
              <a:ea typeface="宋体" panose="02010600030101010101" pitchFamily="2" charset="-122"/>
            </a:endParaRPr>
          </a:p>
          <a:p>
            <a:pPr eaLnBrk="1" hangingPunct="1">
              <a:buClr>
                <a:srgbClr val="FF9900"/>
              </a:buClr>
              <a:buSzPct val="150000"/>
              <a:buFontTx/>
            </a:pPr>
            <a:r>
              <a:rPr lang="en-US" altLang="zh-CN" sz="2000">
                <a:ea typeface="宋体" panose="02010600030101010101" pitchFamily="2" charset="-122"/>
              </a:rPr>
              <a:t> 2</a:t>
            </a:r>
            <a:r>
              <a:rPr lang="zh-CN" altLang="en-US" sz="2000" dirty="0">
                <a:ea typeface="宋体" panose="02010600030101010101" pitchFamily="2" charset="-122"/>
              </a:rPr>
              <a:t>班制</a:t>
            </a:r>
            <a:endParaRPr lang="zh-CN" altLang="en-US" sz="2000" dirty="0">
              <a:ea typeface="宋体" panose="02010600030101010101" pitchFamily="2" charset="-122"/>
            </a:endParaRPr>
          </a:p>
          <a:p>
            <a:pPr eaLnBrk="1" hangingPunct="1">
              <a:buClr>
                <a:srgbClr val="FF9900"/>
              </a:buClr>
              <a:buSzPct val="150000"/>
              <a:buFontTx/>
            </a:pPr>
            <a:r>
              <a:rPr lang="en-US" altLang="zh-CN" sz="2000">
                <a:ea typeface="宋体" panose="02010600030101010101" pitchFamily="2" charset="-122"/>
              </a:rPr>
              <a:t> </a:t>
            </a:r>
            <a:r>
              <a:rPr lang="zh-CN" altLang="en-US" sz="2000" dirty="0">
                <a:ea typeface="宋体" panose="02010600030101010101" pitchFamily="2" charset="-122"/>
              </a:rPr>
              <a:t>没有设置</a:t>
            </a:r>
            <a:endParaRPr lang="zh-CN" altLang="en-US" sz="2000" dirty="0">
              <a:ea typeface="宋体" panose="02010600030101010101" pitchFamily="2" charset="-122"/>
            </a:endParaRPr>
          </a:p>
          <a:p>
            <a:pPr eaLnBrk="1" hangingPunct="1">
              <a:buClr>
                <a:srgbClr val="FF9900"/>
              </a:buClr>
              <a:buSzPct val="150000"/>
              <a:buFontTx/>
            </a:pPr>
            <a:r>
              <a:rPr lang="en-US" altLang="zh-CN" sz="2000">
                <a:ea typeface="宋体" panose="02010600030101010101" pitchFamily="2" charset="-122"/>
              </a:rPr>
              <a:t> 40  </a:t>
            </a:r>
            <a:r>
              <a:rPr lang="zh-CN" altLang="en-US" sz="2000" dirty="0">
                <a:ea typeface="宋体" panose="02010600030101010101" pitchFamily="2" charset="-122"/>
              </a:rPr>
              <a:t>秒操作时间 </a:t>
            </a:r>
            <a:endParaRPr lang="zh-CN" altLang="en-US" sz="2000" dirty="0">
              <a:ea typeface="宋体" panose="02010600030101010101" pitchFamily="2" charset="-122"/>
            </a:endParaRPr>
          </a:p>
          <a:p>
            <a:pPr eaLnBrk="1" hangingPunct="1">
              <a:buClr>
                <a:srgbClr val="FF9900"/>
              </a:buClr>
              <a:buSzPct val="150000"/>
              <a:buFontTx/>
            </a:pPr>
            <a:r>
              <a:rPr lang="en-US" altLang="zh-CN" sz="2000">
                <a:ea typeface="宋体" panose="02010600030101010101" pitchFamily="2" charset="-122"/>
              </a:rPr>
              <a:t> 100%  </a:t>
            </a:r>
            <a:r>
              <a:rPr lang="zh-CN" altLang="en-US" sz="2000" dirty="0">
                <a:ea typeface="宋体" panose="02010600030101010101" pitchFamily="2" charset="-122"/>
              </a:rPr>
              <a:t>正常运行使用</a:t>
            </a:r>
            <a:endParaRPr lang="zh-CN" altLang="en-US" sz="2000" dirty="0">
              <a:ea typeface="宋体" panose="02010600030101010101" pitchFamily="2" charset="-122"/>
            </a:endParaRPr>
          </a:p>
          <a:p>
            <a:pPr eaLnBrk="1" hangingPunct="1">
              <a:buClr>
                <a:srgbClr val="FF9900"/>
              </a:buClr>
              <a:buSzPct val="150000"/>
              <a:buFontTx/>
            </a:pPr>
            <a:r>
              <a:rPr lang="en-US" altLang="zh-CN" sz="2000">
                <a:ea typeface="宋体" panose="02010600030101010101" pitchFamily="2" charset="-122"/>
              </a:rPr>
              <a:t> 2</a:t>
            </a:r>
            <a:r>
              <a:rPr lang="zh-CN" altLang="en-US" sz="2000" dirty="0">
                <a:ea typeface="宋体" panose="02010600030101010101" pitchFamily="2" charset="-122"/>
              </a:rPr>
              <a:t>次休息</a:t>
            </a:r>
            <a:r>
              <a:rPr lang="en-US" altLang="zh-CN" sz="2000">
                <a:ea typeface="宋体" panose="02010600030101010101" pitchFamily="2" charset="-122"/>
              </a:rPr>
              <a:t>–</a:t>
            </a:r>
            <a:r>
              <a:rPr lang="zh-CN" altLang="en-US" sz="2000" dirty="0">
                <a:ea typeface="宋体" panose="02010600030101010101" pitchFamily="2" charset="-122"/>
              </a:rPr>
              <a:t>每次 </a:t>
            </a:r>
            <a:r>
              <a:rPr lang="en-US" altLang="zh-CN" sz="2000">
                <a:ea typeface="宋体" panose="02010600030101010101" pitchFamily="2" charset="-122"/>
              </a:rPr>
              <a:t>10 </a:t>
            </a:r>
            <a:r>
              <a:rPr lang="zh-CN" altLang="en-US" sz="2000" dirty="0">
                <a:ea typeface="宋体" panose="02010600030101010101" pitchFamily="2" charset="-122"/>
              </a:rPr>
              <a:t>分钟</a:t>
            </a:r>
            <a:endParaRPr lang="zh-CN" altLang="en-US" sz="2000" dirty="0">
              <a:ea typeface="宋体" panose="02010600030101010101" pitchFamily="2" charset="-122"/>
            </a:endParaRPr>
          </a:p>
          <a:p>
            <a:pPr eaLnBrk="1" hangingPunct="1">
              <a:buClr>
                <a:srgbClr val="FF9900"/>
              </a:buClr>
              <a:buSzPct val="150000"/>
              <a:buFontTx/>
            </a:pPr>
            <a:r>
              <a:rPr lang="zh-CN" altLang="en-US" sz="2000" dirty="0">
                <a:ea typeface="宋体" panose="02010600030101010101" pitchFamily="2" charset="-122"/>
              </a:rPr>
              <a:t> 库存</a:t>
            </a:r>
            <a:r>
              <a:rPr lang="en-US" altLang="zh-CN" sz="2000">
                <a:ea typeface="宋体" panose="02010600030101010101" pitchFamily="2" charset="-122"/>
              </a:rPr>
              <a:t>:</a:t>
            </a:r>
            <a:endParaRPr lang="zh-CN" altLang="en-US" sz="2000" dirty="0">
              <a:ea typeface="宋体" panose="02010600030101010101" pitchFamily="2" charset="-122"/>
            </a:endParaRPr>
          </a:p>
          <a:p>
            <a:pPr eaLnBrk="1" hangingPunct="1">
              <a:buClr>
                <a:srgbClr val="FF9900"/>
              </a:buClr>
              <a:buSzPct val="150000"/>
              <a:buFontTx/>
              <a:buNone/>
            </a:pPr>
            <a:r>
              <a:rPr lang="en-US" altLang="zh-CN" sz="2000">
                <a:ea typeface="宋体" panose="02010600030101010101" pitchFamily="2" charset="-122"/>
              </a:rPr>
              <a:t>      - 1200 LH</a:t>
            </a:r>
            <a:endParaRPr lang="en-US" altLang="zh-CN" sz="2000">
              <a:ea typeface="宋体" panose="02010600030101010101" pitchFamily="2" charset="-122"/>
            </a:endParaRPr>
          </a:p>
          <a:p>
            <a:pPr eaLnBrk="1" hangingPunct="1">
              <a:buClr>
                <a:srgbClr val="FF9900"/>
              </a:buClr>
              <a:buSzPct val="150000"/>
              <a:buFontTx/>
              <a:buNone/>
            </a:pPr>
            <a:r>
              <a:rPr lang="en-US" altLang="zh-CN" sz="2000">
                <a:ea typeface="宋体" panose="02010600030101010101" pitchFamily="2" charset="-122"/>
              </a:rPr>
              <a:t>      -   640 RH</a:t>
            </a:r>
            <a:endParaRPr lang="en-US" altLang="zh-CN" sz="2000">
              <a:ea typeface="宋体" panose="02010600030101010101" pitchFamily="2" charset="-122"/>
            </a:endParaRPr>
          </a:p>
          <a:p>
            <a:pPr eaLnBrk="1" hangingPunct="1">
              <a:buClr>
                <a:srgbClr val="FF9900"/>
              </a:buClr>
              <a:buSzPct val="150000"/>
              <a:buFontTx/>
            </a:pPr>
            <a:endParaRPr lang="en-US" altLang="zh-CN" sz="2000">
              <a:ea typeface="宋体" panose="02010600030101010101" pitchFamily="2" charset="-122"/>
            </a:endParaRPr>
          </a:p>
        </p:txBody>
      </p:sp>
      <p:graphicFrame>
        <p:nvGraphicFramePr>
          <p:cNvPr id="10242" name="Object 34"/>
          <p:cNvGraphicFramePr/>
          <p:nvPr/>
        </p:nvGraphicFramePr>
        <p:xfrm>
          <a:off x="6705600" y="3168650"/>
          <a:ext cx="447675" cy="355600"/>
        </p:xfrm>
        <a:graphic>
          <a:graphicData uri="http://schemas.openxmlformats.org/presentationml/2006/ole">
            <mc:AlternateContent xmlns:mc="http://schemas.openxmlformats.org/markup-compatibility/2006">
              <mc:Choice xmlns:v="urn:schemas-microsoft-com:vml" Requires="v">
                <p:oleObj spid="_x0000_s3076" name="" r:id="rId1" imgW="599440" imgH="476250" progId="Word.Document.8">
                  <p:embed/>
                </p:oleObj>
              </mc:Choice>
              <mc:Fallback>
                <p:oleObj name="" r:id="rId1" imgW="599440" imgH="476250" progId="Word.Document.8">
                  <p:embed/>
                  <p:pic>
                    <p:nvPicPr>
                      <p:cNvPr id="0" name="图片 3075"/>
                      <p:cNvPicPr/>
                      <p:nvPr/>
                    </p:nvPicPr>
                    <p:blipFill>
                      <a:blip r:embed="rId2"/>
                      <a:stretch>
                        <a:fillRect/>
                      </a:stretch>
                    </p:blipFill>
                    <p:spPr>
                      <a:xfrm>
                        <a:off x="6705600" y="3168650"/>
                        <a:ext cx="447675" cy="355600"/>
                      </a:xfrm>
                      <a:prstGeom prst="rect">
                        <a:avLst/>
                      </a:prstGeom>
                      <a:noFill/>
                      <a:ln w="38100">
                        <a:noFill/>
                        <a:miter/>
                      </a:ln>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2"/>
          <p:cNvSpPr/>
          <p:nvPr/>
        </p:nvSpPr>
        <p:spPr>
          <a:xfrm>
            <a:off x="354013" y="304800"/>
            <a:ext cx="9196387" cy="836613"/>
          </a:xfrm>
          <a:prstGeom prst="rect">
            <a:avLst/>
          </a:prstGeom>
          <a:noFill/>
          <a:ln w="9525">
            <a:noFill/>
          </a:ln>
        </p:spPr>
        <p:txBody>
          <a:bodyPr/>
          <a:p>
            <a:pPr algn="ctr"/>
            <a:r>
              <a:rPr lang="en-GB" altLang="zh-CN" sz="4000">
                <a:solidFill>
                  <a:srgbClr val="6600FF"/>
                </a:solidFill>
                <a:latin typeface="Arial" panose="020B0604020202020204" pitchFamily="34" charset="0"/>
                <a:ea typeface="宋体" panose="02010600030101010101" pitchFamily="2" charset="-122"/>
              </a:rPr>
              <a:t> </a:t>
            </a:r>
            <a:r>
              <a:rPr lang="zh-CN" altLang="en-GB" sz="4000" dirty="0">
                <a:solidFill>
                  <a:srgbClr val="6600FF"/>
                </a:solidFill>
                <a:latin typeface="Arial" panose="020B0604020202020204" pitchFamily="34" charset="0"/>
                <a:ea typeface="宋体" panose="02010600030101010101" pitchFamily="2" charset="-122"/>
              </a:rPr>
              <a:t>典型的公司</a:t>
            </a:r>
            <a:endParaRPr lang="zh-CN" altLang="en-GB" sz="4000" dirty="0">
              <a:solidFill>
                <a:srgbClr val="6600FF"/>
              </a:solidFill>
              <a:latin typeface="Arial" panose="020B0604020202020204" pitchFamily="34" charset="0"/>
              <a:ea typeface="宋体" panose="02010600030101010101" pitchFamily="2" charset="-122"/>
            </a:endParaRPr>
          </a:p>
        </p:txBody>
      </p:sp>
      <p:sp>
        <p:nvSpPr>
          <p:cNvPr id="1229827" name="Text Box 3"/>
          <p:cNvSpPr txBox="1">
            <a:spLocks noChangeArrowheads="1"/>
          </p:cNvSpPr>
          <p:nvPr/>
        </p:nvSpPr>
        <p:spPr bwMode="auto">
          <a:xfrm>
            <a:off x="990600" y="1524000"/>
            <a:ext cx="7594600" cy="3087688"/>
          </a:xfrm>
          <a:prstGeom prst="rect">
            <a:avLst/>
          </a:prstGeom>
          <a:gradFill rotWithShape="0">
            <a:gsLst>
              <a:gs pos="0">
                <a:srgbClr val="000099">
                  <a:gamma/>
                  <a:shade val="46275"/>
                  <a:invGamma/>
                </a:srgbClr>
              </a:gs>
              <a:gs pos="50000">
                <a:srgbClr val="000099"/>
              </a:gs>
              <a:gs pos="100000">
                <a:srgbClr val="000099">
                  <a:gamma/>
                  <a:shade val="46275"/>
                  <a:invGamma/>
                </a:srgbClr>
              </a:gs>
            </a:gsLst>
            <a:lin ang="2700000" scaled="1"/>
          </a:gradFill>
          <a:ln w="9525">
            <a:solidFill>
              <a:schemeClr val="bg1"/>
            </a:solidFill>
            <a:miter lim="800000"/>
          </a:ln>
          <a:effectLst/>
        </p:spPr>
        <p:txBody>
          <a:bodyPr>
            <a:spAutoFit/>
          </a:bodyPr>
          <a:lstStyle/>
          <a:p>
            <a:pPr marR="0" algn="ctr" defTabSz="914400">
              <a:spcBef>
                <a:spcPct val="50000"/>
              </a:spcBef>
              <a:buClrTx/>
              <a:buSzTx/>
              <a:buFontTx/>
              <a:buNone/>
              <a:defRPr/>
            </a:pPr>
            <a:r>
              <a:rPr kumimoji="0" lang="en-US" sz="4000" kern="1200" cap="none" spc="0" normalizeH="0" baseline="0" noProof="0">
                <a:solidFill>
                  <a:srgbClr val="FFFF00"/>
                </a:solidFill>
                <a:latin typeface="Arial" panose="020B0604020202020204" pitchFamily="34" charset="0"/>
                <a:ea typeface="+mn-ea"/>
                <a:cs typeface="+mn-cs"/>
              </a:rPr>
              <a:t> </a:t>
            </a:r>
            <a:r>
              <a:rPr kumimoji="0" lang="zh-CN" altLang="en-US" sz="4000" kern="1200" cap="none" spc="0" normalizeH="0" baseline="0" noProof="0">
                <a:solidFill>
                  <a:srgbClr val="FFFF00"/>
                </a:solidFill>
                <a:latin typeface="Arial" panose="020B0604020202020204" pitchFamily="34" charset="0"/>
                <a:ea typeface="宋体" panose="02010600030101010101" pitchFamily="2" charset="-122"/>
                <a:cs typeface="+mn-cs"/>
              </a:rPr>
              <a:t>真相</a:t>
            </a:r>
            <a:endParaRPr kumimoji="0" lang="zh-CN" altLang="en-US" sz="4000" kern="1200" cap="none" spc="0" normalizeH="0" baseline="0" noProof="0">
              <a:solidFill>
                <a:srgbClr val="FFFF00"/>
              </a:solidFill>
              <a:latin typeface="Arial" panose="020B0604020202020204" pitchFamily="34" charset="0"/>
              <a:ea typeface="宋体" panose="02010600030101010101" pitchFamily="2" charset="-122"/>
              <a:cs typeface="+mn-cs"/>
            </a:endParaRPr>
          </a:p>
          <a:p>
            <a:pPr marR="0" algn="ctr" defTabSz="914400">
              <a:spcBef>
                <a:spcPct val="50000"/>
              </a:spcBef>
              <a:buClrTx/>
              <a:buSzTx/>
              <a:buFontTx/>
              <a:buNone/>
              <a:defRPr/>
            </a:pPr>
            <a:r>
              <a:rPr kumimoji="0" lang="en-US" sz="3000" kern="1200" cap="none" spc="0" normalizeH="0" baseline="0" noProof="0">
                <a:solidFill>
                  <a:schemeClr val="bg1"/>
                </a:solidFill>
                <a:latin typeface="Arial" panose="020B0604020202020204" pitchFamily="34" charset="0"/>
                <a:ea typeface="+mn-ea"/>
                <a:cs typeface="+mn-cs"/>
              </a:rPr>
              <a:t> </a:t>
            </a:r>
            <a:r>
              <a:rPr kumimoji="0" lang="zh-CN" altLang="en-US" sz="3000" kern="1200" cap="none" spc="0" normalizeH="0" baseline="0" noProof="0">
                <a:solidFill>
                  <a:schemeClr val="bg1"/>
                </a:solidFill>
                <a:latin typeface="Arial" panose="020B0604020202020204" pitchFamily="34" charset="0"/>
                <a:ea typeface="宋体" panose="02010600030101010101" pitchFamily="2" charset="-122"/>
                <a:cs typeface="+mn-cs"/>
              </a:rPr>
              <a:t>从顾客的观点看，大部分公司非增值活动的总量大约为</a:t>
            </a:r>
            <a:endParaRPr kumimoji="0" lang="zh-CN" altLang="en-US" sz="3000" kern="1200" cap="none" spc="0" normalizeH="0" baseline="0" noProof="0">
              <a:solidFill>
                <a:schemeClr val="bg1"/>
              </a:solidFill>
              <a:latin typeface="Arial" panose="020B0604020202020204" pitchFamily="34" charset="0"/>
              <a:ea typeface="宋体" panose="02010600030101010101" pitchFamily="2" charset="-122"/>
              <a:cs typeface="+mn-cs"/>
            </a:endParaRPr>
          </a:p>
          <a:p>
            <a:pPr marR="0" algn="ctr" defTabSz="914400">
              <a:spcBef>
                <a:spcPct val="50000"/>
              </a:spcBef>
              <a:buClrTx/>
              <a:buSzTx/>
              <a:buFontTx/>
              <a:buNone/>
              <a:defRPr/>
            </a:pPr>
            <a:r>
              <a:rPr kumimoji="0" lang="en-US" sz="5400"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rPr>
              <a:t>95%</a:t>
            </a:r>
            <a:endParaRPr kumimoji="0" lang="en-US" sz="5400"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7" name="AutoShape 2" descr="Dark vertical"/>
          <p:cNvSpPr/>
          <p:nvPr/>
        </p:nvSpPr>
        <p:spPr>
          <a:xfrm>
            <a:off x="6400800" y="4724400"/>
            <a:ext cx="609600" cy="152400"/>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1268" name="Rectangle 3"/>
          <p:cNvSpPr/>
          <p:nvPr/>
        </p:nvSpPr>
        <p:spPr>
          <a:xfrm>
            <a:off x="7007225" y="4648200"/>
            <a:ext cx="962025" cy="588963"/>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1269" name="Rectangle 4"/>
          <p:cNvSpPr/>
          <p:nvPr/>
        </p:nvSpPr>
        <p:spPr>
          <a:xfrm>
            <a:off x="7038975" y="4657725"/>
            <a:ext cx="900113" cy="153988"/>
          </a:xfrm>
          <a:prstGeom prst="rect">
            <a:avLst/>
          </a:prstGeom>
          <a:solidFill>
            <a:schemeClr val="bg1"/>
          </a:solid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ASSEMBLY #2</a:t>
            </a:r>
            <a:endParaRPr lang="en-US" altLang="zh-CN" sz="800" b="0">
              <a:latin typeface="Comic Sans MS" panose="030F0702030302020204" pitchFamily="66" charset="0"/>
              <a:ea typeface="宋体" panose="02010600030101010101" pitchFamily="2" charset="-122"/>
            </a:endParaRPr>
          </a:p>
        </p:txBody>
      </p:sp>
      <p:sp>
        <p:nvSpPr>
          <p:cNvPr id="11270" name="Line 5"/>
          <p:cNvSpPr/>
          <p:nvPr/>
        </p:nvSpPr>
        <p:spPr>
          <a:xfrm flipV="1">
            <a:off x="6996113" y="4800600"/>
            <a:ext cx="987425" cy="3175"/>
          </a:xfrm>
          <a:prstGeom prst="line">
            <a:avLst/>
          </a:prstGeom>
          <a:ln w="25400" cap="flat" cmpd="sng">
            <a:solidFill>
              <a:schemeClr val="tx1"/>
            </a:solidFill>
            <a:prstDash val="solid"/>
            <a:headEnd type="none" w="sm" len="sm"/>
            <a:tailEnd type="none" w="sm" len="sm"/>
          </a:ln>
        </p:spPr>
      </p:sp>
      <p:sp>
        <p:nvSpPr>
          <p:cNvPr id="11271" name="Rectangle 6"/>
          <p:cNvSpPr/>
          <p:nvPr/>
        </p:nvSpPr>
        <p:spPr>
          <a:xfrm>
            <a:off x="7192963" y="5083175"/>
            <a:ext cx="107950" cy="153988"/>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grpSp>
        <p:nvGrpSpPr>
          <p:cNvPr id="11272" name="Group 7"/>
          <p:cNvGrpSpPr/>
          <p:nvPr/>
        </p:nvGrpSpPr>
        <p:grpSpPr>
          <a:xfrm>
            <a:off x="6994525" y="5381625"/>
            <a:ext cx="1073150" cy="655638"/>
            <a:chOff x="4090" y="3401"/>
            <a:chExt cx="624" cy="413"/>
          </a:xfrm>
        </p:grpSpPr>
        <p:sp>
          <p:nvSpPr>
            <p:cNvPr id="11305" name="Rectangle 8"/>
            <p:cNvSpPr/>
            <p:nvPr/>
          </p:nvSpPr>
          <p:spPr>
            <a:xfrm>
              <a:off x="4095" y="3401"/>
              <a:ext cx="613" cy="413"/>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40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100%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11306" name="Line 9"/>
            <p:cNvSpPr/>
            <p:nvPr/>
          </p:nvSpPr>
          <p:spPr>
            <a:xfrm>
              <a:off x="4090" y="3485"/>
              <a:ext cx="621" cy="0"/>
            </a:xfrm>
            <a:prstGeom prst="line">
              <a:avLst/>
            </a:prstGeom>
            <a:ln w="12700" cap="flat" cmpd="sng">
              <a:solidFill>
                <a:schemeClr val="tx1"/>
              </a:solidFill>
              <a:prstDash val="solid"/>
              <a:headEnd type="none" w="sm" len="sm"/>
              <a:tailEnd type="none" w="sm" len="sm"/>
            </a:ln>
          </p:spPr>
        </p:sp>
        <p:sp>
          <p:nvSpPr>
            <p:cNvPr id="11307" name="Line 10"/>
            <p:cNvSpPr/>
            <p:nvPr/>
          </p:nvSpPr>
          <p:spPr>
            <a:xfrm>
              <a:off x="4092" y="3566"/>
              <a:ext cx="620" cy="0"/>
            </a:xfrm>
            <a:prstGeom prst="line">
              <a:avLst/>
            </a:prstGeom>
            <a:ln w="12700" cap="flat" cmpd="sng">
              <a:solidFill>
                <a:schemeClr val="tx1"/>
              </a:solidFill>
              <a:prstDash val="solid"/>
              <a:headEnd type="none" w="sm" len="sm"/>
              <a:tailEnd type="none" w="sm" len="sm"/>
            </a:ln>
          </p:spPr>
        </p:sp>
        <p:sp>
          <p:nvSpPr>
            <p:cNvPr id="11308" name="Line 11"/>
            <p:cNvSpPr/>
            <p:nvPr/>
          </p:nvSpPr>
          <p:spPr>
            <a:xfrm>
              <a:off x="4092" y="3654"/>
              <a:ext cx="620" cy="0"/>
            </a:xfrm>
            <a:prstGeom prst="line">
              <a:avLst/>
            </a:prstGeom>
            <a:ln w="12700" cap="flat" cmpd="sng">
              <a:solidFill>
                <a:schemeClr val="tx1"/>
              </a:solidFill>
              <a:prstDash val="solid"/>
              <a:headEnd type="none" w="sm" len="sm"/>
              <a:tailEnd type="none" w="sm" len="sm"/>
            </a:ln>
          </p:spPr>
        </p:sp>
        <p:sp>
          <p:nvSpPr>
            <p:cNvPr id="11309" name="Line 12"/>
            <p:cNvSpPr/>
            <p:nvPr/>
          </p:nvSpPr>
          <p:spPr>
            <a:xfrm>
              <a:off x="4094" y="3732"/>
              <a:ext cx="620" cy="0"/>
            </a:xfrm>
            <a:prstGeom prst="line">
              <a:avLst/>
            </a:prstGeom>
            <a:ln w="12700" cap="flat" cmpd="sng">
              <a:solidFill>
                <a:schemeClr val="tx1"/>
              </a:solidFill>
              <a:prstDash val="solid"/>
              <a:headEnd type="none" w="sm" len="sm"/>
              <a:tailEnd type="none" w="sm" len="sm"/>
            </a:ln>
          </p:spPr>
        </p:sp>
      </p:grpSp>
      <p:grpSp>
        <p:nvGrpSpPr>
          <p:cNvPr id="11273" name="Group 13"/>
          <p:cNvGrpSpPr/>
          <p:nvPr/>
        </p:nvGrpSpPr>
        <p:grpSpPr>
          <a:xfrm>
            <a:off x="6532563" y="4649788"/>
            <a:ext cx="331787" cy="295275"/>
            <a:chOff x="4114" y="2929"/>
            <a:chExt cx="210" cy="186"/>
          </a:xfrm>
        </p:grpSpPr>
        <p:sp>
          <p:nvSpPr>
            <p:cNvPr id="11303" name="AutoShape 14"/>
            <p:cNvSpPr/>
            <p:nvPr/>
          </p:nvSpPr>
          <p:spPr>
            <a:xfrm>
              <a:off x="4114" y="2929"/>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1304" name="Rectangle 15"/>
            <p:cNvSpPr/>
            <p:nvPr/>
          </p:nvSpPr>
          <p:spPr>
            <a:xfrm>
              <a:off x="4167" y="2970"/>
              <a:ext cx="97" cy="145"/>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grpSp>
      <p:sp>
        <p:nvSpPr>
          <p:cNvPr id="11274" name="Rectangle 16"/>
          <p:cNvSpPr/>
          <p:nvPr/>
        </p:nvSpPr>
        <p:spPr>
          <a:xfrm>
            <a:off x="6492875" y="4954588"/>
            <a:ext cx="390525" cy="285750"/>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1200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 640 R</a:t>
            </a:r>
            <a:endParaRPr lang="en-US" altLang="zh-CN" sz="800" b="0">
              <a:latin typeface="Comic Sans MS" panose="030F0702030302020204" pitchFamily="66" charset="0"/>
              <a:ea typeface="宋体" panose="02010600030101010101" pitchFamily="2" charset="-122"/>
            </a:endParaRPr>
          </a:p>
        </p:txBody>
      </p:sp>
      <p:sp>
        <p:nvSpPr>
          <p:cNvPr id="11275" name="Rectangle 17"/>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目前状态图</a:t>
            </a:r>
            <a:endParaRPr lang="zh-CN" altLang="en-US" dirty="0">
              <a:ea typeface="宋体" panose="02010600030101010101" pitchFamily="2" charset="-122"/>
            </a:endParaRPr>
          </a:p>
        </p:txBody>
      </p:sp>
      <p:grpSp>
        <p:nvGrpSpPr>
          <p:cNvPr id="11276" name="Group 18"/>
          <p:cNvGrpSpPr/>
          <p:nvPr/>
        </p:nvGrpSpPr>
        <p:grpSpPr>
          <a:xfrm>
            <a:off x="7772400" y="1447800"/>
            <a:ext cx="885825" cy="1235075"/>
            <a:chOff x="4896" y="912"/>
            <a:chExt cx="557" cy="778"/>
          </a:xfrm>
        </p:grpSpPr>
        <p:grpSp>
          <p:nvGrpSpPr>
            <p:cNvPr id="11294" name="Group 19"/>
            <p:cNvGrpSpPr/>
            <p:nvPr/>
          </p:nvGrpSpPr>
          <p:grpSpPr>
            <a:xfrm>
              <a:off x="4896" y="912"/>
              <a:ext cx="557" cy="286"/>
              <a:chOff x="5136" y="864"/>
              <a:chExt cx="557" cy="286"/>
            </a:xfrm>
          </p:grpSpPr>
          <p:sp>
            <p:nvSpPr>
              <p:cNvPr id="875540" name="Freeform 20"/>
              <p:cNvSpPr/>
              <p:nvPr/>
            </p:nvSpPr>
            <p:spPr bwMode="auto">
              <a:xfrm>
                <a:off x="5136" y="864"/>
                <a:ext cx="557" cy="286"/>
              </a:xfrm>
              <a:custGeom>
                <a:avLst/>
                <a:gdLst/>
                <a:ahLst/>
                <a:cxnLst>
                  <a:cxn ang="0">
                    <a:pos x="0" y="285"/>
                  </a:cxn>
                  <a:cxn ang="0">
                    <a:pos x="0" y="83"/>
                  </a:cxn>
                  <a:cxn ang="0">
                    <a:pos x="189" y="0"/>
                  </a:cxn>
                  <a:cxn ang="0">
                    <a:pos x="189" y="67"/>
                  </a:cxn>
                  <a:cxn ang="0">
                    <a:pos x="360" y="0"/>
                  </a:cxn>
                  <a:cxn ang="0">
                    <a:pos x="360" y="67"/>
                  </a:cxn>
                  <a:cxn ang="0">
                    <a:pos x="512" y="0"/>
                  </a:cxn>
                  <a:cxn ang="0">
                    <a:pos x="512" y="285"/>
                  </a:cxn>
                  <a:cxn ang="0">
                    <a:pos x="0" y="285"/>
                  </a:cxn>
                </a:cxnLst>
                <a:rect l="0" t="0" r="r" b="b"/>
                <a:pathLst>
                  <a:path w="513" h="286">
                    <a:moveTo>
                      <a:pt x="0" y="285"/>
                    </a:moveTo>
                    <a:lnTo>
                      <a:pt x="0" y="83"/>
                    </a:lnTo>
                    <a:lnTo>
                      <a:pt x="189" y="0"/>
                    </a:lnTo>
                    <a:lnTo>
                      <a:pt x="189" y="67"/>
                    </a:lnTo>
                    <a:lnTo>
                      <a:pt x="360" y="0"/>
                    </a:lnTo>
                    <a:lnTo>
                      <a:pt x="360" y="67"/>
                    </a:lnTo>
                    <a:lnTo>
                      <a:pt x="512" y="0"/>
                    </a:lnTo>
                    <a:lnTo>
                      <a:pt x="512" y="285"/>
                    </a:lnTo>
                    <a:lnTo>
                      <a:pt x="0" y="285"/>
                    </a:lnTo>
                  </a:path>
                </a:pathLst>
              </a:custGeom>
              <a:solidFill>
                <a:schemeClr val="bg1"/>
              </a:solidFill>
              <a:ln w="25400" cap="rnd" cmpd="sng">
                <a:solidFill>
                  <a:schemeClr val="tx1"/>
                </a:solidFill>
                <a:prstDash val="solid"/>
                <a:round/>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02" name="Rectangle 21"/>
              <p:cNvSpPr/>
              <p:nvPr/>
            </p:nvSpPr>
            <p:spPr>
              <a:xfrm>
                <a:off x="5184" y="960"/>
                <a:ext cx="436" cy="174"/>
              </a:xfrm>
              <a:prstGeom prst="rect">
                <a:avLst/>
              </a:prstGeom>
              <a:solidFill>
                <a:schemeClr val="bg1"/>
              </a:solid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State Street</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Assembly</a:t>
                </a:r>
                <a:endParaRPr lang="en-US" altLang="zh-CN" sz="800" b="0">
                  <a:solidFill>
                    <a:schemeClr val="bg2"/>
                  </a:solidFill>
                  <a:latin typeface="Comic Sans MS" panose="030F0702030302020204" pitchFamily="66" charset="0"/>
                  <a:ea typeface="宋体" panose="02010600030101010101" pitchFamily="2" charset="-122"/>
                </a:endParaRPr>
              </a:p>
            </p:txBody>
          </p:sp>
        </p:grpSp>
        <p:grpSp>
          <p:nvGrpSpPr>
            <p:cNvPr id="11295" name="Group 22"/>
            <p:cNvGrpSpPr/>
            <p:nvPr/>
          </p:nvGrpSpPr>
          <p:grpSpPr>
            <a:xfrm>
              <a:off x="4896" y="1200"/>
              <a:ext cx="545" cy="490"/>
              <a:chOff x="4485" y="1178"/>
              <a:chExt cx="502" cy="490"/>
            </a:xfrm>
          </p:grpSpPr>
          <p:sp>
            <p:nvSpPr>
              <p:cNvPr id="11296" name="Rectangle 23"/>
              <p:cNvSpPr/>
              <p:nvPr/>
            </p:nvSpPr>
            <p:spPr>
              <a:xfrm>
                <a:off x="4485" y="1178"/>
                <a:ext cx="500" cy="490"/>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18,400 </a:t>
                </a:r>
                <a:r>
                  <a:rPr lang="en-US" altLang="zh-CN" sz="800" b="0" err="1">
                    <a:latin typeface="Comic Sans MS" panose="030F0702030302020204" pitchFamily="66" charset="0"/>
                    <a:ea typeface="宋体" panose="02010600030101010101" pitchFamily="2" charset="-122"/>
                  </a:rPr>
                  <a:t>pcs</a:t>
                </a:r>
                <a:r>
                  <a:rPr lang="en-US" altLang="zh-CN" sz="800" b="0">
                    <a:latin typeface="Comic Sans MS" panose="030F0702030302020204" pitchFamily="66" charset="0"/>
                    <a:ea typeface="宋体" panose="02010600030101010101" pitchFamily="2" charset="-122"/>
                  </a:rPr>
                  <a:t>/mo</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- 12,000 LH</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   6,400 RH</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Tray = 20 </a:t>
                </a:r>
                <a:r>
                  <a:rPr lang="en-US" altLang="zh-CN" sz="800" b="0" err="1">
                    <a:latin typeface="Comic Sans MS" panose="030F0702030302020204" pitchFamily="66" charset="0"/>
                    <a:ea typeface="宋体" panose="02010600030101010101" pitchFamily="2" charset="-122"/>
                  </a:rPr>
                  <a:t>pcs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920 </a:t>
                </a:r>
                <a:r>
                  <a:rPr lang="en-US" altLang="zh-CN" sz="800" b="0" err="1">
                    <a:latin typeface="Comic Sans MS" panose="030F0702030302020204" pitchFamily="66" charset="0"/>
                    <a:ea typeface="宋体" panose="02010600030101010101" pitchFamily="2" charset="-122"/>
                  </a:rPr>
                  <a:t>pcs</a:t>
                </a:r>
                <a:r>
                  <a:rPr lang="en-US" altLang="zh-CN" sz="800" b="0">
                    <a:latin typeface="Comic Sans MS" panose="030F0702030302020204" pitchFamily="66" charset="0"/>
                    <a:ea typeface="宋体" panose="02010600030101010101" pitchFamily="2" charset="-122"/>
                  </a:rPr>
                  <a:t>/day</a:t>
                </a:r>
                <a:endParaRPr lang="en-US" altLang="zh-CN" sz="800" b="0">
                  <a:solidFill>
                    <a:schemeClr val="bg2"/>
                  </a:solidFill>
                  <a:latin typeface="Comic Sans MS" panose="030F0702030302020204" pitchFamily="66" charset="0"/>
                  <a:ea typeface="宋体" panose="02010600030101010101" pitchFamily="2" charset="-122"/>
                </a:endParaRPr>
              </a:p>
            </p:txBody>
          </p:sp>
          <p:grpSp>
            <p:nvGrpSpPr>
              <p:cNvPr id="11297" name="Group 24"/>
              <p:cNvGrpSpPr/>
              <p:nvPr/>
            </p:nvGrpSpPr>
            <p:grpSpPr>
              <a:xfrm>
                <a:off x="4485" y="1418"/>
                <a:ext cx="502" cy="163"/>
                <a:chOff x="4476" y="1418"/>
                <a:chExt cx="520" cy="163"/>
              </a:xfrm>
            </p:grpSpPr>
            <p:sp>
              <p:nvSpPr>
                <p:cNvPr id="11298" name="Line 25"/>
                <p:cNvSpPr/>
                <p:nvPr/>
              </p:nvSpPr>
              <p:spPr>
                <a:xfrm>
                  <a:off x="4476" y="1418"/>
                  <a:ext cx="520" cy="0"/>
                </a:xfrm>
                <a:prstGeom prst="line">
                  <a:avLst/>
                </a:prstGeom>
                <a:ln w="12700" cap="flat" cmpd="sng">
                  <a:solidFill>
                    <a:schemeClr val="tx1"/>
                  </a:solidFill>
                  <a:prstDash val="solid"/>
                  <a:headEnd type="none" w="sm" len="sm"/>
                  <a:tailEnd type="none" w="sm" len="sm"/>
                </a:ln>
              </p:spPr>
            </p:sp>
            <p:sp>
              <p:nvSpPr>
                <p:cNvPr id="11299" name="Line 26"/>
                <p:cNvSpPr/>
                <p:nvPr/>
              </p:nvSpPr>
              <p:spPr>
                <a:xfrm>
                  <a:off x="4476" y="1502"/>
                  <a:ext cx="520" cy="0"/>
                </a:xfrm>
                <a:prstGeom prst="line">
                  <a:avLst/>
                </a:prstGeom>
                <a:ln w="12700" cap="flat" cmpd="sng">
                  <a:solidFill>
                    <a:schemeClr val="tx1"/>
                  </a:solidFill>
                  <a:prstDash val="solid"/>
                  <a:headEnd type="none" w="sm" len="sm"/>
                  <a:tailEnd type="none" w="sm" len="sm"/>
                </a:ln>
              </p:spPr>
            </p:sp>
            <p:sp>
              <p:nvSpPr>
                <p:cNvPr id="11300" name="Line 27"/>
                <p:cNvSpPr/>
                <p:nvPr/>
              </p:nvSpPr>
              <p:spPr>
                <a:xfrm>
                  <a:off x="4476" y="1581"/>
                  <a:ext cx="520" cy="0"/>
                </a:xfrm>
                <a:prstGeom prst="line">
                  <a:avLst/>
                </a:prstGeom>
                <a:ln w="12700" cap="flat" cmpd="sng">
                  <a:solidFill>
                    <a:schemeClr val="tx1"/>
                  </a:solidFill>
                  <a:prstDash val="solid"/>
                  <a:headEnd type="none" w="sm" len="sm"/>
                  <a:tailEnd type="none" w="sm" len="sm"/>
                </a:ln>
              </p:spPr>
            </p:sp>
          </p:grpSp>
        </p:grpSp>
      </p:grpSp>
      <p:grpSp>
        <p:nvGrpSpPr>
          <p:cNvPr id="11277" name="Group 28"/>
          <p:cNvGrpSpPr/>
          <p:nvPr/>
        </p:nvGrpSpPr>
        <p:grpSpPr>
          <a:xfrm>
            <a:off x="8242300" y="2800350"/>
            <a:ext cx="973138" cy="1598613"/>
            <a:chOff x="5192" y="1764"/>
            <a:chExt cx="613" cy="1007"/>
          </a:xfrm>
        </p:grpSpPr>
        <p:sp>
          <p:nvSpPr>
            <p:cNvPr id="11286" name="Freeform 29"/>
            <p:cNvSpPr/>
            <p:nvPr/>
          </p:nvSpPr>
          <p:spPr>
            <a:xfrm>
              <a:off x="5192" y="1764"/>
              <a:ext cx="613" cy="1007"/>
            </a:xfrm>
            <a:custGeom>
              <a:avLst/>
              <a:gdLst>
                <a:gd name="txL" fmla="*/ 0 w 565"/>
                <a:gd name="txT" fmla="*/ 0 h 1007"/>
                <a:gd name="txR" fmla="*/ 565 w 565"/>
                <a:gd name="txB" fmla="*/ 1007 h 1007"/>
              </a:gdLst>
              <a:ahLst/>
              <a:cxnLst>
                <a:cxn ang="0">
                  <a:pos x="564" y="1006"/>
                </a:cxn>
                <a:cxn ang="0">
                  <a:pos x="51" y="150"/>
                </a:cxn>
                <a:cxn ang="0">
                  <a:pos x="0" y="172"/>
                </a:cxn>
                <a:cxn ang="0">
                  <a:pos x="24" y="0"/>
                </a:cxn>
                <a:cxn ang="0">
                  <a:pos x="202" y="85"/>
                </a:cxn>
                <a:cxn ang="0">
                  <a:pos x="152" y="107"/>
                </a:cxn>
                <a:cxn ang="0">
                  <a:pos x="664" y="962"/>
                </a:cxn>
              </a:cxnLst>
              <a:rect l="txL" t="txT" r="txR" b="txB"/>
              <a:pathLst>
                <a:path w="565" h="1007">
                  <a:moveTo>
                    <a:pt x="479" y="1006"/>
                  </a:moveTo>
                  <a:lnTo>
                    <a:pt x="43" y="150"/>
                  </a:lnTo>
                  <a:lnTo>
                    <a:pt x="0" y="172"/>
                  </a:lnTo>
                  <a:lnTo>
                    <a:pt x="20" y="0"/>
                  </a:lnTo>
                  <a:lnTo>
                    <a:pt x="171" y="85"/>
                  </a:lnTo>
                  <a:lnTo>
                    <a:pt x="129" y="107"/>
                  </a:lnTo>
                  <a:lnTo>
                    <a:pt x="564" y="962"/>
                  </a:lnTo>
                </a:path>
              </a:pathLst>
            </a:custGeom>
            <a:solidFill>
              <a:schemeClr val="bg1"/>
            </a:solidFill>
            <a:ln w="127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11287" name="Group 30"/>
            <p:cNvGrpSpPr/>
            <p:nvPr/>
          </p:nvGrpSpPr>
          <p:grpSpPr>
            <a:xfrm>
              <a:off x="5273" y="2103"/>
              <a:ext cx="428" cy="251"/>
              <a:chOff x="5273" y="2103"/>
              <a:chExt cx="428" cy="251"/>
            </a:xfrm>
          </p:grpSpPr>
          <p:grpSp>
            <p:nvGrpSpPr>
              <p:cNvPr id="11288" name="Group 31"/>
              <p:cNvGrpSpPr/>
              <p:nvPr/>
            </p:nvGrpSpPr>
            <p:grpSpPr>
              <a:xfrm>
                <a:off x="5273" y="2103"/>
                <a:ext cx="428" cy="251"/>
                <a:chOff x="4885" y="2084"/>
                <a:chExt cx="395" cy="251"/>
              </a:xfrm>
            </p:grpSpPr>
            <p:sp>
              <p:nvSpPr>
                <p:cNvPr id="11290" name="Oval 32"/>
                <p:cNvSpPr/>
                <p:nvPr/>
              </p:nvSpPr>
              <p:spPr>
                <a:xfrm>
                  <a:off x="5181" y="2262"/>
                  <a:ext cx="72" cy="73"/>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1291" name="Oval 33"/>
                <p:cNvSpPr/>
                <p:nvPr/>
              </p:nvSpPr>
              <p:spPr>
                <a:xfrm>
                  <a:off x="4929" y="2262"/>
                  <a:ext cx="72" cy="73"/>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1292" name="Rectangle 34"/>
                <p:cNvSpPr/>
                <p:nvPr/>
              </p:nvSpPr>
              <p:spPr>
                <a:xfrm>
                  <a:off x="4885" y="2084"/>
                  <a:ext cx="277" cy="194"/>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1293" name="Rectangle 35"/>
                <p:cNvSpPr/>
                <p:nvPr/>
              </p:nvSpPr>
              <p:spPr>
                <a:xfrm>
                  <a:off x="5170" y="2151"/>
                  <a:ext cx="110" cy="127"/>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1289" name="Rectangle 36"/>
              <p:cNvSpPr/>
              <p:nvPr/>
            </p:nvSpPr>
            <p:spPr>
              <a:xfrm>
                <a:off x="5331" y="2112"/>
                <a:ext cx="188" cy="174"/>
              </a:xfrm>
              <a:prstGeom prst="rect">
                <a:avLst/>
              </a:prstGeom>
              <a:solidFill>
                <a:schemeClr val="bg1"/>
              </a:solid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1x</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Daily</a:t>
                </a:r>
                <a:endParaRPr lang="en-US" altLang="zh-CN" sz="800" b="0">
                  <a:latin typeface="Comic Sans MS" panose="030F0702030302020204" pitchFamily="66" charset="0"/>
                  <a:ea typeface="宋体" panose="02010600030101010101" pitchFamily="2" charset="-122"/>
                </a:endParaRPr>
              </a:p>
            </p:txBody>
          </p:sp>
        </p:grpSp>
      </p:grpSp>
      <p:sp>
        <p:nvSpPr>
          <p:cNvPr id="11278" name="Rectangle 37"/>
          <p:cNvSpPr/>
          <p:nvPr/>
        </p:nvSpPr>
        <p:spPr>
          <a:xfrm>
            <a:off x="8607425" y="4648200"/>
            <a:ext cx="962025" cy="588963"/>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1279" name="Rectangle 38"/>
          <p:cNvSpPr/>
          <p:nvPr/>
        </p:nvSpPr>
        <p:spPr>
          <a:xfrm>
            <a:off x="8797925" y="4903788"/>
            <a:ext cx="544513" cy="214312"/>
          </a:xfrm>
          <a:prstGeom prst="rect">
            <a:avLst/>
          </a:prstGeom>
          <a:noFill/>
          <a:ln w="9525">
            <a:noFill/>
          </a:ln>
        </p:spPr>
        <p:txBody>
          <a:bodyPr wrap="none" lIns="92075" tIns="46038" rIns="92075" bIns="46038">
            <a:spAutoFit/>
          </a:bodyPr>
          <a:p>
            <a:pPr defTabSz="824230" eaLnBrk="0" hangingPunct="0"/>
            <a:r>
              <a:rPr lang="en-US" altLang="zh-CN" sz="800" b="0">
                <a:latin typeface="Comic Sans MS" panose="030F0702030302020204" pitchFamily="66" charset="0"/>
                <a:ea typeface="宋体" panose="02010600030101010101" pitchFamily="2" charset="-122"/>
              </a:rPr>
              <a:t>Staging</a:t>
            </a:r>
            <a:endParaRPr lang="en-US" altLang="zh-CN" sz="800" b="0">
              <a:latin typeface="Comic Sans MS" panose="030F0702030302020204" pitchFamily="66" charset="0"/>
              <a:ea typeface="宋体" panose="02010600030101010101" pitchFamily="2" charset="-122"/>
            </a:endParaRPr>
          </a:p>
        </p:txBody>
      </p:sp>
      <p:sp>
        <p:nvSpPr>
          <p:cNvPr id="11280" name="Rectangle 39"/>
          <p:cNvSpPr/>
          <p:nvPr/>
        </p:nvSpPr>
        <p:spPr>
          <a:xfrm>
            <a:off x="8639175" y="4657725"/>
            <a:ext cx="900113" cy="153988"/>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SHIPPING</a:t>
            </a:r>
            <a:endParaRPr lang="en-US" altLang="zh-CN" sz="800" b="0">
              <a:latin typeface="Comic Sans MS" panose="030F0702030302020204" pitchFamily="66" charset="0"/>
              <a:ea typeface="宋体" panose="02010600030101010101" pitchFamily="2" charset="-122"/>
            </a:endParaRPr>
          </a:p>
        </p:txBody>
      </p:sp>
      <p:sp>
        <p:nvSpPr>
          <p:cNvPr id="11281" name="Line 40"/>
          <p:cNvSpPr/>
          <p:nvPr/>
        </p:nvSpPr>
        <p:spPr>
          <a:xfrm flipV="1">
            <a:off x="8596313" y="4800600"/>
            <a:ext cx="987425" cy="3175"/>
          </a:xfrm>
          <a:prstGeom prst="line">
            <a:avLst/>
          </a:prstGeom>
          <a:ln w="25400" cap="flat" cmpd="sng">
            <a:solidFill>
              <a:schemeClr val="tx1"/>
            </a:solidFill>
            <a:prstDash val="solid"/>
            <a:headEnd type="none" w="sm" len="sm"/>
            <a:tailEnd type="none" w="sm" len="sm"/>
          </a:ln>
        </p:spPr>
      </p:sp>
      <p:sp>
        <p:nvSpPr>
          <p:cNvPr id="11282" name="AutoShape 41" descr="Dark vertical"/>
          <p:cNvSpPr/>
          <p:nvPr/>
        </p:nvSpPr>
        <p:spPr>
          <a:xfrm>
            <a:off x="8001000" y="4724400"/>
            <a:ext cx="609600" cy="152400"/>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1283" name="AutoShape 42"/>
          <p:cNvSpPr/>
          <p:nvPr/>
        </p:nvSpPr>
        <p:spPr>
          <a:xfrm>
            <a:off x="8077200" y="4648200"/>
            <a:ext cx="333375" cy="25400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1284" name="Rectangle 43"/>
          <p:cNvSpPr/>
          <p:nvPr/>
        </p:nvSpPr>
        <p:spPr>
          <a:xfrm>
            <a:off x="8153400" y="4724400"/>
            <a:ext cx="153988" cy="230188"/>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sp>
        <p:nvSpPr>
          <p:cNvPr id="11285" name="Rectangle 44"/>
          <p:cNvSpPr/>
          <p:nvPr/>
        </p:nvSpPr>
        <p:spPr>
          <a:xfrm>
            <a:off x="8077200" y="5029200"/>
            <a:ext cx="406400" cy="285750"/>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2700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1440 R</a:t>
            </a:r>
            <a:endParaRPr lang="en-US" altLang="zh-CN" sz="800" b="0">
              <a:latin typeface="Comic Sans MS" panose="030F0702030302020204" pitchFamily="66" charset="0"/>
              <a:ea typeface="宋体" panose="02010600030101010101" pitchFamily="2" charset="-122"/>
            </a:endParaRPr>
          </a:p>
        </p:txBody>
      </p:sp>
      <p:graphicFrame>
        <p:nvGraphicFramePr>
          <p:cNvPr id="11266" name="Object 45"/>
          <p:cNvGraphicFramePr/>
          <p:nvPr/>
        </p:nvGraphicFramePr>
        <p:xfrm>
          <a:off x="7088188" y="5105400"/>
          <a:ext cx="141287" cy="112713"/>
        </p:xfrm>
        <a:graphic>
          <a:graphicData uri="http://schemas.openxmlformats.org/presentationml/2006/ole">
            <mc:AlternateContent xmlns:mc="http://schemas.openxmlformats.org/markup-compatibility/2006">
              <mc:Choice xmlns:v="urn:schemas-microsoft-com:vml" Requires="v">
                <p:oleObj spid="_x0000_s3077" name="" r:id="rId1" imgW="599440" imgH="476250" progId="Word.Document.8">
                  <p:embed/>
                </p:oleObj>
              </mc:Choice>
              <mc:Fallback>
                <p:oleObj name="" r:id="rId1" imgW="599440" imgH="476250" progId="Word.Document.8">
                  <p:embed/>
                  <p:pic>
                    <p:nvPicPr>
                      <p:cNvPr id="0" name="图片 3076"/>
                      <p:cNvPicPr/>
                      <p:nvPr/>
                    </p:nvPicPr>
                    <p:blipFill>
                      <a:blip r:embed="rId2"/>
                      <a:stretch>
                        <a:fillRect/>
                      </a:stretch>
                    </p:blipFill>
                    <p:spPr>
                      <a:xfrm>
                        <a:off x="7088188" y="5105400"/>
                        <a:ext cx="141287" cy="112713"/>
                      </a:xfrm>
                      <a:prstGeom prst="rect">
                        <a:avLst/>
                      </a:prstGeom>
                      <a:noFill/>
                      <a:ln w="38100">
                        <a:noFill/>
                        <a:miter/>
                      </a:ln>
                    </p:spPr>
                  </p:pic>
                </p:oleObj>
              </mc:Fallback>
            </mc:AlternateContent>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7570" name="Rectangle 2"/>
          <p:cNvSpPr>
            <a:spLocks noChangeArrowheads="1"/>
          </p:cNvSpPr>
          <p:nvPr/>
        </p:nvSpPr>
        <p:spPr bwMode="auto">
          <a:xfrm>
            <a:off x="606425" y="863600"/>
            <a:ext cx="1563688" cy="725488"/>
          </a:xfrm>
          <a:prstGeom prst="rect">
            <a:avLst/>
          </a:prstGeom>
          <a:noFill/>
          <a:ln w="9525">
            <a:noFill/>
            <a:miter lim="800000"/>
          </a:ln>
          <a:effectLst/>
        </p:spPr>
        <p:txBody>
          <a:bodyPr wrap="none" lIns="92075" tIns="46038" rIns="92075" bIns="46038">
            <a:spAutoFit/>
          </a:bodyPr>
          <a:p>
            <a:pPr>
              <a:lnSpc>
                <a:spcPct val="130000"/>
              </a:lnSpc>
            </a:pPr>
            <a:r>
              <a:rPr lang="en-US" altLang="zh-CN" sz="3200" u="sng">
                <a:solidFill>
                  <a:srgbClr val="CC3300"/>
                </a:solidFill>
                <a:effectLst>
                  <a:outerShdw blurRad="38100" dist="38100" dir="2700000">
                    <a:srgbClr val="000000"/>
                  </a:outerShdw>
                </a:effectLst>
                <a:latin typeface="Arial" panose="020B0604020202020204" pitchFamily="34" charset="0"/>
                <a:ea typeface="宋体" panose="02010600030101010101" pitchFamily="2" charset="-122"/>
              </a:rPr>
              <a:t> #1</a:t>
            </a:r>
            <a:r>
              <a:rPr lang="zh-CN" altLang="en-US" sz="3200" u="sng" dirty="0">
                <a:solidFill>
                  <a:srgbClr val="CC3300"/>
                </a:solidFill>
                <a:effectLst>
                  <a:outerShdw blurRad="38100" dist="38100" dir="2700000">
                    <a:srgbClr val="000000"/>
                  </a:outerShdw>
                </a:effectLst>
                <a:latin typeface="Arial" panose="020B0604020202020204" pitchFamily="34" charset="0"/>
                <a:ea typeface="宋体" panose="02010600030101010101" pitchFamily="2" charset="-122"/>
              </a:rPr>
              <a:t>组装</a:t>
            </a:r>
            <a:endParaRPr lang="zh-CN" altLang="en-US" sz="2800" b="0" dirty="0">
              <a:solidFill>
                <a:srgbClr val="CC3300"/>
              </a:solidFill>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877571" name="Rectangle 3"/>
          <p:cNvSpPr>
            <a:spLocks noChangeArrowheads="1"/>
          </p:cNvSpPr>
          <p:nvPr/>
        </p:nvSpPr>
        <p:spPr bwMode="auto">
          <a:xfrm>
            <a:off x="7494588" y="935038"/>
            <a:ext cx="1247775" cy="579438"/>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图表</a:t>
            </a:r>
            <a:r>
              <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endPar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2293" name="Rectangle 4"/>
          <p:cNvSpPr/>
          <p:nvPr/>
        </p:nvSpPr>
        <p:spPr>
          <a:xfrm>
            <a:off x="6562725" y="1819275"/>
            <a:ext cx="2797175" cy="1731963"/>
          </a:xfrm>
          <a:prstGeom prst="rect">
            <a:avLst/>
          </a:prstGeom>
          <a:solidFill>
            <a:schemeClr val="tx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294" name="Rectangle 5"/>
          <p:cNvSpPr/>
          <p:nvPr/>
        </p:nvSpPr>
        <p:spPr>
          <a:xfrm>
            <a:off x="6673850" y="1871663"/>
            <a:ext cx="2574925" cy="457200"/>
          </a:xfrm>
          <a:prstGeom prst="rect">
            <a:avLst/>
          </a:prstGeom>
          <a:noFill/>
          <a:ln w="9525">
            <a:noFill/>
          </a:ln>
        </p:spPr>
        <p:txBody>
          <a:bodyPr lIns="92075" tIns="46038" rIns="92075" bIns="46038">
            <a:spAutoFit/>
          </a:bodyPr>
          <a:p>
            <a:pPr algn="ctr"/>
            <a:r>
              <a:rPr lang="en-US" altLang="zh-CN" sz="2400" b="0">
                <a:solidFill>
                  <a:schemeClr val="bg2"/>
                </a:solidFill>
                <a:latin typeface="Comic Sans MS" panose="030F0702030302020204" pitchFamily="66" charset="0"/>
                <a:ea typeface="宋体" panose="02010600030101010101" pitchFamily="2" charset="-122"/>
              </a:rPr>
              <a:t>ASSEMBLY #1</a:t>
            </a:r>
            <a:r>
              <a:rPr lang="zh-CN" altLang="en-US" sz="2400" b="0" dirty="0">
                <a:solidFill>
                  <a:schemeClr val="bg2"/>
                </a:solidFill>
                <a:latin typeface="Comic Sans MS" panose="030F0702030302020204" pitchFamily="66" charset="0"/>
                <a:ea typeface="宋体" panose="02010600030101010101" pitchFamily="2" charset="-122"/>
              </a:rPr>
              <a:t> </a:t>
            </a:r>
            <a:endParaRPr lang="zh-CN" altLang="en-US" sz="2400" b="0" dirty="0">
              <a:solidFill>
                <a:schemeClr val="bg2"/>
              </a:solidFill>
              <a:latin typeface="Comic Sans MS" panose="030F0702030302020204" pitchFamily="66" charset="0"/>
              <a:ea typeface="宋体" panose="02010600030101010101" pitchFamily="2" charset="-122"/>
            </a:endParaRPr>
          </a:p>
        </p:txBody>
      </p:sp>
      <p:sp>
        <p:nvSpPr>
          <p:cNvPr id="12295" name="Line 6"/>
          <p:cNvSpPr/>
          <p:nvPr/>
        </p:nvSpPr>
        <p:spPr>
          <a:xfrm flipV="1">
            <a:off x="6554788" y="2279650"/>
            <a:ext cx="2817812" cy="6350"/>
          </a:xfrm>
          <a:prstGeom prst="line">
            <a:avLst/>
          </a:prstGeom>
          <a:ln w="25400" cap="flat" cmpd="sng">
            <a:solidFill>
              <a:schemeClr val="bg2"/>
            </a:solidFill>
            <a:prstDash val="solid"/>
            <a:headEnd type="none" w="sm" len="sm"/>
            <a:tailEnd type="none" w="sm" len="sm"/>
          </a:ln>
        </p:spPr>
      </p:sp>
      <p:sp>
        <p:nvSpPr>
          <p:cNvPr id="12296" name="Rectangle 7"/>
          <p:cNvSpPr/>
          <p:nvPr/>
        </p:nvSpPr>
        <p:spPr>
          <a:xfrm>
            <a:off x="7115175" y="3084513"/>
            <a:ext cx="320675" cy="457200"/>
          </a:xfrm>
          <a:prstGeom prst="rect">
            <a:avLst/>
          </a:prstGeom>
          <a:noFill/>
          <a:ln w="9525">
            <a:noFill/>
          </a:ln>
        </p:spPr>
        <p:txBody>
          <a:bodyPr wrap="none" lIns="92075" tIns="46038" rIns="92075" bIns="46038">
            <a:spAutoFit/>
          </a:bodyPr>
          <a:p>
            <a:pPr defTabSz="824230" eaLnBrk="0" hangingPunct="0"/>
            <a:r>
              <a:rPr lang="en-US" altLang="zh-CN" sz="2400" b="0">
                <a:solidFill>
                  <a:schemeClr val="bg2"/>
                </a:solidFill>
                <a:latin typeface="Comic Sans MS" panose="030F0702030302020204" pitchFamily="66" charset="0"/>
                <a:ea typeface="宋体" panose="02010600030101010101" pitchFamily="2" charset="-122"/>
              </a:rPr>
              <a:t>1</a:t>
            </a:r>
            <a:endParaRPr lang="en-US" altLang="zh-CN" sz="2400" b="0">
              <a:solidFill>
                <a:schemeClr val="bg2"/>
              </a:solidFill>
              <a:latin typeface="Comic Sans MS" panose="030F0702030302020204" pitchFamily="66" charset="0"/>
              <a:ea typeface="宋体" panose="02010600030101010101" pitchFamily="2" charset="-122"/>
            </a:endParaRPr>
          </a:p>
        </p:txBody>
      </p:sp>
      <p:grpSp>
        <p:nvGrpSpPr>
          <p:cNvPr id="2" name="Group 8"/>
          <p:cNvGrpSpPr/>
          <p:nvPr/>
        </p:nvGrpSpPr>
        <p:grpSpPr>
          <a:xfrm>
            <a:off x="6548438" y="3924300"/>
            <a:ext cx="3067050" cy="1930400"/>
            <a:chOff x="3808" y="2472"/>
            <a:chExt cx="1783" cy="1216"/>
          </a:xfrm>
        </p:grpSpPr>
        <p:sp>
          <p:nvSpPr>
            <p:cNvPr id="12317" name="Rectangle 9"/>
            <p:cNvSpPr/>
            <p:nvPr/>
          </p:nvSpPr>
          <p:spPr>
            <a:xfrm>
              <a:off x="3815" y="2472"/>
              <a:ext cx="1767" cy="1216"/>
            </a:xfrm>
            <a:prstGeom prst="rect">
              <a:avLst/>
            </a:prstGeom>
            <a:solidFill>
              <a:schemeClr val="tx1"/>
            </a:solidFill>
            <a:ln w="12700" cap="flat" cmpd="sng">
              <a:solidFill>
                <a:schemeClr val="bg2"/>
              </a:solidFill>
              <a:prstDash val="solid"/>
              <a:miter/>
              <a:headEnd type="none" w="med" len="med"/>
              <a:tailEnd type="none" w="med" len="med"/>
            </a:ln>
          </p:spPr>
          <p:txBody>
            <a:bodyPr lIns="92075" tIns="46038" rIns="92075" bIns="46038">
              <a:spAutoFit/>
            </a:bodyPr>
            <a:p>
              <a:pPr algn="ctr"/>
              <a:r>
                <a:rPr lang="en-US" altLang="zh-CN" sz="2400" b="0">
                  <a:solidFill>
                    <a:schemeClr val="bg2"/>
                  </a:solidFill>
                  <a:latin typeface="Comic Sans MS" panose="030F0702030302020204" pitchFamily="66" charset="0"/>
                  <a:ea typeface="宋体" panose="02010600030101010101" pitchFamily="2" charset="-122"/>
                </a:rPr>
                <a:t>C/T = 62 seconds</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C/O = 0</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Uptime = 100%</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2 Shifts</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27,600 sec/shift</a:t>
              </a:r>
              <a:endParaRPr lang="en-US" altLang="zh-CN" sz="2400" b="0">
                <a:solidFill>
                  <a:schemeClr val="bg2"/>
                </a:solidFill>
                <a:latin typeface="Comic Sans MS" panose="030F0702030302020204" pitchFamily="66" charset="0"/>
                <a:ea typeface="宋体" panose="02010600030101010101" pitchFamily="2" charset="-122"/>
              </a:endParaRPr>
            </a:p>
          </p:txBody>
        </p:sp>
        <p:sp>
          <p:nvSpPr>
            <p:cNvPr id="12318" name="Line 10"/>
            <p:cNvSpPr/>
            <p:nvPr/>
          </p:nvSpPr>
          <p:spPr>
            <a:xfrm>
              <a:off x="3808" y="2720"/>
              <a:ext cx="1773" cy="1"/>
            </a:xfrm>
            <a:prstGeom prst="line">
              <a:avLst/>
            </a:prstGeom>
            <a:ln w="12700" cap="flat" cmpd="sng">
              <a:solidFill>
                <a:schemeClr val="bg2"/>
              </a:solidFill>
              <a:prstDash val="solid"/>
              <a:headEnd type="none" w="sm" len="sm"/>
              <a:tailEnd type="none" w="sm" len="sm"/>
            </a:ln>
          </p:spPr>
        </p:sp>
        <p:sp>
          <p:nvSpPr>
            <p:cNvPr id="12319" name="Line 11"/>
            <p:cNvSpPr/>
            <p:nvPr/>
          </p:nvSpPr>
          <p:spPr>
            <a:xfrm>
              <a:off x="3812" y="2951"/>
              <a:ext cx="1773" cy="1"/>
            </a:xfrm>
            <a:prstGeom prst="line">
              <a:avLst/>
            </a:prstGeom>
            <a:ln w="12700" cap="flat" cmpd="sng">
              <a:solidFill>
                <a:schemeClr val="bg2"/>
              </a:solidFill>
              <a:prstDash val="solid"/>
              <a:headEnd type="none" w="sm" len="sm"/>
              <a:tailEnd type="none" w="sm" len="sm"/>
            </a:ln>
          </p:spPr>
        </p:sp>
        <p:sp>
          <p:nvSpPr>
            <p:cNvPr id="12320" name="Line 12"/>
            <p:cNvSpPr/>
            <p:nvPr/>
          </p:nvSpPr>
          <p:spPr>
            <a:xfrm>
              <a:off x="3812" y="3203"/>
              <a:ext cx="1773" cy="1"/>
            </a:xfrm>
            <a:prstGeom prst="line">
              <a:avLst/>
            </a:prstGeom>
            <a:ln w="12700" cap="flat" cmpd="sng">
              <a:solidFill>
                <a:schemeClr val="bg2"/>
              </a:solidFill>
              <a:prstDash val="solid"/>
              <a:headEnd type="none" w="sm" len="sm"/>
              <a:tailEnd type="none" w="sm" len="sm"/>
            </a:ln>
          </p:spPr>
        </p:sp>
        <p:sp>
          <p:nvSpPr>
            <p:cNvPr id="12321" name="Line 13"/>
            <p:cNvSpPr/>
            <p:nvPr/>
          </p:nvSpPr>
          <p:spPr>
            <a:xfrm>
              <a:off x="3818" y="3425"/>
              <a:ext cx="1773" cy="1"/>
            </a:xfrm>
            <a:prstGeom prst="line">
              <a:avLst/>
            </a:prstGeom>
            <a:ln w="12700" cap="flat" cmpd="sng">
              <a:solidFill>
                <a:schemeClr val="bg2"/>
              </a:solidFill>
              <a:prstDash val="solid"/>
              <a:headEnd type="none" w="sm" len="sm"/>
              <a:tailEnd type="none" w="sm" len="sm"/>
            </a:ln>
          </p:spPr>
        </p:sp>
      </p:grpSp>
      <p:grpSp>
        <p:nvGrpSpPr>
          <p:cNvPr id="12298" name="Group 14"/>
          <p:cNvGrpSpPr/>
          <p:nvPr/>
        </p:nvGrpSpPr>
        <p:grpSpPr>
          <a:xfrm>
            <a:off x="4629150" y="2133600"/>
            <a:ext cx="1892300" cy="292100"/>
            <a:chOff x="2304" y="672"/>
            <a:chExt cx="1100" cy="184"/>
          </a:xfrm>
        </p:grpSpPr>
        <p:sp>
          <p:nvSpPr>
            <p:cNvPr id="12306" name="Rectangle 15"/>
            <p:cNvSpPr/>
            <p:nvPr/>
          </p:nvSpPr>
          <p:spPr>
            <a:xfrm>
              <a:off x="2643" y="716"/>
              <a:ext cx="114" cy="96"/>
            </a:xfrm>
            <a:prstGeom prst="rect">
              <a:avLst/>
            </a:prstGeom>
            <a:solidFill>
              <a:schemeClr val="tx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7" name="Rectangle 16"/>
            <p:cNvSpPr/>
            <p:nvPr/>
          </p:nvSpPr>
          <p:spPr>
            <a:xfrm>
              <a:off x="2871" y="716"/>
              <a:ext cx="114" cy="96"/>
            </a:xfrm>
            <a:prstGeom prst="rect">
              <a:avLst/>
            </a:prstGeom>
            <a:solidFill>
              <a:schemeClr val="tx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8" name="Rectangle 17"/>
            <p:cNvSpPr/>
            <p:nvPr/>
          </p:nvSpPr>
          <p:spPr>
            <a:xfrm>
              <a:off x="3102" y="716"/>
              <a:ext cx="114" cy="96"/>
            </a:xfrm>
            <a:prstGeom prst="rect">
              <a:avLst/>
            </a:prstGeom>
            <a:solidFill>
              <a:schemeClr val="tx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9" name="Rectangle 18"/>
            <p:cNvSpPr/>
            <p:nvPr/>
          </p:nvSpPr>
          <p:spPr>
            <a:xfrm>
              <a:off x="2415" y="716"/>
              <a:ext cx="114" cy="96"/>
            </a:xfrm>
            <a:prstGeom prst="rect">
              <a:avLst/>
            </a:prstGeom>
            <a:solidFill>
              <a:schemeClr val="tx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0" name="Rectangle 19"/>
            <p:cNvSpPr/>
            <p:nvPr/>
          </p:nvSpPr>
          <p:spPr>
            <a:xfrm>
              <a:off x="2532" y="716"/>
              <a:ext cx="114" cy="96"/>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1" name="Rectangle 20"/>
            <p:cNvSpPr/>
            <p:nvPr/>
          </p:nvSpPr>
          <p:spPr>
            <a:xfrm>
              <a:off x="2304" y="716"/>
              <a:ext cx="114" cy="96"/>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2" name="Rectangle 21"/>
            <p:cNvSpPr/>
            <p:nvPr/>
          </p:nvSpPr>
          <p:spPr>
            <a:xfrm>
              <a:off x="2308" y="720"/>
              <a:ext cx="1058" cy="88"/>
            </a:xfrm>
            <a:prstGeom prst="rect">
              <a:avLst/>
            </a:prstGeom>
            <a:noFill/>
            <a:ln w="127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3" name="AutoShape 22"/>
            <p:cNvSpPr/>
            <p:nvPr/>
          </p:nvSpPr>
          <p:spPr>
            <a:xfrm rot="5400000">
              <a:off x="3278" y="730"/>
              <a:ext cx="184" cy="68"/>
            </a:xfrm>
            <a:prstGeom prst="triangle">
              <a:avLst>
                <a:gd name="adj" fmla="val 49995"/>
              </a:avLst>
            </a:prstGeom>
            <a:solidFill>
              <a:schemeClr val="bg2"/>
            </a:solidFill>
            <a:ln w="12700" cap="flat" cmpd="sng">
              <a:solidFill>
                <a:schemeClr val="bg2"/>
              </a:solidFill>
              <a:prstDash val="solid"/>
              <a:miter/>
              <a:headEnd type="none" w="med" len="med"/>
              <a:tailEnd type="none" w="med" len="med"/>
            </a:ln>
          </p:spPr>
          <p:txBody>
            <a:bodyPr rot="10800000" vert="eaVert" wrap="none" anchor="ctr" anchorCtr="0"/>
            <a:p>
              <a:endParaRPr lang="zh-CN" altLang="en-US" dirty="0">
                <a:latin typeface="Arial" panose="020B0604020202020204" pitchFamily="34" charset="0"/>
                <a:ea typeface="宋体" panose="02010600030101010101" pitchFamily="2" charset="-122"/>
              </a:endParaRPr>
            </a:p>
          </p:txBody>
        </p:sp>
        <p:sp>
          <p:nvSpPr>
            <p:cNvPr id="12314" name="Rectangle 23"/>
            <p:cNvSpPr/>
            <p:nvPr/>
          </p:nvSpPr>
          <p:spPr>
            <a:xfrm>
              <a:off x="2760" y="716"/>
              <a:ext cx="115" cy="96"/>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5" name="Rectangle 24"/>
            <p:cNvSpPr/>
            <p:nvPr/>
          </p:nvSpPr>
          <p:spPr>
            <a:xfrm>
              <a:off x="2990" y="716"/>
              <a:ext cx="114" cy="96"/>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16" name="Rectangle 25"/>
            <p:cNvSpPr/>
            <p:nvPr/>
          </p:nvSpPr>
          <p:spPr>
            <a:xfrm>
              <a:off x="3218" y="716"/>
              <a:ext cx="114" cy="96"/>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grpSp>
        <p:nvGrpSpPr>
          <p:cNvPr id="4" name="Group 26"/>
          <p:cNvGrpSpPr/>
          <p:nvPr/>
        </p:nvGrpSpPr>
        <p:grpSpPr>
          <a:xfrm>
            <a:off x="5035550" y="1835150"/>
            <a:ext cx="1136650" cy="1703388"/>
            <a:chOff x="2924" y="1156"/>
            <a:chExt cx="661" cy="1073"/>
          </a:xfrm>
        </p:grpSpPr>
        <p:grpSp>
          <p:nvGrpSpPr>
            <p:cNvPr id="12302" name="Group 27"/>
            <p:cNvGrpSpPr/>
            <p:nvPr/>
          </p:nvGrpSpPr>
          <p:grpSpPr>
            <a:xfrm>
              <a:off x="2980" y="1156"/>
              <a:ext cx="568" cy="530"/>
              <a:chOff x="2980" y="1156"/>
              <a:chExt cx="568" cy="530"/>
            </a:xfrm>
          </p:grpSpPr>
          <p:sp>
            <p:nvSpPr>
              <p:cNvPr id="12304" name="AutoShape 28"/>
              <p:cNvSpPr/>
              <p:nvPr/>
            </p:nvSpPr>
            <p:spPr>
              <a:xfrm>
                <a:off x="2980" y="1156"/>
                <a:ext cx="568" cy="472"/>
              </a:xfrm>
              <a:prstGeom prst="triangle">
                <a:avLst>
                  <a:gd name="adj" fmla="val 49995"/>
                </a:avLst>
              </a:prstGeom>
              <a:solidFill>
                <a:schemeClr val="tx1"/>
              </a:solidFill>
              <a:ln w="127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2305" name="Rectangle 29"/>
              <p:cNvSpPr/>
              <p:nvPr/>
            </p:nvSpPr>
            <p:spPr>
              <a:xfrm>
                <a:off x="3128" y="1282"/>
                <a:ext cx="252" cy="404"/>
              </a:xfrm>
              <a:prstGeom prst="rect">
                <a:avLst/>
              </a:prstGeom>
              <a:noFill/>
              <a:ln w="9525">
                <a:noFill/>
              </a:ln>
            </p:spPr>
            <p:txBody>
              <a:bodyPr wrap="none" lIns="92075" tIns="46038" rIns="92075" bIns="46038">
                <a:spAutoFit/>
              </a:bodyPr>
              <a:p>
                <a:pPr defTabSz="824230" eaLnBrk="0" hangingPunct="0"/>
                <a:r>
                  <a:rPr lang="en-US" altLang="zh-CN" sz="3600" b="0">
                    <a:solidFill>
                      <a:srgbClr val="0000CC"/>
                    </a:solidFill>
                    <a:latin typeface="Comic Sans MS" panose="030F0702030302020204" pitchFamily="66" charset="0"/>
                    <a:ea typeface="宋体" panose="02010600030101010101" pitchFamily="2" charset="-122"/>
                  </a:rPr>
                  <a:t>I</a:t>
                </a:r>
                <a:endParaRPr lang="en-US" altLang="zh-CN" sz="3600" b="0">
                  <a:solidFill>
                    <a:srgbClr val="0000CC"/>
                  </a:solidFill>
                  <a:latin typeface="Comic Sans MS" panose="030F0702030302020204" pitchFamily="66" charset="0"/>
                  <a:ea typeface="宋体" panose="02010600030101010101" pitchFamily="2" charset="-122"/>
                </a:endParaRPr>
              </a:p>
            </p:txBody>
          </p:sp>
        </p:grpSp>
        <p:sp>
          <p:nvSpPr>
            <p:cNvPr id="877598" name="Rectangle 30"/>
            <p:cNvSpPr>
              <a:spLocks noChangeArrowheads="1"/>
            </p:cNvSpPr>
            <p:nvPr/>
          </p:nvSpPr>
          <p:spPr bwMode="auto">
            <a:xfrm>
              <a:off x="2924" y="1711"/>
              <a:ext cx="661" cy="518"/>
            </a:xfrm>
            <a:prstGeom prst="rect">
              <a:avLst/>
            </a:prstGeom>
            <a:noFill/>
            <a:ln w="9525">
              <a:noFill/>
              <a:miter lim="800000"/>
            </a:ln>
            <a:effectLst/>
          </p:spPr>
          <p:txBody>
            <a:bodyPr wrap="none" lIns="92075" tIns="46038" rIns="92075" bIns="46038">
              <a:spAutoFit/>
            </a:bodyPr>
            <a:lstStyle/>
            <a:p>
              <a:pPr marL="0" marR="0" lvl="0" indent="0" algn="l" defTabSz="82423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srgbClr val="0000CC"/>
                  </a:solidFill>
                  <a:effectLst>
                    <a:outerShdw blurRad="38100" dist="38100" dir="2700000" algn="tl">
                      <a:srgbClr val="C0C0C0"/>
                    </a:outerShdw>
                  </a:effectLst>
                  <a:uLnTx/>
                  <a:uFillTx/>
                  <a:latin typeface="Comic Sans MS" panose="030F0702030302020204" pitchFamily="66" charset="0"/>
                  <a:ea typeface="+mn-ea"/>
                  <a:cs typeface="+mn-cs"/>
                </a:rPr>
                <a:t>1600 L</a:t>
              </a:r>
              <a:endParaRPr kumimoji="0" lang="en-US" sz="2400" b="0" i="0" u="none" strike="noStrike" kern="1200" cap="none" spc="0" normalizeH="0" baseline="0" noProof="0">
                <a:ln>
                  <a:noFill/>
                </a:ln>
                <a:solidFill>
                  <a:srgbClr val="0000CC"/>
                </a:solidFill>
                <a:effectLst>
                  <a:outerShdw blurRad="38100" dist="38100" dir="2700000" algn="tl">
                    <a:srgbClr val="C0C0C0"/>
                  </a:outerShdw>
                </a:effectLst>
                <a:uLnTx/>
                <a:uFillTx/>
                <a:latin typeface="Comic Sans MS" panose="030F0702030302020204" pitchFamily="66" charset="0"/>
                <a:ea typeface="+mn-ea"/>
                <a:cs typeface="+mn-cs"/>
              </a:endParaRPr>
            </a:p>
            <a:p>
              <a:pPr marL="0" marR="0" lvl="0" indent="0" algn="l" defTabSz="82423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srgbClr val="0000CC"/>
                  </a:solidFill>
                  <a:effectLst>
                    <a:outerShdw blurRad="38100" dist="38100" dir="2700000" algn="tl">
                      <a:srgbClr val="C0C0C0"/>
                    </a:outerShdw>
                  </a:effectLst>
                  <a:uLnTx/>
                  <a:uFillTx/>
                  <a:latin typeface="Comic Sans MS" panose="030F0702030302020204" pitchFamily="66" charset="0"/>
                  <a:ea typeface="+mn-ea"/>
                  <a:cs typeface="+mn-cs"/>
                </a:rPr>
                <a:t> 850 R</a:t>
              </a:r>
              <a:endParaRPr kumimoji="0" lang="en-US" sz="2400" b="0" i="0" u="none" strike="noStrike" kern="1200" cap="none" spc="0" normalizeH="0" baseline="0" noProof="0">
                <a:ln>
                  <a:noFill/>
                </a:ln>
                <a:solidFill>
                  <a:srgbClr val="0000CC"/>
                </a:solidFill>
                <a:effectLst>
                  <a:outerShdw blurRad="38100" dist="38100" dir="2700000" algn="tl">
                    <a:srgbClr val="C0C0C0"/>
                  </a:outerShdw>
                </a:effectLst>
                <a:uLnTx/>
                <a:uFillTx/>
                <a:latin typeface="Comic Sans MS" panose="030F0702030302020204" pitchFamily="66" charset="0"/>
                <a:ea typeface="+mn-ea"/>
                <a:cs typeface="+mn-cs"/>
              </a:endParaRPr>
            </a:p>
          </p:txBody>
        </p:sp>
      </p:grpSp>
      <p:sp>
        <p:nvSpPr>
          <p:cNvPr id="12300" name="Rectangle 31"/>
          <p:cNvSpPr>
            <a:spLocks noGrp="1"/>
          </p:cNvSpPr>
          <p:nvPr>
            <p:ph type="title"/>
          </p:nvPr>
        </p:nvSpPr>
        <p:spPr>
          <a:xfrm>
            <a:off x="382588" y="190500"/>
            <a:ext cx="9142412" cy="1143000"/>
          </a:xfrm>
          <a:ln/>
        </p:spPr>
        <p:txBody>
          <a:bodyPr vert="horz" wrap="square" lIns="91440" tIns="45720" rIns="91440" bIns="45720" anchor="ctr" anchorCtr="0"/>
          <a:p>
            <a:pPr eaLnBrk="1" hangingPunct="1"/>
            <a:r>
              <a:rPr lang="en-US" altLang="zh-CN">
                <a:ea typeface="宋体" panose="02010600030101010101" pitchFamily="2" charset="-122"/>
              </a:rPr>
              <a:t>ACME  </a:t>
            </a:r>
            <a:r>
              <a:rPr lang="zh-CN" altLang="en-US" dirty="0">
                <a:ea typeface="宋体" panose="02010600030101010101" pitchFamily="2" charset="-122"/>
              </a:rPr>
              <a:t>冲压加工</a:t>
            </a:r>
            <a:endParaRPr lang="zh-CN" altLang="en-US" dirty="0">
              <a:ea typeface="宋体" panose="02010600030101010101" pitchFamily="2" charset="-122"/>
            </a:endParaRPr>
          </a:p>
        </p:txBody>
      </p:sp>
      <p:sp>
        <p:nvSpPr>
          <p:cNvPr id="12301" name="Rectangle 32"/>
          <p:cNvSpPr>
            <a:spLocks noGrp="1"/>
          </p:cNvSpPr>
          <p:nvPr>
            <p:ph type="body" sz="half" idx="1"/>
          </p:nvPr>
        </p:nvSpPr>
        <p:spPr>
          <a:xfrm>
            <a:off x="200025" y="1484313"/>
            <a:ext cx="4494213" cy="4648200"/>
          </a:xfrm>
          <a:ln/>
        </p:spPr>
        <p:txBody>
          <a:bodyPr vert="horz" wrap="square" lIns="91440" tIns="45720" rIns="91440" bIns="45720" anchor="t" anchorCtr="0"/>
          <a:p>
            <a:pPr eaLnBrk="1" hangingPunct="1">
              <a:buClr>
                <a:srgbClr val="FF9900"/>
              </a:buClr>
              <a:buSzPct val="150000"/>
              <a:buFontTx/>
            </a:pPr>
            <a:r>
              <a:rPr lang="en-US" altLang="zh-CN" sz="2000">
                <a:ea typeface="宋体" panose="02010600030101010101" pitchFamily="2" charset="-122"/>
              </a:rPr>
              <a:t>2  </a:t>
            </a:r>
            <a:r>
              <a:rPr lang="zh-CN" altLang="en-US" sz="2000" dirty="0">
                <a:ea typeface="宋体" panose="02010600030101010101" pitchFamily="2" charset="-122"/>
              </a:rPr>
              <a:t>个部件号</a:t>
            </a:r>
            <a:endParaRPr lang="en-US" altLang="zh-CN" sz="2000"/>
          </a:p>
          <a:p>
            <a:pPr eaLnBrk="1" hangingPunct="1">
              <a:buClr>
                <a:srgbClr val="FF9900"/>
              </a:buClr>
              <a:buSzPct val="150000"/>
              <a:buFontTx/>
            </a:pPr>
            <a:r>
              <a:rPr lang="en-US" altLang="zh-CN" sz="2000">
                <a:ea typeface="宋体" panose="02010600030101010101" pitchFamily="2" charset="-122"/>
              </a:rPr>
              <a:t>1  </a:t>
            </a:r>
            <a:r>
              <a:rPr lang="zh-CN" altLang="en-US" sz="2000" dirty="0">
                <a:ea typeface="宋体" panose="02010600030101010101" pitchFamily="2" charset="-122"/>
              </a:rPr>
              <a:t>个操作者</a:t>
            </a:r>
            <a:endParaRPr lang="zh-CN" altLang="en-US" sz="2000" dirty="0">
              <a:ea typeface="宋体" panose="02010600030101010101" pitchFamily="2" charset="-122"/>
            </a:endParaRPr>
          </a:p>
          <a:p>
            <a:pPr eaLnBrk="1" hangingPunct="1">
              <a:buClr>
                <a:srgbClr val="FF9900"/>
              </a:buClr>
              <a:buSzPct val="150000"/>
              <a:buFontTx/>
            </a:pPr>
            <a:r>
              <a:rPr lang="en-US" altLang="zh-CN" sz="2000">
                <a:ea typeface="宋体" panose="02010600030101010101" pitchFamily="2" charset="-122"/>
              </a:rPr>
              <a:t>2 </a:t>
            </a:r>
            <a:r>
              <a:rPr lang="zh-CN" altLang="en-US" sz="2000" dirty="0">
                <a:ea typeface="宋体" panose="02010600030101010101" pitchFamily="2" charset="-122"/>
              </a:rPr>
              <a:t>班制</a:t>
            </a:r>
            <a:endParaRPr lang="zh-CN" altLang="en-US" sz="2000" dirty="0">
              <a:ea typeface="宋体" panose="02010600030101010101" pitchFamily="2" charset="-122"/>
            </a:endParaRPr>
          </a:p>
          <a:p>
            <a:pPr eaLnBrk="1" hangingPunct="1">
              <a:buClr>
                <a:srgbClr val="FF9900"/>
              </a:buClr>
              <a:buSzPct val="150000"/>
              <a:buFontTx/>
            </a:pPr>
            <a:r>
              <a:rPr lang="zh-CN" altLang="en-US" sz="2000" dirty="0">
                <a:ea typeface="宋体" panose="02010600030101010101" pitchFamily="2" charset="-122"/>
              </a:rPr>
              <a:t>没有设置</a:t>
            </a:r>
            <a:endParaRPr lang="zh-CN" altLang="en-US" sz="2000" dirty="0">
              <a:ea typeface="宋体" panose="02010600030101010101" pitchFamily="2" charset="-122"/>
            </a:endParaRPr>
          </a:p>
          <a:p>
            <a:pPr eaLnBrk="1" hangingPunct="1">
              <a:buClr>
                <a:srgbClr val="FF9900"/>
              </a:buClr>
              <a:buSzPct val="150000"/>
              <a:buFontTx/>
            </a:pPr>
            <a:r>
              <a:rPr lang="en-US" altLang="zh-CN" sz="2000">
                <a:ea typeface="宋体" panose="02010600030101010101" pitchFamily="2" charset="-122"/>
              </a:rPr>
              <a:t>62  </a:t>
            </a:r>
            <a:r>
              <a:rPr lang="zh-CN" altLang="en-US" sz="2000" dirty="0">
                <a:ea typeface="宋体" panose="02010600030101010101" pitchFamily="2" charset="-122"/>
              </a:rPr>
              <a:t>秒操作时间 </a:t>
            </a:r>
            <a:endParaRPr lang="zh-CN" altLang="en-US" sz="2000" dirty="0">
              <a:ea typeface="宋体" panose="02010600030101010101" pitchFamily="2" charset="-122"/>
            </a:endParaRPr>
          </a:p>
          <a:p>
            <a:pPr eaLnBrk="1" hangingPunct="1">
              <a:buClr>
                <a:srgbClr val="FF9900"/>
              </a:buClr>
              <a:buSzPct val="150000"/>
              <a:buFontTx/>
            </a:pPr>
            <a:r>
              <a:rPr lang="en-US" altLang="zh-CN" sz="2000">
                <a:ea typeface="宋体" panose="02010600030101010101" pitchFamily="2" charset="-122"/>
              </a:rPr>
              <a:t>100%</a:t>
            </a:r>
            <a:r>
              <a:rPr lang="zh-CN" altLang="en-US" sz="2000" dirty="0">
                <a:ea typeface="宋体" panose="02010600030101010101" pitchFamily="2" charset="-122"/>
              </a:rPr>
              <a:t>正常运行使用 </a:t>
            </a:r>
            <a:r>
              <a:rPr lang="en-US" altLang="zh-CN" sz="2000">
                <a:ea typeface="宋体" panose="02010600030101010101" pitchFamily="2" charset="-122"/>
              </a:rPr>
              <a:t> </a:t>
            </a:r>
            <a:endParaRPr lang="en-US" altLang="zh-CN" sz="2000"/>
          </a:p>
          <a:p>
            <a:pPr eaLnBrk="1" hangingPunct="1">
              <a:buClr>
                <a:srgbClr val="FF9900"/>
              </a:buClr>
              <a:buSzPct val="150000"/>
              <a:buFontTx/>
            </a:pPr>
            <a:r>
              <a:rPr lang="en-US" altLang="zh-CN" sz="2000">
                <a:ea typeface="宋体" panose="02010600030101010101" pitchFamily="2" charset="-122"/>
              </a:rPr>
              <a:t>2</a:t>
            </a:r>
            <a:r>
              <a:rPr lang="zh-CN" altLang="en-US" sz="2000" dirty="0">
                <a:ea typeface="宋体" panose="02010600030101010101" pitchFamily="2" charset="-122"/>
              </a:rPr>
              <a:t>次休息</a:t>
            </a:r>
            <a:r>
              <a:rPr lang="en-US" altLang="zh-CN" sz="2000">
                <a:ea typeface="宋体" panose="02010600030101010101" pitchFamily="2" charset="-122"/>
              </a:rPr>
              <a:t>–</a:t>
            </a:r>
            <a:r>
              <a:rPr lang="zh-CN" altLang="en-US" sz="2000" dirty="0">
                <a:ea typeface="宋体" panose="02010600030101010101" pitchFamily="2" charset="-122"/>
              </a:rPr>
              <a:t>每次 </a:t>
            </a:r>
            <a:r>
              <a:rPr lang="en-US" altLang="zh-CN" sz="2000">
                <a:ea typeface="宋体" panose="02010600030101010101" pitchFamily="2" charset="-122"/>
              </a:rPr>
              <a:t>10 </a:t>
            </a:r>
            <a:r>
              <a:rPr lang="zh-CN" altLang="en-US" sz="2000" dirty="0">
                <a:ea typeface="宋体" panose="02010600030101010101" pitchFamily="2" charset="-122"/>
              </a:rPr>
              <a:t>分钟</a:t>
            </a:r>
            <a:r>
              <a:rPr lang="en-US" altLang="zh-CN" sz="2000"/>
              <a:t> </a:t>
            </a:r>
            <a:r>
              <a:rPr lang="en-US" altLang="zh-CN" sz="2000">
                <a:ea typeface="宋体" panose="02010600030101010101" pitchFamily="2" charset="-122"/>
              </a:rPr>
              <a:t> </a:t>
            </a:r>
            <a:endParaRPr lang="en-US" altLang="zh-CN" sz="2000"/>
          </a:p>
          <a:p>
            <a:pPr eaLnBrk="1" hangingPunct="1">
              <a:buClr>
                <a:srgbClr val="FF9900"/>
              </a:buClr>
              <a:buSzPct val="150000"/>
              <a:buFontTx/>
            </a:pPr>
            <a:r>
              <a:rPr lang="zh-CN" altLang="en-US" sz="2000" dirty="0">
                <a:ea typeface="宋体" panose="02010600030101010101" pitchFamily="2" charset="-122"/>
              </a:rPr>
              <a:t>库存</a:t>
            </a:r>
            <a:r>
              <a:rPr lang="en-US" altLang="zh-CN" sz="2000">
                <a:ea typeface="宋体" panose="02010600030101010101" pitchFamily="2" charset="-122"/>
              </a:rPr>
              <a:t>:</a:t>
            </a:r>
            <a:endParaRPr lang="en-US" altLang="zh-CN" sz="2000">
              <a:ea typeface="宋体" panose="02010600030101010101" pitchFamily="2" charset="-122"/>
            </a:endParaRPr>
          </a:p>
          <a:p>
            <a:pPr eaLnBrk="1" hangingPunct="1">
              <a:buClr>
                <a:srgbClr val="FF9900"/>
              </a:buClr>
              <a:buSzPct val="150000"/>
              <a:buFontTx/>
              <a:buNone/>
            </a:pPr>
            <a:r>
              <a:rPr lang="en-US" altLang="zh-CN" sz="2000"/>
              <a:t>      </a:t>
            </a:r>
            <a:r>
              <a:rPr lang="en-US" altLang="zh-CN" sz="2000">
                <a:ea typeface="宋体" panose="02010600030101010101" pitchFamily="2" charset="-122"/>
              </a:rPr>
              <a:t>- 1600 LH</a:t>
            </a:r>
            <a:endParaRPr lang="en-US" altLang="zh-CN" sz="2000">
              <a:ea typeface="宋体" panose="02010600030101010101" pitchFamily="2" charset="-122"/>
            </a:endParaRPr>
          </a:p>
          <a:p>
            <a:pPr eaLnBrk="1" hangingPunct="1">
              <a:buClr>
                <a:srgbClr val="FF9900"/>
              </a:buClr>
              <a:buSzPct val="150000"/>
              <a:buFontTx/>
              <a:buNone/>
            </a:pPr>
            <a:r>
              <a:rPr lang="en-US" altLang="zh-CN" sz="2000"/>
              <a:t>      </a:t>
            </a:r>
            <a:r>
              <a:rPr lang="en-US" altLang="zh-CN" sz="2000">
                <a:ea typeface="宋体" panose="02010600030101010101" pitchFamily="2" charset="-122"/>
              </a:rPr>
              <a:t>-   850 RH</a:t>
            </a:r>
            <a:endParaRPr lang="en-US" altLang="zh-CN" sz="2000">
              <a:ea typeface="宋体" panose="02010600030101010101" pitchFamily="2" charset="-122"/>
            </a:endParaRPr>
          </a:p>
          <a:p>
            <a:pPr eaLnBrk="1" hangingPunct="1">
              <a:buClr>
                <a:srgbClr val="FF9900"/>
              </a:buClr>
              <a:buSzPct val="150000"/>
              <a:buFontTx/>
            </a:pPr>
            <a:endParaRPr lang="en-US" altLang="zh-CN" sz="2000"/>
          </a:p>
        </p:txBody>
      </p:sp>
      <p:graphicFrame>
        <p:nvGraphicFramePr>
          <p:cNvPr id="12290" name="Object 33"/>
          <p:cNvGraphicFramePr/>
          <p:nvPr/>
        </p:nvGraphicFramePr>
        <p:xfrm>
          <a:off x="6705600" y="3124200"/>
          <a:ext cx="447675" cy="355600"/>
        </p:xfrm>
        <a:graphic>
          <a:graphicData uri="http://schemas.openxmlformats.org/presentationml/2006/ole">
            <mc:AlternateContent xmlns:mc="http://schemas.openxmlformats.org/markup-compatibility/2006">
              <mc:Choice xmlns:v="urn:schemas-microsoft-com:vml" Requires="v">
                <p:oleObj spid="_x0000_s3078" name="" r:id="rId1" imgW="599440" imgH="476250" progId="Word.Document.8">
                  <p:embed/>
                </p:oleObj>
              </mc:Choice>
              <mc:Fallback>
                <p:oleObj name="" r:id="rId1" imgW="599440" imgH="476250" progId="Word.Document.8">
                  <p:embed/>
                  <p:pic>
                    <p:nvPicPr>
                      <p:cNvPr id="0" name="图片 3077"/>
                      <p:cNvPicPr/>
                      <p:nvPr/>
                    </p:nvPicPr>
                    <p:blipFill>
                      <a:blip r:embed="rId2"/>
                      <a:stretch>
                        <a:fillRect/>
                      </a:stretch>
                    </p:blipFill>
                    <p:spPr>
                      <a:xfrm>
                        <a:off x="6705600" y="3124200"/>
                        <a:ext cx="447675" cy="355600"/>
                      </a:xfrm>
                      <a:prstGeom prst="rect">
                        <a:avLst/>
                      </a:prstGeom>
                      <a:noFill/>
                      <a:ln w="38100">
                        <a:noFill/>
                        <a:miter/>
                      </a:ln>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6" name="AutoShape 2" descr="Dark vertical"/>
          <p:cNvSpPr/>
          <p:nvPr/>
        </p:nvSpPr>
        <p:spPr>
          <a:xfrm>
            <a:off x="4876800" y="4724400"/>
            <a:ext cx="609600" cy="152400"/>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3317" name="Rectangle 3"/>
          <p:cNvSpPr/>
          <p:nvPr/>
        </p:nvSpPr>
        <p:spPr>
          <a:xfrm>
            <a:off x="8610600" y="4495800"/>
            <a:ext cx="962025" cy="588963"/>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3318" name="AutoShape 4" descr="Dark vertical"/>
          <p:cNvSpPr/>
          <p:nvPr/>
        </p:nvSpPr>
        <p:spPr>
          <a:xfrm>
            <a:off x="6400800" y="4724400"/>
            <a:ext cx="609600" cy="152400"/>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3319" name="Rectangle 5"/>
          <p:cNvSpPr/>
          <p:nvPr/>
        </p:nvSpPr>
        <p:spPr>
          <a:xfrm>
            <a:off x="5465763" y="4665663"/>
            <a:ext cx="960437" cy="588962"/>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3320" name="Rectangle 6"/>
          <p:cNvSpPr/>
          <p:nvPr/>
        </p:nvSpPr>
        <p:spPr>
          <a:xfrm>
            <a:off x="5495925" y="4675188"/>
            <a:ext cx="900113" cy="153987"/>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ASSEMBLY #1</a:t>
            </a:r>
            <a:endParaRPr lang="en-US" altLang="zh-CN" sz="800" b="0">
              <a:latin typeface="Comic Sans MS" panose="030F0702030302020204" pitchFamily="66" charset="0"/>
              <a:ea typeface="宋体" panose="02010600030101010101" pitchFamily="2" charset="-122"/>
            </a:endParaRPr>
          </a:p>
        </p:txBody>
      </p:sp>
      <p:sp>
        <p:nvSpPr>
          <p:cNvPr id="13321" name="Line 7"/>
          <p:cNvSpPr/>
          <p:nvPr/>
        </p:nvSpPr>
        <p:spPr>
          <a:xfrm flipV="1">
            <a:off x="5453063" y="4818063"/>
            <a:ext cx="987425" cy="3175"/>
          </a:xfrm>
          <a:prstGeom prst="line">
            <a:avLst/>
          </a:prstGeom>
          <a:ln w="25400" cap="flat" cmpd="sng">
            <a:solidFill>
              <a:schemeClr val="tx1"/>
            </a:solidFill>
            <a:prstDash val="solid"/>
            <a:headEnd type="none" w="sm" len="sm"/>
            <a:tailEnd type="none" w="sm" len="sm"/>
          </a:ln>
        </p:spPr>
      </p:sp>
      <p:sp>
        <p:nvSpPr>
          <p:cNvPr id="13322" name="Rectangle 8"/>
          <p:cNvSpPr/>
          <p:nvPr/>
        </p:nvSpPr>
        <p:spPr>
          <a:xfrm>
            <a:off x="5649913" y="5100638"/>
            <a:ext cx="109537" cy="153987"/>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sp>
        <p:nvSpPr>
          <p:cNvPr id="13323" name="Rectangle 9"/>
          <p:cNvSpPr/>
          <p:nvPr/>
        </p:nvSpPr>
        <p:spPr>
          <a:xfrm>
            <a:off x="5461000" y="5399088"/>
            <a:ext cx="1054100" cy="655637"/>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62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100%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13324" name="Line 10"/>
          <p:cNvSpPr/>
          <p:nvPr/>
        </p:nvSpPr>
        <p:spPr>
          <a:xfrm>
            <a:off x="5451475" y="5532438"/>
            <a:ext cx="1068388" cy="0"/>
          </a:xfrm>
          <a:prstGeom prst="line">
            <a:avLst/>
          </a:prstGeom>
          <a:ln w="12700" cap="flat" cmpd="sng">
            <a:solidFill>
              <a:schemeClr val="tx1"/>
            </a:solidFill>
            <a:prstDash val="solid"/>
            <a:headEnd type="none" w="sm" len="sm"/>
            <a:tailEnd type="none" w="sm" len="sm"/>
          </a:ln>
        </p:spPr>
      </p:sp>
      <p:sp>
        <p:nvSpPr>
          <p:cNvPr id="13325" name="Line 11"/>
          <p:cNvSpPr/>
          <p:nvPr/>
        </p:nvSpPr>
        <p:spPr>
          <a:xfrm>
            <a:off x="5454650" y="5661025"/>
            <a:ext cx="1066800" cy="0"/>
          </a:xfrm>
          <a:prstGeom prst="line">
            <a:avLst/>
          </a:prstGeom>
          <a:ln w="12700" cap="flat" cmpd="sng">
            <a:solidFill>
              <a:schemeClr val="tx1"/>
            </a:solidFill>
            <a:prstDash val="solid"/>
            <a:headEnd type="none" w="sm" len="sm"/>
            <a:tailEnd type="none" w="sm" len="sm"/>
          </a:ln>
        </p:spPr>
      </p:sp>
      <p:sp>
        <p:nvSpPr>
          <p:cNvPr id="13326" name="Line 12"/>
          <p:cNvSpPr/>
          <p:nvPr/>
        </p:nvSpPr>
        <p:spPr>
          <a:xfrm>
            <a:off x="5454650" y="5800725"/>
            <a:ext cx="1066800" cy="0"/>
          </a:xfrm>
          <a:prstGeom prst="line">
            <a:avLst/>
          </a:prstGeom>
          <a:ln w="12700" cap="flat" cmpd="sng">
            <a:solidFill>
              <a:schemeClr val="tx1"/>
            </a:solidFill>
            <a:prstDash val="solid"/>
            <a:headEnd type="none" w="sm" len="sm"/>
            <a:tailEnd type="none" w="sm" len="sm"/>
          </a:ln>
        </p:spPr>
      </p:sp>
      <p:sp>
        <p:nvSpPr>
          <p:cNvPr id="13327" name="Line 13"/>
          <p:cNvSpPr/>
          <p:nvPr/>
        </p:nvSpPr>
        <p:spPr>
          <a:xfrm>
            <a:off x="5459413" y="5924550"/>
            <a:ext cx="1065212" cy="0"/>
          </a:xfrm>
          <a:prstGeom prst="line">
            <a:avLst/>
          </a:prstGeom>
          <a:ln w="12700" cap="flat" cmpd="sng">
            <a:solidFill>
              <a:schemeClr val="tx1"/>
            </a:solidFill>
            <a:prstDash val="solid"/>
            <a:headEnd type="none" w="sm" len="sm"/>
            <a:tailEnd type="none" w="sm" len="sm"/>
          </a:ln>
        </p:spPr>
      </p:sp>
      <p:sp>
        <p:nvSpPr>
          <p:cNvPr id="13328" name="AutoShape 14"/>
          <p:cNvSpPr/>
          <p:nvPr/>
        </p:nvSpPr>
        <p:spPr>
          <a:xfrm>
            <a:off x="5005388" y="4652963"/>
            <a:ext cx="333375" cy="25400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3329" name="Rectangle 15"/>
          <p:cNvSpPr/>
          <p:nvPr/>
        </p:nvSpPr>
        <p:spPr>
          <a:xfrm>
            <a:off x="5089525" y="4718050"/>
            <a:ext cx="153988" cy="230188"/>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sp>
        <p:nvSpPr>
          <p:cNvPr id="13330" name="Rectangle 16"/>
          <p:cNvSpPr/>
          <p:nvPr/>
        </p:nvSpPr>
        <p:spPr>
          <a:xfrm>
            <a:off x="4967288" y="4957763"/>
            <a:ext cx="390525" cy="285750"/>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1600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 850 R</a:t>
            </a:r>
            <a:endParaRPr lang="en-US" altLang="zh-CN" sz="800" b="0">
              <a:latin typeface="Comic Sans MS" panose="030F0702030302020204" pitchFamily="66" charset="0"/>
              <a:ea typeface="宋体" panose="02010600030101010101" pitchFamily="2" charset="-122"/>
            </a:endParaRPr>
          </a:p>
        </p:txBody>
      </p:sp>
      <p:sp>
        <p:nvSpPr>
          <p:cNvPr id="13331" name="Rectangle 17"/>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目前状态图</a:t>
            </a:r>
            <a:endParaRPr lang="zh-CN" altLang="en-US" dirty="0">
              <a:ea typeface="宋体" panose="02010600030101010101" pitchFamily="2" charset="-122"/>
            </a:endParaRPr>
          </a:p>
        </p:txBody>
      </p:sp>
      <p:grpSp>
        <p:nvGrpSpPr>
          <p:cNvPr id="13332" name="Group 18"/>
          <p:cNvGrpSpPr/>
          <p:nvPr/>
        </p:nvGrpSpPr>
        <p:grpSpPr>
          <a:xfrm>
            <a:off x="7772400" y="1447800"/>
            <a:ext cx="885825" cy="1235075"/>
            <a:chOff x="4896" y="912"/>
            <a:chExt cx="557" cy="778"/>
          </a:xfrm>
        </p:grpSpPr>
        <p:grpSp>
          <p:nvGrpSpPr>
            <p:cNvPr id="13363" name="Group 19"/>
            <p:cNvGrpSpPr/>
            <p:nvPr/>
          </p:nvGrpSpPr>
          <p:grpSpPr>
            <a:xfrm>
              <a:off x="4896" y="912"/>
              <a:ext cx="557" cy="286"/>
              <a:chOff x="5136" y="864"/>
              <a:chExt cx="557" cy="286"/>
            </a:xfrm>
          </p:grpSpPr>
          <p:sp>
            <p:nvSpPr>
              <p:cNvPr id="879636" name="Freeform 20"/>
              <p:cNvSpPr/>
              <p:nvPr/>
            </p:nvSpPr>
            <p:spPr bwMode="auto">
              <a:xfrm>
                <a:off x="5136" y="864"/>
                <a:ext cx="557" cy="286"/>
              </a:xfrm>
              <a:custGeom>
                <a:avLst/>
                <a:gdLst/>
                <a:ahLst/>
                <a:cxnLst>
                  <a:cxn ang="0">
                    <a:pos x="0" y="285"/>
                  </a:cxn>
                  <a:cxn ang="0">
                    <a:pos x="0" y="83"/>
                  </a:cxn>
                  <a:cxn ang="0">
                    <a:pos x="189" y="0"/>
                  </a:cxn>
                  <a:cxn ang="0">
                    <a:pos x="189" y="67"/>
                  </a:cxn>
                  <a:cxn ang="0">
                    <a:pos x="360" y="0"/>
                  </a:cxn>
                  <a:cxn ang="0">
                    <a:pos x="360" y="67"/>
                  </a:cxn>
                  <a:cxn ang="0">
                    <a:pos x="512" y="0"/>
                  </a:cxn>
                  <a:cxn ang="0">
                    <a:pos x="512" y="285"/>
                  </a:cxn>
                  <a:cxn ang="0">
                    <a:pos x="0" y="285"/>
                  </a:cxn>
                </a:cxnLst>
                <a:rect l="0" t="0" r="r" b="b"/>
                <a:pathLst>
                  <a:path w="513" h="286">
                    <a:moveTo>
                      <a:pt x="0" y="285"/>
                    </a:moveTo>
                    <a:lnTo>
                      <a:pt x="0" y="83"/>
                    </a:lnTo>
                    <a:lnTo>
                      <a:pt x="189" y="0"/>
                    </a:lnTo>
                    <a:lnTo>
                      <a:pt x="189" y="67"/>
                    </a:lnTo>
                    <a:lnTo>
                      <a:pt x="360" y="0"/>
                    </a:lnTo>
                    <a:lnTo>
                      <a:pt x="360" y="67"/>
                    </a:lnTo>
                    <a:lnTo>
                      <a:pt x="512" y="0"/>
                    </a:lnTo>
                    <a:lnTo>
                      <a:pt x="512" y="285"/>
                    </a:lnTo>
                    <a:lnTo>
                      <a:pt x="0" y="285"/>
                    </a:lnTo>
                  </a:path>
                </a:pathLst>
              </a:custGeom>
              <a:solidFill>
                <a:schemeClr val="bg1"/>
              </a:solidFill>
              <a:ln w="25400" cap="rnd" cmpd="sng">
                <a:solidFill>
                  <a:schemeClr val="tx1"/>
                </a:solidFill>
                <a:prstDash val="solid"/>
                <a:round/>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71" name="Rectangle 21"/>
              <p:cNvSpPr/>
              <p:nvPr/>
            </p:nvSpPr>
            <p:spPr>
              <a:xfrm>
                <a:off x="5184" y="960"/>
                <a:ext cx="436" cy="174"/>
              </a:xfrm>
              <a:prstGeom prst="rect">
                <a:avLst/>
              </a:prstGeom>
              <a:solidFill>
                <a:schemeClr val="bg1"/>
              </a:solid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State Street</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Assembly</a:t>
                </a:r>
                <a:endParaRPr lang="en-US" altLang="zh-CN" sz="800" b="0">
                  <a:solidFill>
                    <a:schemeClr val="bg2"/>
                  </a:solidFill>
                  <a:latin typeface="Comic Sans MS" panose="030F0702030302020204" pitchFamily="66" charset="0"/>
                  <a:ea typeface="宋体" panose="02010600030101010101" pitchFamily="2" charset="-122"/>
                </a:endParaRPr>
              </a:p>
            </p:txBody>
          </p:sp>
        </p:grpSp>
        <p:grpSp>
          <p:nvGrpSpPr>
            <p:cNvPr id="13364" name="Group 22"/>
            <p:cNvGrpSpPr/>
            <p:nvPr/>
          </p:nvGrpSpPr>
          <p:grpSpPr>
            <a:xfrm>
              <a:off x="4896" y="1200"/>
              <a:ext cx="545" cy="490"/>
              <a:chOff x="4485" y="1178"/>
              <a:chExt cx="502" cy="490"/>
            </a:xfrm>
          </p:grpSpPr>
          <p:sp>
            <p:nvSpPr>
              <p:cNvPr id="13365" name="Rectangle 23"/>
              <p:cNvSpPr/>
              <p:nvPr/>
            </p:nvSpPr>
            <p:spPr>
              <a:xfrm>
                <a:off x="4485" y="1178"/>
                <a:ext cx="500" cy="490"/>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18,400 </a:t>
                </a:r>
                <a:r>
                  <a:rPr lang="en-US" altLang="zh-CN" sz="800" b="0" err="1">
                    <a:latin typeface="Comic Sans MS" panose="030F0702030302020204" pitchFamily="66" charset="0"/>
                    <a:ea typeface="宋体" panose="02010600030101010101" pitchFamily="2" charset="-122"/>
                  </a:rPr>
                  <a:t>pcs</a:t>
                </a:r>
                <a:r>
                  <a:rPr lang="en-US" altLang="zh-CN" sz="800" b="0">
                    <a:latin typeface="Comic Sans MS" panose="030F0702030302020204" pitchFamily="66" charset="0"/>
                    <a:ea typeface="宋体" panose="02010600030101010101" pitchFamily="2" charset="-122"/>
                  </a:rPr>
                  <a:t>/mo</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- 12,000 LH</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   6,400 RH</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Tray = 20 </a:t>
                </a:r>
                <a:r>
                  <a:rPr lang="en-US" altLang="zh-CN" sz="800" b="0" err="1">
                    <a:latin typeface="Comic Sans MS" panose="030F0702030302020204" pitchFamily="66" charset="0"/>
                    <a:ea typeface="宋体" panose="02010600030101010101" pitchFamily="2" charset="-122"/>
                  </a:rPr>
                  <a:t>pcs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920 </a:t>
                </a:r>
                <a:r>
                  <a:rPr lang="en-US" altLang="zh-CN" sz="800" b="0" err="1">
                    <a:latin typeface="Comic Sans MS" panose="030F0702030302020204" pitchFamily="66" charset="0"/>
                    <a:ea typeface="宋体" panose="02010600030101010101" pitchFamily="2" charset="-122"/>
                  </a:rPr>
                  <a:t>pcs</a:t>
                </a:r>
                <a:r>
                  <a:rPr lang="en-US" altLang="zh-CN" sz="800" b="0">
                    <a:latin typeface="Comic Sans MS" panose="030F0702030302020204" pitchFamily="66" charset="0"/>
                    <a:ea typeface="宋体" panose="02010600030101010101" pitchFamily="2" charset="-122"/>
                  </a:rPr>
                  <a:t>/day</a:t>
                </a:r>
                <a:endParaRPr lang="en-US" altLang="zh-CN" sz="800" b="0">
                  <a:solidFill>
                    <a:schemeClr val="bg2"/>
                  </a:solidFill>
                  <a:latin typeface="Comic Sans MS" panose="030F0702030302020204" pitchFamily="66" charset="0"/>
                  <a:ea typeface="宋体" panose="02010600030101010101" pitchFamily="2" charset="-122"/>
                </a:endParaRPr>
              </a:p>
            </p:txBody>
          </p:sp>
          <p:grpSp>
            <p:nvGrpSpPr>
              <p:cNvPr id="13366" name="Group 24"/>
              <p:cNvGrpSpPr/>
              <p:nvPr/>
            </p:nvGrpSpPr>
            <p:grpSpPr>
              <a:xfrm>
                <a:off x="4485" y="1418"/>
                <a:ext cx="502" cy="163"/>
                <a:chOff x="4476" y="1418"/>
                <a:chExt cx="520" cy="163"/>
              </a:xfrm>
            </p:grpSpPr>
            <p:sp>
              <p:nvSpPr>
                <p:cNvPr id="13367" name="Line 25"/>
                <p:cNvSpPr/>
                <p:nvPr/>
              </p:nvSpPr>
              <p:spPr>
                <a:xfrm>
                  <a:off x="4476" y="1418"/>
                  <a:ext cx="520" cy="0"/>
                </a:xfrm>
                <a:prstGeom prst="line">
                  <a:avLst/>
                </a:prstGeom>
                <a:ln w="12700" cap="flat" cmpd="sng">
                  <a:solidFill>
                    <a:schemeClr val="tx1"/>
                  </a:solidFill>
                  <a:prstDash val="solid"/>
                  <a:headEnd type="none" w="sm" len="sm"/>
                  <a:tailEnd type="none" w="sm" len="sm"/>
                </a:ln>
              </p:spPr>
            </p:sp>
            <p:sp>
              <p:nvSpPr>
                <p:cNvPr id="13368" name="Line 26"/>
                <p:cNvSpPr/>
                <p:nvPr/>
              </p:nvSpPr>
              <p:spPr>
                <a:xfrm>
                  <a:off x="4476" y="1502"/>
                  <a:ext cx="520" cy="0"/>
                </a:xfrm>
                <a:prstGeom prst="line">
                  <a:avLst/>
                </a:prstGeom>
                <a:ln w="12700" cap="flat" cmpd="sng">
                  <a:solidFill>
                    <a:schemeClr val="tx1"/>
                  </a:solidFill>
                  <a:prstDash val="solid"/>
                  <a:headEnd type="none" w="sm" len="sm"/>
                  <a:tailEnd type="none" w="sm" len="sm"/>
                </a:ln>
              </p:spPr>
            </p:sp>
            <p:sp>
              <p:nvSpPr>
                <p:cNvPr id="13369" name="Line 27"/>
                <p:cNvSpPr/>
                <p:nvPr/>
              </p:nvSpPr>
              <p:spPr>
                <a:xfrm>
                  <a:off x="4476" y="1581"/>
                  <a:ext cx="520" cy="0"/>
                </a:xfrm>
                <a:prstGeom prst="line">
                  <a:avLst/>
                </a:prstGeom>
                <a:ln w="12700" cap="flat" cmpd="sng">
                  <a:solidFill>
                    <a:schemeClr val="tx1"/>
                  </a:solidFill>
                  <a:prstDash val="solid"/>
                  <a:headEnd type="none" w="sm" len="sm"/>
                  <a:tailEnd type="none" w="sm" len="sm"/>
                </a:ln>
              </p:spPr>
            </p:sp>
          </p:grpSp>
        </p:grpSp>
      </p:grpSp>
      <p:grpSp>
        <p:nvGrpSpPr>
          <p:cNvPr id="13333" name="Group 28"/>
          <p:cNvGrpSpPr/>
          <p:nvPr/>
        </p:nvGrpSpPr>
        <p:grpSpPr>
          <a:xfrm>
            <a:off x="8242300" y="2800350"/>
            <a:ext cx="973138" cy="1598613"/>
            <a:chOff x="5192" y="1764"/>
            <a:chExt cx="613" cy="1007"/>
          </a:xfrm>
        </p:grpSpPr>
        <p:sp>
          <p:nvSpPr>
            <p:cNvPr id="13355" name="Freeform 29"/>
            <p:cNvSpPr/>
            <p:nvPr/>
          </p:nvSpPr>
          <p:spPr>
            <a:xfrm>
              <a:off x="5192" y="1764"/>
              <a:ext cx="613" cy="1007"/>
            </a:xfrm>
            <a:custGeom>
              <a:avLst/>
              <a:gdLst>
                <a:gd name="txL" fmla="*/ 0 w 565"/>
                <a:gd name="txT" fmla="*/ 0 h 1007"/>
                <a:gd name="txR" fmla="*/ 565 w 565"/>
                <a:gd name="txB" fmla="*/ 1007 h 1007"/>
              </a:gdLst>
              <a:ahLst/>
              <a:cxnLst>
                <a:cxn ang="0">
                  <a:pos x="564" y="1006"/>
                </a:cxn>
                <a:cxn ang="0">
                  <a:pos x="51" y="150"/>
                </a:cxn>
                <a:cxn ang="0">
                  <a:pos x="0" y="172"/>
                </a:cxn>
                <a:cxn ang="0">
                  <a:pos x="24" y="0"/>
                </a:cxn>
                <a:cxn ang="0">
                  <a:pos x="202" y="85"/>
                </a:cxn>
                <a:cxn ang="0">
                  <a:pos x="152" y="107"/>
                </a:cxn>
                <a:cxn ang="0">
                  <a:pos x="664" y="962"/>
                </a:cxn>
              </a:cxnLst>
              <a:rect l="txL" t="txT" r="txR" b="txB"/>
              <a:pathLst>
                <a:path w="565" h="1007">
                  <a:moveTo>
                    <a:pt x="479" y="1006"/>
                  </a:moveTo>
                  <a:lnTo>
                    <a:pt x="43" y="150"/>
                  </a:lnTo>
                  <a:lnTo>
                    <a:pt x="0" y="172"/>
                  </a:lnTo>
                  <a:lnTo>
                    <a:pt x="20" y="0"/>
                  </a:lnTo>
                  <a:lnTo>
                    <a:pt x="171" y="85"/>
                  </a:lnTo>
                  <a:lnTo>
                    <a:pt x="129" y="107"/>
                  </a:lnTo>
                  <a:lnTo>
                    <a:pt x="564" y="962"/>
                  </a:lnTo>
                </a:path>
              </a:pathLst>
            </a:custGeom>
            <a:solidFill>
              <a:schemeClr val="bg1"/>
            </a:solidFill>
            <a:ln w="127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13356" name="Group 30"/>
            <p:cNvGrpSpPr/>
            <p:nvPr/>
          </p:nvGrpSpPr>
          <p:grpSpPr>
            <a:xfrm>
              <a:off x="5273" y="2103"/>
              <a:ext cx="428" cy="251"/>
              <a:chOff x="5273" y="2103"/>
              <a:chExt cx="428" cy="251"/>
            </a:xfrm>
          </p:grpSpPr>
          <p:grpSp>
            <p:nvGrpSpPr>
              <p:cNvPr id="13357" name="Group 31"/>
              <p:cNvGrpSpPr/>
              <p:nvPr/>
            </p:nvGrpSpPr>
            <p:grpSpPr>
              <a:xfrm>
                <a:off x="5273" y="2103"/>
                <a:ext cx="428" cy="251"/>
                <a:chOff x="4885" y="2084"/>
                <a:chExt cx="395" cy="251"/>
              </a:xfrm>
            </p:grpSpPr>
            <p:sp>
              <p:nvSpPr>
                <p:cNvPr id="13359" name="Oval 32"/>
                <p:cNvSpPr/>
                <p:nvPr/>
              </p:nvSpPr>
              <p:spPr>
                <a:xfrm>
                  <a:off x="5181" y="2262"/>
                  <a:ext cx="72" cy="73"/>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3360" name="Oval 33"/>
                <p:cNvSpPr/>
                <p:nvPr/>
              </p:nvSpPr>
              <p:spPr>
                <a:xfrm>
                  <a:off x="4929" y="2262"/>
                  <a:ext cx="72" cy="73"/>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3361" name="Rectangle 34"/>
                <p:cNvSpPr/>
                <p:nvPr/>
              </p:nvSpPr>
              <p:spPr>
                <a:xfrm>
                  <a:off x="4885" y="2084"/>
                  <a:ext cx="277" cy="194"/>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3362" name="Rectangle 35"/>
                <p:cNvSpPr/>
                <p:nvPr/>
              </p:nvSpPr>
              <p:spPr>
                <a:xfrm>
                  <a:off x="5170" y="2151"/>
                  <a:ext cx="110" cy="127"/>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3358" name="Rectangle 36"/>
              <p:cNvSpPr/>
              <p:nvPr/>
            </p:nvSpPr>
            <p:spPr>
              <a:xfrm>
                <a:off x="5331" y="2112"/>
                <a:ext cx="188" cy="174"/>
              </a:xfrm>
              <a:prstGeom prst="rect">
                <a:avLst/>
              </a:prstGeom>
              <a:solidFill>
                <a:schemeClr val="bg1"/>
              </a:solid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1x</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Daily</a:t>
                </a:r>
                <a:endParaRPr lang="en-US" altLang="zh-CN" sz="800" b="0">
                  <a:latin typeface="Comic Sans MS" panose="030F0702030302020204" pitchFamily="66" charset="0"/>
                  <a:ea typeface="宋体" panose="02010600030101010101" pitchFamily="2" charset="-122"/>
                </a:endParaRPr>
              </a:p>
            </p:txBody>
          </p:sp>
        </p:grpSp>
      </p:grpSp>
      <p:sp>
        <p:nvSpPr>
          <p:cNvPr id="13334" name="Rectangle 37"/>
          <p:cNvSpPr/>
          <p:nvPr/>
        </p:nvSpPr>
        <p:spPr>
          <a:xfrm>
            <a:off x="8686800" y="4572000"/>
            <a:ext cx="900113" cy="153988"/>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SHIPPING</a:t>
            </a:r>
            <a:endParaRPr lang="en-US" altLang="zh-CN" sz="800" b="0">
              <a:latin typeface="Comic Sans MS" panose="030F0702030302020204" pitchFamily="66" charset="0"/>
              <a:ea typeface="宋体" panose="02010600030101010101" pitchFamily="2" charset="-122"/>
            </a:endParaRPr>
          </a:p>
        </p:txBody>
      </p:sp>
      <p:sp>
        <p:nvSpPr>
          <p:cNvPr id="13335" name="Rectangle 38"/>
          <p:cNvSpPr/>
          <p:nvPr/>
        </p:nvSpPr>
        <p:spPr>
          <a:xfrm>
            <a:off x="8839200" y="4800600"/>
            <a:ext cx="544513" cy="214313"/>
          </a:xfrm>
          <a:prstGeom prst="rect">
            <a:avLst/>
          </a:prstGeom>
          <a:noFill/>
          <a:ln w="9525">
            <a:noFill/>
          </a:ln>
        </p:spPr>
        <p:txBody>
          <a:bodyPr wrap="none" lIns="92075" tIns="46038" rIns="92075" bIns="46038">
            <a:spAutoFit/>
          </a:bodyPr>
          <a:p>
            <a:pPr defTabSz="824230" eaLnBrk="0" hangingPunct="0"/>
            <a:r>
              <a:rPr lang="en-US" altLang="zh-CN" sz="800" b="0">
                <a:latin typeface="Comic Sans MS" panose="030F0702030302020204" pitchFamily="66" charset="0"/>
                <a:ea typeface="宋体" panose="02010600030101010101" pitchFamily="2" charset="-122"/>
              </a:rPr>
              <a:t>Staging</a:t>
            </a:r>
            <a:endParaRPr lang="en-US" altLang="zh-CN" sz="800" b="0">
              <a:latin typeface="Comic Sans MS" panose="030F0702030302020204" pitchFamily="66" charset="0"/>
              <a:ea typeface="宋体" panose="02010600030101010101" pitchFamily="2" charset="-122"/>
            </a:endParaRPr>
          </a:p>
        </p:txBody>
      </p:sp>
      <p:sp>
        <p:nvSpPr>
          <p:cNvPr id="13336" name="Line 39"/>
          <p:cNvSpPr/>
          <p:nvPr/>
        </p:nvSpPr>
        <p:spPr>
          <a:xfrm flipV="1">
            <a:off x="8610600" y="4724400"/>
            <a:ext cx="987425" cy="3175"/>
          </a:xfrm>
          <a:prstGeom prst="line">
            <a:avLst/>
          </a:prstGeom>
          <a:ln w="25400" cap="flat" cmpd="sng">
            <a:solidFill>
              <a:schemeClr val="tx1"/>
            </a:solidFill>
            <a:prstDash val="solid"/>
            <a:headEnd type="none" w="sm" len="sm"/>
            <a:tailEnd type="none" w="sm" len="sm"/>
          </a:ln>
        </p:spPr>
      </p:sp>
      <p:sp>
        <p:nvSpPr>
          <p:cNvPr id="13337" name="AutoShape 40" descr="Dark vertical"/>
          <p:cNvSpPr/>
          <p:nvPr/>
        </p:nvSpPr>
        <p:spPr>
          <a:xfrm>
            <a:off x="8001000" y="4724400"/>
            <a:ext cx="609600" cy="152400"/>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3338" name="AutoShape 41"/>
          <p:cNvSpPr/>
          <p:nvPr/>
        </p:nvSpPr>
        <p:spPr>
          <a:xfrm>
            <a:off x="8077200" y="4648200"/>
            <a:ext cx="333375" cy="25400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3339" name="Rectangle 42"/>
          <p:cNvSpPr/>
          <p:nvPr/>
        </p:nvSpPr>
        <p:spPr>
          <a:xfrm>
            <a:off x="8153400" y="4724400"/>
            <a:ext cx="153988" cy="230188"/>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sp>
        <p:nvSpPr>
          <p:cNvPr id="13340" name="Rectangle 43"/>
          <p:cNvSpPr/>
          <p:nvPr/>
        </p:nvSpPr>
        <p:spPr>
          <a:xfrm>
            <a:off x="8077200" y="5029200"/>
            <a:ext cx="406400" cy="285750"/>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2700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1440 R</a:t>
            </a:r>
            <a:endParaRPr lang="en-US" altLang="zh-CN" sz="800" b="0">
              <a:latin typeface="Comic Sans MS" panose="030F0702030302020204" pitchFamily="66" charset="0"/>
              <a:ea typeface="宋体" panose="02010600030101010101" pitchFamily="2" charset="-122"/>
            </a:endParaRPr>
          </a:p>
        </p:txBody>
      </p:sp>
      <p:sp>
        <p:nvSpPr>
          <p:cNvPr id="13341" name="Rectangle 44"/>
          <p:cNvSpPr/>
          <p:nvPr/>
        </p:nvSpPr>
        <p:spPr>
          <a:xfrm>
            <a:off x="7007225" y="4648200"/>
            <a:ext cx="962025" cy="588963"/>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3342" name="Rectangle 45"/>
          <p:cNvSpPr/>
          <p:nvPr/>
        </p:nvSpPr>
        <p:spPr>
          <a:xfrm>
            <a:off x="7038975" y="4657725"/>
            <a:ext cx="900113" cy="153988"/>
          </a:xfrm>
          <a:prstGeom prst="rect">
            <a:avLst/>
          </a:prstGeom>
          <a:solidFill>
            <a:schemeClr val="bg1"/>
          </a:solid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ASSEMBLY #2</a:t>
            </a:r>
            <a:endParaRPr lang="en-US" altLang="zh-CN" sz="800" b="0">
              <a:latin typeface="Comic Sans MS" panose="030F0702030302020204" pitchFamily="66" charset="0"/>
              <a:ea typeface="宋体" panose="02010600030101010101" pitchFamily="2" charset="-122"/>
            </a:endParaRPr>
          </a:p>
        </p:txBody>
      </p:sp>
      <p:sp>
        <p:nvSpPr>
          <p:cNvPr id="13343" name="Line 46"/>
          <p:cNvSpPr/>
          <p:nvPr/>
        </p:nvSpPr>
        <p:spPr>
          <a:xfrm flipV="1">
            <a:off x="6996113" y="4800600"/>
            <a:ext cx="987425" cy="3175"/>
          </a:xfrm>
          <a:prstGeom prst="line">
            <a:avLst/>
          </a:prstGeom>
          <a:ln w="25400" cap="flat" cmpd="sng">
            <a:solidFill>
              <a:schemeClr val="tx1"/>
            </a:solidFill>
            <a:prstDash val="solid"/>
            <a:headEnd type="none" w="sm" len="sm"/>
            <a:tailEnd type="none" w="sm" len="sm"/>
          </a:ln>
        </p:spPr>
      </p:sp>
      <p:sp>
        <p:nvSpPr>
          <p:cNvPr id="13344" name="Rectangle 47"/>
          <p:cNvSpPr/>
          <p:nvPr/>
        </p:nvSpPr>
        <p:spPr>
          <a:xfrm>
            <a:off x="7192963" y="5083175"/>
            <a:ext cx="107950" cy="153988"/>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grpSp>
        <p:nvGrpSpPr>
          <p:cNvPr id="13345" name="Group 48"/>
          <p:cNvGrpSpPr/>
          <p:nvPr/>
        </p:nvGrpSpPr>
        <p:grpSpPr>
          <a:xfrm>
            <a:off x="6994525" y="5381625"/>
            <a:ext cx="1073150" cy="655638"/>
            <a:chOff x="4090" y="3401"/>
            <a:chExt cx="624" cy="413"/>
          </a:xfrm>
        </p:grpSpPr>
        <p:sp>
          <p:nvSpPr>
            <p:cNvPr id="13350" name="Rectangle 49"/>
            <p:cNvSpPr/>
            <p:nvPr/>
          </p:nvSpPr>
          <p:spPr>
            <a:xfrm>
              <a:off x="4095" y="3401"/>
              <a:ext cx="613" cy="413"/>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40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100%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13351" name="Line 50"/>
            <p:cNvSpPr/>
            <p:nvPr/>
          </p:nvSpPr>
          <p:spPr>
            <a:xfrm>
              <a:off x="4090" y="3485"/>
              <a:ext cx="621" cy="0"/>
            </a:xfrm>
            <a:prstGeom prst="line">
              <a:avLst/>
            </a:prstGeom>
            <a:ln w="12700" cap="flat" cmpd="sng">
              <a:solidFill>
                <a:schemeClr val="tx1"/>
              </a:solidFill>
              <a:prstDash val="solid"/>
              <a:headEnd type="none" w="sm" len="sm"/>
              <a:tailEnd type="none" w="sm" len="sm"/>
            </a:ln>
          </p:spPr>
        </p:sp>
        <p:sp>
          <p:nvSpPr>
            <p:cNvPr id="13352" name="Line 51"/>
            <p:cNvSpPr/>
            <p:nvPr/>
          </p:nvSpPr>
          <p:spPr>
            <a:xfrm>
              <a:off x="4092" y="3566"/>
              <a:ext cx="620" cy="0"/>
            </a:xfrm>
            <a:prstGeom prst="line">
              <a:avLst/>
            </a:prstGeom>
            <a:ln w="12700" cap="flat" cmpd="sng">
              <a:solidFill>
                <a:schemeClr val="tx1"/>
              </a:solidFill>
              <a:prstDash val="solid"/>
              <a:headEnd type="none" w="sm" len="sm"/>
              <a:tailEnd type="none" w="sm" len="sm"/>
            </a:ln>
          </p:spPr>
        </p:sp>
        <p:sp>
          <p:nvSpPr>
            <p:cNvPr id="13353" name="Line 52"/>
            <p:cNvSpPr/>
            <p:nvPr/>
          </p:nvSpPr>
          <p:spPr>
            <a:xfrm>
              <a:off x="4092" y="3654"/>
              <a:ext cx="620" cy="0"/>
            </a:xfrm>
            <a:prstGeom prst="line">
              <a:avLst/>
            </a:prstGeom>
            <a:ln w="12700" cap="flat" cmpd="sng">
              <a:solidFill>
                <a:schemeClr val="tx1"/>
              </a:solidFill>
              <a:prstDash val="solid"/>
              <a:headEnd type="none" w="sm" len="sm"/>
              <a:tailEnd type="none" w="sm" len="sm"/>
            </a:ln>
          </p:spPr>
        </p:sp>
        <p:sp>
          <p:nvSpPr>
            <p:cNvPr id="13354" name="Line 53"/>
            <p:cNvSpPr/>
            <p:nvPr/>
          </p:nvSpPr>
          <p:spPr>
            <a:xfrm>
              <a:off x="4094" y="3732"/>
              <a:ext cx="620" cy="0"/>
            </a:xfrm>
            <a:prstGeom prst="line">
              <a:avLst/>
            </a:prstGeom>
            <a:ln w="12700" cap="flat" cmpd="sng">
              <a:solidFill>
                <a:schemeClr val="tx1"/>
              </a:solidFill>
              <a:prstDash val="solid"/>
              <a:headEnd type="none" w="sm" len="sm"/>
              <a:tailEnd type="none" w="sm" len="sm"/>
            </a:ln>
          </p:spPr>
        </p:sp>
      </p:grpSp>
      <p:grpSp>
        <p:nvGrpSpPr>
          <p:cNvPr id="13346" name="Group 54"/>
          <p:cNvGrpSpPr/>
          <p:nvPr/>
        </p:nvGrpSpPr>
        <p:grpSpPr>
          <a:xfrm>
            <a:off x="6532563" y="4649788"/>
            <a:ext cx="331787" cy="295275"/>
            <a:chOff x="4114" y="2929"/>
            <a:chExt cx="210" cy="186"/>
          </a:xfrm>
        </p:grpSpPr>
        <p:sp>
          <p:nvSpPr>
            <p:cNvPr id="13348" name="AutoShape 55"/>
            <p:cNvSpPr/>
            <p:nvPr/>
          </p:nvSpPr>
          <p:spPr>
            <a:xfrm>
              <a:off x="4114" y="2929"/>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3349" name="Rectangle 56"/>
            <p:cNvSpPr/>
            <p:nvPr/>
          </p:nvSpPr>
          <p:spPr>
            <a:xfrm>
              <a:off x="4167" y="2970"/>
              <a:ext cx="97" cy="145"/>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grpSp>
      <p:sp>
        <p:nvSpPr>
          <p:cNvPr id="13347" name="Rectangle 57"/>
          <p:cNvSpPr/>
          <p:nvPr/>
        </p:nvSpPr>
        <p:spPr>
          <a:xfrm>
            <a:off x="6492875" y="4954588"/>
            <a:ext cx="390525" cy="285750"/>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1200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 640 R</a:t>
            </a:r>
            <a:endParaRPr lang="en-US" altLang="zh-CN" sz="800" b="0">
              <a:latin typeface="Comic Sans MS" panose="030F0702030302020204" pitchFamily="66" charset="0"/>
              <a:ea typeface="宋体" panose="02010600030101010101" pitchFamily="2" charset="-122"/>
            </a:endParaRPr>
          </a:p>
        </p:txBody>
      </p:sp>
      <p:graphicFrame>
        <p:nvGraphicFramePr>
          <p:cNvPr id="13314" name="Object 58"/>
          <p:cNvGraphicFramePr/>
          <p:nvPr/>
        </p:nvGraphicFramePr>
        <p:xfrm>
          <a:off x="7088188" y="5105400"/>
          <a:ext cx="141287" cy="112713"/>
        </p:xfrm>
        <a:graphic>
          <a:graphicData uri="http://schemas.openxmlformats.org/presentationml/2006/ole">
            <mc:AlternateContent xmlns:mc="http://schemas.openxmlformats.org/markup-compatibility/2006">
              <mc:Choice xmlns:v="urn:schemas-microsoft-com:vml" Requires="v">
                <p:oleObj spid="_x0000_s3079" name="" r:id="rId1" imgW="599440" imgH="476250" progId="Word.Document.8">
                  <p:embed/>
                </p:oleObj>
              </mc:Choice>
              <mc:Fallback>
                <p:oleObj name="" r:id="rId1" imgW="599440" imgH="476250" progId="Word.Document.8">
                  <p:embed/>
                  <p:pic>
                    <p:nvPicPr>
                      <p:cNvPr id="0" name="图片 3078"/>
                      <p:cNvPicPr/>
                      <p:nvPr/>
                    </p:nvPicPr>
                    <p:blipFill>
                      <a:blip r:embed="rId2"/>
                      <a:stretch>
                        <a:fillRect/>
                      </a:stretch>
                    </p:blipFill>
                    <p:spPr>
                      <a:xfrm>
                        <a:off x="7088188" y="5105400"/>
                        <a:ext cx="141287" cy="112713"/>
                      </a:xfrm>
                      <a:prstGeom prst="rect">
                        <a:avLst/>
                      </a:prstGeom>
                      <a:noFill/>
                      <a:ln w="38100">
                        <a:noFill/>
                        <a:miter/>
                      </a:ln>
                    </p:spPr>
                  </p:pic>
                </p:oleObj>
              </mc:Fallback>
            </mc:AlternateContent>
          </a:graphicData>
        </a:graphic>
      </p:graphicFrame>
      <p:graphicFrame>
        <p:nvGraphicFramePr>
          <p:cNvPr id="13315" name="Object 59"/>
          <p:cNvGraphicFramePr/>
          <p:nvPr/>
        </p:nvGraphicFramePr>
        <p:xfrm>
          <a:off x="5562600" y="5105400"/>
          <a:ext cx="141288" cy="112713"/>
        </p:xfrm>
        <a:graphic>
          <a:graphicData uri="http://schemas.openxmlformats.org/presentationml/2006/ole">
            <mc:AlternateContent xmlns:mc="http://schemas.openxmlformats.org/markup-compatibility/2006">
              <mc:Choice xmlns:v="urn:schemas-microsoft-com:vml" Requires="v">
                <p:oleObj spid="_x0000_s3080" name="" r:id="rId3" imgW="599440" imgH="476250" progId="Word.Document.8">
                  <p:embed/>
                </p:oleObj>
              </mc:Choice>
              <mc:Fallback>
                <p:oleObj name="" r:id="rId3" imgW="599440" imgH="476250" progId="Word.Document.8">
                  <p:embed/>
                  <p:pic>
                    <p:nvPicPr>
                      <p:cNvPr id="0" name="图片 3079"/>
                      <p:cNvPicPr/>
                      <p:nvPr/>
                    </p:nvPicPr>
                    <p:blipFill>
                      <a:blip r:embed="rId2"/>
                      <a:stretch>
                        <a:fillRect/>
                      </a:stretch>
                    </p:blipFill>
                    <p:spPr>
                      <a:xfrm>
                        <a:off x="5562600" y="5105400"/>
                        <a:ext cx="141288" cy="112713"/>
                      </a:xfrm>
                      <a:prstGeom prst="rect">
                        <a:avLst/>
                      </a:prstGeom>
                      <a:noFill/>
                      <a:ln w="38100">
                        <a:noFill/>
                        <a:miter/>
                      </a:ln>
                    </p:spPr>
                  </p:pic>
                </p:oleObj>
              </mc:Fallback>
            </mc:AlternateContent>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1666" name="Rectangle 2"/>
          <p:cNvSpPr>
            <a:spLocks noChangeArrowheads="1"/>
          </p:cNvSpPr>
          <p:nvPr/>
        </p:nvSpPr>
        <p:spPr bwMode="auto">
          <a:xfrm>
            <a:off x="606425" y="1016000"/>
            <a:ext cx="1811338" cy="725488"/>
          </a:xfrm>
          <a:prstGeom prst="rect">
            <a:avLst/>
          </a:prstGeom>
          <a:noFill/>
          <a:ln w="9525">
            <a:noFill/>
            <a:miter lim="800000"/>
          </a:ln>
          <a:effectLst/>
        </p:spPr>
        <p:txBody>
          <a:bodyPr wrap="none" lIns="92075" tIns="46038" rIns="92075" bIns="46038">
            <a:spAutoFit/>
          </a:bodyPr>
          <a:p>
            <a:pPr>
              <a:lnSpc>
                <a:spcPct val="130000"/>
              </a:lnSpc>
            </a:pPr>
            <a:r>
              <a:rPr lang="en-US" altLang="zh-CN" sz="3200" u="sng">
                <a:solidFill>
                  <a:srgbClr val="CC3300"/>
                </a:solidFill>
                <a:effectLst>
                  <a:outerShdw blurRad="38100" dist="38100" dir="2700000">
                    <a:srgbClr val="000000"/>
                  </a:outerShdw>
                </a:effectLst>
                <a:latin typeface="Arial" panose="020B0604020202020204" pitchFamily="34" charset="0"/>
                <a:ea typeface="宋体" panose="02010600030101010101" pitchFamily="2" charset="-122"/>
              </a:rPr>
              <a:t> #2</a:t>
            </a:r>
            <a:r>
              <a:rPr lang="zh-CN" altLang="en-US" sz="3200" u="sng" dirty="0">
                <a:solidFill>
                  <a:srgbClr val="CC3300"/>
                </a:solidFill>
                <a:effectLst>
                  <a:outerShdw blurRad="38100" dist="38100" dir="2700000">
                    <a:srgbClr val="000000"/>
                  </a:outerShdw>
                </a:effectLst>
                <a:latin typeface="Arial" panose="020B0604020202020204" pitchFamily="34" charset="0"/>
                <a:ea typeface="宋体" panose="02010600030101010101" pitchFamily="2" charset="-122"/>
              </a:rPr>
              <a:t>点焊 </a:t>
            </a:r>
            <a:r>
              <a:rPr lang="en-US" altLang="zh-CN" sz="3200">
                <a:solidFill>
                  <a:srgbClr val="CC3300"/>
                </a:solidFill>
                <a:effectLst>
                  <a:outerShdw blurRad="38100" dist="38100" dir="2700000">
                    <a:srgbClr val="000000"/>
                  </a:outerShdw>
                </a:effectLst>
                <a:latin typeface="Arial" panose="020B0604020202020204" pitchFamily="34" charset="0"/>
                <a:ea typeface="宋体" panose="02010600030101010101" pitchFamily="2" charset="-122"/>
              </a:rPr>
              <a:t>:</a:t>
            </a:r>
            <a:endParaRPr lang="en-US" altLang="zh-CN" sz="3200">
              <a:solidFill>
                <a:srgbClr val="CC3300"/>
              </a:solidFill>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881667" name="Rectangle 3"/>
          <p:cNvSpPr>
            <a:spLocks noChangeArrowheads="1"/>
          </p:cNvSpPr>
          <p:nvPr/>
        </p:nvSpPr>
        <p:spPr bwMode="auto">
          <a:xfrm>
            <a:off x="7494588" y="1087438"/>
            <a:ext cx="1135063" cy="579438"/>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图表</a:t>
            </a:r>
            <a:r>
              <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endPar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4341" name="Rectangle 4"/>
          <p:cNvSpPr/>
          <p:nvPr/>
        </p:nvSpPr>
        <p:spPr>
          <a:xfrm>
            <a:off x="6562725" y="1971675"/>
            <a:ext cx="2797175" cy="1731963"/>
          </a:xfrm>
          <a:prstGeom prst="rect">
            <a:avLst/>
          </a:prstGeom>
          <a:solidFill>
            <a:schemeClr val="tx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342" name="Rectangle 5"/>
          <p:cNvSpPr/>
          <p:nvPr/>
        </p:nvSpPr>
        <p:spPr>
          <a:xfrm>
            <a:off x="6673850" y="2024063"/>
            <a:ext cx="2574925" cy="457200"/>
          </a:xfrm>
          <a:prstGeom prst="rect">
            <a:avLst/>
          </a:prstGeom>
          <a:noFill/>
          <a:ln w="9525">
            <a:noFill/>
          </a:ln>
        </p:spPr>
        <p:txBody>
          <a:bodyPr lIns="92075" tIns="46038" rIns="92075" bIns="46038">
            <a:spAutoFit/>
          </a:bodyPr>
          <a:p>
            <a:pPr algn="ctr"/>
            <a:r>
              <a:rPr lang="en-US" altLang="zh-CN" sz="2400" b="0">
                <a:solidFill>
                  <a:schemeClr val="bg2"/>
                </a:solidFill>
                <a:latin typeface="Comic Sans MS" panose="030F0702030302020204" pitchFamily="66" charset="0"/>
                <a:ea typeface="宋体" panose="02010600030101010101" pitchFamily="2" charset="-122"/>
              </a:rPr>
              <a:t>S.WELD #2</a:t>
            </a:r>
            <a:endParaRPr lang="en-US" altLang="zh-CN" sz="2400" b="0">
              <a:solidFill>
                <a:schemeClr val="bg2"/>
              </a:solidFill>
              <a:latin typeface="Comic Sans MS" panose="030F0702030302020204" pitchFamily="66" charset="0"/>
              <a:ea typeface="宋体" panose="02010600030101010101" pitchFamily="2" charset="-122"/>
            </a:endParaRPr>
          </a:p>
        </p:txBody>
      </p:sp>
      <p:sp>
        <p:nvSpPr>
          <p:cNvPr id="14343" name="Line 6"/>
          <p:cNvSpPr/>
          <p:nvPr/>
        </p:nvSpPr>
        <p:spPr>
          <a:xfrm flipV="1">
            <a:off x="6554788" y="2432050"/>
            <a:ext cx="2817812" cy="6350"/>
          </a:xfrm>
          <a:prstGeom prst="line">
            <a:avLst/>
          </a:prstGeom>
          <a:ln w="25400" cap="flat" cmpd="sng">
            <a:solidFill>
              <a:schemeClr val="bg2"/>
            </a:solidFill>
            <a:prstDash val="solid"/>
            <a:headEnd type="none" w="sm" len="sm"/>
            <a:tailEnd type="none" w="sm" len="sm"/>
          </a:ln>
        </p:spPr>
      </p:sp>
      <p:sp>
        <p:nvSpPr>
          <p:cNvPr id="14344" name="Rectangle 7"/>
          <p:cNvSpPr/>
          <p:nvPr/>
        </p:nvSpPr>
        <p:spPr>
          <a:xfrm>
            <a:off x="7115175" y="3236913"/>
            <a:ext cx="320675" cy="457200"/>
          </a:xfrm>
          <a:prstGeom prst="rect">
            <a:avLst/>
          </a:prstGeom>
          <a:noFill/>
          <a:ln w="9525">
            <a:noFill/>
          </a:ln>
        </p:spPr>
        <p:txBody>
          <a:bodyPr wrap="none" lIns="92075" tIns="46038" rIns="92075" bIns="46038">
            <a:spAutoFit/>
          </a:bodyPr>
          <a:p>
            <a:pPr defTabSz="824230" eaLnBrk="0" hangingPunct="0"/>
            <a:r>
              <a:rPr lang="en-US" altLang="zh-CN" sz="2400" b="0">
                <a:solidFill>
                  <a:schemeClr val="bg2"/>
                </a:solidFill>
                <a:latin typeface="Comic Sans MS" panose="030F0702030302020204" pitchFamily="66" charset="0"/>
                <a:ea typeface="宋体" panose="02010600030101010101" pitchFamily="2" charset="-122"/>
              </a:rPr>
              <a:t>1</a:t>
            </a:r>
            <a:endParaRPr lang="en-US" altLang="zh-CN" sz="2400" b="0">
              <a:solidFill>
                <a:schemeClr val="bg2"/>
              </a:solidFill>
              <a:latin typeface="Comic Sans MS" panose="030F0702030302020204" pitchFamily="66" charset="0"/>
              <a:ea typeface="宋体" panose="02010600030101010101" pitchFamily="2" charset="-122"/>
            </a:endParaRPr>
          </a:p>
        </p:txBody>
      </p:sp>
      <p:grpSp>
        <p:nvGrpSpPr>
          <p:cNvPr id="2" name="Group 8"/>
          <p:cNvGrpSpPr/>
          <p:nvPr/>
        </p:nvGrpSpPr>
        <p:grpSpPr>
          <a:xfrm>
            <a:off x="6548438" y="4076700"/>
            <a:ext cx="3067050" cy="1930400"/>
            <a:chOff x="3808" y="2472"/>
            <a:chExt cx="1783" cy="1216"/>
          </a:xfrm>
        </p:grpSpPr>
        <p:sp>
          <p:nvSpPr>
            <p:cNvPr id="14366" name="Rectangle 9"/>
            <p:cNvSpPr/>
            <p:nvPr/>
          </p:nvSpPr>
          <p:spPr>
            <a:xfrm>
              <a:off x="3815" y="2472"/>
              <a:ext cx="1767" cy="1216"/>
            </a:xfrm>
            <a:prstGeom prst="rect">
              <a:avLst/>
            </a:prstGeom>
            <a:solidFill>
              <a:schemeClr val="tx1"/>
            </a:solidFill>
            <a:ln w="12700" cap="flat" cmpd="sng">
              <a:solidFill>
                <a:schemeClr val="bg2"/>
              </a:solidFill>
              <a:prstDash val="solid"/>
              <a:miter/>
              <a:headEnd type="none" w="med" len="med"/>
              <a:tailEnd type="none" w="med" len="med"/>
            </a:ln>
          </p:spPr>
          <p:txBody>
            <a:bodyPr lIns="92075" tIns="46038" rIns="92075" bIns="46038">
              <a:spAutoFit/>
            </a:bodyPr>
            <a:p>
              <a:pPr algn="ctr"/>
              <a:r>
                <a:rPr lang="en-US" altLang="zh-CN" sz="2400" b="0">
                  <a:solidFill>
                    <a:schemeClr val="bg2"/>
                  </a:solidFill>
                  <a:latin typeface="Comic Sans MS" panose="030F0702030302020204" pitchFamily="66" charset="0"/>
                  <a:ea typeface="宋体" panose="02010600030101010101" pitchFamily="2" charset="-122"/>
                </a:rPr>
                <a:t>C/T = 46 seconds</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C/O = 10 min.</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Uptime = 80%</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2 Shifts</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27,600 sec/shift</a:t>
              </a:r>
              <a:endParaRPr lang="en-US" altLang="zh-CN" sz="2400" b="0">
                <a:solidFill>
                  <a:schemeClr val="bg2"/>
                </a:solidFill>
                <a:latin typeface="Comic Sans MS" panose="030F0702030302020204" pitchFamily="66" charset="0"/>
                <a:ea typeface="宋体" panose="02010600030101010101" pitchFamily="2" charset="-122"/>
              </a:endParaRPr>
            </a:p>
          </p:txBody>
        </p:sp>
        <p:sp>
          <p:nvSpPr>
            <p:cNvPr id="14367" name="Line 10"/>
            <p:cNvSpPr/>
            <p:nvPr/>
          </p:nvSpPr>
          <p:spPr>
            <a:xfrm>
              <a:off x="3808" y="2720"/>
              <a:ext cx="1773" cy="1"/>
            </a:xfrm>
            <a:prstGeom prst="line">
              <a:avLst/>
            </a:prstGeom>
            <a:ln w="12700" cap="flat" cmpd="sng">
              <a:solidFill>
                <a:schemeClr val="bg2"/>
              </a:solidFill>
              <a:prstDash val="solid"/>
              <a:headEnd type="none" w="sm" len="sm"/>
              <a:tailEnd type="none" w="sm" len="sm"/>
            </a:ln>
          </p:spPr>
        </p:sp>
        <p:sp>
          <p:nvSpPr>
            <p:cNvPr id="14368" name="Line 11"/>
            <p:cNvSpPr/>
            <p:nvPr/>
          </p:nvSpPr>
          <p:spPr>
            <a:xfrm>
              <a:off x="3812" y="2951"/>
              <a:ext cx="1773" cy="1"/>
            </a:xfrm>
            <a:prstGeom prst="line">
              <a:avLst/>
            </a:prstGeom>
            <a:ln w="12700" cap="flat" cmpd="sng">
              <a:solidFill>
                <a:schemeClr val="bg2"/>
              </a:solidFill>
              <a:prstDash val="solid"/>
              <a:headEnd type="none" w="sm" len="sm"/>
              <a:tailEnd type="none" w="sm" len="sm"/>
            </a:ln>
          </p:spPr>
        </p:sp>
        <p:sp>
          <p:nvSpPr>
            <p:cNvPr id="14369" name="Line 12"/>
            <p:cNvSpPr/>
            <p:nvPr/>
          </p:nvSpPr>
          <p:spPr>
            <a:xfrm>
              <a:off x="3812" y="3203"/>
              <a:ext cx="1773" cy="1"/>
            </a:xfrm>
            <a:prstGeom prst="line">
              <a:avLst/>
            </a:prstGeom>
            <a:ln w="12700" cap="flat" cmpd="sng">
              <a:solidFill>
                <a:schemeClr val="bg2"/>
              </a:solidFill>
              <a:prstDash val="solid"/>
              <a:headEnd type="none" w="sm" len="sm"/>
              <a:tailEnd type="none" w="sm" len="sm"/>
            </a:ln>
          </p:spPr>
        </p:sp>
        <p:sp>
          <p:nvSpPr>
            <p:cNvPr id="14370" name="Line 13"/>
            <p:cNvSpPr/>
            <p:nvPr/>
          </p:nvSpPr>
          <p:spPr>
            <a:xfrm>
              <a:off x="3818" y="3425"/>
              <a:ext cx="1773" cy="1"/>
            </a:xfrm>
            <a:prstGeom prst="line">
              <a:avLst/>
            </a:prstGeom>
            <a:ln w="12700" cap="flat" cmpd="sng">
              <a:solidFill>
                <a:schemeClr val="bg2"/>
              </a:solidFill>
              <a:prstDash val="solid"/>
              <a:headEnd type="none" w="sm" len="sm"/>
              <a:tailEnd type="none" w="sm" len="sm"/>
            </a:ln>
          </p:spPr>
        </p:sp>
      </p:grpSp>
      <p:grpSp>
        <p:nvGrpSpPr>
          <p:cNvPr id="3" name="Group 14"/>
          <p:cNvGrpSpPr/>
          <p:nvPr/>
        </p:nvGrpSpPr>
        <p:grpSpPr>
          <a:xfrm>
            <a:off x="4629150" y="1987550"/>
            <a:ext cx="1892300" cy="1703388"/>
            <a:chOff x="2692" y="1156"/>
            <a:chExt cx="1100" cy="1073"/>
          </a:xfrm>
        </p:grpSpPr>
        <p:grpSp>
          <p:nvGrpSpPr>
            <p:cNvPr id="14349" name="Group 15"/>
            <p:cNvGrpSpPr/>
            <p:nvPr/>
          </p:nvGrpSpPr>
          <p:grpSpPr>
            <a:xfrm>
              <a:off x="2692" y="1344"/>
              <a:ext cx="1100" cy="184"/>
              <a:chOff x="2304" y="672"/>
              <a:chExt cx="1100" cy="184"/>
            </a:xfrm>
          </p:grpSpPr>
          <p:sp>
            <p:nvSpPr>
              <p:cNvPr id="14355" name="Rectangle 16"/>
              <p:cNvSpPr/>
              <p:nvPr/>
            </p:nvSpPr>
            <p:spPr>
              <a:xfrm>
                <a:off x="2643" y="716"/>
                <a:ext cx="114" cy="96"/>
              </a:xfrm>
              <a:prstGeom prst="rect">
                <a:avLst/>
              </a:prstGeom>
              <a:solidFill>
                <a:schemeClr val="tx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356" name="Rectangle 17"/>
              <p:cNvSpPr/>
              <p:nvPr/>
            </p:nvSpPr>
            <p:spPr>
              <a:xfrm>
                <a:off x="2871" y="716"/>
                <a:ext cx="114" cy="96"/>
              </a:xfrm>
              <a:prstGeom prst="rect">
                <a:avLst/>
              </a:prstGeom>
              <a:solidFill>
                <a:schemeClr val="tx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357" name="Rectangle 18"/>
              <p:cNvSpPr/>
              <p:nvPr/>
            </p:nvSpPr>
            <p:spPr>
              <a:xfrm>
                <a:off x="3102" y="716"/>
                <a:ext cx="114" cy="96"/>
              </a:xfrm>
              <a:prstGeom prst="rect">
                <a:avLst/>
              </a:prstGeom>
              <a:solidFill>
                <a:schemeClr val="tx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358" name="Rectangle 19"/>
              <p:cNvSpPr/>
              <p:nvPr/>
            </p:nvSpPr>
            <p:spPr>
              <a:xfrm>
                <a:off x="2415" y="716"/>
                <a:ext cx="114" cy="96"/>
              </a:xfrm>
              <a:prstGeom prst="rect">
                <a:avLst/>
              </a:prstGeom>
              <a:solidFill>
                <a:schemeClr val="tx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359" name="Rectangle 20"/>
              <p:cNvSpPr/>
              <p:nvPr/>
            </p:nvSpPr>
            <p:spPr>
              <a:xfrm>
                <a:off x="2532" y="716"/>
                <a:ext cx="114" cy="96"/>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360" name="Rectangle 21"/>
              <p:cNvSpPr/>
              <p:nvPr/>
            </p:nvSpPr>
            <p:spPr>
              <a:xfrm>
                <a:off x="2304" y="716"/>
                <a:ext cx="114" cy="96"/>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361" name="Rectangle 22"/>
              <p:cNvSpPr/>
              <p:nvPr/>
            </p:nvSpPr>
            <p:spPr>
              <a:xfrm>
                <a:off x="2308" y="720"/>
                <a:ext cx="1058" cy="88"/>
              </a:xfrm>
              <a:prstGeom prst="rect">
                <a:avLst/>
              </a:prstGeom>
              <a:noFill/>
              <a:ln w="127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362" name="AutoShape 23"/>
              <p:cNvSpPr/>
              <p:nvPr/>
            </p:nvSpPr>
            <p:spPr>
              <a:xfrm rot="5400000">
                <a:off x="3278" y="730"/>
                <a:ext cx="184" cy="68"/>
              </a:xfrm>
              <a:prstGeom prst="triangle">
                <a:avLst>
                  <a:gd name="adj" fmla="val 49995"/>
                </a:avLst>
              </a:prstGeom>
              <a:solidFill>
                <a:schemeClr val="bg2"/>
              </a:solidFill>
              <a:ln w="12700" cap="flat" cmpd="sng">
                <a:solidFill>
                  <a:schemeClr val="bg2"/>
                </a:solidFill>
                <a:prstDash val="solid"/>
                <a:miter/>
                <a:headEnd type="none" w="med" len="med"/>
                <a:tailEnd type="none" w="med" len="med"/>
              </a:ln>
            </p:spPr>
            <p:txBody>
              <a:bodyPr rot="10800000" vert="eaVert" wrap="none" anchor="ctr" anchorCtr="0"/>
              <a:p>
                <a:endParaRPr lang="zh-CN" altLang="en-US" dirty="0">
                  <a:latin typeface="Arial" panose="020B0604020202020204" pitchFamily="34" charset="0"/>
                  <a:ea typeface="宋体" panose="02010600030101010101" pitchFamily="2" charset="-122"/>
                </a:endParaRPr>
              </a:p>
            </p:txBody>
          </p:sp>
          <p:sp>
            <p:nvSpPr>
              <p:cNvPr id="14363" name="Rectangle 24"/>
              <p:cNvSpPr/>
              <p:nvPr/>
            </p:nvSpPr>
            <p:spPr>
              <a:xfrm>
                <a:off x="2760" y="716"/>
                <a:ext cx="115" cy="96"/>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364" name="Rectangle 25"/>
              <p:cNvSpPr/>
              <p:nvPr/>
            </p:nvSpPr>
            <p:spPr>
              <a:xfrm>
                <a:off x="2990" y="716"/>
                <a:ext cx="114" cy="96"/>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365" name="Rectangle 26"/>
              <p:cNvSpPr/>
              <p:nvPr/>
            </p:nvSpPr>
            <p:spPr>
              <a:xfrm>
                <a:off x="3218" y="716"/>
                <a:ext cx="114" cy="96"/>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grpSp>
          <p:nvGrpSpPr>
            <p:cNvPr id="14350" name="Group 27"/>
            <p:cNvGrpSpPr/>
            <p:nvPr/>
          </p:nvGrpSpPr>
          <p:grpSpPr>
            <a:xfrm>
              <a:off x="2924" y="1156"/>
              <a:ext cx="647" cy="1073"/>
              <a:chOff x="2924" y="1156"/>
              <a:chExt cx="647" cy="1073"/>
            </a:xfrm>
          </p:grpSpPr>
          <p:grpSp>
            <p:nvGrpSpPr>
              <p:cNvPr id="14351" name="Group 28"/>
              <p:cNvGrpSpPr/>
              <p:nvPr/>
            </p:nvGrpSpPr>
            <p:grpSpPr>
              <a:xfrm>
                <a:off x="2980" y="1156"/>
                <a:ext cx="568" cy="530"/>
                <a:chOff x="2980" y="1156"/>
                <a:chExt cx="568" cy="530"/>
              </a:xfrm>
            </p:grpSpPr>
            <p:sp>
              <p:nvSpPr>
                <p:cNvPr id="14353" name="AutoShape 29"/>
                <p:cNvSpPr/>
                <p:nvPr/>
              </p:nvSpPr>
              <p:spPr>
                <a:xfrm>
                  <a:off x="2980" y="1156"/>
                  <a:ext cx="568" cy="472"/>
                </a:xfrm>
                <a:prstGeom prst="triangle">
                  <a:avLst>
                    <a:gd name="adj" fmla="val 49995"/>
                  </a:avLst>
                </a:prstGeom>
                <a:solidFill>
                  <a:schemeClr val="tx1"/>
                </a:solidFill>
                <a:ln w="127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354" name="Rectangle 30"/>
                <p:cNvSpPr/>
                <p:nvPr/>
              </p:nvSpPr>
              <p:spPr>
                <a:xfrm>
                  <a:off x="3128" y="1282"/>
                  <a:ext cx="252" cy="404"/>
                </a:xfrm>
                <a:prstGeom prst="rect">
                  <a:avLst/>
                </a:prstGeom>
                <a:noFill/>
                <a:ln w="9525">
                  <a:noFill/>
                </a:ln>
              </p:spPr>
              <p:txBody>
                <a:bodyPr wrap="none" lIns="92075" tIns="46038" rIns="92075" bIns="46038">
                  <a:spAutoFit/>
                </a:bodyPr>
                <a:p>
                  <a:pPr defTabSz="824230" eaLnBrk="0" hangingPunct="0"/>
                  <a:r>
                    <a:rPr lang="en-US" altLang="zh-CN" sz="3600" b="0">
                      <a:solidFill>
                        <a:srgbClr val="0000CC"/>
                      </a:solidFill>
                      <a:latin typeface="Comic Sans MS" panose="030F0702030302020204" pitchFamily="66" charset="0"/>
                      <a:ea typeface="宋体" panose="02010600030101010101" pitchFamily="2" charset="-122"/>
                    </a:rPr>
                    <a:t>I</a:t>
                  </a:r>
                  <a:endParaRPr lang="en-US" altLang="zh-CN" sz="3600" b="0">
                    <a:solidFill>
                      <a:srgbClr val="0000CC"/>
                    </a:solidFill>
                    <a:latin typeface="Comic Sans MS" panose="030F0702030302020204" pitchFamily="66" charset="0"/>
                    <a:ea typeface="宋体" panose="02010600030101010101" pitchFamily="2" charset="-122"/>
                  </a:endParaRPr>
                </a:p>
              </p:txBody>
            </p:sp>
          </p:grpSp>
          <p:sp>
            <p:nvSpPr>
              <p:cNvPr id="881695" name="Rectangle 31"/>
              <p:cNvSpPr>
                <a:spLocks noChangeArrowheads="1"/>
              </p:cNvSpPr>
              <p:nvPr/>
            </p:nvSpPr>
            <p:spPr bwMode="auto">
              <a:xfrm>
                <a:off x="2924" y="1711"/>
                <a:ext cx="647" cy="518"/>
              </a:xfrm>
              <a:prstGeom prst="rect">
                <a:avLst/>
              </a:prstGeom>
              <a:noFill/>
              <a:ln w="9525">
                <a:noFill/>
                <a:miter lim="800000"/>
              </a:ln>
              <a:effectLst/>
            </p:spPr>
            <p:txBody>
              <a:bodyPr wrap="none" lIns="92075" tIns="46038" rIns="92075" bIns="46038">
                <a:spAutoFit/>
              </a:bodyPr>
              <a:lstStyle/>
              <a:p>
                <a:pPr marL="0" marR="0" lvl="0" indent="0" algn="l" defTabSz="82423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srgbClr val="0000CC"/>
                    </a:solidFill>
                    <a:effectLst>
                      <a:outerShdw blurRad="38100" dist="38100" dir="2700000" algn="tl">
                        <a:srgbClr val="C0C0C0"/>
                      </a:outerShdw>
                    </a:effectLst>
                    <a:uLnTx/>
                    <a:uFillTx/>
                    <a:latin typeface="Comic Sans MS" panose="030F0702030302020204" pitchFamily="66" charset="0"/>
                    <a:ea typeface="+mn-ea"/>
                    <a:cs typeface="+mn-cs"/>
                  </a:rPr>
                  <a:t>1100 L</a:t>
                </a:r>
                <a:endParaRPr kumimoji="0" lang="en-US" sz="2400" b="0" i="0" u="none" strike="noStrike" kern="1200" cap="none" spc="0" normalizeH="0" baseline="0" noProof="0">
                  <a:ln>
                    <a:noFill/>
                  </a:ln>
                  <a:solidFill>
                    <a:srgbClr val="0000CC"/>
                  </a:solidFill>
                  <a:effectLst>
                    <a:outerShdw blurRad="38100" dist="38100" dir="2700000" algn="tl">
                      <a:srgbClr val="C0C0C0"/>
                    </a:outerShdw>
                  </a:effectLst>
                  <a:uLnTx/>
                  <a:uFillTx/>
                  <a:latin typeface="Comic Sans MS" panose="030F0702030302020204" pitchFamily="66" charset="0"/>
                  <a:ea typeface="+mn-ea"/>
                  <a:cs typeface="+mn-cs"/>
                </a:endParaRPr>
              </a:p>
              <a:p>
                <a:pPr marL="0" marR="0" lvl="0" indent="0" algn="l" defTabSz="82423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srgbClr val="0000CC"/>
                    </a:solidFill>
                    <a:effectLst>
                      <a:outerShdw blurRad="38100" dist="38100" dir="2700000" algn="tl">
                        <a:srgbClr val="C0C0C0"/>
                      </a:outerShdw>
                    </a:effectLst>
                    <a:uLnTx/>
                    <a:uFillTx/>
                    <a:latin typeface="Comic Sans MS" panose="030F0702030302020204" pitchFamily="66" charset="0"/>
                    <a:ea typeface="+mn-ea"/>
                    <a:cs typeface="+mn-cs"/>
                  </a:rPr>
                  <a:t> 600 R</a:t>
                </a:r>
                <a:endParaRPr kumimoji="0" lang="en-US" sz="2400" b="0" i="0" u="none" strike="noStrike" kern="1200" cap="none" spc="0" normalizeH="0" baseline="0" noProof="0">
                  <a:ln>
                    <a:noFill/>
                  </a:ln>
                  <a:solidFill>
                    <a:srgbClr val="0000CC"/>
                  </a:solidFill>
                  <a:effectLst>
                    <a:outerShdw blurRad="38100" dist="38100" dir="2700000" algn="tl">
                      <a:srgbClr val="C0C0C0"/>
                    </a:outerShdw>
                  </a:effectLst>
                  <a:uLnTx/>
                  <a:uFillTx/>
                  <a:latin typeface="Comic Sans MS" panose="030F0702030302020204" pitchFamily="66" charset="0"/>
                  <a:ea typeface="+mn-ea"/>
                  <a:cs typeface="+mn-cs"/>
                </a:endParaRPr>
              </a:p>
            </p:txBody>
          </p:sp>
        </p:grpSp>
      </p:grpSp>
      <p:sp>
        <p:nvSpPr>
          <p:cNvPr id="14347" name="Rectangle 32"/>
          <p:cNvSpPr>
            <a:spLocks noGrp="1"/>
          </p:cNvSpPr>
          <p:nvPr>
            <p:ph type="title"/>
          </p:nvPr>
        </p:nvSpPr>
        <p:spPr>
          <a:xfrm>
            <a:off x="382588" y="190500"/>
            <a:ext cx="9142412" cy="1143000"/>
          </a:xfrm>
          <a:ln/>
        </p:spPr>
        <p:txBody>
          <a:bodyPr vert="horz" wrap="square" lIns="91440" tIns="45720" rIns="91440" bIns="45720" anchor="ctr" anchorCtr="0"/>
          <a:p>
            <a:pPr eaLnBrk="1" hangingPunct="1"/>
            <a:r>
              <a:rPr lang="en-US" altLang="zh-CN">
                <a:ea typeface="宋体" panose="02010600030101010101" pitchFamily="2" charset="-122"/>
              </a:rPr>
              <a:t>ACME  </a:t>
            </a:r>
            <a:r>
              <a:rPr lang="zh-CN" altLang="en-US" dirty="0">
                <a:ea typeface="宋体" panose="02010600030101010101" pitchFamily="2" charset="-122"/>
              </a:rPr>
              <a:t>冲压加工</a:t>
            </a:r>
            <a:endParaRPr lang="zh-CN" altLang="en-US" dirty="0">
              <a:ea typeface="宋体" panose="02010600030101010101" pitchFamily="2" charset="-122"/>
            </a:endParaRPr>
          </a:p>
        </p:txBody>
      </p:sp>
      <p:sp>
        <p:nvSpPr>
          <p:cNvPr id="14348" name="Rectangle 33"/>
          <p:cNvSpPr>
            <a:spLocks noGrp="1"/>
          </p:cNvSpPr>
          <p:nvPr>
            <p:ph type="body" sz="half" idx="1"/>
          </p:nvPr>
        </p:nvSpPr>
        <p:spPr>
          <a:xfrm>
            <a:off x="382588" y="1676400"/>
            <a:ext cx="4494212" cy="4648200"/>
          </a:xfrm>
          <a:ln/>
        </p:spPr>
        <p:txBody>
          <a:bodyPr vert="horz" wrap="square" lIns="91440" tIns="45720" rIns="91440" bIns="45720" anchor="t" anchorCtr="0"/>
          <a:p>
            <a:pPr eaLnBrk="1" hangingPunct="1">
              <a:buClr>
                <a:srgbClr val="FF9900"/>
              </a:buClr>
              <a:buSzPct val="150000"/>
              <a:buFontTx/>
            </a:pPr>
            <a:r>
              <a:rPr lang="en-US" altLang="zh-CN" sz="2000">
                <a:ea typeface="宋体" panose="02010600030101010101" pitchFamily="2" charset="-122"/>
              </a:rPr>
              <a:t>2 </a:t>
            </a:r>
            <a:r>
              <a:rPr lang="zh-CN" altLang="en-US" sz="2000" dirty="0">
                <a:ea typeface="宋体" panose="02010600030101010101" pitchFamily="2" charset="-122"/>
              </a:rPr>
              <a:t>个部件号</a:t>
            </a:r>
            <a:r>
              <a:rPr lang="en-US" altLang="zh-CN" sz="2000">
                <a:ea typeface="宋体" panose="02010600030101010101" pitchFamily="2" charset="-122"/>
              </a:rPr>
              <a:t> </a:t>
            </a:r>
            <a:endParaRPr lang="en-US" altLang="zh-CN" sz="2000"/>
          </a:p>
          <a:p>
            <a:pPr eaLnBrk="1" hangingPunct="1">
              <a:buClr>
                <a:srgbClr val="FF9900"/>
              </a:buClr>
              <a:buSzPct val="150000"/>
              <a:buFontTx/>
            </a:pPr>
            <a:r>
              <a:rPr lang="en-US" altLang="zh-CN" sz="2000">
                <a:ea typeface="宋体" panose="02010600030101010101" pitchFamily="2" charset="-122"/>
              </a:rPr>
              <a:t>1 </a:t>
            </a:r>
            <a:r>
              <a:rPr lang="zh-CN" altLang="en-US" sz="2000" dirty="0">
                <a:ea typeface="宋体" panose="02010600030101010101" pitchFamily="2" charset="-122"/>
              </a:rPr>
              <a:t>操作者</a:t>
            </a:r>
            <a:r>
              <a:rPr lang="en-US" altLang="zh-CN" sz="2000">
                <a:ea typeface="宋体" panose="02010600030101010101" pitchFamily="2" charset="-122"/>
              </a:rPr>
              <a:t> </a:t>
            </a:r>
            <a:endParaRPr lang="en-US" altLang="zh-CN" sz="2000"/>
          </a:p>
          <a:p>
            <a:pPr eaLnBrk="1" hangingPunct="1">
              <a:buClr>
                <a:srgbClr val="FF9900"/>
              </a:buClr>
              <a:buSzPct val="150000"/>
              <a:buFontTx/>
            </a:pPr>
            <a:r>
              <a:rPr lang="en-US" altLang="zh-CN" sz="2000">
                <a:ea typeface="宋体" panose="02010600030101010101" pitchFamily="2" charset="-122"/>
              </a:rPr>
              <a:t>2 </a:t>
            </a:r>
            <a:r>
              <a:rPr lang="zh-CN" altLang="en-US" sz="2000" dirty="0">
                <a:ea typeface="宋体" panose="02010600030101010101" pitchFamily="2" charset="-122"/>
              </a:rPr>
              <a:t>班制</a:t>
            </a:r>
            <a:r>
              <a:rPr lang="en-US" altLang="zh-CN" sz="2000">
                <a:ea typeface="宋体" panose="02010600030101010101" pitchFamily="2" charset="-122"/>
              </a:rPr>
              <a:t> </a:t>
            </a:r>
            <a:endParaRPr lang="en-US" altLang="zh-CN" sz="2000"/>
          </a:p>
          <a:p>
            <a:pPr eaLnBrk="1" hangingPunct="1">
              <a:buClr>
                <a:srgbClr val="FF9900"/>
              </a:buClr>
              <a:buSzPct val="150000"/>
              <a:buFontTx/>
            </a:pPr>
            <a:r>
              <a:rPr lang="en-US" altLang="zh-CN" sz="2000">
                <a:ea typeface="宋体" panose="02010600030101010101" pitchFamily="2" charset="-122"/>
              </a:rPr>
              <a:t>10 </a:t>
            </a:r>
            <a:r>
              <a:rPr lang="zh-CN" altLang="en-US" sz="2000" dirty="0">
                <a:ea typeface="宋体" panose="02010600030101010101" pitchFamily="2" charset="-122"/>
              </a:rPr>
              <a:t>分钟设置 </a:t>
            </a:r>
            <a:endParaRPr lang="en-US" altLang="zh-CN" sz="2000"/>
          </a:p>
          <a:p>
            <a:pPr eaLnBrk="1" hangingPunct="1">
              <a:buClr>
                <a:srgbClr val="FF9900"/>
              </a:buClr>
              <a:buSzPct val="150000"/>
              <a:buFontTx/>
            </a:pPr>
            <a:r>
              <a:rPr lang="en-US" altLang="zh-CN" sz="2000">
                <a:ea typeface="宋体" panose="02010600030101010101" pitchFamily="2" charset="-122"/>
              </a:rPr>
              <a:t>46 </a:t>
            </a:r>
            <a:r>
              <a:rPr lang="zh-CN" altLang="en-US" sz="2000" dirty="0">
                <a:ea typeface="宋体" panose="02010600030101010101" pitchFamily="2" charset="-122"/>
              </a:rPr>
              <a:t>秒操作时间</a:t>
            </a:r>
            <a:endParaRPr lang="en-US" altLang="zh-CN" sz="2000"/>
          </a:p>
          <a:p>
            <a:pPr eaLnBrk="1" hangingPunct="1">
              <a:buClr>
                <a:srgbClr val="FF9900"/>
              </a:buClr>
              <a:buSzPct val="150000"/>
              <a:buFontTx/>
            </a:pPr>
            <a:r>
              <a:rPr lang="en-US" altLang="zh-CN" sz="2000">
                <a:ea typeface="宋体" panose="02010600030101010101" pitchFamily="2" charset="-122"/>
              </a:rPr>
              <a:t>80% </a:t>
            </a:r>
            <a:r>
              <a:rPr lang="zh-CN" altLang="en-US" sz="2000" dirty="0">
                <a:ea typeface="宋体" panose="02010600030101010101" pitchFamily="2" charset="-122"/>
              </a:rPr>
              <a:t>正常运行使用时间</a:t>
            </a:r>
            <a:r>
              <a:rPr lang="en-US" altLang="zh-CN" sz="2000">
                <a:ea typeface="宋体" panose="02010600030101010101" pitchFamily="2" charset="-122"/>
              </a:rPr>
              <a:t> </a:t>
            </a:r>
            <a:endParaRPr lang="en-US" altLang="zh-CN" sz="2000"/>
          </a:p>
          <a:p>
            <a:pPr eaLnBrk="1" hangingPunct="1">
              <a:buClr>
                <a:srgbClr val="FF9900"/>
              </a:buClr>
              <a:buSzPct val="150000"/>
              <a:buFontTx/>
            </a:pPr>
            <a:r>
              <a:rPr lang="en-US" altLang="zh-CN" sz="2000">
                <a:ea typeface="宋体" panose="02010600030101010101" pitchFamily="2" charset="-122"/>
              </a:rPr>
              <a:t>2</a:t>
            </a:r>
            <a:r>
              <a:rPr lang="zh-CN" altLang="en-US" sz="2000" dirty="0">
                <a:ea typeface="宋体" panose="02010600030101010101" pitchFamily="2" charset="-122"/>
              </a:rPr>
              <a:t>次休息</a:t>
            </a:r>
            <a:r>
              <a:rPr lang="en-US" altLang="zh-CN" sz="2000">
                <a:ea typeface="宋体" panose="02010600030101010101" pitchFamily="2" charset="-122"/>
              </a:rPr>
              <a:t>–</a:t>
            </a:r>
            <a:r>
              <a:rPr lang="zh-CN" altLang="en-US" sz="2000" dirty="0">
                <a:ea typeface="宋体" panose="02010600030101010101" pitchFamily="2" charset="-122"/>
              </a:rPr>
              <a:t>每次 </a:t>
            </a:r>
            <a:r>
              <a:rPr lang="en-US" altLang="zh-CN" sz="2000">
                <a:ea typeface="宋体" panose="02010600030101010101" pitchFamily="2" charset="-122"/>
              </a:rPr>
              <a:t>10 </a:t>
            </a:r>
            <a:r>
              <a:rPr lang="zh-CN" altLang="en-US" sz="2000" dirty="0">
                <a:ea typeface="宋体" panose="02010600030101010101" pitchFamily="2" charset="-122"/>
              </a:rPr>
              <a:t>分钟</a:t>
            </a:r>
            <a:endParaRPr lang="en-US" altLang="zh-CN" sz="2000"/>
          </a:p>
          <a:p>
            <a:pPr eaLnBrk="1" hangingPunct="1">
              <a:buClr>
                <a:srgbClr val="FF9900"/>
              </a:buClr>
              <a:buSzPct val="150000"/>
              <a:buFontTx/>
            </a:pPr>
            <a:r>
              <a:rPr lang="zh-CN" altLang="en-US" sz="2000" dirty="0">
                <a:ea typeface="宋体" panose="02010600030101010101" pitchFamily="2" charset="-122"/>
              </a:rPr>
              <a:t>库存</a:t>
            </a:r>
            <a:r>
              <a:rPr lang="en-US" altLang="zh-CN" sz="2000">
                <a:ea typeface="宋体" panose="02010600030101010101" pitchFamily="2" charset="-122"/>
              </a:rPr>
              <a:t>:</a:t>
            </a:r>
            <a:endParaRPr lang="en-US" altLang="zh-CN" sz="2000">
              <a:ea typeface="宋体" panose="02010600030101010101" pitchFamily="2" charset="-122"/>
            </a:endParaRPr>
          </a:p>
          <a:p>
            <a:pPr eaLnBrk="1" hangingPunct="1">
              <a:buClr>
                <a:srgbClr val="FF9900"/>
              </a:buClr>
              <a:buSzPct val="150000"/>
              <a:buFontTx/>
              <a:buNone/>
            </a:pPr>
            <a:r>
              <a:rPr lang="en-US" altLang="zh-CN" sz="2000"/>
              <a:t> 	 </a:t>
            </a:r>
            <a:r>
              <a:rPr lang="en-US" altLang="zh-CN" sz="2000">
                <a:ea typeface="宋体" panose="02010600030101010101" pitchFamily="2" charset="-122"/>
              </a:rPr>
              <a:t>- 1100 LH</a:t>
            </a:r>
            <a:endParaRPr lang="en-US" altLang="zh-CN" sz="2000">
              <a:ea typeface="宋体" panose="02010600030101010101" pitchFamily="2" charset="-122"/>
            </a:endParaRPr>
          </a:p>
          <a:p>
            <a:pPr eaLnBrk="1" hangingPunct="1">
              <a:buClr>
                <a:srgbClr val="FF9900"/>
              </a:buClr>
              <a:buSzPct val="150000"/>
              <a:buFontTx/>
              <a:buNone/>
            </a:pPr>
            <a:r>
              <a:rPr lang="en-US" altLang="zh-CN" sz="2000"/>
              <a:t> 	 </a:t>
            </a:r>
            <a:r>
              <a:rPr lang="en-US" altLang="zh-CN" sz="2000">
                <a:ea typeface="宋体" panose="02010600030101010101" pitchFamily="2" charset="-122"/>
              </a:rPr>
              <a:t>-   600 RH</a:t>
            </a:r>
            <a:endParaRPr lang="en-US" altLang="zh-CN" sz="2000">
              <a:ea typeface="宋体" panose="02010600030101010101" pitchFamily="2" charset="-122"/>
            </a:endParaRPr>
          </a:p>
          <a:p>
            <a:pPr eaLnBrk="1" hangingPunct="1">
              <a:buClr>
                <a:srgbClr val="FF9900"/>
              </a:buClr>
              <a:buSzPct val="150000"/>
              <a:buFontTx/>
            </a:pPr>
            <a:endParaRPr lang="en-US" altLang="zh-CN" sz="2000"/>
          </a:p>
        </p:txBody>
      </p:sp>
      <p:graphicFrame>
        <p:nvGraphicFramePr>
          <p:cNvPr id="14338" name="Object 34"/>
          <p:cNvGraphicFramePr/>
          <p:nvPr/>
        </p:nvGraphicFramePr>
        <p:xfrm>
          <a:off x="6705600" y="3276600"/>
          <a:ext cx="447675" cy="355600"/>
        </p:xfrm>
        <a:graphic>
          <a:graphicData uri="http://schemas.openxmlformats.org/presentationml/2006/ole">
            <mc:AlternateContent xmlns:mc="http://schemas.openxmlformats.org/markup-compatibility/2006">
              <mc:Choice xmlns:v="urn:schemas-microsoft-com:vml" Requires="v">
                <p:oleObj spid="_x0000_s3081" name="" r:id="rId1" imgW="599440" imgH="476250" progId="Word.Document.8">
                  <p:embed/>
                </p:oleObj>
              </mc:Choice>
              <mc:Fallback>
                <p:oleObj name="" r:id="rId1" imgW="599440" imgH="476250" progId="Word.Document.8">
                  <p:embed/>
                  <p:pic>
                    <p:nvPicPr>
                      <p:cNvPr id="0" name="图片 3080"/>
                      <p:cNvPicPr/>
                      <p:nvPr/>
                    </p:nvPicPr>
                    <p:blipFill>
                      <a:blip r:embed="rId2"/>
                      <a:stretch>
                        <a:fillRect/>
                      </a:stretch>
                    </p:blipFill>
                    <p:spPr>
                      <a:xfrm>
                        <a:off x="6705600" y="3276600"/>
                        <a:ext cx="447675" cy="355600"/>
                      </a:xfrm>
                      <a:prstGeom prst="rect">
                        <a:avLst/>
                      </a:prstGeom>
                      <a:noFill/>
                      <a:ln w="38100">
                        <a:noFill/>
                        <a:miter/>
                      </a:ln>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5" name="Rectangle 2"/>
          <p:cNvSpPr>
            <a:spLocks noGrp="1"/>
          </p:cNvSpPr>
          <p:nvPr>
            <p:ph type="title"/>
          </p:nvPr>
        </p:nvSpPr>
        <p:spPr>
          <a:ln/>
        </p:spPr>
        <p:txBody>
          <a:bodyPr vert="horz" wrap="square" lIns="91440" tIns="45720" rIns="91440" bIns="45720" anchor="ctr" anchorCtr="0"/>
          <a:p>
            <a:pPr eaLnBrk="1" hangingPunct="1"/>
            <a:r>
              <a:rPr lang="zh-CN" altLang="en-US" dirty="0">
                <a:ea typeface="宋体" panose="02010600030101010101" pitchFamily="2" charset="-122"/>
              </a:rPr>
              <a:t>目前状态图</a:t>
            </a:r>
            <a:r>
              <a:rPr lang="en-US" altLang="zh-CN">
                <a:ea typeface="宋体" panose="02010600030101010101" pitchFamily="2" charset="-122"/>
              </a:rPr>
              <a:t> </a:t>
            </a:r>
            <a:endParaRPr lang="en-US" altLang="zh-CN"/>
          </a:p>
        </p:txBody>
      </p:sp>
      <p:grpSp>
        <p:nvGrpSpPr>
          <p:cNvPr id="15366" name="Group 3"/>
          <p:cNvGrpSpPr/>
          <p:nvPr/>
        </p:nvGrpSpPr>
        <p:grpSpPr>
          <a:xfrm>
            <a:off x="533400" y="1447800"/>
            <a:ext cx="9064625" cy="4606925"/>
            <a:chOff x="2064" y="912"/>
            <a:chExt cx="3982" cy="2902"/>
          </a:xfrm>
        </p:grpSpPr>
        <p:sp>
          <p:nvSpPr>
            <p:cNvPr id="15367" name="AutoShape 4" descr="Dark vertical"/>
            <p:cNvSpPr/>
            <p:nvPr/>
          </p:nvSpPr>
          <p:spPr>
            <a:xfrm>
              <a:off x="2064" y="2928"/>
              <a:ext cx="384" cy="96"/>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368" name="AutoShape 5" descr="Dark vertical"/>
            <p:cNvSpPr/>
            <p:nvPr/>
          </p:nvSpPr>
          <p:spPr>
            <a:xfrm>
              <a:off x="3072" y="2976"/>
              <a:ext cx="384" cy="96"/>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369" name="AutoShape 6" descr="Dark vertical"/>
            <p:cNvSpPr/>
            <p:nvPr/>
          </p:nvSpPr>
          <p:spPr>
            <a:xfrm>
              <a:off x="4032" y="2976"/>
              <a:ext cx="384" cy="96"/>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370" name="Rectangle 7"/>
            <p:cNvSpPr/>
            <p:nvPr/>
          </p:nvSpPr>
          <p:spPr>
            <a:xfrm>
              <a:off x="3440" y="3401"/>
              <a:ext cx="664" cy="413"/>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62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100%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15371" name="Line 8"/>
            <p:cNvSpPr/>
            <p:nvPr/>
          </p:nvSpPr>
          <p:spPr>
            <a:xfrm>
              <a:off x="3434" y="3485"/>
              <a:ext cx="673" cy="0"/>
            </a:xfrm>
            <a:prstGeom prst="line">
              <a:avLst/>
            </a:prstGeom>
            <a:ln w="12700" cap="flat" cmpd="sng">
              <a:solidFill>
                <a:schemeClr val="bg2"/>
              </a:solidFill>
              <a:prstDash val="solid"/>
              <a:headEnd type="none" w="sm" len="sm"/>
              <a:tailEnd type="none" w="sm" len="sm"/>
            </a:ln>
          </p:spPr>
        </p:sp>
        <p:sp>
          <p:nvSpPr>
            <p:cNvPr id="15372" name="Line 9"/>
            <p:cNvSpPr/>
            <p:nvPr/>
          </p:nvSpPr>
          <p:spPr>
            <a:xfrm>
              <a:off x="3436" y="3566"/>
              <a:ext cx="672" cy="0"/>
            </a:xfrm>
            <a:prstGeom prst="line">
              <a:avLst/>
            </a:prstGeom>
            <a:ln w="12700" cap="flat" cmpd="sng">
              <a:solidFill>
                <a:schemeClr val="bg2"/>
              </a:solidFill>
              <a:prstDash val="solid"/>
              <a:headEnd type="none" w="sm" len="sm"/>
              <a:tailEnd type="none" w="sm" len="sm"/>
            </a:ln>
          </p:spPr>
        </p:sp>
        <p:sp>
          <p:nvSpPr>
            <p:cNvPr id="15373" name="Line 10"/>
            <p:cNvSpPr/>
            <p:nvPr/>
          </p:nvSpPr>
          <p:spPr>
            <a:xfrm>
              <a:off x="3436" y="3654"/>
              <a:ext cx="672" cy="0"/>
            </a:xfrm>
            <a:prstGeom prst="line">
              <a:avLst/>
            </a:prstGeom>
            <a:ln w="12700" cap="flat" cmpd="sng">
              <a:solidFill>
                <a:schemeClr val="bg2"/>
              </a:solidFill>
              <a:prstDash val="solid"/>
              <a:headEnd type="none" w="sm" len="sm"/>
              <a:tailEnd type="none" w="sm" len="sm"/>
            </a:ln>
          </p:spPr>
        </p:sp>
        <p:sp>
          <p:nvSpPr>
            <p:cNvPr id="15374" name="Line 11"/>
            <p:cNvSpPr/>
            <p:nvPr/>
          </p:nvSpPr>
          <p:spPr>
            <a:xfrm>
              <a:off x="3439" y="3732"/>
              <a:ext cx="671" cy="0"/>
            </a:xfrm>
            <a:prstGeom prst="line">
              <a:avLst/>
            </a:prstGeom>
            <a:ln w="12700" cap="flat" cmpd="sng">
              <a:solidFill>
                <a:schemeClr val="bg2"/>
              </a:solidFill>
              <a:prstDash val="solid"/>
              <a:headEnd type="none" w="sm" len="sm"/>
              <a:tailEnd type="none" w="sm" len="sm"/>
            </a:ln>
          </p:spPr>
        </p:sp>
        <p:sp>
          <p:nvSpPr>
            <p:cNvPr id="15375" name="Rectangle 12"/>
            <p:cNvSpPr/>
            <p:nvPr/>
          </p:nvSpPr>
          <p:spPr>
            <a:xfrm>
              <a:off x="2463" y="2933"/>
              <a:ext cx="606"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376" name="Rectangle 13"/>
            <p:cNvSpPr/>
            <p:nvPr/>
          </p:nvSpPr>
          <p:spPr>
            <a:xfrm>
              <a:off x="2483" y="2939"/>
              <a:ext cx="567" cy="97"/>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 WELD #2</a:t>
              </a:r>
              <a:endParaRPr lang="en-US" altLang="zh-CN" sz="800" b="0">
                <a:latin typeface="Comic Sans MS" panose="030F0702030302020204" pitchFamily="66" charset="0"/>
                <a:ea typeface="宋体" panose="02010600030101010101" pitchFamily="2" charset="-122"/>
              </a:endParaRPr>
            </a:p>
          </p:txBody>
        </p:sp>
        <p:sp>
          <p:nvSpPr>
            <p:cNvPr id="15377" name="Line 14"/>
            <p:cNvSpPr/>
            <p:nvPr/>
          </p:nvSpPr>
          <p:spPr>
            <a:xfrm flipV="1">
              <a:off x="2456" y="3029"/>
              <a:ext cx="622" cy="2"/>
            </a:xfrm>
            <a:prstGeom prst="line">
              <a:avLst/>
            </a:prstGeom>
            <a:ln w="25400" cap="flat" cmpd="sng">
              <a:solidFill>
                <a:schemeClr val="tx1"/>
              </a:solidFill>
              <a:prstDash val="solid"/>
              <a:headEnd type="none" w="sm" len="sm"/>
              <a:tailEnd type="none" w="sm" len="sm"/>
            </a:ln>
          </p:spPr>
        </p:sp>
        <p:sp>
          <p:nvSpPr>
            <p:cNvPr id="15378" name="Rectangle 15"/>
            <p:cNvSpPr/>
            <p:nvPr/>
          </p:nvSpPr>
          <p:spPr>
            <a:xfrm>
              <a:off x="2579" y="3207"/>
              <a:ext cx="48" cy="97"/>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sp>
          <p:nvSpPr>
            <p:cNvPr id="15379" name="Rectangle 16"/>
            <p:cNvSpPr/>
            <p:nvPr/>
          </p:nvSpPr>
          <p:spPr>
            <a:xfrm>
              <a:off x="2462" y="3395"/>
              <a:ext cx="665" cy="413"/>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46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10 minutes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80%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15380" name="Line 17"/>
            <p:cNvSpPr/>
            <p:nvPr/>
          </p:nvSpPr>
          <p:spPr>
            <a:xfrm>
              <a:off x="2458" y="3479"/>
              <a:ext cx="673" cy="0"/>
            </a:xfrm>
            <a:prstGeom prst="line">
              <a:avLst/>
            </a:prstGeom>
            <a:ln w="12700" cap="flat" cmpd="sng">
              <a:solidFill>
                <a:schemeClr val="tx1"/>
              </a:solidFill>
              <a:prstDash val="solid"/>
              <a:headEnd type="none" w="sm" len="sm"/>
              <a:tailEnd type="none" w="sm" len="sm"/>
            </a:ln>
          </p:spPr>
        </p:sp>
        <p:sp>
          <p:nvSpPr>
            <p:cNvPr id="15381" name="Line 18"/>
            <p:cNvSpPr/>
            <p:nvPr/>
          </p:nvSpPr>
          <p:spPr>
            <a:xfrm>
              <a:off x="2459" y="3554"/>
              <a:ext cx="672" cy="0"/>
            </a:xfrm>
            <a:prstGeom prst="line">
              <a:avLst/>
            </a:prstGeom>
            <a:ln w="12700" cap="flat" cmpd="sng">
              <a:solidFill>
                <a:schemeClr val="tx1"/>
              </a:solidFill>
              <a:prstDash val="solid"/>
              <a:headEnd type="none" w="sm" len="sm"/>
              <a:tailEnd type="none" w="sm" len="sm"/>
            </a:ln>
          </p:spPr>
        </p:sp>
        <p:sp>
          <p:nvSpPr>
            <p:cNvPr id="15382" name="Line 19"/>
            <p:cNvSpPr/>
            <p:nvPr/>
          </p:nvSpPr>
          <p:spPr>
            <a:xfrm>
              <a:off x="2459" y="3639"/>
              <a:ext cx="672" cy="0"/>
            </a:xfrm>
            <a:prstGeom prst="line">
              <a:avLst/>
            </a:prstGeom>
            <a:ln w="12700" cap="flat" cmpd="sng">
              <a:solidFill>
                <a:schemeClr val="tx1"/>
              </a:solidFill>
              <a:prstDash val="solid"/>
              <a:headEnd type="none" w="sm" len="sm"/>
              <a:tailEnd type="none" w="sm" len="sm"/>
            </a:ln>
          </p:spPr>
        </p:sp>
        <p:sp>
          <p:nvSpPr>
            <p:cNvPr id="15383" name="Line 20"/>
            <p:cNvSpPr/>
            <p:nvPr/>
          </p:nvSpPr>
          <p:spPr>
            <a:xfrm>
              <a:off x="2459" y="3714"/>
              <a:ext cx="672" cy="0"/>
            </a:xfrm>
            <a:prstGeom prst="line">
              <a:avLst/>
            </a:prstGeom>
            <a:ln w="12700" cap="flat" cmpd="sng">
              <a:solidFill>
                <a:schemeClr val="tx1"/>
              </a:solidFill>
              <a:prstDash val="solid"/>
              <a:headEnd type="none" w="sm" len="sm"/>
              <a:tailEnd type="none" w="sm" len="sm"/>
            </a:ln>
          </p:spPr>
        </p:sp>
        <p:sp>
          <p:nvSpPr>
            <p:cNvPr id="15384" name="Rectangle 21"/>
            <p:cNvSpPr/>
            <p:nvPr/>
          </p:nvSpPr>
          <p:spPr>
            <a:xfrm>
              <a:off x="2142" y="3126"/>
              <a:ext cx="168" cy="180"/>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1100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 600 R</a:t>
              </a:r>
              <a:endParaRPr lang="en-US" altLang="zh-CN" sz="800" b="0">
                <a:latin typeface="Comic Sans MS" panose="030F0702030302020204" pitchFamily="66" charset="0"/>
                <a:ea typeface="宋体" panose="02010600030101010101" pitchFamily="2" charset="-122"/>
              </a:endParaRPr>
            </a:p>
          </p:txBody>
        </p:sp>
        <p:grpSp>
          <p:nvGrpSpPr>
            <p:cNvPr id="15385" name="Group 22"/>
            <p:cNvGrpSpPr/>
            <p:nvPr/>
          </p:nvGrpSpPr>
          <p:grpSpPr>
            <a:xfrm>
              <a:off x="4896" y="912"/>
              <a:ext cx="557" cy="778"/>
              <a:chOff x="4896" y="912"/>
              <a:chExt cx="557" cy="778"/>
            </a:xfrm>
          </p:grpSpPr>
          <p:grpSp>
            <p:nvGrpSpPr>
              <p:cNvPr id="15426" name="Group 23"/>
              <p:cNvGrpSpPr/>
              <p:nvPr/>
            </p:nvGrpSpPr>
            <p:grpSpPr>
              <a:xfrm>
                <a:off x="4896" y="912"/>
                <a:ext cx="557" cy="286"/>
                <a:chOff x="5136" y="864"/>
                <a:chExt cx="557" cy="286"/>
              </a:xfrm>
            </p:grpSpPr>
            <p:sp>
              <p:nvSpPr>
                <p:cNvPr id="883736" name="Freeform 24"/>
                <p:cNvSpPr/>
                <p:nvPr/>
              </p:nvSpPr>
              <p:spPr bwMode="auto">
                <a:xfrm>
                  <a:off x="5136" y="864"/>
                  <a:ext cx="557" cy="286"/>
                </a:xfrm>
                <a:custGeom>
                  <a:avLst/>
                  <a:gdLst/>
                  <a:ahLst/>
                  <a:cxnLst>
                    <a:cxn ang="0">
                      <a:pos x="0" y="285"/>
                    </a:cxn>
                    <a:cxn ang="0">
                      <a:pos x="0" y="83"/>
                    </a:cxn>
                    <a:cxn ang="0">
                      <a:pos x="189" y="0"/>
                    </a:cxn>
                    <a:cxn ang="0">
                      <a:pos x="189" y="67"/>
                    </a:cxn>
                    <a:cxn ang="0">
                      <a:pos x="360" y="0"/>
                    </a:cxn>
                    <a:cxn ang="0">
                      <a:pos x="360" y="67"/>
                    </a:cxn>
                    <a:cxn ang="0">
                      <a:pos x="512" y="0"/>
                    </a:cxn>
                    <a:cxn ang="0">
                      <a:pos x="512" y="285"/>
                    </a:cxn>
                    <a:cxn ang="0">
                      <a:pos x="0" y="285"/>
                    </a:cxn>
                  </a:cxnLst>
                  <a:rect l="0" t="0" r="r" b="b"/>
                  <a:pathLst>
                    <a:path w="513" h="286">
                      <a:moveTo>
                        <a:pt x="0" y="285"/>
                      </a:moveTo>
                      <a:lnTo>
                        <a:pt x="0" y="83"/>
                      </a:lnTo>
                      <a:lnTo>
                        <a:pt x="189" y="0"/>
                      </a:lnTo>
                      <a:lnTo>
                        <a:pt x="189" y="67"/>
                      </a:lnTo>
                      <a:lnTo>
                        <a:pt x="360" y="0"/>
                      </a:lnTo>
                      <a:lnTo>
                        <a:pt x="360" y="67"/>
                      </a:lnTo>
                      <a:lnTo>
                        <a:pt x="512" y="0"/>
                      </a:lnTo>
                      <a:lnTo>
                        <a:pt x="512" y="285"/>
                      </a:lnTo>
                      <a:lnTo>
                        <a:pt x="0" y="285"/>
                      </a:lnTo>
                    </a:path>
                  </a:pathLst>
                </a:custGeom>
                <a:solidFill>
                  <a:schemeClr val="bg1"/>
                </a:solidFill>
                <a:ln w="25400" cap="rnd" cmpd="sng">
                  <a:solidFill>
                    <a:schemeClr val="tx1"/>
                  </a:solidFill>
                  <a:prstDash val="solid"/>
                  <a:round/>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434" name="Rectangle 25"/>
                <p:cNvSpPr/>
                <p:nvPr/>
              </p:nvSpPr>
              <p:spPr>
                <a:xfrm>
                  <a:off x="5250" y="960"/>
                  <a:ext cx="304" cy="174"/>
                </a:xfrm>
                <a:prstGeom prst="rect">
                  <a:avLst/>
                </a:prstGeom>
                <a:solidFill>
                  <a:schemeClr val="bg1"/>
                </a:solid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State Street</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Assembly</a:t>
                  </a:r>
                  <a:endParaRPr lang="en-US" altLang="zh-CN" sz="800" b="0">
                    <a:solidFill>
                      <a:schemeClr val="bg2"/>
                    </a:solidFill>
                    <a:latin typeface="Comic Sans MS" panose="030F0702030302020204" pitchFamily="66" charset="0"/>
                    <a:ea typeface="宋体" panose="02010600030101010101" pitchFamily="2" charset="-122"/>
                  </a:endParaRPr>
                </a:p>
              </p:txBody>
            </p:sp>
          </p:grpSp>
          <p:grpSp>
            <p:nvGrpSpPr>
              <p:cNvPr id="15427" name="Group 26"/>
              <p:cNvGrpSpPr/>
              <p:nvPr/>
            </p:nvGrpSpPr>
            <p:grpSpPr>
              <a:xfrm>
                <a:off x="4896" y="1200"/>
                <a:ext cx="545" cy="490"/>
                <a:chOff x="4485" y="1178"/>
                <a:chExt cx="502" cy="490"/>
              </a:xfrm>
            </p:grpSpPr>
            <p:sp>
              <p:nvSpPr>
                <p:cNvPr id="15428" name="Rectangle 27"/>
                <p:cNvSpPr/>
                <p:nvPr/>
              </p:nvSpPr>
              <p:spPr>
                <a:xfrm>
                  <a:off x="4485" y="1178"/>
                  <a:ext cx="500" cy="490"/>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18,400 </a:t>
                  </a:r>
                  <a:r>
                    <a:rPr lang="en-US" altLang="zh-CN" sz="800" b="0" err="1">
                      <a:latin typeface="Comic Sans MS" panose="030F0702030302020204" pitchFamily="66" charset="0"/>
                      <a:ea typeface="宋体" panose="02010600030101010101" pitchFamily="2" charset="-122"/>
                    </a:rPr>
                    <a:t>pcs</a:t>
                  </a:r>
                  <a:r>
                    <a:rPr lang="en-US" altLang="zh-CN" sz="800" b="0">
                      <a:latin typeface="Comic Sans MS" panose="030F0702030302020204" pitchFamily="66" charset="0"/>
                      <a:ea typeface="宋体" panose="02010600030101010101" pitchFamily="2" charset="-122"/>
                    </a:rPr>
                    <a:t>/mo</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- 12,000 LH</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   6,400 RH</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Tray = 20 </a:t>
                  </a:r>
                  <a:r>
                    <a:rPr lang="en-US" altLang="zh-CN" sz="800" b="0" err="1">
                      <a:latin typeface="Comic Sans MS" panose="030F0702030302020204" pitchFamily="66" charset="0"/>
                      <a:ea typeface="宋体" panose="02010600030101010101" pitchFamily="2" charset="-122"/>
                    </a:rPr>
                    <a:t>pcs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920 </a:t>
                  </a:r>
                  <a:r>
                    <a:rPr lang="en-US" altLang="zh-CN" sz="800" b="0" err="1">
                      <a:latin typeface="Comic Sans MS" panose="030F0702030302020204" pitchFamily="66" charset="0"/>
                      <a:ea typeface="宋体" panose="02010600030101010101" pitchFamily="2" charset="-122"/>
                    </a:rPr>
                    <a:t>pcs</a:t>
                  </a:r>
                  <a:r>
                    <a:rPr lang="en-US" altLang="zh-CN" sz="800" b="0">
                      <a:latin typeface="Comic Sans MS" panose="030F0702030302020204" pitchFamily="66" charset="0"/>
                      <a:ea typeface="宋体" panose="02010600030101010101" pitchFamily="2" charset="-122"/>
                    </a:rPr>
                    <a:t>/day</a:t>
                  </a:r>
                  <a:endParaRPr lang="en-US" altLang="zh-CN" sz="800" b="0">
                    <a:solidFill>
                      <a:schemeClr val="bg2"/>
                    </a:solidFill>
                    <a:latin typeface="Comic Sans MS" panose="030F0702030302020204" pitchFamily="66" charset="0"/>
                    <a:ea typeface="宋体" panose="02010600030101010101" pitchFamily="2" charset="-122"/>
                  </a:endParaRPr>
                </a:p>
              </p:txBody>
            </p:sp>
            <p:grpSp>
              <p:nvGrpSpPr>
                <p:cNvPr id="15429" name="Group 28"/>
                <p:cNvGrpSpPr/>
                <p:nvPr/>
              </p:nvGrpSpPr>
              <p:grpSpPr>
                <a:xfrm>
                  <a:off x="4485" y="1418"/>
                  <a:ext cx="502" cy="163"/>
                  <a:chOff x="4476" y="1418"/>
                  <a:chExt cx="520" cy="163"/>
                </a:xfrm>
              </p:grpSpPr>
              <p:sp>
                <p:nvSpPr>
                  <p:cNvPr id="15430" name="Line 29"/>
                  <p:cNvSpPr/>
                  <p:nvPr/>
                </p:nvSpPr>
                <p:spPr>
                  <a:xfrm>
                    <a:off x="4476" y="1418"/>
                    <a:ext cx="520" cy="0"/>
                  </a:xfrm>
                  <a:prstGeom prst="line">
                    <a:avLst/>
                  </a:prstGeom>
                  <a:ln w="12700" cap="flat" cmpd="sng">
                    <a:solidFill>
                      <a:schemeClr val="tx1"/>
                    </a:solidFill>
                    <a:prstDash val="solid"/>
                    <a:headEnd type="none" w="sm" len="sm"/>
                    <a:tailEnd type="none" w="sm" len="sm"/>
                  </a:ln>
                </p:spPr>
              </p:sp>
              <p:sp>
                <p:nvSpPr>
                  <p:cNvPr id="15431" name="Line 30"/>
                  <p:cNvSpPr/>
                  <p:nvPr/>
                </p:nvSpPr>
                <p:spPr>
                  <a:xfrm>
                    <a:off x="4476" y="1502"/>
                    <a:ext cx="520" cy="0"/>
                  </a:xfrm>
                  <a:prstGeom prst="line">
                    <a:avLst/>
                  </a:prstGeom>
                  <a:ln w="12700" cap="flat" cmpd="sng">
                    <a:solidFill>
                      <a:schemeClr val="tx1"/>
                    </a:solidFill>
                    <a:prstDash val="solid"/>
                    <a:headEnd type="none" w="sm" len="sm"/>
                    <a:tailEnd type="none" w="sm" len="sm"/>
                  </a:ln>
                </p:spPr>
              </p:sp>
              <p:sp>
                <p:nvSpPr>
                  <p:cNvPr id="15432" name="Line 31"/>
                  <p:cNvSpPr/>
                  <p:nvPr/>
                </p:nvSpPr>
                <p:spPr>
                  <a:xfrm>
                    <a:off x="4476" y="1581"/>
                    <a:ext cx="520" cy="0"/>
                  </a:xfrm>
                  <a:prstGeom prst="line">
                    <a:avLst/>
                  </a:prstGeom>
                  <a:ln w="12700" cap="flat" cmpd="sng">
                    <a:solidFill>
                      <a:schemeClr val="tx1"/>
                    </a:solidFill>
                    <a:prstDash val="solid"/>
                    <a:headEnd type="none" w="sm" len="sm"/>
                    <a:tailEnd type="none" w="sm" len="sm"/>
                  </a:ln>
                </p:spPr>
              </p:sp>
            </p:grpSp>
          </p:grpSp>
        </p:grpSp>
        <p:grpSp>
          <p:nvGrpSpPr>
            <p:cNvPr id="15386" name="Group 32"/>
            <p:cNvGrpSpPr/>
            <p:nvPr/>
          </p:nvGrpSpPr>
          <p:grpSpPr>
            <a:xfrm>
              <a:off x="5192" y="1764"/>
              <a:ext cx="613" cy="1007"/>
              <a:chOff x="5192" y="1764"/>
              <a:chExt cx="613" cy="1007"/>
            </a:xfrm>
          </p:grpSpPr>
          <p:sp>
            <p:nvSpPr>
              <p:cNvPr id="15418" name="Freeform 33"/>
              <p:cNvSpPr/>
              <p:nvPr/>
            </p:nvSpPr>
            <p:spPr>
              <a:xfrm>
                <a:off x="5192" y="1764"/>
                <a:ext cx="613" cy="1007"/>
              </a:xfrm>
              <a:custGeom>
                <a:avLst/>
                <a:gdLst>
                  <a:gd name="txL" fmla="*/ 0 w 565"/>
                  <a:gd name="txT" fmla="*/ 0 h 1007"/>
                  <a:gd name="txR" fmla="*/ 565 w 565"/>
                  <a:gd name="txB" fmla="*/ 1007 h 1007"/>
                </a:gdLst>
                <a:ahLst/>
                <a:cxnLst>
                  <a:cxn ang="0">
                    <a:pos x="564" y="1006"/>
                  </a:cxn>
                  <a:cxn ang="0">
                    <a:pos x="51" y="150"/>
                  </a:cxn>
                  <a:cxn ang="0">
                    <a:pos x="0" y="172"/>
                  </a:cxn>
                  <a:cxn ang="0">
                    <a:pos x="24" y="0"/>
                  </a:cxn>
                  <a:cxn ang="0">
                    <a:pos x="202" y="85"/>
                  </a:cxn>
                  <a:cxn ang="0">
                    <a:pos x="152" y="107"/>
                  </a:cxn>
                  <a:cxn ang="0">
                    <a:pos x="664" y="962"/>
                  </a:cxn>
                </a:cxnLst>
                <a:rect l="txL" t="txT" r="txR" b="txB"/>
                <a:pathLst>
                  <a:path w="565" h="1007">
                    <a:moveTo>
                      <a:pt x="479" y="1006"/>
                    </a:moveTo>
                    <a:lnTo>
                      <a:pt x="43" y="150"/>
                    </a:lnTo>
                    <a:lnTo>
                      <a:pt x="0" y="172"/>
                    </a:lnTo>
                    <a:lnTo>
                      <a:pt x="20" y="0"/>
                    </a:lnTo>
                    <a:lnTo>
                      <a:pt x="171" y="85"/>
                    </a:lnTo>
                    <a:lnTo>
                      <a:pt x="129" y="107"/>
                    </a:lnTo>
                    <a:lnTo>
                      <a:pt x="564" y="962"/>
                    </a:lnTo>
                  </a:path>
                </a:pathLst>
              </a:custGeom>
              <a:solidFill>
                <a:schemeClr val="bg1"/>
              </a:solidFill>
              <a:ln w="127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15419" name="Group 34"/>
              <p:cNvGrpSpPr/>
              <p:nvPr/>
            </p:nvGrpSpPr>
            <p:grpSpPr>
              <a:xfrm>
                <a:off x="5273" y="2103"/>
                <a:ext cx="428" cy="251"/>
                <a:chOff x="5273" y="2103"/>
                <a:chExt cx="428" cy="251"/>
              </a:xfrm>
            </p:grpSpPr>
            <p:grpSp>
              <p:nvGrpSpPr>
                <p:cNvPr id="15420" name="Group 35"/>
                <p:cNvGrpSpPr/>
                <p:nvPr/>
              </p:nvGrpSpPr>
              <p:grpSpPr>
                <a:xfrm>
                  <a:off x="5273" y="2103"/>
                  <a:ext cx="428" cy="251"/>
                  <a:chOff x="4885" y="2084"/>
                  <a:chExt cx="395" cy="251"/>
                </a:xfrm>
              </p:grpSpPr>
              <p:sp>
                <p:nvSpPr>
                  <p:cNvPr id="15422" name="Oval 36"/>
                  <p:cNvSpPr/>
                  <p:nvPr/>
                </p:nvSpPr>
                <p:spPr>
                  <a:xfrm>
                    <a:off x="5181" y="2262"/>
                    <a:ext cx="72" cy="73"/>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423" name="Oval 37"/>
                  <p:cNvSpPr/>
                  <p:nvPr/>
                </p:nvSpPr>
                <p:spPr>
                  <a:xfrm>
                    <a:off x="4929" y="2262"/>
                    <a:ext cx="72" cy="73"/>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424" name="Rectangle 38"/>
                  <p:cNvSpPr/>
                  <p:nvPr/>
                </p:nvSpPr>
                <p:spPr>
                  <a:xfrm>
                    <a:off x="4885" y="2084"/>
                    <a:ext cx="277" cy="194"/>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425" name="Rectangle 39"/>
                  <p:cNvSpPr/>
                  <p:nvPr/>
                </p:nvSpPr>
                <p:spPr>
                  <a:xfrm>
                    <a:off x="5170" y="2151"/>
                    <a:ext cx="110" cy="127"/>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5421" name="Rectangle 40"/>
                <p:cNvSpPr/>
                <p:nvPr/>
              </p:nvSpPr>
              <p:spPr>
                <a:xfrm>
                  <a:off x="5358" y="2112"/>
                  <a:ext cx="131" cy="174"/>
                </a:xfrm>
                <a:prstGeom prst="rect">
                  <a:avLst/>
                </a:prstGeom>
                <a:solidFill>
                  <a:schemeClr val="bg1"/>
                </a:solid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1x</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Daily</a:t>
                  </a:r>
                  <a:endParaRPr lang="en-US" altLang="zh-CN" sz="800" b="0">
                    <a:latin typeface="Comic Sans MS" panose="030F0702030302020204" pitchFamily="66" charset="0"/>
                    <a:ea typeface="宋体" panose="02010600030101010101" pitchFamily="2" charset="-122"/>
                  </a:endParaRPr>
                </a:p>
              </p:txBody>
            </p:sp>
          </p:grpSp>
        </p:grpSp>
        <p:sp>
          <p:nvSpPr>
            <p:cNvPr id="15387" name="Rectangle 41"/>
            <p:cNvSpPr/>
            <p:nvPr/>
          </p:nvSpPr>
          <p:spPr>
            <a:xfrm>
              <a:off x="5424" y="2832"/>
              <a:ext cx="606"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388" name="Rectangle 42"/>
            <p:cNvSpPr/>
            <p:nvPr/>
          </p:nvSpPr>
          <p:spPr>
            <a:xfrm>
              <a:off x="5472" y="2880"/>
              <a:ext cx="567" cy="97"/>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SHIPPING</a:t>
              </a:r>
              <a:endParaRPr lang="en-US" altLang="zh-CN" sz="800" b="0">
                <a:latin typeface="Comic Sans MS" panose="030F0702030302020204" pitchFamily="66" charset="0"/>
                <a:ea typeface="宋体" panose="02010600030101010101" pitchFamily="2" charset="-122"/>
              </a:endParaRPr>
            </a:p>
          </p:txBody>
        </p:sp>
        <p:sp>
          <p:nvSpPr>
            <p:cNvPr id="15389" name="Line 43"/>
            <p:cNvSpPr/>
            <p:nvPr/>
          </p:nvSpPr>
          <p:spPr>
            <a:xfrm flipV="1">
              <a:off x="5424" y="2976"/>
              <a:ext cx="622" cy="2"/>
            </a:xfrm>
            <a:prstGeom prst="line">
              <a:avLst/>
            </a:prstGeom>
            <a:ln w="25400" cap="flat" cmpd="sng">
              <a:solidFill>
                <a:schemeClr val="tx1"/>
              </a:solidFill>
              <a:prstDash val="solid"/>
              <a:headEnd type="none" w="sm" len="sm"/>
              <a:tailEnd type="none" w="sm" len="sm"/>
            </a:ln>
          </p:spPr>
        </p:sp>
        <p:sp>
          <p:nvSpPr>
            <p:cNvPr id="15390" name="Rectangle 44"/>
            <p:cNvSpPr/>
            <p:nvPr/>
          </p:nvSpPr>
          <p:spPr>
            <a:xfrm>
              <a:off x="5568" y="3024"/>
              <a:ext cx="239" cy="135"/>
            </a:xfrm>
            <a:prstGeom prst="rect">
              <a:avLst/>
            </a:prstGeom>
            <a:noFill/>
            <a:ln w="9525">
              <a:noFill/>
            </a:ln>
          </p:spPr>
          <p:txBody>
            <a:bodyPr wrap="none" lIns="92075" tIns="46038" rIns="92075" bIns="46038">
              <a:spAutoFit/>
            </a:bodyPr>
            <a:p>
              <a:pPr defTabSz="824230" eaLnBrk="0" hangingPunct="0"/>
              <a:r>
                <a:rPr lang="en-US" altLang="zh-CN" sz="800" b="0">
                  <a:latin typeface="Comic Sans MS" panose="030F0702030302020204" pitchFamily="66" charset="0"/>
                  <a:ea typeface="宋体" panose="02010600030101010101" pitchFamily="2" charset="-122"/>
                </a:rPr>
                <a:t>Staging</a:t>
              </a:r>
              <a:endParaRPr lang="en-US" altLang="zh-CN" sz="800" b="0">
                <a:latin typeface="Comic Sans MS" panose="030F0702030302020204" pitchFamily="66" charset="0"/>
                <a:ea typeface="宋体" panose="02010600030101010101" pitchFamily="2" charset="-122"/>
              </a:endParaRPr>
            </a:p>
          </p:txBody>
        </p:sp>
        <p:sp>
          <p:nvSpPr>
            <p:cNvPr id="15391" name="AutoShape 45" descr="Dark vertical"/>
            <p:cNvSpPr/>
            <p:nvPr/>
          </p:nvSpPr>
          <p:spPr>
            <a:xfrm>
              <a:off x="5040" y="2976"/>
              <a:ext cx="384" cy="96"/>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392" name="AutoShape 46"/>
            <p:cNvSpPr/>
            <p:nvPr/>
          </p:nvSpPr>
          <p:spPr>
            <a:xfrm>
              <a:off x="5088" y="2928"/>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393" name="Rectangle 47"/>
            <p:cNvSpPr/>
            <p:nvPr/>
          </p:nvSpPr>
          <p:spPr>
            <a:xfrm>
              <a:off x="5136" y="2976"/>
              <a:ext cx="68" cy="145"/>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sp>
          <p:nvSpPr>
            <p:cNvPr id="15394" name="Rectangle 48"/>
            <p:cNvSpPr/>
            <p:nvPr/>
          </p:nvSpPr>
          <p:spPr>
            <a:xfrm>
              <a:off x="5088" y="3168"/>
              <a:ext cx="178" cy="180"/>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2700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1440 R</a:t>
              </a:r>
              <a:endParaRPr lang="en-US" altLang="zh-CN" sz="800" b="0">
                <a:latin typeface="Comic Sans MS" panose="030F0702030302020204" pitchFamily="66" charset="0"/>
                <a:ea typeface="宋体" panose="02010600030101010101" pitchFamily="2" charset="-122"/>
              </a:endParaRPr>
            </a:p>
          </p:txBody>
        </p:sp>
        <p:sp>
          <p:nvSpPr>
            <p:cNvPr id="15395" name="Rectangle 49"/>
            <p:cNvSpPr/>
            <p:nvPr/>
          </p:nvSpPr>
          <p:spPr>
            <a:xfrm>
              <a:off x="4414" y="2928"/>
              <a:ext cx="606"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396" name="Rectangle 50"/>
            <p:cNvSpPr/>
            <p:nvPr/>
          </p:nvSpPr>
          <p:spPr>
            <a:xfrm>
              <a:off x="4434" y="2934"/>
              <a:ext cx="567" cy="97"/>
            </a:xfrm>
            <a:prstGeom prst="rect">
              <a:avLst/>
            </a:prstGeom>
            <a:solidFill>
              <a:schemeClr val="bg1"/>
            </a:solid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ASSEMBLY #2</a:t>
              </a:r>
              <a:endParaRPr lang="en-US" altLang="zh-CN" sz="800" b="0">
                <a:latin typeface="Comic Sans MS" panose="030F0702030302020204" pitchFamily="66" charset="0"/>
                <a:ea typeface="宋体" panose="02010600030101010101" pitchFamily="2" charset="-122"/>
              </a:endParaRPr>
            </a:p>
          </p:txBody>
        </p:sp>
        <p:sp>
          <p:nvSpPr>
            <p:cNvPr id="15397" name="Line 51"/>
            <p:cNvSpPr/>
            <p:nvPr/>
          </p:nvSpPr>
          <p:spPr>
            <a:xfrm flipV="1">
              <a:off x="4407" y="3024"/>
              <a:ext cx="622" cy="2"/>
            </a:xfrm>
            <a:prstGeom prst="line">
              <a:avLst/>
            </a:prstGeom>
            <a:ln w="25400" cap="flat" cmpd="sng">
              <a:solidFill>
                <a:schemeClr val="tx1"/>
              </a:solidFill>
              <a:prstDash val="solid"/>
              <a:headEnd type="none" w="sm" len="sm"/>
              <a:tailEnd type="none" w="sm" len="sm"/>
            </a:ln>
          </p:spPr>
        </p:sp>
        <p:sp>
          <p:nvSpPr>
            <p:cNvPr id="15398" name="Rectangle 52"/>
            <p:cNvSpPr/>
            <p:nvPr/>
          </p:nvSpPr>
          <p:spPr>
            <a:xfrm>
              <a:off x="4530" y="3202"/>
              <a:ext cx="48" cy="97"/>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grpSp>
          <p:nvGrpSpPr>
            <p:cNvPr id="15399" name="Group 53"/>
            <p:cNvGrpSpPr/>
            <p:nvPr/>
          </p:nvGrpSpPr>
          <p:grpSpPr>
            <a:xfrm>
              <a:off x="4406" y="3390"/>
              <a:ext cx="676" cy="413"/>
              <a:chOff x="4090" y="3401"/>
              <a:chExt cx="624" cy="413"/>
            </a:xfrm>
          </p:grpSpPr>
          <p:sp>
            <p:nvSpPr>
              <p:cNvPr id="15413" name="Rectangle 54"/>
              <p:cNvSpPr/>
              <p:nvPr/>
            </p:nvSpPr>
            <p:spPr>
              <a:xfrm>
                <a:off x="4095" y="3401"/>
                <a:ext cx="613" cy="413"/>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40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100%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15414" name="Line 55"/>
              <p:cNvSpPr/>
              <p:nvPr/>
            </p:nvSpPr>
            <p:spPr>
              <a:xfrm>
                <a:off x="4090" y="3485"/>
                <a:ext cx="621" cy="0"/>
              </a:xfrm>
              <a:prstGeom prst="line">
                <a:avLst/>
              </a:prstGeom>
              <a:ln w="12700" cap="flat" cmpd="sng">
                <a:solidFill>
                  <a:schemeClr val="tx1"/>
                </a:solidFill>
                <a:prstDash val="solid"/>
                <a:headEnd type="none" w="sm" len="sm"/>
                <a:tailEnd type="none" w="sm" len="sm"/>
              </a:ln>
            </p:spPr>
          </p:sp>
          <p:sp>
            <p:nvSpPr>
              <p:cNvPr id="15415" name="Line 56"/>
              <p:cNvSpPr/>
              <p:nvPr/>
            </p:nvSpPr>
            <p:spPr>
              <a:xfrm>
                <a:off x="4092" y="3566"/>
                <a:ext cx="620" cy="0"/>
              </a:xfrm>
              <a:prstGeom prst="line">
                <a:avLst/>
              </a:prstGeom>
              <a:ln w="12700" cap="flat" cmpd="sng">
                <a:solidFill>
                  <a:schemeClr val="tx1"/>
                </a:solidFill>
                <a:prstDash val="solid"/>
                <a:headEnd type="none" w="sm" len="sm"/>
                <a:tailEnd type="none" w="sm" len="sm"/>
              </a:ln>
            </p:spPr>
          </p:sp>
          <p:sp>
            <p:nvSpPr>
              <p:cNvPr id="15416" name="Line 57"/>
              <p:cNvSpPr/>
              <p:nvPr/>
            </p:nvSpPr>
            <p:spPr>
              <a:xfrm>
                <a:off x="4092" y="3654"/>
                <a:ext cx="620" cy="0"/>
              </a:xfrm>
              <a:prstGeom prst="line">
                <a:avLst/>
              </a:prstGeom>
              <a:ln w="12700" cap="flat" cmpd="sng">
                <a:solidFill>
                  <a:schemeClr val="tx1"/>
                </a:solidFill>
                <a:prstDash val="solid"/>
                <a:headEnd type="none" w="sm" len="sm"/>
                <a:tailEnd type="none" w="sm" len="sm"/>
              </a:ln>
            </p:spPr>
          </p:sp>
          <p:sp>
            <p:nvSpPr>
              <p:cNvPr id="15417" name="Line 58"/>
              <p:cNvSpPr/>
              <p:nvPr/>
            </p:nvSpPr>
            <p:spPr>
              <a:xfrm>
                <a:off x="4094" y="3732"/>
                <a:ext cx="620" cy="0"/>
              </a:xfrm>
              <a:prstGeom prst="line">
                <a:avLst/>
              </a:prstGeom>
              <a:ln w="12700" cap="flat" cmpd="sng">
                <a:solidFill>
                  <a:schemeClr val="tx1"/>
                </a:solidFill>
                <a:prstDash val="solid"/>
                <a:headEnd type="none" w="sm" len="sm"/>
                <a:tailEnd type="none" w="sm" len="sm"/>
              </a:ln>
            </p:spPr>
          </p:sp>
        </p:grpSp>
        <p:grpSp>
          <p:nvGrpSpPr>
            <p:cNvPr id="15400" name="Group 59"/>
            <p:cNvGrpSpPr/>
            <p:nvPr/>
          </p:nvGrpSpPr>
          <p:grpSpPr>
            <a:xfrm>
              <a:off x="4114" y="2929"/>
              <a:ext cx="210" cy="186"/>
              <a:chOff x="4114" y="2929"/>
              <a:chExt cx="210" cy="186"/>
            </a:xfrm>
          </p:grpSpPr>
          <p:sp>
            <p:nvSpPr>
              <p:cNvPr id="15411" name="AutoShape 60"/>
              <p:cNvSpPr/>
              <p:nvPr/>
            </p:nvSpPr>
            <p:spPr>
              <a:xfrm>
                <a:off x="4114" y="2929"/>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412" name="Rectangle 61"/>
              <p:cNvSpPr/>
              <p:nvPr/>
            </p:nvSpPr>
            <p:spPr>
              <a:xfrm>
                <a:off x="4167" y="2970"/>
                <a:ext cx="68" cy="145"/>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grpSp>
        <p:sp>
          <p:nvSpPr>
            <p:cNvPr id="15401" name="Rectangle 62"/>
            <p:cNvSpPr/>
            <p:nvPr/>
          </p:nvSpPr>
          <p:spPr>
            <a:xfrm>
              <a:off x="4090" y="3121"/>
              <a:ext cx="171" cy="180"/>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1200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 640 R</a:t>
              </a:r>
              <a:endParaRPr lang="en-US" altLang="zh-CN" sz="800" b="0">
                <a:latin typeface="Comic Sans MS" panose="030F0702030302020204" pitchFamily="66" charset="0"/>
                <a:ea typeface="宋体" panose="02010600030101010101" pitchFamily="2" charset="-122"/>
              </a:endParaRPr>
            </a:p>
          </p:txBody>
        </p:sp>
        <p:sp>
          <p:nvSpPr>
            <p:cNvPr id="15402" name="Rectangle 63"/>
            <p:cNvSpPr/>
            <p:nvPr/>
          </p:nvSpPr>
          <p:spPr>
            <a:xfrm>
              <a:off x="3443" y="2939"/>
              <a:ext cx="605"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403" name="Rectangle 64"/>
            <p:cNvSpPr/>
            <p:nvPr/>
          </p:nvSpPr>
          <p:spPr>
            <a:xfrm>
              <a:off x="3462" y="2945"/>
              <a:ext cx="567" cy="97"/>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ASSEMBLY #1</a:t>
              </a:r>
              <a:endParaRPr lang="en-US" altLang="zh-CN" sz="800" b="0">
                <a:latin typeface="Comic Sans MS" panose="030F0702030302020204" pitchFamily="66" charset="0"/>
                <a:ea typeface="宋体" panose="02010600030101010101" pitchFamily="2" charset="-122"/>
              </a:endParaRPr>
            </a:p>
          </p:txBody>
        </p:sp>
        <p:sp>
          <p:nvSpPr>
            <p:cNvPr id="15404" name="Line 65"/>
            <p:cNvSpPr/>
            <p:nvPr/>
          </p:nvSpPr>
          <p:spPr>
            <a:xfrm flipV="1">
              <a:off x="3435" y="3035"/>
              <a:ext cx="622" cy="2"/>
            </a:xfrm>
            <a:prstGeom prst="line">
              <a:avLst/>
            </a:prstGeom>
            <a:ln w="25400" cap="flat" cmpd="sng">
              <a:solidFill>
                <a:schemeClr val="tx1"/>
              </a:solidFill>
              <a:prstDash val="solid"/>
              <a:headEnd type="none" w="sm" len="sm"/>
              <a:tailEnd type="none" w="sm" len="sm"/>
            </a:ln>
          </p:spPr>
        </p:sp>
        <p:sp>
          <p:nvSpPr>
            <p:cNvPr id="15405" name="Rectangle 66"/>
            <p:cNvSpPr/>
            <p:nvPr/>
          </p:nvSpPr>
          <p:spPr>
            <a:xfrm>
              <a:off x="3559" y="3213"/>
              <a:ext cx="48" cy="97"/>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sp>
          <p:nvSpPr>
            <p:cNvPr id="15406" name="AutoShape 67"/>
            <p:cNvSpPr/>
            <p:nvPr/>
          </p:nvSpPr>
          <p:spPr>
            <a:xfrm>
              <a:off x="3153" y="2931"/>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407" name="Rectangle 68"/>
            <p:cNvSpPr/>
            <p:nvPr/>
          </p:nvSpPr>
          <p:spPr>
            <a:xfrm>
              <a:off x="3129" y="3123"/>
              <a:ext cx="171" cy="180"/>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1600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 850 R</a:t>
              </a:r>
              <a:endParaRPr lang="en-US" altLang="zh-CN" sz="800" b="0">
                <a:latin typeface="Comic Sans MS" panose="030F0702030302020204" pitchFamily="66" charset="0"/>
                <a:ea typeface="宋体" panose="02010600030101010101" pitchFamily="2" charset="-122"/>
              </a:endParaRPr>
            </a:p>
          </p:txBody>
        </p:sp>
        <p:sp>
          <p:nvSpPr>
            <p:cNvPr id="15408" name="Rectangle 69"/>
            <p:cNvSpPr/>
            <p:nvPr/>
          </p:nvSpPr>
          <p:spPr>
            <a:xfrm>
              <a:off x="3206" y="2972"/>
              <a:ext cx="68" cy="145"/>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sp>
          <p:nvSpPr>
            <p:cNvPr id="15409" name="AutoShape 70"/>
            <p:cNvSpPr/>
            <p:nvPr/>
          </p:nvSpPr>
          <p:spPr>
            <a:xfrm>
              <a:off x="2160" y="2880"/>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410" name="Rectangle 71"/>
            <p:cNvSpPr/>
            <p:nvPr/>
          </p:nvSpPr>
          <p:spPr>
            <a:xfrm>
              <a:off x="2208" y="2928"/>
              <a:ext cx="67" cy="145"/>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graphicFrame>
          <p:nvGraphicFramePr>
            <p:cNvPr id="15362" name="Object 72"/>
            <p:cNvGraphicFramePr/>
            <p:nvPr/>
          </p:nvGraphicFramePr>
          <p:xfrm>
            <a:off x="4464" y="3216"/>
            <a:ext cx="89" cy="71"/>
          </p:xfrm>
          <a:graphic>
            <a:graphicData uri="http://schemas.openxmlformats.org/presentationml/2006/ole">
              <mc:AlternateContent xmlns:mc="http://schemas.openxmlformats.org/markup-compatibility/2006">
                <mc:Choice xmlns:v="urn:schemas-microsoft-com:vml" Requires="v">
                  <p:oleObj spid="_x0000_s3082" name="" r:id="rId1" imgW="599440" imgH="476250" progId="Word.Document.8">
                    <p:embed/>
                  </p:oleObj>
                </mc:Choice>
                <mc:Fallback>
                  <p:oleObj name="" r:id="rId1" imgW="599440" imgH="476250" progId="Word.Document.8">
                    <p:embed/>
                    <p:pic>
                      <p:nvPicPr>
                        <p:cNvPr id="0" name="图片 3081"/>
                        <p:cNvPicPr/>
                        <p:nvPr/>
                      </p:nvPicPr>
                      <p:blipFill>
                        <a:blip r:embed="rId2"/>
                        <a:stretch>
                          <a:fillRect/>
                        </a:stretch>
                      </p:blipFill>
                      <p:spPr>
                        <a:xfrm>
                          <a:off x="4464" y="3216"/>
                          <a:ext cx="89" cy="71"/>
                        </a:xfrm>
                        <a:prstGeom prst="rect">
                          <a:avLst/>
                        </a:prstGeom>
                        <a:noFill/>
                        <a:ln w="38100">
                          <a:noFill/>
                          <a:miter/>
                        </a:ln>
                      </p:spPr>
                    </p:pic>
                  </p:oleObj>
                </mc:Fallback>
              </mc:AlternateContent>
            </a:graphicData>
          </a:graphic>
        </p:graphicFrame>
        <p:graphicFrame>
          <p:nvGraphicFramePr>
            <p:cNvPr id="15363" name="Object 73"/>
            <p:cNvGraphicFramePr/>
            <p:nvPr/>
          </p:nvGraphicFramePr>
          <p:xfrm>
            <a:off x="2496" y="3216"/>
            <a:ext cx="89" cy="71"/>
          </p:xfrm>
          <a:graphic>
            <a:graphicData uri="http://schemas.openxmlformats.org/presentationml/2006/ole">
              <mc:AlternateContent xmlns:mc="http://schemas.openxmlformats.org/markup-compatibility/2006">
                <mc:Choice xmlns:v="urn:schemas-microsoft-com:vml" Requires="v">
                  <p:oleObj spid="_x0000_s3084" name="" r:id="rId3" imgW="599440" imgH="476250" progId="Word.Document.8">
                    <p:embed/>
                  </p:oleObj>
                </mc:Choice>
                <mc:Fallback>
                  <p:oleObj name="" r:id="rId3" imgW="599440" imgH="476250" progId="Word.Document.8">
                    <p:embed/>
                    <p:pic>
                      <p:nvPicPr>
                        <p:cNvPr id="0" name="图片 3083"/>
                        <p:cNvPicPr/>
                        <p:nvPr/>
                      </p:nvPicPr>
                      <p:blipFill>
                        <a:blip r:embed="rId2"/>
                        <a:stretch>
                          <a:fillRect/>
                        </a:stretch>
                      </p:blipFill>
                      <p:spPr>
                        <a:xfrm>
                          <a:off x="2496" y="3216"/>
                          <a:ext cx="89" cy="71"/>
                        </a:xfrm>
                        <a:prstGeom prst="rect">
                          <a:avLst/>
                        </a:prstGeom>
                        <a:noFill/>
                        <a:ln w="38100">
                          <a:noFill/>
                          <a:miter/>
                        </a:ln>
                      </p:spPr>
                    </p:pic>
                  </p:oleObj>
                </mc:Fallback>
              </mc:AlternateContent>
            </a:graphicData>
          </a:graphic>
        </p:graphicFrame>
        <p:graphicFrame>
          <p:nvGraphicFramePr>
            <p:cNvPr id="15364" name="Object 74"/>
            <p:cNvGraphicFramePr/>
            <p:nvPr/>
          </p:nvGraphicFramePr>
          <p:xfrm>
            <a:off x="3463" y="3216"/>
            <a:ext cx="89" cy="71"/>
          </p:xfrm>
          <a:graphic>
            <a:graphicData uri="http://schemas.openxmlformats.org/presentationml/2006/ole">
              <mc:AlternateContent xmlns:mc="http://schemas.openxmlformats.org/markup-compatibility/2006">
                <mc:Choice xmlns:v="urn:schemas-microsoft-com:vml" Requires="v">
                  <p:oleObj spid="_x0000_s3085" name="" r:id="rId4" imgW="599440" imgH="476250" progId="Word.Document.8">
                    <p:embed/>
                  </p:oleObj>
                </mc:Choice>
                <mc:Fallback>
                  <p:oleObj name="" r:id="rId4" imgW="599440" imgH="476250" progId="Word.Document.8">
                    <p:embed/>
                    <p:pic>
                      <p:nvPicPr>
                        <p:cNvPr id="0" name="图片 3084"/>
                        <p:cNvPicPr/>
                        <p:nvPr/>
                      </p:nvPicPr>
                      <p:blipFill>
                        <a:blip r:embed="rId2"/>
                        <a:stretch>
                          <a:fillRect/>
                        </a:stretch>
                      </p:blipFill>
                      <p:spPr>
                        <a:xfrm>
                          <a:off x="3463" y="3216"/>
                          <a:ext cx="89" cy="71"/>
                        </a:xfrm>
                        <a:prstGeom prst="rect">
                          <a:avLst/>
                        </a:prstGeom>
                        <a:noFill/>
                        <a:ln w="38100">
                          <a:noFill/>
                          <a:miter/>
                        </a:ln>
                      </p:spPr>
                    </p:pic>
                  </p:oleObj>
                </mc:Fallback>
              </mc:AlternateContent>
            </a:graphicData>
          </a:graphic>
        </p:graphicFrame>
      </p:gr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885762" name="Rectangle 2"/>
          <p:cNvSpPr>
            <a:spLocks noChangeArrowheads="1"/>
          </p:cNvSpPr>
          <p:nvPr/>
        </p:nvSpPr>
        <p:spPr bwMode="auto">
          <a:xfrm>
            <a:off x="606425" y="863600"/>
            <a:ext cx="1698625" cy="725488"/>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#1</a:t>
            </a:r>
            <a:r>
              <a:rPr kumimoji="0" lang="zh-CN" altLang="en-US"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点焊</a:t>
            </a:r>
            <a:r>
              <a:rPr kumimoji="0" lang="en-US" altLang="zh-CN" sz="3200" b="1"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endParaRPr kumimoji="0" lang="en-US" altLang="zh-CN" sz="3200" b="1"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85763" name="Rectangle 3"/>
          <p:cNvSpPr>
            <a:spLocks noChangeArrowheads="1"/>
          </p:cNvSpPr>
          <p:nvPr/>
        </p:nvSpPr>
        <p:spPr bwMode="auto">
          <a:xfrm>
            <a:off x="7494588" y="935038"/>
            <a:ext cx="1247775" cy="579438"/>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图表</a:t>
            </a:r>
            <a:r>
              <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endPar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6389" name="Rectangle 4"/>
          <p:cNvSpPr/>
          <p:nvPr/>
        </p:nvSpPr>
        <p:spPr>
          <a:xfrm>
            <a:off x="6562725" y="1819275"/>
            <a:ext cx="2797175" cy="1731963"/>
          </a:xfrm>
          <a:prstGeom prst="rect">
            <a:avLst/>
          </a:prstGeom>
          <a:solidFill>
            <a:schemeClr val="tx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6390" name="Rectangle 5"/>
          <p:cNvSpPr/>
          <p:nvPr/>
        </p:nvSpPr>
        <p:spPr>
          <a:xfrm>
            <a:off x="6673850" y="1871663"/>
            <a:ext cx="2574925" cy="457200"/>
          </a:xfrm>
          <a:prstGeom prst="rect">
            <a:avLst/>
          </a:prstGeom>
          <a:noFill/>
          <a:ln w="9525">
            <a:noFill/>
          </a:ln>
        </p:spPr>
        <p:txBody>
          <a:bodyPr lIns="92075" tIns="46038" rIns="92075" bIns="46038">
            <a:spAutoFit/>
          </a:bodyPr>
          <a:p>
            <a:pPr algn="ctr"/>
            <a:r>
              <a:rPr lang="en-US" altLang="zh-CN" sz="2400" b="0">
                <a:solidFill>
                  <a:schemeClr val="bg2"/>
                </a:solidFill>
                <a:latin typeface="Comic Sans MS" panose="030F0702030302020204" pitchFamily="66" charset="0"/>
                <a:ea typeface="宋体" panose="02010600030101010101" pitchFamily="2" charset="-122"/>
              </a:rPr>
              <a:t>S.WELD #1</a:t>
            </a:r>
            <a:endParaRPr lang="en-US" altLang="zh-CN" sz="2400" b="0">
              <a:solidFill>
                <a:schemeClr val="bg2"/>
              </a:solidFill>
              <a:latin typeface="Comic Sans MS" panose="030F0702030302020204" pitchFamily="66" charset="0"/>
              <a:ea typeface="宋体" panose="02010600030101010101" pitchFamily="2" charset="-122"/>
            </a:endParaRPr>
          </a:p>
        </p:txBody>
      </p:sp>
      <p:sp>
        <p:nvSpPr>
          <p:cNvPr id="16391" name="Line 6"/>
          <p:cNvSpPr/>
          <p:nvPr/>
        </p:nvSpPr>
        <p:spPr>
          <a:xfrm flipV="1">
            <a:off x="6554788" y="2279650"/>
            <a:ext cx="2817812" cy="6350"/>
          </a:xfrm>
          <a:prstGeom prst="line">
            <a:avLst/>
          </a:prstGeom>
          <a:ln w="25400" cap="flat" cmpd="sng">
            <a:solidFill>
              <a:schemeClr val="bg2"/>
            </a:solidFill>
            <a:prstDash val="solid"/>
            <a:headEnd type="none" w="sm" len="sm"/>
            <a:tailEnd type="none" w="sm" len="sm"/>
          </a:ln>
        </p:spPr>
      </p:sp>
      <p:sp>
        <p:nvSpPr>
          <p:cNvPr id="16392" name="Rectangle 7"/>
          <p:cNvSpPr/>
          <p:nvPr/>
        </p:nvSpPr>
        <p:spPr>
          <a:xfrm>
            <a:off x="7115175" y="3084513"/>
            <a:ext cx="320675" cy="457200"/>
          </a:xfrm>
          <a:prstGeom prst="rect">
            <a:avLst/>
          </a:prstGeom>
          <a:noFill/>
          <a:ln w="9525">
            <a:noFill/>
          </a:ln>
        </p:spPr>
        <p:txBody>
          <a:bodyPr wrap="none" lIns="92075" tIns="46038" rIns="92075" bIns="46038">
            <a:spAutoFit/>
          </a:bodyPr>
          <a:p>
            <a:pPr defTabSz="824230" eaLnBrk="0" hangingPunct="0"/>
            <a:r>
              <a:rPr lang="en-US" altLang="zh-CN" sz="2400" b="0">
                <a:solidFill>
                  <a:schemeClr val="bg2"/>
                </a:solidFill>
                <a:latin typeface="Comic Sans MS" panose="030F0702030302020204" pitchFamily="66" charset="0"/>
                <a:ea typeface="宋体" panose="02010600030101010101" pitchFamily="2" charset="-122"/>
              </a:rPr>
              <a:t>1</a:t>
            </a:r>
            <a:endParaRPr lang="en-US" altLang="zh-CN" sz="2400" b="0">
              <a:solidFill>
                <a:schemeClr val="bg2"/>
              </a:solidFill>
              <a:latin typeface="Comic Sans MS" panose="030F0702030302020204" pitchFamily="66" charset="0"/>
              <a:ea typeface="宋体" panose="02010600030101010101" pitchFamily="2" charset="-122"/>
            </a:endParaRPr>
          </a:p>
        </p:txBody>
      </p:sp>
      <p:grpSp>
        <p:nvGrpSpPr>
          <p:cNvPr id="2" name="Group 8"/>
          <p:cNvGrpSpPr/>
          <p:nvPr/>
        </p:nvGrpSpPr>
        <p:grpSpPr>
          <a:xfrm>
            <a:off x="6548438" y="3924300"/>
            <a:ext cx="3067050" cy="1930400"/>
            <a:chOff x="3808" y="2472"/>
            <a:chExt cx="1783" cy="1216"/>
          </a:xfrm>
        </p:grpSpPr>
        <p:sp>
          <p:nvSpPr>
            <p:cNvPr id="16414" name="Rectangle 9"/>
            <p:cNvSpPr/>
            <p:nvPr/>
          </p:nvSpPr>
          <p:spPr>
            <a:xfrm>
              <a:off x="3815" y="2472"/>
              <a:ext cx="1767" cy="1216"/>
            </a:xfrm>
            <a:prstGeom prst="rect">
              <a:avLst/>
            </a:prstGeom>
            <a:solidFill>
              <a:schemeClr val="tx1"/>
            </a:solidFill>
            <a:ln w="12700" cap="flat" cmpd="sng">
              <a:solidFill>
                <a:schemeClr val="bg2"/>
              </a:solidFill>
              <a:prstDash val="solid"/>
              <a:miter/>
              <a:headEnd type="none" w="med" len="med"/>
              <a:tailEnd type="none" w="med" len="med"/>
            </a:ln>
          </p:spPr>
          <p:txBody>
            <a:bodyPr lIns="92075" tIns="46038" rIns="92075" bIns="46038">
              <a:spAutoFit/>
            </a:bodyPr>
            <a:p>
              <a:pPr algn="ctr"/>
              <a:r>
                <a:rPr lang="en-US" altLang="zh-CN" sz="2400" b="0">
                  <a:solidFill>
                    <a:schemeClr val="bg2"/>
                  </a:solidFill>
                  <a:latin typeface="Comic Sans MS" panose="030F0702030302020204" pitchFamily="66" charset="0"/>
                  <a:ea typeface="宋体" panose="02010600030101010101" pitchFamily="2" charset="-122"/>
                </a:rPr>
                <a:t>C/T = 39 seconds</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C/O = 10 min.</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Uptime = 100%</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2 Shifts</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27,600 sec/shift</a:t>
              </a:r>
              <a:endParaRPr lang="en-US" altLang="zh-CN" sz="2400" b="0">
                <a:solidFill>
                  <a:schemeClr val="bg2"/>
                </a:solidFill>
                <a:latin typeface="Comic Sans MS" panose="030F0702030302020204" pitchFamily="66" charset="0"/>
                <a:ea typeface="宋体" panose="02010600030101010101" pitchFamily="2" charset="-122"/>
              </a:endParaRPr>
            </a:p>
          </p:txBody>
        </p:sp>
        <p:sp>
          <p:nvSpPr>
            <p:cNvPr id="16415" name="Line 10"/>
            <p:cNvSpPr/>
            <p:nvPr/>
          </p:nvSpPr>
          <p:spPr>
            <a:xfrm>
              <a:off x="3808" y="2720"/>
              <a:ext cx="1773" cy="1"/>
            </a:xfrm>
            <a:prstGeom prst="line">
              <a:avLst/>
            </a:prstGeom>
            <a:ln w="12700" cap="flat" cmpd="sng">
              <a:solidFill>
                <a:schemeClr val="bg2"/>
              </a:solidFill>
              <a:prstDash val="solid"/>
              <a:headEnd type="none" w="sm" len="sm"/>
              <a:tailEnd type="none" w="sm" len="sm"/>
            </a:ln>
          </p:spPr>
        </p:sp>
        <p:sp>
          <p:nvSpPr>
            <p:cNvPr id="16416" name="Line 11"/>
            <p:cNvSpPr/>
            <p:nvPr/>
          </p:nvSpPr>
          <p:spPr>
            <a:xfrm>
              <a:off x="3812" y="2951"/>
              <a:ext cx="1773" cy="1"/>
            </a:xfrm>
            <a:prstGeom prst="line">
              <a:avLst/>
            </a:prstGeom>
            <a:ln w="12700" cap="flat" cmpd="sng">
              <a:solidFill>
                <a:schemeClr val="bg2"/>
              </a:solidFill>
              <a:prstDash val="solid"/>
              <a:headEnd type="none" w="sm" len="sm"/>
              <a:tailEnd type="none" w="sm" len="sm"/>
            </a:ln>
          </p:spPr>
        </p:sp>
        <p:sp>
          <p:nvSpPr>
            <p:cNvPr id="16417" name="Line 12"/>
            <p:cNvSpPr/>
            <p:nvPr/>
          </p:nvSpPr>
          <p:spPr>
            <a:xfrm>
              <a:off x="3812" y="3203"/>
              <a:ext cx="1773" cy="1"/>
            </a:xfrm>
            <a:prstGeom prst="line">
              <a:avLst/>
            </a:prstGeom>
            <a:ln w="12700" cap="flat" cmpd="sng">
              <a:solidFill>
                <a:schemeClr val="bg2"/>
              </a:solidFill>
              <a:prstDash val="solid"/>
              <a:headEnd type="none" w="sm" len="sm"/>
              <a:tailEnd type="none" w="sm" len="sm"/>
            </a:ln>
          </p:spPr>
        </p:sp>
        <p:sp>
          <p:nvSpPr>
            <p:cNvPr id="16418" name="Line 13"/>
            <p:cNvSpPr/>
            <p:nvPr/>
          </p:nvSpPr>
          <p:spPr>
            <a:xfrm>
              <a:off x="3818" y="3425"/>
              <a:ext cx="1773" cy="1"/>
            </a:xfrm>
            <a:prstGeom prst="line">
              <a:avLst/>
            </a:prstGeom>
            <a:ln w="12700" cap="flat" cmpd="sng">
              <a:solidFill>
                <a:schemeClr val="bg2"/>
              </a:solidFill>
              <a:prstDash val="solid"/>
              <a:headEnd type="none" w="sm" len="sm"/>
              <a:tailEnd type="none" w="sm" len="sm"/>
            </a:ln>
          </p:spPr>
        </p:sp>
      </p:grpSp>
      <p:grpSp>
        <p:nvGrpSpPr>
          <p:cNvPr id="3" name="Group 14"/>
          <p:cNvGrpSpPr/>
          <p:nvPr/>
        </p:nvGrpSpPr>
        <p:grpSpPr>
          <a:xfrm>
            <a:off x="4629150" y="1835150"/>
            <a:ext cx="1892300" cy="1703388"/>
            <a:chOff x="2692" y="1156"/>
            <a:chExt cx="1100" cy="1073"/>
          </a:xfrm>
        </p:grpSpPr>
        <p:grpSp>
          <p:nvGrpSpPr>
            <p:cNvPr id="16397" name="Group 15"/>
            <p:cNvGrpSpPr/>
            <p:nvPr/>
          </p:nvGrpSpPr>
          <p:grpSpPr>
            <a:xfrm>
              <a:off x="2692" y="1344"/>
              <a:ext cx="1100" cy="184"/>
              <a:chOff x="2304" y="672"/>
              <a:chExt cx="1100" cy="184"/>
            </a:xfrm>
          </p:grpSpPr>
          <p:sp>
            <p:nvSpPr>
              <p:cNvPr id="16403" name="Rectangle 16"/>
              <p:cNvSpPr/>
              <p:nvPr/>
            </p:nvSpPr>
            <p:spPr>
              <a:xfrm>
                <a:off x="2643" y="716"/>
                <a:ext cx="114" cy="96"/>
              </a:xfrm>
              <a:prstGeom prst="rect">
                <a:avLst/>
              </a:prstGeom>
              <a:solidFill>
                <a:schemeClr val="tx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6404" name="Rectangle 17"/>
              <p:cNvSpPr/>
              <p:nvPr/>
            </p:nvSpPr>
            <p:spPr>
              <a:xfrm>
                <a:off x="2871" y="716"/>
                <a:ext cx="114" cy="96"/>
              </a:xfrm>
              <a:prstGeom prst="rect">
                <a:avLst/>
              </a:prstGeom>
              <a:solidFill>
                <a:schemeClr val="tx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6405" name="Rectangle 18"/>
              <p:cNvSpPr/>
              <p:nvPr/>
            </p:nvSpPr>
            <p:spPr>
              <a:xfrm>
                <a:off x="3102" y="716"/>
                <a:ext cx="114" cy="96"/>
              </a:xfrm>
              <a:prstGeom prst="rect">
                <a:avLst/>
              </a:prstGeom>
              <a:solidFill>
                <a:schemeClr val="tx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6406" name="Rectangle 19"/>
              <p:cNvSpPr/>
              <p:nvPr/>
            </p:nvSpPr>
            <p:spPr>
              <a:xfrm>
                <a:off x="2415" y="716"/>
                <a:ext cx="114" cy="96"/>
              </a:xfrm>
              <a:prstGeom prst="rect">
                <a:avLst/>
              </a:prstGeom>
              <a:solidFill>
                <a:schemeClr val="tx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6407" name="Rectangle 20"/>
              <p:cNvSpPr/>
              <p:nvPr/>
            </p:nvSpPr>
            <p:spPr>
              <a:xfrm>
                <a:off x="2532" y="716"/>
                <a:ext cx="114" cy="96"/>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6408" name="Rectangle 21"/>
              <p:cNvSpPr/>
              <p:nvPr/>
            </p:nvSpPr>
            <p:spPr>
              <a:xfrm>
                <a:off x="2304" y="716"/>
                <a:ext cx="114" cy="96"/>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6409" name="Rectangle 22"/>
              <p:cNvSpPr/>
              <p:nvPr/>
            </p:nvSpPr>
            <p:spPr>
              <a:xfrm>
                <a:off x="2308" y="720"/>
                <a:ext cx="1058" cy="88"/>
              </a:xfrm>
              <a:prstGeom prst="rect">
                <a:avLst/>
              </a:prstGeom>
              <a:noFill/>
              <a:ln w="127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6410" name="AutoShape 23"/>
              <p:cNvSpPr/>
              <p:nvPr/>
            </p:nvSpPr>
            <p:spPr>
              <a:xfrm rot="5400000">
                <a:off x="3278" y="730"/>
                <a:ext cx="184" cy="68"/>
              </a:xfrm>
              <a:prstGeom prst="triangle">
                <a:avLst>
                  <a:gd name="adj" fmla="val 49995"/>
                </a:avLst>
              </a:prstGeom>
              <a:solidFill>
                <a:schemeClr val="bg2"/>
              </a:solidFill>
              <a:ln w="12700" cap="flat" cmpd="sng">
                <a:solidFill>
                  <a:schemeClr val="bg2"/>
                </a:solidFill>
                <a:prstDash val="solid"/>
                <a:miter/>
                <a:headEnd type="none" w="med" len="med"/>
                <a:tailEnd type="none" w="med" len="med"/>
              </a:ln>
            </p:spPr>
            <p:txBody>
              <a:bodyPr rot="10800000" vert="eaVert" wrap="none" anchor="ctr" anchorCtr="0"/>
              <a:p>
                <a:endParaRPr lang="zh-CN" altLang="en-US" dirty="0">
                  <a:latin typeface="Arial" panose="020B0604020202020204" pitchFamily="34" charset="0"/>
                  <a:ea typeface="宋体" panose="02010600030101010101" pitchFamily="2" charset="-122"/>
                </a:endParaRPr>
              </a:p>
            </p:txBody>
          </p:sp>
          <p:sp>
            <p:nvSpPr>
              <p:cNvPr id="16411" name="Rectangle 24"/>
              <p:cNvSpPr/>
              <p:nvPr/>
            </p:nvSpPr>
            <p:spPr>
              <a:xfrm>
                <a:off x="2760" y="716"/>
                <a:ext cx="115" cy="96"/>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6412" name="Rectangle 25"/>
              <p:cNvSpPr/>
              <p:nvPr/>
            </p:nvSpPr>
            <p:spPr>
              <a:xfrm>
                <a:off x="2990" y="716"/>
                <a:ext cx="114" cy="96"/>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6413" name="Rectangle 26"/>
              <p:cNvSpPr/>
              <p:nvPr/>
            </p:nvSpPr>
            <p:spPr>
              <a:xfrm>
                <a:off x="3218" y="716"/>
                <a:ext cx="114" cy="96"/>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grpSp>
          <p:nvGrpSpPr>
            <p:cNvPr id="16398" name="Group 27"/>
            <p:cNvGrpSpPr/>
            <p:nvPr/>
          </p:nvGrpSpPr>
          <p:grpSpPr>
            <a:xfrm>
              <a:off x="2924" y="1156"/>
              <a:ext cx="703" cy="1073"/>
              <a:chOff x="2924" y="1156"/>
              <a:chExt cx="703" cy="1073"/>
            </a:xfrm>
          </p:grpSpPr>
          <p:grpSp>
            <p:nvGrpSpPr>
              <p:cNvPr id="16399" name="Group 28"/>
              <p:cNvGrpSpPr/>
              <p:nvPr/>
            </p:nvGrpSpPr>
            <p:grpSpPr>
              <a:xfrm>
                <a:off x="2980" y="1156"/>
                <a:ext cx="568" cy="530"/>
                <a:chOff x="2980" y="1156"/>
                <a:chExt cx="568" cy="530"/>
              </a:xfrm>
            </p:grpSpPr>
            <p:sp>
              <p:nvSpPr>
                <p:cNvPr id="16401" name="AutoShape 29"/>
                <p:cNvSpPr/>
                <p:nvPr/>
              </p:nvSpPr>
              <p:spPr>
                <a:xfrm>
                  <a:off x="2980" y="1156"/>
                  <a:ext cx="568" cy="472"/>
                </a:xfrm>
                <a:prstGeom prst="triangle">
                  <a:avLst>
                    <a:gd name="adj" fmla="val 49995"/>
                  </a:avLst>
                </a:prstGeom>
                <a:solidFill>
                  <a:schemeClr val="tx1"/>
                </a:solidFill>
                <a:ln w="127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6402" name="Rectangle 30"/>
                <p:cNvSpPr/>
                <p:nvPr/>
              </p:nvSpPr>
              <p:spPr>
                <a:xfrm>
                  <a:off x="3128" y="1282"/>
                  <a:ext cx="252" cy="404"/>
                </a:xfrm>
                <a:prstGeom prst="rect">
                  <a:avLst/>
                </a:prstGeom>
                <a:noFill/>
                <a:ln w="9525">
                  <a:noFill/>
                </a:ln>
              </p:spPr>
              <p:txBody>
                <a:bodyPr wrap="none" lIns="92075" tIns="46038" rIns="92075" bIns="46038">
                  <a:spAutoFit/>
                </a:bodyPr>
                <a:p>
                  <a:pPr defTabSz="824230" eaLnBrk="0" hangingPunct="0"/>
                  <a:r>
                    <a:rPr lang="en-US" altLang="zh-CN" sz="3600" b="0">
                      <a:solidFill>
                        <a:srgbClr val="0000CC"/>
                      </a:solidFill>
                      <a:latin typeface="Comic Sans MS" panose="030F0702030302020204" pitchFamily="66" charset="0"/>
                      <a:ea typeface="宋体" panose="02010600030101010101" pitchFamily="2" charset="-122"/>
                    </a:rPr>
                    <a:t>I</a:t>
                  </a:r>
                  <a:endParaRPr lang="en-US" altLang="zh-CN" sz="3600" b="0">
                    <a:solidFill>
                      <a:srgbClr val="0000CC"/>
                    </a:solidFill>
                    <a:latin typeface="Comic Sans MS" panose="030F0702030302020204" pitchFamily="66" charset="0"/>
                    <a:ea typeface="宋体" panose="02010600030101010101" pitchFamily="2" charset="-122"/>
                  </a:endParaRPr>
                </a:p>
              </p:txBody>
            </p:sp>
          </p:grpSp>
          <p:sp>
            <p:nvSpPr>
              <p:cNvPr id="885791" name="Rectangle 31"/>
              <p:cNvSpPr>
                <a:spLocks noChangeArrowheads="1"/>
              </p:cNvSpPr>
              <p:nvPr/>
            </p:nvSpPr>
            <p:spPr bwMode="auto">
              <a:xfrm>
                <a:off x="2924" y="1711"/>
                <a:ext cx="703" cy="518"/>
              </a:xfrm>
              <a:prstGeom prst="rect">
                <a:avLst/>
              </a:prstGeom>
              <a:noFill/>
              <a:ln w="9525">
                <a:noFill/>
                <a:miter lim="800000"/>
              </a:ln>
              <a:effectLst/>
            </p:spPr>
            <p:txBody>
              <a:bodyPr wrap="none" lIns="92075" tIns="46038" rIns="92075" bIns="46038">
                <a:spAutoFit/>
              </a:bodyPr>
              <a:lstStyle/>
              <a:p>
                <a:pPr marL="0" marR="0" lvl="0" indent="0" algn="l" defTabSz="82423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srgbClr val="0000CC"/>
                    </a:solidFill>
                    <a:effectLst>
                      <a:outerShdw blurRad="38100" dist="38100" dir="2700000" algn="tl">
                        <a:srgbClr val="C0C0C0"/>
                      </a:outerShdw>
                    </a:effectLst>
                    <a:uLnTx/>
                    <a:uFillTx/>
                    <a:latin typeface="Comic Sans MS" panose="030F0702030302020204" pitchFamily="66" charset="0"/>
                    <a:ea typeface="+mn-ea"/>
                    <a:cs typeface="+mn-cs"/>
                  </a:rPr>
                  <a:t>4600 L</a:t>
                </a:r>
                <a:endParaRPr kumimoji="0" lang="en-US" sz="2400" b="0" i="0" u="none" strike="noStrike" kern="1200" cap="none" spc="0" normalizeH="0" baseline="0" noProof="0">
                  <a:ln>
                    <a:noFill/>
                  </a:ln>
                  <a:solidFill>
                    <a:srgbClr val="0000CC"/>
                  </a:solidFill>
                  <a:effectLst>
                    <a:outerShdw blurRad="38100" dist="38100" dir="2700000" algn="tl">
                      <a:srgbClr val="C0C0C0"/>
                    </a:outerShdw>
                  </a:effectLst>
                  <a:uLnTx/>
                  <a:uFillTx/>
                  <a:latin typeface="Comic Sans MS" panose="030F0702030302020204" pitchFamily="66" charset="0"/>
                  <a:ea typeface="+mn-ea"/>
                  <a:cs typeface="+mn-cs"/>
                </a:endParaRPr>
              </a:p>
              <a:p>
                <a:pPr marL="0" marR="0" lvl="0" indent="0" algn="l" defTabSz="82423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srgbClr val="0000CC"/>
                    </a:solidFill>
                    <a:effectLst>
                      <a:outerShdw blurRad="38100" dist="38100" dir="2700000" algn="tl">
                        <a:srgbClr val="C0C0C0"/>
                      </a:outerShdw>
                    </a:effectLst>
                    <a:uLnTx/>
                    <a:uFillTx/>
                    <a:latin typeface="Comic Sans MS" panose="030F0702030302020204" pitchFamily="66" charset="0"/>
                    <a:ea typeface="+mn-ea"/>
                    <a:cs typeface="+mn-cs"/>
                  </a:rPr>
                  <a:t>2400 R</a:t>
                </a:r>
                <a:endParaRPr kumimoji="0" lang="en-US" sz="2400" b="0" i="0" u="none" strike="noStrike" kern="1200" cap="none" spc="0" normalizeH="0" baseline="0" noProof="0">
                  <a:ln>
                    <a:noFill/>
                  </a:ln>
                  <a:solidFill>
                    <a:srgbClr val="0000CC"/>
                  </a:solidFill>
                  <a:effectLst>
                    <a:outerShdw blurRad="38100" dist="38100" dir="2700000" algn="tl">
                      <a:srgbClr val="C0C0C0"/>
                    </a:outerShdw>
                  </a:effectLst>
                  <a:uLnTx/>
                  <a:uFillTx/>
                  <a:latin typeface="Comic Sans MS" panose="030F0702030302020204" pitchFamily="66" charset="0"/>
                  <a:ea typeface="+mn-ea"/>
                  <a:cs typeface="+mn-cs"/>
                </a:endParaRPr>
              </a:p>
            </p:txBody>
          </p:sp>
        </p:grpSp>
      </p:grpSp>
      <p:sp>
        <p:nvSpPr>
          <p:cNvPr id="16395" name="Rectangle 32"/>
          <p:cNvSpPr>
            <a:spLocks noGrp="1"/>
          </p:cNvSpPr>
          <p:nvPr>
            <p:ph type="title"/>
          </p:nvPr>
        </p:nvSpPr>
        <p:spPr>
          <a:xfrm>
            <a:off x="382588" y="190500"/>
            <a:ext cx="9142412" cy="1143000"/>
          </a:xfrm>
          <a:ln/>
        </p:spPr>
        <p:txBody>
          <a:bodyPr vert="horz" wrap="square" lIns="91440" tIns="45720" rIns="91440" bIns="45720" anchor="ctr" anchorCtr="0"/>
          <a:p>
            <a:pPr eaLnBrk="1" hangingPunct="1"/>
            <a:r>
              <a:rPr lang="en-US" altLang="zh-CN">
                <a:ea typeface="宋体" panose="02010600030101010101" pitchFamily="2" charset="-122"/>
              </a:rPr>
              <a:t>ACME  </a:t>
            </a:r>
            <a:r>
              <a:rPr lang="zh-CN" altLang="en-US" dirty="0">
                <a:ea typeface="宋体" panose="02010600030101010101" pitchFamily="2" charset="-122"/>
              </a:rPr>
              <a:t>冲压加工</a:t>
            </a:r>
            <a:endParaRPr lang="zh-CN" altLang="en-US" dirty="0">
              <a:ea typeface="宋体" panose="02010600030101010101" pitchFamily="2" charset="-122"/>
            </a:endParaRPr>
          </a:p>
        </p:txBody>
      </p:sp>
      <p:sp>
        <p:nvSpPr>
          <p:cNvPr id="16396" name="Rectangle 33"/>
          <p:cNvSpPr>
            <a:spLocks noGrp="1"/>
          </p:cNvSpPr>
          <p:nvPr>
            <p:ph type="body" sz="half" idx="1"/>
          </p:nvPr>
        </p:nvSpPr>
        <p:spPr>
          <a:xfrm>
            <a:off x="200025" y="1484313"/>
            <a:ext cx="4494213" cy="4648200"/>
          </a:xfrm>
          <a:ln/>
        </p:spPr>
        <p:txBody>
          <a:bodyPr vert="horz" wrap="square" lIns="91440" tIns="45720" rIns="91440" bIns="45720" anchor="t" anchorCtr="0"/>
          <a:p>
            <a:pPr eaLnBrk="1" hangingPunct="1">
              <a:buClr>
                <a:srgbClr val="FF9900"/>
              </a:buClr>
              <a:buSzPct val="150000"/>
              <a:buFontTx/>
            </a:pPr>
            <a:r>
              <a:rPr lang="en-US" altLang="zh-CN" sz="2000">
                <a:ea typeface="宋体" panose="02010600030101010101" pitchFamily="2" charset="-122"/>
              </a:rPr>
              <a:t>2 </a:t>
            </a:r>
            <a:r>
              <a:rPr lang="zh-CN" altLang="en-US" sz="2000" dirty="0">
                <a:ea typeface="宋体" panose="02010600030101010101" pitchFamily="2" charset="-122"/>
              </a:rPr>
              <a:t>个部件号</a:t>
            </a:r>
            <a:r>
              <a:rPr lang="en-US" altLang="zh-CN" sz="2000">
                <a:ea typeface="宋体" panose="02010600030101010101" pitchFamily="2" charset="-122"/>
              </a:rPr>
              <a:t> </a:t>
            </a:r>
            <a:endParaRPr lang="en-US" altLang="zh-CN" sz="2000"/>
          </a:p>
          <a:p>
            <a:pPr eaLnBrk="1" hangingPunct="1">
              <a:buClr>
                <a:srgbClr val="FF9900"/>
              </a:buClr>
              <a:buSzPct val="150000"/>
              <a:buFontTx/>
            </a:pPr>
            <a:r>
              <a:rPr lang="en-US" altLang="zh-CN" sz="2000">
                <a:ea typeface="宋体" panose="02010600030101010101" pitchFamily="2" charset="-122"/>
              </a:rPr>
              <a:t>1 </a:t>
            </a:r>
            <a:r>
              <a:rPr lang="zh-CN" altLang="en-US" sz="2000" dirty="0">
                <a:ea typeface="宋体" panose="02010600030101010101" pitchFamily="2" charset="-122"/>
              </a:rPr>
              <a:t>个操作者</a:t>
            </a:r>
            <a:r>
              <a:rPr lang="en-US" altLang="zh-CN" sz="2000">
                <a:ea typeface="宋体" panose="02010600030101010101" pitchFamily="2" charset="-122"/>
              </a:rPr>
              <a:t> </a:t>
            </a:r>
            <a:endParaRPr lang="en-US" altLang="zh-CN" sz="2000"/>
          </a:p>
          <a:p>
            <a:pPr eaLnBrk="1" hangingPunct="1">
              <a:buClr>
                <a:srgbClr val="FF9900"/>
              </a:buClr>
              <a:buSzPct val="150000"/>
              <a:buFontTx/>
            </a:pPr>
            <a:r>
              <a:rPr lang="en-US" altLang="zh-CN" sz="2000">
                <a:ea typeface="宋体" panose="02010600030101010101" pitchFamily="2" charset="-122"/>
              </a:rPr>
              <a:t>2 </a:t>
            </a:r>
            <a:r>
              <a:rPr lang="zh-CN" altLang="en-US" sz="2000" dirty="0">
                <a:ea typeface="宋体" panose="02010600030101010101" pitchFamily="2" charset="-122"/>
              </a:rPr>
              <a:t>班制</a:t>
            </a:r>
            <a:r>
              <a:rPr lang="en-US" altLang="zh-CN" sz="2000">
                <a:ea typeface="宋体" panose="02010600030101010101" pitchFamily="2" charset="-122"/>
              </a:rPr>
              <a:t> </a:t>
            </a:r>
            <a:endParaRPr lang="en-US" altLang="zh-CN" sz="2000"/>
          </a:p>
          <a:p>
            <a:pPr eaLnBrk="1" hangingPunct="1">
              <a:buClr>
                <a:srgbClr val="FF9900"/>
              </a:buClr>
              <a:buSzPct val="150000"/>
              <a:buFontTx/>
            </a:pPr>
            <a:r>
              <a:rPr lang="en-US" altLang="zh-CN" sz="2000">
                <a:ea typeface="宋体" panose="02010600030101010101" pitchFamily="2" charset="-122"/>
              </a:rPr>
              <a:t>10 </a:t>
            </a:r>
            <a:r>
              <a:rPr lang="zh-CN" altLang="en-US" sz="2000" dirty="0">
                <a:ea typeface="宋体" panose="02010600030101010101" pitchFamily="2" charset="-122"/>
              </a:rPr>
              <a:t>分钟设置 </a:t>
            </a:r>
            <a:endParaRPr lang="en-US" altLang="zh-CN" sz="2000"/>
          </a:p>
          <a:p>
            <a:pPr eaLnBrk="1" hangingPunct="1">
              <a:buClr>
                <a:srgbClr val="FF9900"/>
              </a:buClr>
              <a:buSzPct val="150000"/>
              <a:buFontTx/>
            </a:pPr>
            <a:r>
              <a:rPr lang="en-US" altLang="zh-CN" sz="2000">
                <a:ea typeface="宋体" panose="02010600030101010101" pitchFamily="2" charset="-122"/>
              </a:rPr>
              <a:t>39 </a:t>
            </a:r>
            <a:r>
              <a:rPr lang="zh-CN" altLang="en-US" sz="2000" dirty="0">
                <a:ea typeface="宋体" panose="02010600030101010101" pitchFamily="2" charset="-122"/>
              </a:rPr>
              <a:t>秒操作时间</a:t>
            </a:r>
            <a:endParaRPr lang="zh-CN" altLang="en-US" sz="2000" dirty="0">
              <a:ea typeface="宋体" panose="02010600030101010101" pitchFamily="2" charset="-122"/>
            </a:endParaRPr>
          </a:p>
          <a:p>
            <a:pPr eaLnBrk="1" hangingPunct="1">
              <a:buClr>
                <a:srgbClr val="FF9900"/>
              </a:buClr>
              <a:buSzPct val="150000"/>
              <a:buFontTx/>
            </a:pPr>
            <a:r>
              <a:rPr lang="en-US" altLang="zh-CN" sz="2000">
                <a:ea typeface="宋体" panose="02010600030101010101" pitchFamily="2" charset="-122"/>
              </a:rPr>
              <a:t>100% </a:t>
            </a:r>
            <a:r>
              <a:rPr lang="zh-CN" altLang="en-US" sz="2000" dirty="0">
                <a:ea typeface="宋体" panose="02010600030101010101" pitchFamily="2" charset="-122"/>
              </a:rPr>
              <a:t>正常运行使用时间</a:t>
            </a:r>
            <a:r>
              <a:rPr lang="en-US" altLang="zh-CN" sz="2000">
                <a:ea typeface="宋体" panose="02010600030101010101" pitchFamily="2" charset="-122"/>
              </a:rPr>
              <a:t> </a:t>
            </a:r>
            <a:endParaRPr lang="en-US" altLang="zh-CN" sz="2000"/>
          </a:p>
          <a:p>
            <a:pPr eaLnBrk="1" hangingPunct="1">
              <a:buClr>
                <a:srgbClr val="FF9900"/>
              </a:buClr>
              <a:buSzPct val="150000"/>
              <a:buFontTx/>
            </a:pPr>
            <a:r>
              <a:rPr lang="en-US" altLang="zh-CN" sz="2000">
                <a:ea typeface="宋体" panose="02010600030101010101" pitchFamily="2" charset="-122"/>
              </a:rPr>
              <a:t>2</a:t>
            </a:r>
            <a:r>
              <a:rPr lang="zh-CN" altLang="en-US" sz="2000" dirty="0">
                <a:ea typeface="宋体" panose="02010600030101010101" pitchFamily="2" charset="-122"/>
              </a:rPr>
              <a:t>次休息</a:t>
            </a:r>
            <a:r>
              <a:rPr lang="en-US" altLang="zh-CN" sz="2000">
                <a:ea typeface="宋体" panose="02010600030101010101" pitchFamily="2" charset="-122"/>
              </a:rPr>
              <a:t>–</a:t>
            </a:r>
            <a:r>
              <a:rPr lang="zh-CN" altLang="en-US" sz="2000" dirty="0">
                <a:ea typeface="宋体" panose="02010600030101010101" pitchFamily="2" charset="-122"/>
              </a:rPr>
              <a:t>每次 </a:t>
            </a:r>
            <a:r>
              <a:rPr lang="en-US" altLang="zh-CN" sz="2000">
                <a:ea typeface="宋体" panose="02010600030101010101" pitchFamily="2" charset="-122"/>
              </a:rPr>
              <a:t>10 </a:t>
            </a:r>
            <a:r>
              <a:rPr lang="zh-CN" altLang="en-US" sz="2000" dirty="0">
                <a:ea typeface="宋体" panose="02010600030101010101" pitchFamily="2" charset="-122"/>
              </a:rPr>
              <a:t>分钟</a:t>
            </a:r>
            <a:endParaRPr lang="en-US" altLang="zh-CN" sz="2000"/>
          </a:p>
          <a:p>
            <a:pPr eaLnBrk="1" hangingPunct="1">
              <a:buClr>
                <a:srgbClr val="FF9900"/>
              </a:buClr>
              <a:buSzPct val="150000"/>
              <a:buFontTx/>
            </a:pPr>
            <a:r>
              <a:rPr lang="zh-CN" altLang="en-US" sz="2000" dirty="0">
                <a:ea typeface="宋体" panose="02010600030101010101" pitchFamily="2" charset="-122"/>
              </a:rPr>
              <a:t>库存</a:t>
            </a:r>
            <a:r>
              <a:rPr lang="en-US" altLang="zh-CN" sz="2000">
                <a:ea typeface="宋体" panose="02010600030101010101" pitchFamily="2" charset="-122"/>
              </a:rPr>
              <a:t>:</a:t>
            </a:r>
            <a:endParaRPr lang="en-US" altLang="zh-CN" sz="2000">
              <a:ea typeface="宋体" panose="02010600030101010101" pitchFamily="2" charset="-122"/>
            </a:endParaRPr>
          </a:p>
          <a:p>
            <a:pPr eaLnBrk="1" hangingPunct="1">
              <a:buClr>
                <a:srgbClr val="FF9900"/>
              </a:buClr>
              <a:buSzPct val="150000"/>
              <a:buFontTx/>
              <a:buNone/>
            </a:pPr>
            <a:r>
              <a:rPr lang="en-US" altLang="zh-CN" sz="2000"/>
              <a:t>       </a:t>
            </a:r>
            <a:r>
              <a:rPr lang="en-US" altLang="zh-CN" sz="2000">
                <a:ea typeface="宋体" panose="02010600030101010101" pitchFamily="2" charset="-122"/>
              </a:rPr>
              <a:t>- 4600 LH</a:t>
            </a:r>
            <a:endParaRPr lang="en-US" altLang="zh-CN" sz="2000">
              <a:ea typeface="宋体" panose="02010600030101010101" pitchFamily="2" charset="-122"/>
            </a:endParaRPr>
          </a:p>
          <a:p>
            <a:pPr eaLnBrk="1" hangingPunct="1">
              <a:buClr>
                <a:srgbClr val="FF9900"/>
              </a:buClr>
              <a:buSzPct val="150000"/>
              <a:buFontTx/>
              <a:buNone/>
            </a:pPr>
            <a:r>
              <a:rPr lang="en-US" altLang="zh-CN" sz="2000"/>
              <a:t>       </a:t>
            </a:r>
            <a:r>
              <a:rPr lang="en-US" altLang="zh-CN" sz="2000">
                <a:ea typeface="宋体" panose="02010600030101010101" pitchFamily="2" charset="-122"/>
              </a:rPr>
              <a:t>- 2400 RH</a:t>
            </a:r>
            <a:endParaRPr lang="en-US" altLang="zh-CN" sz="2000">
              <a:ea typeface="宋体" panose="02010600030101010101" pitchFamily="2" charset="-122"/>
            </a:endParaRPr>
          </a:p>
          <a:p>
            <a:pPr eaLnBrk="1" hangingPunct="1">
              <a:buClr>
                <a:srgbClr val="FF9900"/>
              </a:buClr>
              <a:buSzPct val="150000"/>
              <a:buFontTx/>
            </a:pPr>
            <a:endParaRPr lang="en-US" altLang="zh-CN" sz="2000"/>
          </a:p>
        </p:txBody>
      </p:sp>
      <p:graphicFrame>
        <p:nvGraphicFramePr>
          <p:cNvPr id="16386" name="Object 34"/>
          <p:cNvGraphicFramePr/>
          <p:nvPr/>
        </p:nvGraphicFramePr>
        <p:xfrm>
          <a:off x="6705600" y="3124200"/>
          <a:ext cx="447675" cy="355600"/>
        </p:xfrm>
        <a:graphic>
          <a:graphicData uri="http://schemas.openxmlformats.org/presentationml/2006/ole">
            <mc:AlternateContent xmlns:mc="http://schemas.openxmlformats.org/markup-compatibility/2006">
              <mc:Choice xmlns:v="urn:schemas-microsoft-com:vml" Requires="v">
                <p:oleObj spid="_x0000_s3086" name="" r:id="rId1" imgW="599440" imgH="476250" progId="Word.Document.8">
                  <p:embed/>
                </p:oleObj>
              </mc:Choice>
              <mc:Fallback>
                <p:oleObj name="" r:id="rId1" imgW="599440" imgH="476250" progId="Word.Document.8">
                  <p:embed/>
                  <p:pic>
                    <p:nvPicPr>
                      <p:cNvPr id="0" name="图片 3085"/>
                      <p:cNvPicPr/>
                      <p:nvPr/>
                    </p:nvPicPr>
                    <p:blipFill>
                      <a:blip r:embed="rId2"/>
                      <a:stretch>
                        <a:fillRect/>
                      </a:stretch>
                    </p:blipFill>
                    <p:spPr>
                      <a:xfrm>
                        <a:off x="6705600" y="3124200"/>
                        <a:ext cx="447675" cy="355600"/>
                      </a:xfrm>
                      <a:prstGeom prst="rect">
                        <a:avLst/>
                      </a:prstGeom>
                      <a:noFill/>
                      <a:ln w="38100">
                        <a:noFill/>
                        <a:miter/>
                      </a:ln>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7414" name="Rectangle 2"/>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目前状态图</a:t>
            </a:r>
            <a:endParaRPr lang="zh-CN" altLang="en-US" dirty="0">
              <a:ea typeface="宋体" panose="02010600030101010101" pitchFamily="2" charset="-122"/>
            </a:endParaRPr>
          </a:p>
        </p:txBody>
      </p:sp>
      <p:grpSp>
        <p:nvGrpSpPr>
          <p:cNvPr id="17415" name="Group 3"/>
          <p:cNvGrpSpPr/>
          <p:nvPr/>
        </p:nvGrpSpPr>
        <p:grpSpPr>
          <a:xfrm>
            <a:off x="382588" y="1447800"/>
            <a:ext cx="9142412" cy="4745038"/>
            <a:chOff x="1104" y="912"/>
            <a:chExt cx="4924" cy="2888"/>
          </a:xfrm>
        </p:grpSpPr>
        <p:sp>
          <p:nvSpPr>
            <p:cNvPr id="17416" name="AutoShape 4" descr="Dark vertical"/>
            <p:cNvSpPr/>
            <p:nvPr/>
          </p:nvSpPr>
          <p:spPr>
            <a:xfrm>
              <a:off x="1104" y="2928"/>
              <a:ext cx="384" cy="96"/>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417" name="AutoShape 5" descr="Dark vertical"/>
            <p:cNvSpPr/>
            <p:nvPr/>
          </p:nvSpPr>
          <p:spPr>
            <a:xfrm>
              <a:off x="3072" y="2976"/>
              <a:ext cx="384" cy="96"/>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418" name="AutoShape 6" descr="Dark vertical"/>
            <p:cNvSpPr/>
            <p:nvPr/>
          </p:nvSpPr>
          <p:spPr>
            <a:xfrm>
              <a:off x="4032" y="2976"/>
              <a:ext cx="384" cy="96"/>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419" name="Rectangle 7"/>
            <p:cNvSpPr/>
            <p:nvPr/>
          </p:nvSpPr>
          <p:spPr>
            <a:xfrm>
              <a:off x="5413" y="2939"/>
              <a:ext cx="606"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420" name="Rectangle 8"/>
            <p:cNvSpPr/>
            <p:nvPr/>
          </p:nvSpPr>
          <p:spPr>
            <a:xfrm>
              <a:off x="5433" y="2945"/>
              <a:ext cx="567" cy="94"/>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SHIPPING</a:t>
              </a:r>
              <a:endParaRPr lang="en-US" altLang="zh-CN" sz="800" b="0">
                <a:latin typeface="Comic Sans MS" panose="030F0702030302020204" pitchFamily="66" charset="0"/>
                <a:ea typeface="宋体" panose="02010600030101010101" pitchFamily="2" charset="-122"/>
              </a:endParaRPr>
            </a:p>
          </p:txBody>
        </p:sp>
        <p:sp>
          <p:nvSpPr>
            <p:cNvPr id="17421" name="Line 9"/>
            <p:cNvSpPr/>
            <p:nvPr/>
          </p:nvSpPr>
          <p:spPr>
            <a:xfrm flipV="1">
              <a:off x="5406" y="3035"/>
              <a:ext cx="622" cy="2"/>
            </a:xfrm>
            <a:prstGeom prst="line">
              <a:avLst/>
            </a:prstGeom>
            <a:ln w="25400" cap="flat" cmpd="sng">
              <a:solidFill>
                <a:schemeClr val="tx1"/>
              </a:solidFill>
              <a:prstDash val="solid"/>
              <a:headEnd type="none" w="sm" len="sm"/>
              <a:tailEnd type="none" w="sm" len="sm"/>
            </a:ln>
          </p:spPr>
        </p:sp>
        <p:sp>
          <p:nvSpPr>
            <p:cNvPr id="17422" name="Rectangle 10"/>
            <p:cNvSpPr/>
            <p:nvPr/>
          </p:nvSpPr>
          <p:spPr>
            <a:xfrm>
              <a:off x="3443" y="2939"/>
              <a:ext cx="605"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423" name="Rectangle 11"/>
            <p:cNvSpPr/>
            <p:nvPr/>
          </p:nvSpPr>
          <p:spPr>
            <a:xfrm>
              <a:off x="3462" y="2945"/>
              <a:ext cx="567" cy="94"/>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ASSEMBLY #1</a:t>
              </a:r>
              <a:endParaRPr lang="en-US" altLang="zh-CN" sz="800" b="0">
                <a:latin typeface="Comic Sans MS" panose="030F0702030302020204" pitchFamily="66" charset="0"/>
                <a:ea typeface="宋体" panose="02010600030101010101" pitchFamily="2" charset="-122"/>
              </a:endParaRPr>
            </a:p>
          </p:txBody>
        </p:sp>
        <p:sp>
          <p:nvSpPr>
            <p:cNvPr id="17424" name="Line 12"/>
            <p:cNvSpPr/>
            <p:nvPr/>
          </p:nvSpPr>
          <p:spPr>
            <a:xfrm flipV="1">
              <a:off x="3435" y="3035"/>
              <a:ext cx="622" cy="2"/>
            </a:xfrm>
            <a:prstGeom prst="line">
              <a:avLst/>
            </a:prstGeom>
            <a:ln w="25400" cap="flat" cmpd="sng">
              <a:solidFill>
                <a:schemeClr val="tx1"/>
              </a:solidFill>
              <a:prstDash val="solid"/>
              <a:headEnd type="none" w="sm" len="sm"/>
              <a:tailEnd type="none" w="sm" len="sm"/>
            </a:ln>
          </p:spPr>
        </p:sp>
        <p:sp>
          <p:nvSpPr>
            <p:cNvPr id="17425" name="Rectangle 13"/>
            <p:cNvSpPr/>
            <p:nvPr/>
          </p:nvSpPr>
          <p:spPr>
            <a:xfrm>
              <a:off x="3559" y="3213"/>
              <a:ext cx="59" cy="93"/>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sp>
          <p:nvSpPr>
            <p:cNvPr id="17426" name="Rectangle 14"/>
            <p:cNvSpPr/>
            <p:nvPr/>
          </p:nvSpPr>
          <p:spPr>
            <a:xfrm>
              <a:off x="3440" y="3401"/>
              <a:ext cx="664" cy="399"/>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62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100%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17427" name="Line 15"/>
            <p:cNvSpPr/>
            <p:nvPr/>
          </p:nvSpPr>
          <p:spPr>
            <a:xfrm>
              <a:off x="3434" y="3485"/>
              <a:ext cx="673" cy="0"/>
            </a:xfrm>
            <a:prstGeom prst="line">
              <a:avLst/>
            </a:prstGeom>
            <a:ln w="12700" cap="flat" cmpd="sng">
              <a:solidFill>
                <a:schemeClr val="bg2"/>
              </a:solidFill>
              <a:prstDash val="solid"/>
              <a:headEnd type="none" w="sm" len="sm"/>
              <a:tailEnd type="none" w="sm" len="sm"/>
            </a:ln>
          </p:spPr>
        </p:sp>
        <p:sp>
          <p:nvSpPr>
            <p:cNvPr id="17428" name="Line 16"/>
            <p:cNvSpPr/>
            <p:nvPr/>
          </p:nvSpPr>
          <p:spPr>
            <a:xfrm>
              <a:off x="3436" y="3566"/>
              <a:ext cx="672" cy="0"/>
            </a:xfrm>
            <a:prstGeom prst="line">
              <a:avLst/>
            </a:prstGeom>
            <a:ln w="12700" cap="flat" cmpd="sng">
              <a:solidFill>
                <a:schemeClr val="bg2"/>
              </a:solidFill>
              <a:prstDash val="solid"/>
              <a:headEnd type="none" w="sm" len="sm"/>
              <a:tailEnd type="none" w="sm" len="sm"/>
            </a:ln>
          </p:spPr>
        </p:sp>
        <p:sp>
          <p:nvSpPr>
            <p:cNvPr id="17429" name="Line 17"/>
            <p:cNvSpPr/>
            <p:nvPr/>
          </p:nvSpPr>
          <p:spPr>
            <a:xfrm>
              <a:off x="3436" y="3654"/>
              <a:ext cx="672" cy="0"/>
            </a:xfrm>
            <a:prstGeom prst="line">
              <a:avLst/>
            </a:prstGeom>
            <a:ln w="12700" cap="flat" cmpd="sng">
              <a:solidFill>
                <a:schemeClr val="bg2"/>
              </a:solidFill>
              <a:prstDash val="solid"/>
              <a:headEnd type="none" w="sm" len="sm"/>
              <a:tailEnd type="none" w="sm" len="sm"/>
            </a:ln>
          </p:spPr>
        </p:sp>
        <p:sp>
          <p:nvSpPr>
            <p:cNvPr id="17430" name="Line 18"/>
            <p:cNvSpPr/>
            <p:nvPr/>
          </p:nvSpPr>
          <p:spPr>
            <a:xfrm>
              <a:off x="3439" y="3732"/>
              <a:ext cx="671" cy="0"/>
            </a:xfrm>
            <a:prstGeom prst="line">
              <a:avLst/>
            </a:prstGeom>
            <a:ln w="12700" cap="flat" cmpd="sng">
              <a:solidFill>
                <a:schemeClr val="bg2"/>
              </a:solidFill>
              <a:prstDash val="solid"/>
              <a:headEnd type="none" w="sm" len="sm"/>
              <a:tailEnd type="none" w="sm" len="sm"/>
            </a:ln>
          </p:spPr>
        </p:sp>
        <p:sp>
          <p:nvSpPr>
            <p:cNvPr id="17431" name="Line 19"/>
            <p:cNvSpPr/>
            <p:nvPr/>
          </p:nvSpPr>
          <p:spPr>
            <a:xfrm>
              <a:off x="2458" y="3479"/>
              <a:ext cx="673" cy="0"/>
            </a:xfrm>
            <a:prstGeom prst="line">
              <a:avLst/>
            </a:prstGeom>
            <a:ln w="12700" cap="flat" cmpd="sng">
              <a:solidFill>
                <a:schemeClr val="bg2"/>
              </a:solidFill>
              <a:prstDash val="solid"/>
              <a:headEnd type="none" w="sm" len="sm"/>
              <a:tailEnd type="none" w="sm" len="sm"/>
            </a:ln>
          </p:spPr>
        </p:sp>
        <p:sp>
          <p:nvSpPr>
            <p:cNvPr id="17432" name="Line 20"/>
            <p:cNvSpPr/>
            <p:nvPr/>
          </p:nvSpPr>
          <p:spPr>
            <a:xfrm>
              <a:off x="2459" y="3554"/>
              <a:ext cx="672" cy="0"/>
            </a:xfrm>
            <a:prstGeom prst="line">
              <a:avLst/>
            </a:prstGeom>
            <a:ln w="12700" cap="flat" cmpd="sng">
              <a:solidFill>
                <a:schemeClr val="bg2"/>
              </a:solidFill>
              <a:prstDash val="solid"/>
              <a:headEnd type="none" w="sm" len="sm"/>
              <a:tailEnd type="none" w="sm" len="sm"/>
            </a:ln>
          </p:spPr>
        </p:sp>
        <p:sp>
          <p:nvSpPr>
            <p:cNvPr id="17433" name="Line 21"/>
            <p:cNvSpPr/>
            <p:nvPr/>
          </p:nvSpPr>
          <p:spPr>
            <a:xfrm>
              <a:off x="2459" y="3639"/>
              <a:ext cx="672" cy="0"/>
            </a:xfrm>
            <a:prstGeom prst="line">
              <a:avLst/>
            </a:prstGeom>
            <a:ln w="12700" cap="flat" cmpd="sng">
              <a:solidFill>
                <a:schemeClr val="bg2"/>
              </a:solidFill>
              <a:prstDash val="solid"/>
              <a:headEnd type="none" w="sm" len="sm"/>
              <a:tailEnd type="none" w="sm" len="sm"/>
            </a:ln>
          </p:spPr>
        </p:sp>
        <p:sp>
          <p:nvSpPr>
            <p:cNvPr id="17434" name="Line 22"/>
            <p:cNvSpPr/>
            <p:nvPr/>
          </p:nvSpPr>
          <p:spPr>
            <a:xfrm>
              <a:off x="2459" y="3714"/>
              <a:ext cx="672" cy="0"/>
            </a:xfrm>
            <a:prstGeom prst="line">
              <a:avLst/>
            </a:prstGeom>
            <a:ln w="12700" cap="flat" cmpd="sng">
              <a:solidFill>
                <a:schemeClr val="bg2"/>
              </a:solidFill>
              <a:prstDash val="solid"/>
              <a:headEnd type="none" w="sm" len="sm"/>
              <a:tailEnd type="none" w="sm" len="sm"/>
            </a:ln>
          </p:spPr>
        </p:sp>
        <p:sp>
          <p:nvSpPr>
            <p:cNvPr id="17435" name="Rectangle 23"/>
            <p:cNvSpPr/>
            <p:nvPr/>
          </p:nvSpPr>
          <p:spPr>
            <a:xfrm>
              <a:off x="1490" y="2933"/>
              <a:ext cx="605"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436" name="Rectangle 24"/>
            <p:cNvSpPr/>
            <p:nvPr/>
          </p:nvSpPr>
          <p:spPr>
            <a:xfrm>
              <a:off x="1509" y="2939"/>
              <a:ext cx="567" cy="94"/>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 WELD #1</a:t>
              </a:r>
              <a:endParaRPr lang="en-US" altLang="zh-CN" sz="800" b="0">
                <a:latin typeface="Comic Sans MS" panose="030F0702030302020204" pitchFamily="66" charset="0"/>
                <a:ea typeface="宋体" panose="02010600030101010101" pitchFamily="2" charset="-122"/>
              </a:endParaRPr>
            </a:p>
          </p:txBody>
        </p:sp>
        <p:sp>
          <p:nvSpPr>
            <p:cNvPr id="17437" name="Line 25"/>
            <p:cNvSpPr/>
            <p:nvPr/>
          </p:nvSpPr>
          <p:spPr>
            <a:xfrm flipV="1">
              <a:off x="1482" y="3029"/>
              <a:ext cx="622" cy="2"/>
            </a:xfrm>
            <a:prstGeom prst="line">
              <a:avLst/>
            </a:prstGeom>
            <a:ln w="25400" cap="flat" cmpd="sng">
              <a:solidFill>
                <a:schemeClr val="tx1"/>
              </a:solidFill>
              <a:prstDash val="solid"/>
              <a:headEnd type="none" w="sm" len="sm"/>
              <a:tailEnd type="none" w="sm" len="sm"/>
            </a:ln>
          </p:spPr>
        </p:sp>
        <p:sp>
          <p:nvSpPr>
            <p:cNvPr id="17438" name="Rectangle 26"/>
            <p:cNvSpPr/>
            <p:nvPr/>
          </p:nvSpPr>
          <p:spPr>
            <a:xfrm>
              <a:off x="1146" y="3115"/>
              <a:ext cx="223" cy="174"/>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4600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2400 R</a:t>
              </a:r>
              <a:endParaRPr lang="en-US" altLang="zh-CN" sz="800" b="0">
                <a:latin typeface="Comic Sans MS" panose="030F0702030302020204" pitchFamily="66" charset="0"/>
                <a:ea typeface="宋体" panose="02010600030101010101" pitchFamily="2" charset="-122"/>
              </a:endParaRPr>
            </a:p>
          </p:txBody>
        </p:sp>
        <p:sp>
          <p:nvSpPr>
            <p:cNvPr id="17439" name="Rectangle 27"/>
            <p:cNvSpPr/>
            <p:nvPr/>
          </p:nvSpPr>
          <p:spPr>
            <a:xfrm>
              <a:off x="1604" y="3207"/>
              <a:ext cx="59" cy="93"/>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sp>
          <p:nvSpPr>
            <p:cNvPr id="17440" name="Rectangle 28"/>
            <p:cNvSpPr/>
            <p:nvPr/>
          </p:nvSpPr>
          <p:spPr>
            <a:xfrm>
              <a:off x="1486" y="3395"/>
              <a:ext cx="665" cy="399"/>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39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10 minutes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100%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17441" name="Line 29"/>
            <p:cNvSpPr/>
            <p:nvPr/>
          </p:nvSpPr>
          <p:spPr>
            <a:xfrm>
              <a:off x="1481" y="3479"/>
              <a:ext cx="673" cy="0"/>
            </a:xfrm>
            <a:prstGeom prst="line">
              <a:avLst/>
            </a:prstGeom>
            <a:ln w="12700" cap="flat" cmpd="sng">
              <a:solidFill>
                <a:schemeClr val="tx1"/>
              </a:solidFill>
              <a:prstDash val="solid"/>
              <a:headEnd type="none" w="sm" len="sm"/>
              <a:tailEnd type="none" w="sm" len="sm"/>
            </a:ln>
          </p:spPr>
        </p:sp>
        <p:sp>
          <p:nvSpPr>
            <p:cNvPr id="17442" name="Line 30"/>
            <p:cNvSpPr/>
            <p:nvPr/>
          </p:nvSpPr>
          <p:spPr>
            <a:xfrm>
              <a:off x="1483" y="3560"/>
              <a:ext cx="672" cy="0"/>
            </a:xfrm>
            <a:prstGeom prst="line">
              <a:avLst/>
            </a:prstGeom>
            <a:ln w="12700" cap="flat" cmpd="sng">
              <a:solidFill>
                <a:schemeClr val="tx1"/>
              </a:solidFill>
              <a:prstDash val="solid"/>
              <a:headEnd type="none" w="sm" len="sm"/>
              <a:tailEnd type="none" w="sm" len="sm"/>
            </a:ln>
          </p:spPr>
        </p:sp>
        <p:sp>
          <p:nvSpPr>
            <p:cNvPr id="17443" name="Line 31"/>
            <p:cNvSpPr/>
            <p:nvPr/>
          </p:nvSpPr>
          <p:spPr>
            <a:xfrm>
              <a:off x="1483" y="3642"/>
              <a:ext cx="672" cy="0"/>
            </a:xfrm>
            <a:prstGeom prst="line">
              <a:avLst/>
            </a:prstGeom>
            <a:ln w="12700" cap="flat" cmpd="sng">
              <a:solidFill>
                <a:schemeClr val="tx1"/>
              </a:solidFill>
              <a:prstDash val="solid"/>
              <a:headEnd type="none" w="sm" len="sm"/>
              <a:tailEnd type="none" w="sm" len="sm"/>
            </a:ln>
          </p:spPr>
        </p:sp>
        <p:sp>
          <p:nvSpPr>
            <p:cNvPr id="17444" name="Line 32"/>
            <p:cNvSpPr/>
            <p:nvPr/>
          </p:nvSpPr>
          <p:spPr>
            <a:xfrm>
              <a:off x="1482" y="3714"/>
              <a:ext cx="672" cy="0"/>
            </a:xfrm>
            <a:prstGeom prst="line">
              <a:avLst/>
            </a:prstGeom>
            <a:ln w="12700" cap="flat" cmpd="sng">
              <a:solidFill>
                <a:schemeClr val="tx1"/>
              </a:solidFill>
              <a:prstDash val="solid"/>
              <a:headEnd type="none" w="sm" len="sm"/>
              <a:tailEnd type="none" w="sm" len="sm"/>
            </a:ln>
          </p:spPr>
        </p:sp>
        <p:grpSp>
          <p:nvGrpSpPr>
            <p:cNvPr id="17445" name="Group 33"/>
            <p:cNvGrpSpPr/>
            <p:nvPr/>
          </p:nvGrpSpPr>
          <p:grpSpPr>
            <a:xfrm>
              <a:off x="1152" y="2880"/>
              <a:ext cx="210" cy="181"/>
              <a:chOff x="1152" y="2880"/>
              <a:chExt cx="210" cy="181"/>
            </a:xfrm>
          </p:grpSpPr>
          <p:sp>
            <p:nvSpPr>
              <p:cNvPr id="17499" name="AutoShape 34"/>
              <p:cNvSpPr/>
              <p:nvPr/>
            </p:nvSpPr>
            <p:spPr>
              <a:xfrm>
                <a:off x="1152" y="2880"/>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500" name="Rectangle 35"/>
              <p:cNvSpPr/>
              <p:nvPr/>
            </p:nvSpPr>
            <p:spPr>
              <a:xfrm>
                <a:off x="1205" y="2920"/>
                <a:ext cx="83" cy="141"/>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grpSp>
        <p:sp>
          <p:nvSpPr>
            <p:cNvPr id="17446" name="Rectangle 36"/>
            <p:cNvSpPr/>
            <p:nvPr/>
          </p:nvSpPr>
          <p:spPr>
            <a:xfrm>
              <a:off x="5534" y="3100"/>
              <a:ext cx="293" cy="131"/>
            </a:xfrm>
            <a:prstGeom prst="rect">
              <a:avLst/>
            </a:prstGeom>
            <a:noFill/>
            <a:ln w="9525">
              <a:noFill/>
            </a:ln>
          </p:spPr>
          <p:txBody>
            <a:bodyPr wrap="none" lIns="92075" tIns="46038" rIns="92075" bIns="46038">
              <a:spAutoFit/>
            </a:bodyPr>
            <a:p>
              <a:pPr defTabSz="824230" eaLnBrk="0" hangingPunct="0"/>
              <a:r>
                <a:rPr lang="en-US" altLang="zh-CN" sz="800" b="0">
                  <a:latin typeface="Comic Sans MS" panose="030F0702030302020204" pitchFamily="66" charset="0"/>
                  <a:ea typeface="宋体" panose="02010600030101010101" pitchFamily="2" charset="-122"/>
                </a:rPr>
                <a:t>Staging</a:t>
              </a:r>
              <a:endParaRPr lang="en-US" altLang="zh-CN" sz="800" b="0">
                <a:latin typeface="Comic Sans MS" panose="030F0702030302020204" pitchFamily="66" charset="0"/>
                <a:ea typeface="宋体" panose="02010600030101010101" pitchFamily="2" charset="-122"/>
              </a:endParaRPr>
            </a:p>
          </p:txBody>
        </p:sp>
        <p:grpSp>
          <p:nvGrpSpPr>
            <p:cNvPr id="17447" name="Group 37"/>
            <p:cNvGrpSpPr/>
            <p:nvPr/>
          </p:nvGrpSpPr>
          <p:grpSpPr>
            <a:xfrm>
              <a:off x="4896" y="912"/>
              <a:ext cx="557" cy="761"/>
              <a:chOff x="4896" y="912"/>
              <a:chExt cx="557" cy="761"/>
            </a:xfrm>
          </p:grpSpPr>
          <p:grpSp>
            <p:nvGrpSpPr>
              <p:cNvPr id="17490" name="Group 38"/>
              <p:cNvGrpSpPr/>
              <p:nvPr/>
            </p:nvGrpSpPr>
            <p:grpSpPr>
              <a:xfrm>
                <a:off x="4896" y="912"/>
                <a:ext cx="557" cy="286"/>
                <a:chOff x="5136" y="864"/>
                <a:chExt cx="557" cy="286"/>
              </a:xfrm>
            </p:grpSpPr>
            <p:sp>
              <p:nvSpPr>
                <p:cNvPr id="887847" name="Freeform 39"/>
                <p:cNvSpPr/>
                <p:nvPr/>
              </p:nvSpPr>
              <p:spPr bwMode="auto">
                <a:xfrm>
                  <a:off x="5136" y="864"/>
                  <a:ext cx="557" cy="286"/>
                </a:xfrm>
                <a:custGeom>
                  <a:avLst/>
                  <a:gdLst/>
                  <a:ahLst/>
                  <a:cxnLst>
                    <a:cxn ang="0">
                      <a:pos x="0" y="285"/>
                    </a:cxn>
                    <a:cxn ang="0">
                      <a:pos x="0" y="83"/>
                    </a:cxn>
                    <a:cxn ang="0">
                      <a:pos x="189" y="0"/>
                    </a:cxn>
                    <a:cxn ang="0">
                      <a:pos x="189" y="67"/>
                    </a:cxn>
                    <a:cxn ang="0">
                      <a:pos x="360" y="0"/>
                    </a:cxn>
                    <a:cxn ang="0">
                      <a:pos x="360" y="67"/>
                    </a:cxn>
                    <a:cxn ang="0">
                      <a:pos x="512" y="0"/>
                    </a:cxn>
                    <a:cxn ang="0">
                      <a:pos x="512" y="285"/>
                    </a:cxn>
                    <a:cxn ang="0">
                      <a:pos x="0" y="285"/>
                    </a:cxn>
                  </a:cxnLst>
                  <a:rect l="0" t="0" r="r" b="b"/>
                  <a:pathLst>
                    <a:path w="513" h="286">
                      <a:moveTo>
                        <a:pt x="0" y="285"/>
                      </a:moveTo>
                      <a:lnTo>
                        <a:pt x="0" y="83"/>
                      </a:lnTo>
                      <a:lnTo>
                        <a:pt x="189" y="0"/>
                      </a:lnTo>
                      <a:lnTo>
                        <a:pt x="189" y="67"/>
                      </a:lnTo>
                      <a:lnTo>
                        <a:pt x="360" y="0"/>
                      </a:lnTo>
                      <a:lnTo>
                        <a:pt x="360" y="67"/>
                      </a:lnTo>
                      <a:lnTo>
                        <a:pt x="512" y="0"/>
                      </a:lnTo>
                      <a:lnTo>
                        <a:pt x="512" y="285"/>
                      </a:lnTo>
                      <a:lnTo>
                        <a:pt x="0" y="285"/>
                      </a:lnTo>
                    </a:path>
                  </a:pathLst>
                </a:custGeom>
                <a:solidFill>
                  <a:schemeClr val="bg1"/>
                </a:solidFill>
                <a:ln w="25400" cap="rnd" cmpd="sng">
                  <a:solidFill>
                    <a:schemeClr val="tx1"/>
                  </a:solidFill>
                  <a:prstDash val="solid"/>
                  <a:round/>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498" name="Rectangle 40"/>
                <p:cNvSpPr/>
                <p:nvPr/>
              </p:nvSpPr>
              <p:spPr>
                <a:xfrm>
                  <a:off x="5216" y="960"/>
                  <a:ext cx="372" cy="168"/>
                </a:xfrm>
                <a:prstGeom prst="rect">
                  <a:avLst/>
                </a:prstGeom>
                <a:solidFill>
                  <a:schemeClr val="bg1"/>
                </a:solid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State Street</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Assembly</a:t>
                  </a:r>
                  <a:endParaRPr lang="en-US" altLang="zh-CN" sz="800" b="0">
                    <a:solidFill>
                      <a:schemeClr val="bg2"/>
                    </a:solidFill>
                    <a:latin typeface="Comic Sans MS" panose="030F0702030302020204" pitchFamily="66" charset="0"/>
                    <a:ea typeface="宋体" panose="02010600030101010101" pitchFamily="2" charset="-122"/>
                  </a:endParaRPr>
                </a:p>
              </p:txBody>
            </p:sp>
          </p:grpSp>
          <p:grpSp>
            <p:nvGrpSpPr>
              <p:cNvPr id="17491" name="Group 41"/>
              <p:cNvGrpSpPr/>
              <p:nvPr/>
            </p:nvGrpSpPr>
            <p:grpSpPr>
              <a:xfrm>
                <a:off x="4896" y="1200"/>
                <a:ext cx="545" cy="473"/>
                <a:chOff x="4485" y="1178"/>
                <a:chExt cx="502" cy="473"/>
              </a:xfrm>
            </p:grpSpPr>
            <p:sp>
              <p:nvSpPr>
                <p:cNvPr id="17492" name="Rectangle 42"/>
                <p:cNvSpPr/>
                <p:nvPr/>
              </p:nvSpPr>
              <p:spPr>
                <a:xfrm>
                  <a:off x="4485" y="1178"/>
                  <a:ext cx="497" cy="473"/>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18,400 </a:t>
                  </a:r>
                  <a:r>
                    <a:rPr lang="en-US" altLang="zh-CN" sz="800" b="0" err="1">
                      <a:latin typeface="Comic Sans MS" panose="030F0702030302020204" pitchFamily="66" charset="0"/>
                      <a:ea typeface="宋体" panose="02010600030101010101" pitchFamily="2" charset="-122"/>
                    </a:rPr>
                    <a:t>pcs</a:t>
                  </a:r>
                  <a:r>
                    <a:rPr lang="en-US" altLang="zh-CN" sz="800" b="0">
                      <a:latin typeface="Comic Sans MS" panose="030F0702030302020204" pitchFamily="66" charset="0"/>
                      <a:ea typeface="宋体" panose="02010600030101010101" pitchFamily="2" charset="-122"/>
                    </a:rPr>
                    <a:t>/mo</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- 12,000 LH</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   6,400 RH</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Tray = 20 </a:t>
                  </a:r>
                  <a:r>
                    <a:rPr lang="en-US" altLang="zh-CN" sz="800" b="0" err="1">
                      <a:latin typeface="Comic Sans MS" panose="030F0702030302020204" pitchFamily="66" charset="0"/>
                      <a:ea typeface="宋体" panose="02010600030101010101" pitchFamily="2" charset="-122"/>
                    </a:rPr>
                    <a:t>pcs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920 </a:t>
                  </a:r>
                  <a:r>
                    <a:rPr lang="en-US" altLang="zh-CN" sz="800" b="0" err="1">
                      <a:latin typeface="Comic Sans MS" panose="030F0702030302020204" pitchFamily="66" charset="0"/>
                      <a:ea typeface="宋体" panose="02010600030101010101" pitchFamily="2" charset="-122"/>
                    </a:rPr>
                    <a:t>pcs</a:t>
                  </a:r>
                  <a:r>
                    <a:rPr lang="en-US" altLang="zh-CN" sz="800" b="0">
                      <a:latin typeface="Comic Sans MS" panose="030F0702030302020204" pitchFamily="66" charset="0"/>
                      <a:ea typeface="宋体" panose="02010600030101010101" pitchFamily="2" charset="-122"/>
                    </a:rPr>
                    <a:t>/day</a:t>
                  </a:r>
                  <a:endParaRPr lang="en-US" altLang="zh-CN" sz="800" b="0">
                    <a:solidFill>
                      <a:schemeClr val="bg2"/>
                    </a:solidFill>
                    <a:latin typeface="Comic Sans MS" panose="030F0702030302020204" pitchFamily="66" charset="0"/>
                    <a:ea typeface="宋体" panose="02010600030101010101" pitchFamily="2" charset="-122"/>
                  </a:endParaRPr>
                </a:p>
              </p:txBody>
            </p:sp>
            <p:grpSp>
              <p:nvGrpSpPr>
                <p:cNvPr id="17493" name="Group 43"/>
                <p:cNvGrpSpPr/>
                <p:nvPr/>
              </p:nvGrpSpPr>
              <p:grpSpPr>
                <a:xfrm>
                  <a:off x="4485" y="1418"/>
                  <a:ext cx="502" cy="163"/>
                  <a:chOff x="4476" y="1418"/>
                  <a:chExt cx="520" cy="163"/>
                </a:xfrm>
              </p:grpSpPr>
              <p:sp>
                <p:nvSpPr>
                  <p:cNvPr id="17494" name="Line 44"/>
                  <p:cNvSpPr/>
                  <p:nvPr/>
                </p:nvSpPr>
                <p:spPr>
                  <a:xfrm>
                    <a:off x="4476" y="1418"/>
                    <a:ext cx="520" cy="0"/>
                  </a:xfrm>
                  <a:prstGeom prst="line">
                    <a:avLst/>
                  </a:prstGeom>
                  <a:ln w="12700" cap="flat" cmpd="sng">
                    <a:solidFill>
                      <a:schemeClr val="tx1"/>
                    </a:solidFill>
                    <a:prstDash val="solid"/>
                    <a:headEnd type="none" w="sm" len="sm"/>
                    <a:tailEnd type="none" w="sm" len="sm"/>
                  </a:ln>
                </p:spPr>
              </p:sp>
              <p:sp>
                <p:nvSpPr>
                  <p:cNvPr id="17495" name="Line 45"/>
                  <p:cNvSpPr/>
                  <p:nvPr/>
                </p:nvSpPr>
                <p:spPr>
                  <a:xfrm>
                    <a:off x="4476" y="1502"/>
                    <a:ext cx="520" cy="0"/>
                  </a:xfrm>
                  <a:prstGeom prst="line">
                    <a:avLst/>
                  </a:prstGeom>
                  <a:ln w="12700" cap="flat" cmpd="sng">
                    <a:solidFill>
                      <a:schemeClr val="tx1"/>
                    </a:solidFill>
                    <a:prstDash val="solid"/>
                    <a:headEnd type="none" w="sm" len="sm"/>
                    <a:tailEnd type="none" w="sm" len="sm"/>
                  </a:ln>
                </p:spPr>
              </p:sp>
              <p:sp>
                <p:nvSpPr>
                  <p:cNvPr id="17496" name="Line 46"/>
                  <p:cNvSpPr/>
                  <p:nvPr/>
                </p:nvSpPr>
                <p:spPr>
                  <a:xfrm>
                    <a:off x="4476" y="1581"/>
                    <a:ext cx="520" cy="0"/>
                  </a:xfrm>
                  <a:prstGeom prst="line">
                    <a:avLst/>
                  </a:prstGeom>
                  <a:ln w="12700" cap="flat" cmpd="sng">
                    <a:solidFill>
                      <a:schemeClr val="tx1"/>
                    </a:solidFill>
                    <a:prstDash val="solid"/>
                    <a:headEnd type="none" w="sm" len="sm"/>
                    <a:tailEnd type="none" w="sm" len="sm"/>
                  </a:ln>
                </p:spPr>
              </p:sp>
            </p:grpSp>
          </p:grpSp>
        </p:grpSp>
        <p:grpSp>
          <p:nvGrpSpPr>
            <p:cNvPr id="17448" name="Group 47"/>
            <p:cNvGrpSpPr/>
            <p:nvPr/>
          </p:nvGrpSpPr>
          <p:grpSpPr>
            <a:xfrm>
              <a:off x="5192" y="1764"/>
              <a:ext cx="613" cy="1007"/>
              <a:chOff x="5192" y="1764"/>
              <a:chExt cx="613" cy="1007"/>
            </a:xfrm>
          </p:grpSpPr>
          <p:sp>
            <p:nvSpPr>
              <p:cNvPr id="17482" name="Freeform 48"/>
              <p:cNvSpPr/>
              <p:nvPr/>
            </p:nvSpPr>
            <p:spPr>
              <a:xfrm>
                <a:off x="5192" y="1764"/>
                <a:ext cx="613" cy="1007"/>
              </a:xfrm>
              <a:custGeom>
                <a:avLst/>
                <a:gdLst>
                  <a:gd name="txL" fmla="*/ 0 w 565"/>
                  <a:gd name="txT" fmla="*/ 0 h 1007"/>
                  <a:gd name="txR" fmla="*/ 565 w 565"/>
                  <a:gd name="txB" fmla="*/ 1007 h 1007"/>
                </a:gdLst>
                <a:ahLst/>
                <a:cxnLst>
                  <a:cxn ang="0">
                    <a:pos x="564" y="1006"/>
                  </a:cxn>
                  <a:cxn ang="0">
                    <a:pos x="51" y="150"/>
                  </a:cxn>
                  <a:cxn ang="0">
                    <a:pos x="0" y="172"/>
                  </a:cxn>
                  <a:cxn ang="0">
                    <a:pos x="24" y="0"/>
                  </a:cxn>
                  <a:cxn ang="0">
                    <a:pos x="202" y="85"/>
                  </a:cxn>
                  <a:cxn ang="0">
                    <a:pos x="152" y="107"/>
                  </a:cxn>
                  <a:cxn ang="0">
                    <a:pos x="664" y="962"/>
                  </a:cxn>
                </a:cxnLst>
                <a:rect l="txL" t="txT" r="txR" b="txB"/>
                <a:pathLst>
                  <a:path w="565" h="1007">
                    <a:moveTo>
                      <a:pt x="479" y="1006"/>
                    </a:moveTo>
                    <a:lnTo>
                      <a:pt x="43" y="150"/>
                    </a:lnTo>
                    <a:lnTo>
                      <a:pt x="0" y="172"/>
                    </a:lnTo>
                    <a:lnTo>
                      <a:pt x="20" y="0"/>
                    </a:lnTo>
                    <a:lnTo>
                      <a:pt x="171" y="85"/>
                    </a:lnTo>
                    <a:lnTo>
                      <a:pt x="129" y="107"/>
                    </a:lnTo>
                    <a:lnTo>
                      <a:pt x="564" y="962"/>
                    </a:lnTo>
                  </a:path>
                </a:pathLst>
              </a:custGeom>
              <a:solidFill>
                <a:schemeClr val="bg1"/>
              </a:solidFill>
              <a:ln w="127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17483" name="Group 49"/>
              <p:cNvGrpSpPr/>
              <p:nvPr/>
            </p:nvGrpSpPr>
            <p:grpSpPr>
              <a:xfrm>
                <a:off x="5273" y="2103"/>
                <a:ext cx="428" cy="251"/>
                <a:chOff x="5273" y="2103"/>
                <a:chExt cx="428" cy="251"/>
              </a:xfrm>
            </p:grpSpPr>
            <p:grpSp>
              <p:nvGrpSpPr>
                <p:cNvPr id="17484" name="Group 50"/>
                <p:cNvGrpSpPr/>
                <p:nvPr/>
              </p:nvGrpSpPr>
              <p:grpSpPr>
                <a:xfrm>
                  <a:off x="5273" y="2103"/>
                  <a:ext cx="428" cy="251"/>
                  <a:chOff x="4885" y="2084"/>
                  <a:chExt cx="395" cy="251"/>
                </a:xfrm>
              </p:grpSpPr>
              <p:sp>
                <p:nvSpPr>
                  <p:cNvPr id="17486" name="Oval 51"/>
                  <p:cNvSpPr/>
                  <p:nvPr/>
                </p:nvSpPr>
                <p:spPr>
                  <a:xfrm>
                    <a:off x="5181" y="2262"/>
                    <a:ext cx="72" cy="73"/>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487" name="Oval 52"/>
                  <p:cNvSpPr/>
                  <p:nvPr/>
                </p:nvSpPr>
                <p:spPr>
                  <a:xfrm>
                    <a:off x="4929" y="2262"/>
                    <a:ext cx="72" cy="73"/>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488" name="Rectangle 53"/>
                  <p:cNvSpPr/>
                  <p:nvPr/>
                </p:nvSpPr>
                <p:spPr>
                  <a:xfrm>
                    <a:off x="4885" y="2084"/>
                    <a:ext cx="277" cy="194"/>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489" name="Rectangle 54"/>
                  <p:cNvSpPr/>
                  <p:nvPr/>
                </p:nvSpPr>
                <p:spPr>
                  <a:xfrm>
                    <a:off x="5170" y="2151"/>
                    <a:ext cx="110" cy="127"/>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7485" name="Rectangle 55"/>
                <p:cNvSpPr/>
                <p:nvPr/>
              </p:nvSpPr>
              <p:spPr>
                <a:xfrm>
                  <a:off x="5344" y="2113"/>
                  <a:ext cx="161" cy="168"/>
                </a:xfrm>
                <a:prstGeom prst="rect">
                  <a:avLst/>
                </a:prstGeom>
                <a:solidFill>
                  <a:schemeClr val="bg1"/>
                </a:solid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1x</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Daily</a:t>
                  </a:r>
                  <a:endParaRPr lang="en-US" altLang="zh-CN" sz="800" b="0">
                    <a:latin typeface="Comic Sans MS" panose="030F0702030302020204" pitchFamily="66" charset="0"/>
                    <a:ea typeface="宋体" panose="02010600030101010101" pitchFamily="2" charset="-122"/>
                  </a:endParaRPr>
                </a:p>
              </p:txBody>
            </p:sp>
          </p:grpSp>
        </p:grpSp>
        <p:sp>
          <p:nvSpPr>
            <p:cNvPr id="17449" name="AutoShape 56" descr="Dark vertical"/>
            <p:cNvSpPr/>
            <p:nvPr/>
          </p:nvSpPr>
          <p:spPr>
            <a:xfrm>
              <a:off x="5040" y="2976"/>
              <a:ext cx="384" cy="96"/>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450" name="AutoShape 57"/>
            <p:cNvSpPr/>
            <p:nvPr/>
          </p:nvSpPr>
          <p:spPr>
            <a:xfrm>
              <a:off x="5088" y="2928"/>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451" name="Rectangle 58"/>
            <p:cNvSpPr/>
            <p:nvPr/>
          </p:nvSpPr>
          <p:spPr>
            <a:xfrm>
              <a:off x="5136" y="2976"/>
              <a:ext cx="83" cy="140"/>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sp>
          <p:nvSpPr>
            <p:cNvPr id="17452" name="Rectangle 59"/>
            <p:cNvSpPr/>
            <p:nvPr/>
          </p:nvSpPr>
          <p:spPr>
            <a:xfrm>
              <a:off x="4414" y="2928"/>
              <a:ext cx="606"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453" name="Rectangle 60"/>
            <p:cNvSpPr/>
            <p:nvPr/>
          </p:nvSpPr>
          <p:spPr>
            <a:xfrm>
              <a:off x="4434" y="2934"/>
              <a:ext cx="567" cy="94"/>
            </a:xfrm>
            <a:prstGeom prst="rect">
              <a:avLst/>
            </a:prstGeom>
            <a:solidFill>
              <a:schemeClr val="bg1"/>
            </a:solid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ASSEMBLY #2</a:t>
              </a:r>
              <a:endParaRPr lang="en-US" altLang="zh-CN" sz="800" b="0">
                <a:latin typeface="Comic Sans MS" panose="030F0702030302020204" pitchFamily="66" charset="0"/>
                <a:ea typeface="宋体" panose="02010600030101010101" pitchFamily="2" charset="-122"/>
              </a:endParaRPr>
            </a:p>
          </p:txBody>
        </p:sp>
        <p:sp>
          <p:nvSpPr>
            <p:cNvPr id="17454" name="Line 61"/>
            <p:cNvSpPr/>
            <p:nvPr/>
          </p:nvSpPr>
          <p:spPr>
            <a:xfrm flipV="1">
              <a:off x="4407" y="3024"/>
              <a:ext cx="622" cy="2"/>
            </a:xfrm>
            <a:prstGeom prst="line">
              <a:avLst/>
            </a:prstGeom>
            <a:ln w="25400" cap="flat" cmpd="sng">
              <a:solidFill>
                <a:schemeClr val="tx1"/>
              </a:solidFill>
              <a:prstDash val="solid"/>
              <a:headEnd type="none" w="sm" len="sm"/>
              <a:tailEnd type="none" w="sm" len="sm"/>
            </a:ln>
          </p:spPr>
        </p:sp>
        <p:sp>
          <p:nvSpPr>
            <p:cNvPr id="17455" name="Rectangle 62"/>
            <p:cNvSpPr/>
            <p:nvPr/>
          </p:nvSpPr>
          <p:spPr>
            <a:xfrm>
              <a:off x="4530" y="3202"/>
              <a:ext cx="59" cy="93"/>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grpSp>
          <p:nvGrpSpPr>
            <p:cNvPr id="17456" name="Group 63"/>
            <p:cNvGrpSpPr/>
            <p:nvPr/>
          </p:nvGrpSpPr>
          <p:grpSpPr>
            <a:xfrm>
              <a:off x="4406" y="3390"/>
              <a:ext cx="676" cy="399"/>
              <a:chOff x="4090" y="3401"/>
              <a:chExt cx="624" cy="399"/>
            </a:xfrm>
          </p:grpSpPr>
          <p:sp>
            <p:nvSpPr>
              <p:cNvPr id="17477" name="Rectangle 64"/>
              <p:cNvSpPr/>
              <p:nvPr/>
            </p:nvSpPr>
            <p:spPr>
              <a:xfrm>
                <a:off x="4095" y="3401"/>
                <a:ext cx="613" cy="399"/>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40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100%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17478" name="Line 65"/>
              <p:cNvSpPr/>
              <p:nvPr/>
            </p:nvSpPr>
            <p:spPr>
              <a:xfrm>
                <a:off x="4090" y="3485"/>
                <a:ext cx="621" cy="0"/>
              </a:xfrm>
              <a:prstGeom prst="line">
                <a:avLst/>
              </a:prstGeom>
              <a:ln w="12700" cap="flat" cmpd="sng">
                <a:solidFill>
                  <a:schemeClr val="tx1"/>
                </a:solidFill>
                <a:prstDash val="solid"/>
                <a:headEnd type="none" w="sm" len="sm"/>
                <a:tailEnd type="none" w="sm" len="sm"/>
              </a:ln>
            </p:spPr>
          </p:sp>
          <p:sp>
            <p:nvSpPr>
              <p:cNvPr id="17479" name="Line 66"/>
              <p:cNvSpPr/>
              <p:nvPr/>
            </p:nvSpPr>
            <p:spPr>
              <a:xfrm>
                <a:off x="4092" y="3566"/>
                <a:ext cx="620" cy="0"/>
              </a:xfrm>
              <a:prstGeom prst="line">
                <a:avLst/>
              </a:prstGeom>
              <a:ln w="12700" cap="flat" cmpd="sng">
                <a:solidFill>
                  <a:schemeClr val="tx1"/>
                </a:solidFill>
                <a:prstDash val="solid"/>
                <a:headEnd type="none" w="sm" len="sm"/>
                <a:tailEnd type="none" w="sm" len="sm"/>
              </a:ln>
            </p:spPr>
          </p:sp>
          <p:sp>
            <p:nvSpPr>
              <p:cNvPr id="17480" name="Line 67"/>
              <p:cNvSpPr/>
              <p:nvPr/>
            </p:nvSpPr>
            <p:spPr>
              <a:xfrm>
                <a:off x="4092" y="3654"/>
                <a:ext cx="620" cy="0"/>
              </a:xfrm>
              <a:prstGeom prst="line">
                <a:avLst/>
              </a:prstGeom>
              <a:ln w="12700" cap="flat" cmpd="sng">
                <a:solidFill>
                  <a:schemeClr val="tx1"/>
                </a:solidFill>
                <a:prstDash val="solid"/>
                <a:headEnd type="none" w="sm" len="sm"/>
                <a:tailEnd type="none" w="sm" len="sm"/>
              </a:ln>
            </p:spPr>
          </p:sp>
          <p:sp>
            <p:nvSpPr>
              <p:cNvPr id="17481" name="Line 68"/>
              <p:cNvSpPr/>
              <p:nvPr/>
            </p:nvSpPr>
            <p:spPr>
              <a:xfrm>
                <a:off x="4094" y="3732"/>
                <a:ext cx="620" cy="0"/>
              </a:xfrm>
              <a:prstGeom prst="line">
                <a:avLst/>
              </a:prstGeom>
              <a:ln w="12700" cap="flat" cmpd="sng">
                <a:solidFill>
                  <a:schemeClr val="tx1"/>
                </a:solidFill>
                <a:prstDash val="solid"/>
                <a:headEnd type="none" w="sm" len="sm"/>
                <a:tailEnd type="none" w="sm" len="sm"/>
              </a:ln>
            </p:spPr>
          </p:sp>
        </p:grpSp>
        <p:grpSp>
          <p:nvGrpSpPr>
            <p:cNvPr id="17457" name="Group 69"/>
            <p:cNvGrpSpPr/>
            <p:nvPr/>
          </p:nvGrpSpPr>
          <p:grpSpPr>
            <a:xfrm>
              <a:off x="4114" y="2929"/>
              <a:ext cx="210" cy="181"/>
              <a:chOff x="4114" y="2929"/>
              <a:chExt cx="210" cy="181"/>
            </a:xfrm>
          </p:grpSpPr>
          <p:sp>
            <p:nvSpPr>
              <p:cNvPr id="17475" name="AutoShape 70"/>
              <p:cNvSpPr/>
              <p:nvPr/>
            </p:nvSpPr>
            <p:spPr>
              <a:xfrm>
                <a:off x="4114" y="2929"/>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476" name="Rectangle 71"/>
              <p:cNvSpPr/>
              <p:nvPr/>
            </p:nvSpPr>
            <p:spPr>
              <a:xfrm>
                <a:off x="4167" y="2970"/>
                <a:ext cx="83" cy="140"/>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grpSp>
        <p:sp>
          <p:nvSpPr>
            <p:cNvPr id="17458" name="Rectangle 72"/>
            <p:cNvSpPr/>
            <p:nvPr/>
          </p:nvSpPr>
          <p:spPr>
            <a:xfrm>
              <a:off x="4090" y="3121"/>
              <a:ext cx="210" cy="174"/>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1200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 640 R</a:t>
              </a:r>
              <a:endParaRPr lang="en-US" altLang="zh-CN" sz="800" b="0">
                <a:latin typeface="Comic Sans MS" panose="030F0702030302020204" pitchFamily="66" charset="0"/>
                <a:ea typeface="宋体" panose="02010600030101010101" pitchFamily="2" charset="-122"/>
              </a:endParaRPr>
            </a:p>
          </p:txBody>
        </p:sp>
        <p:sp>
          <p:nvSpPr>
            <p:cNvPr id="17459" name="AutoShape 73"/>
            <p:cNvSpPr/>
            <p:nvPr/>
          </p:nvSpPr>
          <p:spPr>
            <a:xfrm>
              <a:off x="3153" y="2931"/>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460" name="Rectangle 74"/>
            <p:cNvSpPr/>
            <p:nvPr/>
          </p:nvSpPr>
          <p:spPr>
            <a:xfrm>
              <a:off x="3206" y="2972"/>
              <a:ext cx="83" cy="140"/>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sp>
          <p:nvSpPr>
            <p:cNvPr id="17461" name="Rectangle 75"/>
            <p:cNvSpPr/>
            <p:nvPr/>
          </p:nvSpPr>
          <p:spPr>
            <a:xfrm>
              <a:off x="3129" y="3123"/>
              <a:ext cx="210" cy="174"/>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1600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 850 R</a:t>
              </a:r>
              <a:endParaRPr lang="en-US" altLang="zh-CN" sz="800" b="0">
                <a:latin typeface="Comic Sans MS" panose="030F0702030302020204" pitchFamily="66" charset="0"/>
                <a:ea typeface="宋体" panose="02010600030101010101" pitchFamily="2" charset="-122"/>
              </a:endParaRPr>
            </a:p>
          </p:txBody>
        </p:sp>
        <p:sp>
          <p:nvSpPr>
            <p:cNvPr id="17462" name="AutoShape 76" descr="Dark vertical"/>
            <p:cNvSpPr/>
            <p:nvPr/>
          </p:nvSpPr>
          <p:spPr>
            <a:xfrm>
              <a:off x="2112" y="2928"/>
              <a:ext cx="384" cy="96"/>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463" name="AutoShape 77"/>
            <p:cNvSpPr/>
            <p:nvPr/>
          </p:nvSpPr>
          <p:spPr>
            <a:xfrm>
              <a:off x="2160" y="2880"/>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464" name="Rectangle 78"/>
            <p:cNvSpPr/>
            <p:nvPr/>
          </p:nvSpPr>
          <p:spPr>
            <a:xfrm>
              <a:off x="2208" y="2928"/>
              <a:ext cx="83" cy="140"/>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sp>
          <p:nvSpPr>
            <p:cNvPr id="17465" name="Rectangle 79"/>
            <p:cNvSpPr/>
            <p:nvPr/>
          </p:nvSpPr>
          <p:spPr>
            <a:xfrm>
              <a:off x="2481" y="2928"/>
              <a:ext cx="606"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466" name="Rectangle 80"/>
            <p:cNvSpPr/>
            <p:nvPr/>
          </p:nvSpPr>
          <p:spPr>
            <a:xfrm>
              <a:off x="2501" y="2934"/>
              <a:ext cx="567" cy="94"/>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 WELD #2</a:t>
              </a:r>
              <a:endParaRPr lang="en-US" altLang="zh-CN" sz="800" b="0">
                <a:latin typeface="Comic Sans MS" panose="030F0702030302020204" pitchFamily="66" charset="0"/>
                <a:ea typeface="宋体" panose="02010600030101010101" pitchFamily="2" charset="-122"/>
              </a:endParaRPr>
            </a:p>
          </p:txBody>
        </p:sp>
        <p:sp>
          <p:nvSpPr>
            <p:cNvPr id="17467" name="Line 81"/>
            <p:cNvSpPr/>
            <p:nvPr/>
          </p:nvSpPr>
          <p:spPr>
            <a:xfrm flipV="1">
              <a:off x="2474" y="3024"/>
              <a:ext cx="622" cy="2"/>
            </a:xfrm>
            <a:prstGeom prst="line">
              <a:avLst/>
            </a:prstGeom>
            <a:ln w="25400" cap="flat" cmpd="sng">
              <a:solidFill>
                <a:schemeClr val="tx1"/>
              </a:solidFill>
              <a:prstDash val="solid"/>
              <a:headEnd type="none" w="sm" len="sm"/>
              <a:tailEnd type="none" w="sm" len="sm"/>
            </a:ln>
          </p:spPr>
        </p:sp>
        <p:sp>
          <p:nvSpPr>
            <p:cNvPr id="17468" name="Rectangle 82"/>
            <p:cNvSpPr/>
            <p:nvPr/>
          </p:nvSpPr>
          <p:spPr>
            <a:xfrm>
              <a:off x="2597" y="3202"/>
              <a:ext cx="59" cy="93"/>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sp>
          <p:nvSpPr>
            <p:cNvPr id="17469" name="Rectangle 83"/>
            <p:cNvSpPr/>
            <p:nvPr/>
          </p:nvSpPr>
          <p:spPr>
            <a:xfrm>
              <a:off x="2480" y="3390"/>
              <a:ext cx="665" cy="399"/>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46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10 minutes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80%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17470" name="Line 84"/>
            <p:cNvSpPr/>
            <p:nvPr/>
          </p:nvSpPr>
          <p:spPr>
            <a:xfrm>
              <a:off x="2476" y="3474"/>
              <a:ext cx="673" cy="0"/>
            </a:xfrm>
            <a:prstGeom prst="line">
              <a:avLst/>
            </a:prstGeom>
            <a:ln w="12700" cap="flat" cmpd="sng">
              <a:solidFill>
                <a:schemeClr val="tx1"/>
              </a:solidFill>
              <a:prstDash val="solid"/>
              <a:headEnd type="none" w="sm" len="sm"/>
              <a:tailEnd type="none" w="sm" len="sm"/>
            </a:ln>
          </p:spPr>
        </p:sp>
        <p:sp>
          <p:nvSpPr>
            <p:cNvPr id="17471" name="Line 85"/>
            <p:cNvSpPr/>
            <p:nvPr/>
          </p:nvSpPr>
          <p:spPr>
            <a:xfrm>
              <a:off x="2477" y="3549"/>
              <a:ext cx="672" cy="0"/>
            </a:xfrm>
            <a:prstGeom prst="line">
              <a:avLst/>
            </a:prstGeom>
            <a:ln w="12700" cap="flat" cmpd="sng">
              <a:solidFill>
                <a:schemeClr val="tx1"/>
              </a:solidFill>
              <a:prstDash val="solid"/>
              <a:headEnd type="none" w="sm" len="sm"/>
              <a:tailEnd type="none" w="sm" len="sm"/>
            </a:ln>
          </p:spPr>
        </p:sp>
        <p:sp>
          <p:nvSpPr>
            <p:cNvPr id="17472" name="Line 86"/>
            <p:cNvSpPr/>
            <p:nvPr/>
          </p:nvSpPr>
          <p:spPr>
            <a:xfrm>
              <a:off x="2477" y="3634"/>
              <a:ext cx="672" cy="0"/>
            </a:xfrm>
            <a:prstGeom prst="line">
              <a:avLst/>
            </a:prstGeom>
            <a:ln w="12700" cap="flat" cmpd="sng">
              <a:solidFill>
                <a:schemeClr val="tx1"/>
              </a:solidFill>
              <a:prstDash val="solid"/>
              <a:headEnd type="none" w="sm" len="sm"/>
              <a:tailEnd type="none" w="sm" len="sm"/>
            </a:ln>
          </p:spPr>
        </p:sp>
        <p:sp>
          <p:nvSpPr>
            <p:cNvPr id="17473" name="Line 87"/>
            <p:cNvSpPr/>
            <p:nvPr/>
          </p:nvSpPr>
          <p:spPr>
            <a:xfrm>
              <a:off x="2477" y="3709"/>
              <a:ext cx="672" cy="0"/>
            </a:xfrm>
            <a:prstGeom prst="line">
              <a:avLst/>
            </a:prstGeom>
            <a:ln w="12700" cap="flat" cmpd="sng">
              <a:solidFill>
                <a:schemeClr val="tx1"/>
              </a:solidFill>
              <a:prstDash val="solid"/>
              <a:headEnd type="none" w="sm" len="sm"/>
              <a:tailEnd type="none" w="sm" len="sm"/>
            </a:ln>
          </p:spPr>
        </p:sp>
        <p:sp>
          <p:nvSpPr>
            <p:cNvPr id="17474" name="Rectangle 88"/>
            <p:cNvSpPr/>
            <p:nvPr/>
          </p:nvSpPr>
          <p:spPr>
            <a:xfrm>
              <a:off x="2160" y="3121"/>
              <a:ext cx="206" cy="174"/>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1100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 600 R</a:t>
              </a:r>
              <a:endParaRPr lang="en-US" altLang="zh-CN" sz="800" b="0">
                <a:latin typeface="Comic Sans MS" panose="030F0702030302020204" pitchFamily="66" charset="0"/>
                <a:ea typeface="宋体" panose="02010600030101010101" pitchFamily="2" charset="-122"/>
              </a:endParaRPr>
            </a:p>
          </p:txBody>
        </p:sp>
        <p:graphicFrame>
          <p:nvGraphicFramePr>
            <p:cNvPr id="17410" name="Object 89"/>
            <p:cNvGraphicFramePr/>
            <p:nvPr/>
          </p:nvGraphicFramePr>
          <p:xfrm>
            <a:off x="1536" y="3216"/>
            <a:ext cx="89" cy="71"/>
          </p:xfrm>
          <a:graphic>
            <a:graphicData uri="http://schemas.openxmlformats.org/presentationml/2006/ole">
              <mc:AlternateContent xmlns:mc="http://schemas.openxmlformats.org/markup-compatibility/2006">
                <mc:Choice xmlns:v="urn:schemas-microsoft-com:vml" Requires="v">
                  <p:oleObj spid="_x0000_s3087" name="" r:id="rId1" imgW="599440" imgH="476250" progId="Word.Document.8">
                    <p:embed/>
                  </p:oleObj>
                </mc:Choice>
                <mc:Fallback>
                  <p:oleObj name="" r:id="rId1" imgW="599440" imgH="476250" progId="Word.Document.8">
                    <p:embed/>
                    <p:pic>
                      <p:nvPicPr>
                        <p:cNvPr id="0" name="图片 3086"/>
                        <p:cNvPicPr/>
                        <p:nvPr/>
                      </p:nvPicPr>
                      <p:blipFill>
                        <a:blip r:embed="rId2"/>
                        <a:stretch>
                          <a:fillRect/>
                        </a:stretch>
                      </p:blipFill>
                      <p:spPr>
                        <a:xfrm>
                          <a:off x="1536" y="3216"/>
                          <a:ext cx="89" cy="71"/>
                        </a:xfrm>
                        <a:prstGeom prst="rect">
                          <a:avLst/>
                        </a:prstGeom>
                        <a:noFill/>
                        <a:ln w="38100">
                          <a:noFill/>
                          <a:miter/>
                        </a:ln>
                      </p:spPr>
                    </p:pic>
                  </p:oleObj>
                </mc:Fallback>
              </mc:AlternateContent>
            </a:graphicData>
          </a:graphic>
        </p:graphicFrame>
        <p:graphicFrame>
          <p:nvGraphicFramePr>
            <p:cNvPr id="17411" name="Object 90"/>
            <p:cNvGraphicFramePr/>
            <p:nvPr/>
          </p:nvGraphicFramePr>
          <p:xfrm>
            <a:off x="2496" y="3216"/>
            <a:ext cx="89" cy="71"/>
          </p:xfrm>
          <a:graphic>
            <a:graphicData uri="http://schemas.openxmlformats.org/presentationml/2006/ole">
              <mc:AlternateContent xmlns:mc="http://schemas.openxmlformats.org/markup-compatibility/2006">
                <mc:Choice xmlns:v="urn:schemas-microsoft-com:vml" Requires="v">
                  <p:oleObj spid="_x0000_s3088" name="" r:id="rId3" imgW="599440" imgH="476250" progId="Word.Document.8">
                    <p:embed/>
                  </p:oleObj>
                </mc:Choice>
                <mc:Fallback>
                  <p:oleObj name="" r:id="rId3" imgW="599440" imgH="476250" progId="Word.Document.8">
                    <p:embed/>
                    <p:pic>
                      <p:nvPicPr>
                        <p:cNvPr id="0" name="图片 3087"/>
                        <p:cNvPicPr/>
                        <p:nvPr/>
                      </p:nvPicPr>
                      <p:blipFill>
                        <a:blip r:embed="rId2"/>
                        <a:stretch>
                          <a:fillRect/>
                        </a:stretch>
                      </p:blipFill>
                      <p:spPr>
                        <a:xfrm>
                          <a:off x="2496" y="3216"/>
                          <a:ext cx="89" cy="71"/>
                        </a:xfrm>
                        <a:prstGeom prst="rect">
                          <a:avLst/>
                        </a:prstGeom>
                        <a:noFill/>
                        <a:ln w="38100">
                          <a:noFill/>
                          <a:miter/>
                        </a:ln>
                      </p:spPr>
                    </p:pic>
                  </p:oleObj>
                </mc:Fallback>
              </mc:AlternateContent>
            </a:graphicData>
          </a:graphic>
        </p:graphicFrame>
        <p:graphicFrame>
          <p:nvGraphicFramePr>
            <p:cNvPr id="17412" name="Object 91"/>
            <p:cNvGraphicFramePr/>
            <p:nvPr/>
          </p:nvGraphicFramePr>
          <p:xfrm>
            <a:off x="3456" y="3216"/>
            <a:ext cx="89" cy="71"/>
          </p:xfrm>
          <a:graphic>
            <a:graphicData uri="http://schemas.openxmlformats.org/presentationml/2006/ole">
              <mc:AlternateContent xmlns:mc="http://schemas.openxmlformats.org/markup-compatibility/2006">
                <mc:Choice xmlns:v="urn:schemas-microsoft-com:vml" Requires="v">
                  <p:oleObj spid="_x0000_s3089" name="" r:id="rId4" imgW="599440" imgH="476250" progId="Word.Document.8">
                    <p:embed/>
                  </p:oleObj>
                </mc:Choice>
                <mc:Fallback>
                  <p:oleObj name="" r:id="rId4" imgW="599440" imgH="476250" progId="Word.Document.8">
                    <p:embed/>
                    <p:pic>
                      <p:nvPicPr>
                        <p:cNvPr id="0" name="图片 3088"/>
                        <p:cNvPicPr/>
                        <p:nvPr/>
                      </p:nvPicPr>
                      <p:blipFill>
                        <a:blip r:embed="rId2"/>
                        <a:stretch>
                          <a:fillRect/>
                        </a:stretch>
                      </p:blipFill>
                      <p:spPr>
                        <a:xfrm>
                          <a:off x="3456" y="3216"/>
                          <a:ext cx="89" cy="71"/>
                        </a:xfrm>
                        <a:prstGeom prst="rect">
                          <a:avLst/>
                        </a:prstGeom>
                        <a:noFill/>
                        <a:ln w="38100">
                          <a:noFill/>
                          <a:miter/>
                        </a:ln>
                      </p:spPr>
                    </p:pic>
                  </p:oleObj>
                </mc:Fallback>
              </mc:AlternateContent>
            </a:graphicData>
          </a:graphic>
        </p:graphicFrame>
        <p:graphicFrame>
          <p:nvGraphicFramePr>
            <p:cNvPr id="17413" name="Object 92"/>
            <p:cNvGraphicFramePr/>
            <p:nvPr/>
          </p:nvGraphicFramePr>
          <p:xfrm>
            <a:off x="4464" y="3216"/>
            <a:ext cx="89" cy="71"/>
          </p:xfrm>
          <a:graphic>
            <a:graphicData uri="http://schemas.openxmlformats.org/presentationml/2006/ole">
              <mc:AlternateContent xmlns:mc="http://schemas.openxmlformats.org/markup-compatibility/2006">
                <mc:Choice xmlns:v="urn:schemas-microsoft-com:vml" Requires="v">
                  <p:oleObj spid="_x0000_s3090" name="" r:id="rId5" imgW="599440" imgH="476250" progId="Word.Document.8">
                    <p:embed/>
                  </p:oleObj>
                </mc:Choice>
                <mc:Fallback>
                  <p:oleObj name="" r:id="rId5" imgW="599440" imgH="476250" progId="Word.Document.8">
                    <p:embed/>
                    <p:pic>
                      <p:nvPicPr>
                        <p:cNvPr id="0" name="图片 3089"/>
                        <p:cNvPicPr/>
                        <p:nvPr/>
                      </p:nvPicPr>
                      <p:blipFill>
                        <a:blip r:embed="rId2"/>
                        <a:stretch>
                          <a:fillRect/>
                        </a:stretch>
                      </p:blipFill>
                      <p:spPr>
                        <a:xfrm>
                          <a:off x="4464" y="3216"/>
                          <a:ext cx="89" cy="71"/>
                        </a:xfrm>
                        <a:prstGeom prst="rect">
                          <a:avLst/>
                        </a:prstGeom>
                        <a:noFill/>
                        <a:ln w="38100">
                          <a:noFill/>
                          <a:miter/>
                        </a:ln>
                      </p:spPr>
                    </p:pic>
                  </p:oleObj>
                </mc:Fallback>
              </mc:AlternateContent>
            </a:graphicData>
          </a:graphic>
        </p:graphicFrame>
      </p:gr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889858" name="Rectangle 2"/>
          <p:cNvSpPr>
            <a:spLocks noChangeArrowheads="1"/>
          </p:cNvSpPr>
          <p:nvPr/>
        </p:nvSpPr>
        <p:spPr bwMode="auto">
          <a:xfrm>
            <a:off x="577850" y="838200"/>
            <a:ext cx="1249363" cy="725488"/>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冲压</a:t>
            </a:r>
            <a:r>
              <a:rPr kumimoji="0" lang="en-US" altLang="zh-CN" sz="3200" b="1"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endParaRPr kumimoji="0" lang="en-US" altLang="zh-CN" sz="3200" b="0"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89859" name="Rectangle 3"/>
          <p:cNvSpPr>
            <a:spLocks noChangeArrowheads="1"/>
          </p:cNvSpPr>
          <p:nvPr/>
        </p:nvSpPr>
        <p:spPr bwMode="auto">
          <a:xfrm>
            <a:off x="7494588" y="935038"/>
            <a:ext cx="1247775" cy="579438"/>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图表</a:t>
            </a:r>
            <a:r>
              <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endPar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31076" name="Rectangle 4"/>
          <p:cNvSpPr/>
          <p:nvPr/>
        </p:nvSpPr>
        <p:spPr>
          <a:xfrm>
            <a:off x="6562725" y="1819275"/>
            <a:ext cx="2797175" cy="1731963"/>
          </a:xfrm>
          <a:prstGeom prst="rect">
            <a:avLst/>
          </a:prstGeom>
          <a:solidFill>
            <a:schemeClr val="tx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31077" name="Rectangle 5"/>
          <p:cNvSpPr/>
          <p:nvPr/>
        </p:nvSpPr>
        <p:spPr>
          <a:xfrm>
            <a:off x="6673850" y="1871663"/>
            <a:ext cx="2574925" cy="457200"/>
          </a:xfrm>
          <a:prstGeom prst="rect">
            <a:avLst/>
          </a:prstGeom>
          <a:noFill/>
          <a:ln w="9525">
            <a:noFill/>
          </a:ln>
        </p:spPr>
        <p:txBody>
          <a:bodyPr lIns="92075" tIns="46038" rIns="92075" bIns="46038">
            <a:spAutoFit/>
          </a:bodyPr>
          <a:p>
            <a:pPr algn="ctr"/>
            <a:r>
              <a:rPr lang="en-US" altLang="zh-CN" sz="2400" b="0">
                <a:solidFill>
                  <a:schemeClr val="bg2"/>
                </a:solidFill>
                <a:latin typeface="Comic Sans MS" panose="030F0702030302020204" pitchFamily="66" charset="0"/>
                <a:ea typeface="宋体" panose="02010600030101010101" pitchFamily="2" charset="-122"/>
              </a:rPr>
              <a:t>STAMPING</a:t>
            </a:r>
            <a:endParaRPr lang="en-US" altLang="zh-CN" sz="2400" b="0">
              <a:solidFill>
                <a:schemeClr val="bg2"/>
              </a:solidFill>
              <a:latin typeface="Comic Sans MS" panose="030F0702030302020204" pitchFamily="66" charset="0"/>
              <a:ea typeface="宋体" panose="02010600030101010101" pitchFamily="2" charset="-122"/>
            </a:endParaRPr>
          </a:p>
        </p:txBody>
      </p:sp>
      <p:sp>
        <p:nvSpPr>
          <p:cNvPr id="131078" name="Line 6"/>
          <p:cNvSpPr/>
          <p:nvPr/>
        </p:nvSpPr>
        <p:spPr>
          <a:xfrm flipV="1">
            <a:off x="6554788" y="2279650"/>
            <a:ext cx="2817812" cy="6350"/>
          </a:xfrm>
          <a:prstGeom prst="line">
            <a:avLst/>
          </a:prstGeom>
          <a:ln w="25400" cap="flat" cmpd="sng">
            <a:solidFill>
              <a:schemeClr val="bg2"/>
            </a:solidFill>
            <a:prstDash val="solid"/>
            <a:headEnd type="none" w="sm" len="sm"/>
            <a:tailEnd type="none" w="sm" len="sm"/>
          </a:ln>
        </p:spPr>
      </p:sp>
      <p:grpSp>
        <p:nvGrpSpPr>
          <p:cNvPr id="2" name="Group 7"/>
          <p:cNvGrpSpPr/>
          <p:nvPr/>
        </p:nvGrpSpPr>
        <p:grpSpPr>
          <a:xfrm>
            <a:off x="6548438" y="3924300"/>
            <a:ext cx="3067050" cy="1930400"/>
            <a:chOff x="3808" y="2472"/>
            <a:chExt cx="1783" cy="1216"/>
          </a:xfrm>
        </p:grpSpPr>
        <p:sp>
          <p:nvSpPr>
            <p:cNvPr id="131088" name="Rectangle 8"/>
            <p:cNvSpPr/>
            <p:nvPr/>
          </p:nvSpPr>
          <p:spPr>
            <a:xfrm>
              <a:off x="3815" y="2472"/>
              <a:ext cx="1767" cy="1216"/>
            </a:xfrm>
            <a:prstGeom prst="rect">
              <a:avLst/>
            </a:prstGeom>
            <a:solidFill>
              <a:schemeClr val="tx1"/>
            </a:solidFill>
            <a:ln w="12700" cap="flat" cmpd="sng">
              <a:solidFill>
                <a:schemeClr val="bg2"/>
              </a:solidFill>
              <a:prstDash val="solid"/>
              <a:miter/>
              <a:headEnd type="none" w="med" len="med"/>
              <a:tailEnd type="none" w="med" len="med"/>
            </a:ln>
          </p:spPr>
          <p:txBody>
            <a:bodyPr lIns="92075" tIns="46038" rIns="92075" bIns="46038">
              <a:spAutoFit/>
            </a:bodyPr>
            <a:p>
              <a:pPr algn="ctr"/>
              <a:r>
                <a:rPr lang="en-US" altLang="zh-CN" sz="2400" b="0">
                  <a:solidFill>
                    <a:schemeClr val="bg2"/>
                  </a:solidFill>
                  <a:latin typeface="Comic Sans MS" panose="030F0702030302020204" pitchFamily="66" charset="0"/>
                  <a:ea typeface="宋体" panose="02010600030101010101" pitchFamily="2" charset="-122"/>
                </a:rPr>
                <a:t>C/T = 1 second</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C/O = 1 hour</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Uptime = 85%</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EPE = 2 weeks</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27,600 sec/shift</a:t>
              </a:r>
              <a:endParaRPr lang="en-US" altLang="zh-CN" sz="2400" b="0">
                <a:solidFill>
                  <a:schemeClr val="bg2"/>
                </a:solidFill>
                <a:latin typeface="Comic Sans MS" panose="030F0702030302020204" pitchFamily="66" charset="0"/>
                <a:ea typeface="宋体" panose="02010600030101010101" pitchFamily="2" charset="-122"/>
              </a:endParaRPr>
            </a:p>
          </p:txBody>
        </p:sp>
        <p:sp>
          <p:nvSpPr>
            <p:cNvPr id="131089" name="Line 9"/>
            <p:cNvSpPr/>
            <p:nvPr/>
          </p:nvSpPr>
          <p:spPr>
            <a:xfrm>
              <a:off x="3808" y="2720"/>
              <a:ext cx="1773" cy="1"/>
            </a:xfrm>
            <a:prstGeom prst="line">
              <a:avLst/>
            </a:prstGeom>
            <a:ln w="12700" cap="flat" cmpd="sng">
              <a:solidFill>
                <a:schemeClr val="bg2"/>
              </a:solidFill>
              <a:prstDash val="solid"/>
              <a:headEnd type="none" w="sm" len="sm"/>
              <a:tailEnd type="none" w="sm" len="sm"/>
            </a:ln>
          </p:spPr>
        </p:sp>
        <p:sp>
          <p:nvSpPr>
            <p:cNvPr id="131090" name="Line 10"/>
            <p:cNvSpPr/>
            <p:nvPr/>
          </p:nvSpPr>
          <p:spPr>
            <a:xfrm>
              <a:off x="3812" y="2951"/>
              <a:ext cx="1773" cy="1"/>
            </a:xfrm>
            <a:prstGeom prst="line">
              <a:avLst/>
            </a:prstGeom>
            <a:ln w="12700" cap="flat" cmpd="sng">
              <a:solidFill>
                <a:schemeClr val="bg2"/>
              </a:solidFill>
              <a:prstDash val="solid"/>
              <a:headEnd type="none" w="sm" len="sm"/>
              <a:tailEnd type="none" w="sm" len="sm"/>
            </a:ln>
          </p:spPr>
        </p:sp>
        <p:sp>
          <p:nvSpPr>
            <p:cNvPr id="131091" name="Line 11"/>
            <p:cNvSpPr/>
            <p:nvPr/>
          </p:nvSpPr>
          <p:spPr>
            <a:xfrm>
              <a:off x="3812" y="3203"/>
              <a:ext cx="1773" cy="1"/>
            </a:xfrm>
            <a:prstGeom prst="line">
              <a:avLst/>
            </a:prstGeom>
            <a:ln w="12700" cap="flat" cmpd="sng">
              <a:solidFill>
                <a:schemeClr val="bg2"/>
              </a:solidFill>
              <a:prstDash val="solid"/>
              <a:headEnd type="none" w="sm" len="sm"/>
              <a:tailEnd type="none" w="sm" len="sm"/>
            </a:ln>
          </p:spPr>
        </p:sp>
        <p:sp>
          <p:nvSpPr>
            <p:cNvPr id="131092" name="Line 12"/>
            <p:cNvSpPr/>
            <p:nvPr/>
          </p:nvSpPr>
          <p:spPr>
            <a:xfrm>
              <a:off x="3818" y="3425"/>
              <a:ext cx="1773" cy="1"/>
            </a:xfrm>
            <a:prstGeom prst="line">
              <a:avLst/>
            </a:prstGeom>
            <a:ln w="12700" cap="flat" cmpd="sng">
              <a:solidFill>
                <a:schemeClr val="bg2"/>
              </a:solidFill>
              <a:prstDash val="solid"/>
              <a:headEnd type="none" w="sm" len="sm"/>
              <a:tailEnd type="none" w="sm" len="sm"/>
            </a:ln>
          </p:spPr>
        </p:sp>
      </p:grpSp>
      <p:grpSp>
        <p:nvGrpSpPr>
          <p:cNvPr id="3" name="Group 13"/>
          <p:cNvGrpSpPr/>
          <p:nvPr/>
        </p:nvGrpSpPr>
        <p:grpSpPr>
          <a:xfrm>
            <a:off x="5056188" y="1817688"/>
            <a:ext cx="1101725" cy="1703387"/>
            <a:chOff x="2940" y="1145"/>
            <a:chExt cx="640" cy="1073"/>
          </a:xfrm>
        </p:grpSpPr>
        <p:grpSp>
          <p:nvGrpSpPr>
            <p:cNvPr id="131084" name="Group 14"/>
            <p:cNvGrpSpPr/>
            <p:nvPr/>
          </p:nvGrpSpPr>
          <p:grpSpPr>
            <a:xfrm>
              <a:off x="2969" y="1145"/>
              <a:ext cx="568" cy="530"/>
              <a:chOff x="2969" y="1145"/>
              <a:chExt cx="568" cy="530"/>
            </a:xfrm>
          </p:grpSpPr>
          <p:sp>
            <p:nvSpPr>
              <p:cNvPr id="131086" name="AutoShape 15"/>
              <p:cNvSpPr/>
              <p:nvPr/>
            </p:nvSpPr>
            <p:spPr>
              <a:xfrm>
                <a:off x="2969" y="1145"/>
                <a:ext cx="568" cy="472"/>
              </a:xfrm>
              <a:prstGeom prst="triangle">
                <a:avLst>
                  <a:gd name="adj" fmla="val 49995"/>
                </a:avLst>
              </a:prstGeom>
              <a:solidFill>
                <a:schemeClr val="tx1"/>
              </a:solidFill>
              <a:ln w="127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31087" name="Rectangle 16"/>
              <p:cNvSpPr/>
              <p:nvPr/>
            </p:nvSpPr>
            <p:spPr>
              <a:xfrm>
                <a:off x="3117" y="1271"/>
                <a:ext cx="252" cy="404"/>
              </a:xfrm>
              <a:prstGeom prst="rect">
                <a:avLst/>
              </a:prstGeom>
              <a:noFill/>
              <a:ln w="9525">
                <a:noFill/>
              </a:ln>
            </p:spPr>
            <p:txBody>
              <a:bodyPr wrap="none" lIns="92075" tIns="46038" rIns="92075" bIns="46038">
                <a:spAutoFit/>
              </a:bodyPr>
              <a:p>
                <a:pPr defTabSz="824230" eaLnBrk="0" hangingPunct="0"/>
                <a:r>
                  <a:rPr lang="en-US" altLang="zh-CN" sz="3600" b="0">
                    <a:solidFill>
                      <a:srgbClr val="0000CC"/>
                    </a:solidFill>
                    <a:latin typeface="Comic Sans MS" panose="030F0702030302020204" pitchFamily="66" charset="0"/>
                    <a:ea typeface="宋体" panose="02010600030101010101" pitchFamily="2" charset="-122"/>
                  </a:rPr>
                  <a:t>I</a:t>
                </a:r>
                <a:endParaRPr lang="en-US" altLang="zh-CN" sz="3600" b="0">
                  <a:solidFill>
                    <a:srgbClr val="0000CC"/>
                  </a:solidFill>
                  <a:latin typeface="Comic Sans MS" panose="030F0702030302020204" pitchFamily="66" charset="0"/>
                  <a:ea typeface="宋体" panose="02010600030101010101" pitchFamily="2" charset="-122"/>
                </a:endParaRPr>
              </a:p>
            </p:txBody>
          </p:sp>
        </p:grpSp>
        <p:sp>
          <p:nvSpPr>
            <p:cNvPr id="889873" name="Rectangle 17"/>
            <p:cNvSpPr>
              <a:spLocks noChangeArrowheads="1"/>
            </p:cNvSpPr>
            <p:nvPr/>
          </p:nvSpPr>
          <p:spPr bwMode="auto">
            <a:xfrm>
              <a:off x="2940" y="1700"/>
              <a:ext cx="640" cy="518"/>
            </a:xfrm>
            <a:prstGeom prst="rect">
              <a:avLst/>
            </a:prstGeom>
            <a:noFill/>
            <a:ln w="9525">
              <a:noFill/>
              <a:miter lim="800000"/>
            </a:ln>
            <a:effectLst/>
          </p:spPr>
          <p:txBody>
            <a:bodyPr wrap="none" lIns="92075" tIns="46038" rIns="92075" bIns="46038">
              <a:spAutoFit/>
            </a:bodyPr>
            <a:lstStyle/>
            <a:p>
              <a:pPr marL="0" marR="0" lvl="0" indent="0" algn="ctr" defTabSz="82423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srgbClr val="0000CC"/>
                  </a:solidFill>
                  <a:effectLst>
                    <a:outerShdw blurRad="38100" dist="38100" dir="2700000" algn="tl">
                      <a:srgbClr val="C0C0C0"/>
                    </a:outerShdw>
                  </a:effectLst>
                  <a:uLnTx/>
                  <a:uFillTx/>
                  <a:latin typeface="Comic Sans MS" panose="030F0702030302020204" pitchFamily="66" charset="0"/>
                  <a:ea typeface="+mn-ea"/>
                  <a:cs typeface="+mn-cs"/>
                </a:rPr>
                <a:t>Coils</a:t>
              </a:r>
              <a:endParaRPr kumimoji="0" lang="en-US" sz="2400" b="0" i="0" u="none" strike="noStrike" kern="1200" cap="none" spc="0" normalizeH="0" baseline="0" noProof="0">
                <a:ln>
                  <a:noFill/>
                </a:ln>
                <a:solidFill>
                  <a:srgbClr val="0000CC"/>
                </a:solidFill>
                <a:effectLst>
                  <a:outerShdw blurRad="38100" dist="38100" dir="2700000" algn="tl">
                    <a:srgbClr val="C0C0C0"/>
                  </a:outerShdw>
                </a:effectLst>
                <a:uLnTx/>
                <a:uFillTx/>
                <a:latin typeface="Comic Sans MS" panose="030F0702030302020204" pitchFamily="66" charset="0"/>
                <a:ea typeface="+mn-ea"/>
                <a:cs typeface="+mn-cs"/>
              </a:endParaRPr>
            </a:p>
            <a:p>
              <a:pPr marL="0" marR="0" lvl="0" indent="0" algn="ctr" defTabSz="82423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srgbClr val="0000CC"/>
                  </a:solidFill>
                  <a:effectLst>
                    <a:outerShdw blurRad="38100" dist="38100" dir="2700000" algn="tl">
                      <a:srgbClr val="C0C0C0"/>
                    </a:outerShdw>
                  </a:effectLst>
                  <a:uLnTx/>
                  <a:uFillTx/>
                  <a:latin typeface="Comic Sans MS" panose="030F0702030302020204" pitchFamily="66" charset="0"/>
                  <a:ea typeface="+mn-ea"/>
                  <a:cs typeface="+mn-cs"/>
                </a:rPr>
                <a:t>5 days</a:t>
              </a:r>
              <a:endParaRPr kumimoji="0" lang="en-US" sz="2400" b="0" i="0" u="none" strike="noStrike" kern="1200" cap="none" spc="0" normalizeH="0" baseline="0" noProof="0">
                <a:ln>
                  <a:noFill/>
                </a:ln>
                <a:solidFill>
                  <a:srgbClr val="0000CC"/>
                </a:solidFill>
                <a:effectLst>
                  <a:outerShdw blurRad="38100" dist="38100" dir="2700000" algn="tl">
                    <a:srgbClr val="C0C0C0"/>
                  </a:outerShdw>
                </a:effectLst>
                <a:uLnTx/>
                <a:uFillTx/>
                <a:latin typeface="Comic Sans MS" panose="030F0702030302020204" pitchFamily="66" charset="0"/>
                <a:ea typeface="+mn-ea"/>
                <a:cs typeface="+mn-cs"/>
              </a:endParaRPr>
            </a:p>
          </p:txBody>
        </p:sp>
      </p:grpSp>
      <p:sp>
        <p:nvSpPr>
          <p:cNvPr id="131081" name="Rectangle 18"/>
          <p:cNvSpPr/>
          <p:nvPr/>
        </p:nvSpPr>
        <p:spPr>
          <a:xfrm>
            <a:off x="7399338" y="2667000"/>
            <a:ext cx="1039812" cy="457200"/>
          </a:xfrm>
          <a:prstGeom prst="rect">
            <a:avLst/>
          </a:prstGeom>
          <a:noFill/>
          <a:ln w="9525">
            <a:noFill/>
          </a:ln>
        </p:spPr>
        <p:txBody>
          <a:bodyPr wrap="none" lIns="92075" tIns="46038" rIns="92075" bIns="46038">
            <a:spAutoFit/>
          </a:bodyPr>
          <a:p>
            <a:pPr defTabSz="824230" eaLnBrk="0" hangingPunct="0"/>
            <a:r>
              <a:rPr lang="en-US" altLang="zh-CN" sz="2400" b="0">
                <a:solidFill>
                  <a:schemeClr val="bg2"/>
                </a:solidFill>
                <a:latin typeface="Comic Sans MS" panose="030F0702030302020204" pitchFamily="66" charset="0"/>
                <a:ea typeface="宋体" panose="02010600030101010101" pitchFamily="2" charset="-122"/>
              </a:rPr>
              <a:t>200 T</a:t>
            </a:r>
            <a:endParaRPr lang="en-US" altLang="zh-CN" sz="2400" b="0">
              <a:solidFill>
                <a:schemeClr val="bg2"/>
              </a:solidFill>
              <a:latin typeface="Comic Sans MS" panose="030F0702030302020204" pitchFamily="66" charset="0"/>
              <a:ea typeface="宋体" panose="02010600030101010101" pitchFamily="2" charset="-122"/>
            </a:endParaRPr>
          </a:p>
        </p:txBody>
      </p:sp>
      <p:sp>
        <p:nvSpPr>
          <p:cNvPr id="131082" name="Rectangle 19"/>
          <p:cNvSpPr>
            <a:spLocks noGrp="1"/>
          </p:cNvSpPr>
          <p:nvPr>
            <p:ph type="title"/>
          </p:nvPr>
        </p:nvSpPr>
        <p:spPr>
          <a:xfrm>
            <a:off x="382588" y="190500"/>
            <a:ext cx="9142412" cy="1143000"/>
          </a:xfrm>
          <a:ln/>
        </p:spPr>
        <p:txBody>
          <a:bodyPr vert="horz" wrap="square" lIns="91440" tIns="45720" rIns="91440" bIns="45720" anchor="ctr" anchorCtr="0"/>
          <a:p>
            <a:pPr eaLnBrk="1" hangingPunct="1"/>
            <a:r>
              <a:rPr lang="en-US" altLang="zh-CN">
                <a:ea typeface="宋体" panose="02010600030101010101" pitchFamily="2" charset="-122"/>
              </a:rPr>
              <a:t>ACME  </a:t>
            </a:r>
            <a:r>
              <a:rPr lang="zh-CN" altLang="en-US" dirty="0">
                <a:ea typeface="宋体" panose="02010600030101010101" pitchFamily="2" charset="-122"/>
              </a:rPr>
              <a:t>冲压加工</a:t>
            </a:r>
            <a:endParaRPr lang="zh-CN" altLang="en-US" dirty="0">
              <a:ea typeface="宋体" panose="02010600030101010101" pitchFamily="2" charset="-122"/>
            </a:endParaRPr>
          </a:p>
        </p:txBody>
      </p:sp>
      <p:sp>
        <p:nvSpPr>
          <p:cNvPr id="131083" name="Rectangle 20"/>
          <p:cNvSpPr>
            <a:spLocks noGrp="1"/>
          </p:cNvSpPr>
          <p:nvPr>
            <p:ph type="body" sz="half" idx="1"/>
          </p:nvPr>
        </p:nvSpPr>
        <p:spPr>
          <a:xfrm>
            <a:off x="200025" y="1484313"/>
            <a:ext cx="4494213" cy="4648200"/>
          </a:xfrm>
          <a:ln/>
        </p:spPr>
        <p:txBody>
          <a:bodyPr vert="horz" wrap="square" lIns="91440" tIns="45720" rIns="91440" bIns="45720" anchor="t" anchorCtr="0"/>
          <a:p>
            <a:pPr eaLnBrk="1" hangingPunct="1">
              <a:buClr>
                <a:srgbClr val="FF9900"/>
              </a:buClr>
              <a:buSzPct val="150000"/>
              <a:buFontTx/>
            </a:pPr>
            <a:r>
              <a:rPr lang="en-US" altLang="zh-CN" sz="2000">
                <a:ea typeface="宋体" panose="02010600030101010101" pitchFamily="2" charset="-122"/>
              </a:rPr>
              <a:t>200 Ton </a:t>
            </a:r>
            <a:r>
              <a:rPr lang="zh-CN" altLang="en-US" sz="2000" dirty="0">
                <a:ea typeface="宋体" panose="02010600030101010101" pitchFamily="2" charset="-122"/>
              </a:rPr>
              <a:t>冲压机</a:t>
            </a:r>
            <a:r>
              <a:rPr lang="en-US" altLang="zh-CN" sz="2000">
                <a:ea typeface="宋体" panose="02010600030101010101" pitchFamily="2" charset="-122"/>
              </a:rPr>
              <a:t> </a:t>
            </a:r>
            <a:endParaRPr lang="en-US" altLang="zh-CN" sz="2000"/>
          </a:p>
          <a:p>
            <a:pPr eaLnBrk="1" hangingPunct="1">
              <a:buClr>
                <a:srgbClr val="FF9900"/>
              </a:buClr>
              <a:buSzPct val="150000"/>
              <a:buFontTx/>
            </a:pPr>
            <a:r>
              <a:rPr lang="zh-CN" altLang="en-US" sz="2000" dirty="0">
                <a:ea typeface="宋体" panose="02010600030101010101" pitchFamily="2" charset="-122"/>
              </a:rPr>
              <a:t>自动上卷</a:t>
            </a:r>
            <a:r>
              <a:rPr lang="en-US" altLang="zh-CN" sz="2000">
                <a:ea typeface="宋体" panose="02010600030101010101" pitchFamily="2" charset="-122"/>
              </a:rPr>
              <a:t> </a:t>
            </a:r>
            <a:endParaRPr lang="en-US" altLang="zh-CN" sz="2000"/>
          </a:p>
          <a:p>
            <a:pPr eaLnBrk="1" hangingPunct="1">
              <a:buClr>
                <a:srgbClr val="FF9900"/>
              </a:buClr>
              <a:buSzPct val="150000"/>
              <a:buFontTx/>
            </a:pPr>
            <a:r>
              <a:rPr lang="zh-CN" altLang="en-US" sz="2000" dirty="0">
                <a:ea typeface="宋体" panose="02010600030101010101" pitchFamily="2" charset="-122"/>
              </a:rPr>
              <a:t>每两个星期运行一次</a:t>
            </a:r>
            <a:endParaRPr lang="en-US" altLang="zh-CN" sz="2000"/>
          </a:p>
          <a:p>
            <a:pPr eaLnBrk="1" hangingPunct="1">
              <a:buClr>
                <a:srgbClr val="FF9900"/>
              </a:buClr>
              <a:buSzPct val="150000"/>
              <a:buFontTx/>
            </a:pPr>
            <a:r>
              <a:rPr lang="en-US" altLang="zh-CN" sz="2000">
                <a:ea typeface="宋体" panose="02010600030101010101" pitchFamily="2" charset="-122"/>
              </a:rPr>
              <a:t>1 </a:t>
            </a:r>
            <a:r>
              <a:rPr lang="zh-CN" altLang="en-US" sz="2000" dirty="0">
                <a:ea typeface="宋体" panose="02010600030101010101" pitchFamily="2" charset="-122"/>
              </a:rPr>
              <a:t>个小时设置 </a:t>
            </a:r>
            <a:endParaRPr lang="en-US" altLang="zh-CN" sz="2000"/>
          </a:p>
          <a:p>
            <a:pPr eaLnBrk="1" hangingPunct="1">
              <a:buClr>
                <a:srgbClr val="FF9900"/>
              </a:buClr>
              <a:buSzPct val="150000"/>
              <a:buFontTx/>
            </a:pPr>
            <a:r>
              <a:rPr lang="en-US" altLang="zh-CN" sz="2000">
                <a:ea typeface="宋体" panose="02010600030101010101" pitchFamily="2" charset="-122"/>
              </a:rPr>
              <a:t>1 </a:t>
            </a:r>
            <a:r>
              <a:rPr lang="zh-CN" altLang="en-US" sz="2000" dirty="0">
                <a:ea typeface="宋体" panose="02010600030101010101" pitchFamily="2" charset="-122"/>
              </a:rPr>
              <a:t>秒操作时间</a:t>
            </a:r>
            <a:r>
              <a:rPr lang="en-US" altLang="zh-CN" sz="2000">
                <a:ea typeface="宋体" panose="02010600030101010101" pitchFamily="2" charset="-122"/>
              </a:rPr>
              <a:t> </a:t>
            </a:r>
            <a:endParaRPr lang="en-US" altLang="zh-CN" sz="2000"/>
          </a:p>
          <a:p>
            <a:pPr eaLnBrk="1" hangingPunct="1">
              <a:buClr>
                <a:srgbClr val="FF9900"/>
              </a:buClr>
              <a:buSzPct val="150000"/>
              <a:buFontTx/>
            </a:pPr>
            <a:r>
              <a:rPr lang="en-US" altLang="zh-CN" sz="2000">
                <a:ea typeface="宋体" panose="02010600030101010101" pitchFamily="2" charset="-122"/>
              </a:rPr>
              <a:t>85% </a:t>
            </a:r>
            <a:r>
              <a:rPr lang="zh-CN" altLang="en-US" sz="2000" dirty="0">
                <a:ea typeface="宋体" panose="02010600030101010101" pitchFamily="2" charset="-122"/>
              </a:rPr>
              <a:t>正常运行时间</a:t>
            </a:r>
            <a:r>
              <a:rPr lang="en-US" altLang="zh-CN" sz="2000">
                <a:ea typeface="宋体" panose="02010600030101010101" pitchFamily="2" charset="-122"/>
              </a:rPr>
              <a:t> </a:t>
            </a:r>
            <a:endParaRPr lang="en-US" altLang="zh-CN" sz="2000"/>
          </a:p>
          <a:p>
            <a:pPr eaLnBrk="1" hangingPunct="1">
              <a:buClr>
                <a:srgbClr val="FF9900"/>
              </a:buClr>
              <a:buSzPct val="150000"/>
              <a:buFontTx/>
            </a:pPr>
            <a:r>
              <a:rPr lang="en-US" altLang="zh-CN" sz="2000">
                <a:ea typeface="宋体" panose="02010600030101010101" pitchFamily="2" charset="-122"/>
              </a:rPr>
              <a:t>2</a:t>
            </a:r>
            <a:r>
              <a:rPr lang="zh-CN" altLang="en-US" sz="2000" dirty="0">
                <a:ea typeface="宋体" panose="02010600030101010101" pitchFamily="2" charset="-122"/>
              </a:rPr>
              <a:t>次休息</a:t>
            </a:r>
            <a:r>
              <a:rPr lang="en-US" altLang="zh-CN" sz="2000">
                <a:ea typeface="宋体" panose="02010600030101010101" pitchFamily="2" charset="-122"/>
              </a:rPr>
              <a:t>–</a:t>
            </a:r>
            <a:r>
              <a:rPr lang="zh-CN" altLang="en-US" sz="2000" dirty="0">
                <a:ea typeface="宋体" panose="02010600030101010101" pitchFamily="2" charset="-122"/>
              </a:rPr>
              <a:t>每次 </a:t>
            </a:r>
            <a:r>
              <a:rPr lang="en-US" altLang="zh-CN" sz="2000">
                <a:ea typeface="宋体" panose="02010600030101010101" pitchFamily="2" charset="-122"/>
              </a:rPr>
              <a:t>10 </a:t>
            </a:r>
            <a:r>
              <a:rPr lang="zh-CN" altLang="en-US" sz="2000" dirty="0">
                <a:ea typeface="宋体" panose="02010600030101010101" pitchFamily="2" charset="-122"/>
              </a:rPr>
              <a:t>分钟</a:t>
            </a:r>
            <a:endParaRPr lang="en-US" altLang="zh-CN" sz="2000"/>
          </a:p>
          <a:p>
            <a:pPr eaLnBrk="1" hangingPunct="1">
              <a:buClr>
                <a:srgbClr val="FF9900"/>
              </a:buClr>
              <a:buSzPct val="150000"/>
              <a:buFontTx/>
            </a:pPr>
            <a:r>
              <a:rPr lang="zh-CN" altLang="en-US" sz="2000" dirty="0">
                <a:ea typeface="宋体" panose="02010600030101010101" pitchFamily="2" charset="-122"/>
              </a:rPr>
              <a:t>库存</a:t>
            </a:r>
            <a:r>
              <a:rPr lang="en-US" altLang="zh-CN" sz="2000">
                <a:ea typeface="宋体" panose="02010600030101010101" pitchFamily="2" charset="-122"/>
              </a:rPr>
              <a:t>:</a:t>
            </a:r>
            <a:endParaRPr lang="en-US" altLang="zh-CN" sz="2000">
              <a:ea typeface="宋体" panose="02010600030101010101" pitchFamily="2" charset="-122"/>
            </a:endParaRPr>
          </a:p>
          <a:p>
            <a:pPr eaLnBrk="1" hangingPunct="1">
              <a:buClr>
                <a:srgbClr val="FF9900"/>
              </a:buClr>
              <a:buSzPct val="150000"/>
              <a:buFontTx/>
              <a:buNone/>
            </a:pPr>
            <a:r>
              <a:rPr lang="en-US" altLang="zh-CN" sz="2000"/>
              <a:t>     </a:t>
            </a:r>
            <a:r>
              <a:rPr lang="en-US" altLang="zh-CN" sz="2000">
                <a:ea typeface="宋体" panose="02010600030101010101" pitchFamily="2" charset="-122"/>
              </a:rPr>
              <a:t>- 5 </a:t>
            </a:r>
            <a:r>
              <a:rPr lang="zh-CN" altLang="en-US" sz="2000" dirty="0">
                <a:ea typeface="宋体" panose="02010600030101010101" pitchFamily="2" charset="-122"/>
              </a:rPr>
              <a:t>天的钢卷</a:t>
            </a:r>
            <a:r>
              <a:rPr lang="en-US" altLang="zh-CN" sz="2000">
                <a:ea typeface="宋体" panose="02010600030101010101" pitchFamily="2" charset="-122"/>
              </a:rPr>
              <a:t> </a:t>
            </a:r>
            <a:endParaRPr lang="en-US" altLang="zh-CN" sz="2000"/>
          </a:p>
          <a:p>
            <a:pPr eaLnBrk="1" hangingPunct="1">
              <a:buClr>
                <a:srgbClr val="FF9900"/>
              </a:buClr>
              <a:buSzPct val="150000"/>
              <a:buFontTx/>
            </a:pPr>
            <a:endParaRPr lang="en-US" altLang="zh-CN" sz="200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8438" name="Rectangle 2"/>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目前状态图</a:t>
            </a:r>
            <a:endParaRPr lang="zh-CN" altLang="en-US" dirty="0">
              <a:ea typeface="宋体" panose="02010600030101010101" pitchFamily="2" charset="-122"/>
            </a:endParaRPr>
          </a:p>
        </p:txBody>
      </p:sp>
      <p:grpSp>
        <p:nvGrpSpPr>
          <p:cNvPr id="18439" name="Group 3"/>
          <p:cNvGrpSpPr/>
          <p:nvPr/>
        </p:nvGrpSpPr>
        <p:grpSpPr>
          <a:xfrm>
            <a:off x="247650" y="1295400"/>
            <a:ext cx="9321800" cy="5099050"/>
            <a:chOff x="156" y="912"/>
            <a:chExt cx="5872" cy="2856"/>
          </a:xfrm>
        </p:grpSpPr>
        <p:sp>
          <p:nvSpPr>
            <p:cNvPr id="18440" name="AutoShape 4" descr="Dark vertical"/>
            <p:cNvSpPr/>
            <p:nvPr/>
          </p:nvSpPr>
          <p:spPr>
            <a:xfrm>
              <a:off x="1104" y="2928"/>
              <a:ext cx="384" cy="96"/>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441" name="AutoShape 5" descr="Dark vertical"/>
            <p:cNvSpPr/>
            <p:nvPr/>
          </p:nvSpPr>
          <p:spPr>
            <a:xfrm>
              <a:off x="2112" y="2928"/>
              <a:ext cx="384" cy="96"/>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442" name="AutoShape 6" descr="Dark vertical"/>
            <p:cNvSpPr/>
            <p:nvPr/>
          </p:nvSpPr>
          <p:spPr>
            <a:xfrm>
              <a:off x="3072" y="2976"/>
              <a:ext cx="384" cy="96"/>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443" name="AutoShape 7" descr="Dark vertical"/>
            <p:cNvSpPr/>
            <p:nvPr/>
          </p:nvSpPr>
          <p:spPr>
            <a:xfrm>
              <a:off x="4032" y="2976"/>
              <a:ext cx="384" cy="96"/>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444" name="AutoShape 8" descr="Dark vertical"/>
            <p:cNvSpPr/>
            <p:nvPr/>
          </p:nvSpPr>
          <p:spPr>
            <a:xfrm>
              <a:off x="5040" y="2976"/>
              <a:ext cx="384" cy="96"/>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445" name="Rectangle 9"/>
            <p:cNvSpPr/>
            <p:nvPr/>
          </p:nvSpPr>
          <p:spPr>
            <a:xfrm>
              <a:off x="5413" y="2939"/>
              <a:ext cx="606"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446" name="Rectangle 10"/>
            <p:cNvSpPr/>
            <p:nvPr/>
          </p:nvSpPr>
          <p:spPr>
            <a:xfrm>
              <a:off x="5433" y="2945"/>
              <a:ext cx="567" cy="86"/>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SHIPPING</a:t>
              </a:r>
              <a:endParaRPr lang="en-US" altLang="zh-CN" sz="800" b="0">
                <a:latin typeface="Comic Sans MS" panose="030F0702030302020204" pitchFamily="66" charset="0"/>
                <a:ea typeface="宋体" panose="02010600030101010101" pitchFamily="2" charset="-122"/>
              </a:endParaRPr>
            </a:p>
          </p:txBody>
        </p:sp>
        <p:sp>
          <p:nvSpPr>
            <p:cNvPr id="18447" name="Line 11"/>
            <p:cNvSpPr/>
            <p:nvPr/>
          </p:nvSpPr>
          <p:spPr>
            <a:xfrm flipV="1">
              <a:off x="5406" y="3035"/>
              <a:ext cx="622" cy="2"/>
            </a:xfrm>
            <a:prstGeom prst="line">
              <a:avLst/>
            </a:prstGeom>
            <a:ln w="25400" cap="flat" cmpd="sng">
              <a:solidFill>
                <a:schemeClr val="tx1"/>
              </a:solidFill>
              <a:prstDash val="solid"/>
              <a:headEnd type="none" w="sm" len="sm"/>
              <a:tailEnd type="none" w="sm" len="sm"/>
            </a:ln>
          </p:spPr>
        </p:sp>
        <p:sp>
          <p:nvSpPr>
            <p:cNvPr id="18448" name="Line 12"/>
            <p:cNvSpPr/>
            <p:nvPr/>
          </p:nvSpPr>
          <p:spPr>
            <a:xfrm flipV="1">
              <a:off x="4432" y="3035"/>
              <a:ext cx="622" cy="2"/>
            </a:xfrm>
            <a:prstGeom prst="line">
              <a:avLst/>
            </a:prstGeom>
            <a:ln w="25400" cap="flat" cmpd="sng">
              <a:solidFill>
                <a:schemeClr val="bg2"/>
              </a:solidFill>
              <a:prstDash val="solid"/>
              <a:headEnd type="none" w="sm" len="sm"/>
              <a:tailEnd type="none" w="sm" len="sm"/>
            </a:ln>
          </p:spPr>
        </p:sp>
        <p:sp>
          <p:nvSpPr>
            <p:cNvPr id="18449" name="Line 13"/>
            <p:cNvSpPr/>
            <p:nvPr/>
          </p:nvSpPr>
          <p:spPr>
            <a:xfrm flipV="1">
              <a:off x="1482" y="3029"/>
              <a:ext cx="622" cy="2"/>
            </a:xfrm>
            <a:prstGeom prst="line">
              <a:avLst/>
            </a:prstGeom>
            <a:ln w="25400" cap="flat" cmpd="sng">
              <a:solidFill>
                <a:schemeClr val="bg2"/>
              </a:solidFill>
              <a:prstDash val="solid"/>
              <a:headEnd type="none" w="sm" len="sm"/>
              <a:tailEnd type="none" w="sm" len="sm"/>
            </a:ln>
          </p:spPr>
        </p:sp>
        <p:sp>
          <p:nvSpPr>
            <p:cNvPr id="18450" name="Rectangle 14"/>
            <p:cNvSpPr/>
            <p:nvPr/>
          </p:nvSpPr>
          <p:spPr>
            <a:xfrm>
              <a:off x="5534" y="3100"/>
              <a:ext cx="343" cy="120"/>
            </a:xfrm>
            <a:prstGeom prst="rect">
              <a:avLst/>
            </a:prstGeom>
            <a:noFill/>
            <a:ln w="9525">
              <a:noFill/>
            </a:ln>
          </p:spPr>
          <p:txBody>
            <a:bodyPr wrap="none" lIns="92075" tIns="46038" rIns="92075" bIns="46038">
              <a:spAutoFit/>
            </a:bodyPr>
            <a:p>
              <a:pPr defTabSz="824230" eaLnBrk="0" hangingPunct="0"/>
              <a:r>
                <a:rPr lang="en-US" altLang="zh-CN" sz="800" b="0">
                  <a:latin typeface="Comic Sans MS" panose="030F0702030302020204" pitchFamily="66" charset="0"/>
                  <a:ea typeface="宋体" panose="02010600030101010101" pitchFamily="2" charset="-122"/>
                </a:rPr>
                <a:t>Staging</a:t>
              </a:r>
              <a:endParaRPr lang="en-US" altLang="zh-CN" sz="800" b="0">
                <a:latin typeface="Comic Sans MS" panose="030F0702030302020204" pitchFamily="66" charset="0"/>
                <a:ea typeface="宋体" panose="02010600030101010101" pitchFamily="2" charset="-122"/>
              </a:endParaRPr>
            </a:p>
          </p:txBody>
        </p:sp>
        <p:grpSp>
          <p:nvGrpSpPr>
            <p:cNvPr id="18451" name="Group 15"/>
            <p:cNvGrpSpPr/>
            <p:nvPr/>
          </p:nvGrpSpPr>
          <p:grpSpPr>
            <a:xfrm>
              <a:off x="156" y="2920"/>
              <a:ext cx="1005" cy="842"/>
              <a:chOff x="156" y="2920"/>
              <a:chExt cx="1005" cy="842"/>
            </a:xfrm>
          </p:grpSpPr>
          <p:sp>
            <p:nvSpPr>
              <p:cNvPr id="18524" name="Rectangle 16"/>
              <p:cNvSpPr/>
              <p:nvPr/>
            </p:nvSpPr>
            <p:spPr>
              <a:xfrm>
                <a:off x="512" y="2938"/>
                <a:ext cx="567" cy="92"/>
              </a:xfrm>
              <a:prstGeom prst="rect">
                <a:avLst/>
              </a:prstGeom>
              <a:solidFill>
                <a:schemeClr val="bg1"/>
              </a:solidFill>
              <a:ln w="9525"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solidFill>
                      <a:schemeClr val="bg2"/>
                    </a:solidFill>
                    <a:latin typeface="Comic Sans MS" panose="030F0702030302020204" pitchFamily="66" charset="0"/>
                    <a:ea typeface="宋体" panose="02010600030101010101" pitchFamily="2" charset="-122"/>
                  </a:rPr>
                  <a:t>STAMPING</a:t>
                </a:r>
                <a:endParaRPr lang="en-US" altLang="zh-CN" sz="800" b="0">
                  <a:solidFill>
                    <a:schemeClr val="bg2"/>
                  </a:solidFill>
                  <a:latin typeface="Comic Sans MS" panose="030F0702030302020204" pitchFamily="66" charset="0"/>
                  <a:ea typeface="宋体" panose="02010600030101010101" pitchFamily="2" charset="-122"/>
                </a:endParaRPr>
              </a:p>
            </p:txBody>
          </p:sp>
          <p:grpSp>
            <p:nvGrpSpPr>
              <p:cNvPr id="18525" name="Group 17"/>
              <p:cNvGrpSpPr/>
              <p:nvPr/>
            </p:nvGrpSpPr>
            <p:grpSpPr>
              <a:xfrm>
                <a:off x="173" y="2934"/>
                <a:ext cx="210" cy="170"/>
                <a:chOff x="173" y="2934"/>
                <a:chExt cx="210" cy="170"/>
              </a:xfrm>
            </p:grpSpPr>
            <p:sp>
              <p:nvSpPr>
                <p:cNvPr id="18537" name="AutoShape 18"/>
                <p:cNvSpPr/>
                <p:nvPr/>
              </p:nvSpPr>
              <p:spPr>
                <a:xfrm>
                  <a:off x="173" y="2934"/>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538" name="Rectangle 19"/>
                <p:cNvSpPr/>
                <p:nvPr/>
              </p:nvSpPr>
              <p:spPr>
                <a:xfrm>
                  <a:off x="226" y="2975"/>
                  <a:ext cx="97" cy="129"/>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grpSp>
          <p:sp>
            <p:nvSpPr>
              <p:cNvPr id="18526" name="Rectangle 20"/>
              <p:cNvSpPr/>
              <p:nvPr/>
            </p:nvSpPr>
            <p:spPr>
              <a:xfrm>
                <a:off x="156" y="3126"/>
                <a:ext cx="239" cy="160"/>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algn="ctr" defTabSz="101600" eaLnBrk="0" hangingPunct="0"/>
                <a:r>
                  <a:rPr lang="en-US" altLang="zh-CN" sz="800" b="0">
                    <a:latin typeface="Comic Sans MS" panose="030F0702030302020204" pitchFamily="66" charset="0"/>
                    <a:ea typeface="宋体" panose="02010600030101010101" pitchFamily="2" charset="-122"/>
                  </a:rPr>
                  <a:t>Coils</a:t>
                </a:r>
                <a:endParaRPr lang="en-US" altLang="zh-CN" sz="800" b="0">
                  <a:latin typeface="Comic Sans MS" panose="030F0702030302020204" pitchFamily="66" charset="0"/>
                  <a:ea typeface="宋体" panose="02010600030101010101" pitchFamily="2" charset="-122"/>
                </a:endParaRPr>
              </a:p>
              <a:p>
                <a:pPr algn="ctr" defTabSz="101600" eaLnBrk="0" hangingPunct="0"/>
                <a:r>
                  <a:rPr lang="en-US" altLang="zh-CN" sz="800" b="0">
                    <a:latin typeface="Comic Sans MS" panose="030F0702030302020204" pitchFamily="66" charset="0"/>
                    <a:ea typeface="宋体" panose="02010600030101010101" pitchFamily="2" charset="-122"/>
                  </a:rPr>
                  <a:t>5 days</a:t>
                </a:r>
                <a:endParaRPr lang="en-US" altLang="zh-CN" sz="800" b="0">
                  <a:latin typeface="Comic Sans MS" panose="030F0702030302020204" pitchFamily="66" charset="0"/>
                  <a:ea typeface="宋体" panose="02010600030101010101" pitchFamily="2" charset="-122"/>
                </a:endParaRPr>
              </a:p>
            </p:txBody>
          </p:sp>
          <p:sp>
            <p:nvSpPr>
              <p:cNvPr id="18527" name="Rectangle 21"/>
              <p:cNvSpPr/>
              <p:nvPr/>
            </p:nvSpPr>
            <p:spPr>
              <a:xfrm>
                <a:off x="490" y="3395"/>
                <a:ext cx="663" cy="367"/>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1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1 hour</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85%</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EPE = 2 weeks</a:t>
                </a:r>
                <a:endParaRPr lang="en-US" altLang="zh-CN" sz="800" b="0">
                  <a:latin typeface="Comic Sans MS" panose="030F0702030302020204" pitchFamily="66" charset="0"/>
                  <a:ea typeface="宋体" panose="02010600030101010101" pitchFamily="2" charset="-122"/>
                </a:endParaRPr>
              </a:p>
            </p:txBody>
          </p:sp>
          <p:sp>
            <p:nvSpPr>
              <p:cNvPr id="18528" name="Line 22"/>
              <p:cNvSpPr/>
              <p:nvPr/>
            </p:nvSpPr>
            <p:spPr>
              <a:xfrm>
                <a:off x="484" y="3479"/>
                <a:ext cx="673" cy="0"/>
              </a:xfrm>
              <a:prstGeom prst="line">
                <a:avLst/>
              </a:prstGeom>
              <a:ln w="12700" cap="flat" cmpd="sng">
                <a:solidFill>
                  <a:schemeClr val="tx1"/>
                </a:solidFill>
                <a:prstDash val="solid"/>
                <a:headEnd type="none" w="sm" len="sm"/>
                <a:tailEnd type="none" w="sm" len="sm"/>
              </a:ln>
            </p:spPr>
          </p:sp>
          <p:sp>
            <p:nvSpPr>
              <p:cNvPr id="18529" name="Line 23"/>
              <p:cNvSpPr/>
              <p:nvPr/>
            </p:nvSpPr>
            <p:spPr>
              <a:xfrm>
                <a:off x="483" y="3554"/>
                <a:ext cx="672" cy="0"/>
              </a:xfrm>
              <a:prstGeom prst="line">
                <a:avLst/>
              </a:prstGeom>
              <a:ln w="12700" cap="flat" cmpd="sng">
                <a:solidFill>
                  <a:schemeClr val="tx1"/>
                </a:solidFill>
                <a:prstDash val="solid"/>
                <a:headEnd type="none" w="sm" len="sm"/>
                <a:tailEnd type="none" w="sm" len="sm"/>
              </a:ln>
            </p:spPr>
          </p:sp>
          <p:sp>
            <p:nvSpPr>
              <p:cNvPr id="18530" name="Line 24"/>
              <p:cNvSpPr/>
              <p:nvPr/>
            </p:nvSpPr>
            <p:spPr>
              <a:xfrm>
                <a:off x="490" y="3639"/>
                <a:ext cx="671" cy="0"/>
              </a:xfrm>
              <a:prstGeom prst="line">
                <a:avLst/>
              </a:prstGeom>
              <a:ln w="12700" cap="flat" cmpd="sng">
                <a:solidFill>
                  <a:schemeClr val="tx1"/>
                </a:solidFill>
                <a:prstDash val="solid"/>
                <a:headEnd type="none" w="sm" len="sm"/>
                <a:tailEnd type="none" w="sm" len="sm"/>
              </a:ln>
            </p:spPr>
          </p:sp>
          <p:sp>
            <p:nvSpPr>
              <p:cNvPr id="18531" name="Line 25"/>
              <p:cNvSpPr/>
              <p:nvPr/>
            </p:nvSpPr>
            <p:spPr>
              <a:xfrm>
                <a:off x="488" y="3714"/>
                <a:ext cx="672" cy="0"/>
              </a:xfrm>
              <a:prstGeom prst="line">
                <a:avLst/>
              </a:prstGeom>
              <a:ln w="12700" cap="flat" cmpd="sng">
                <a:solidFill>
                  <a:schemeClr val="tx1"/>
                </a:solidFill>
                <a:prstDash val="solid"/>
                <a:headEnd type="none" w="sm" len="sm"/>
                <a:tailEnd type="none" w="sm" len="sm"/>
              </a:ln>
            </p:spPr>
          </p:sp>
          <p:grpSp>
            <p:nvGrpSpPr>
              <p:cNvPr id="18532" name="Group 26"/>
              <p:cNvGrpSpPr/>
              <p:nvPr/>
            </p:nvGrpSpPr>
            <p:grpSpPr>
              <a:xfrm>
                <a:off x="485" y="2920"/>
                <a:ext cx="622" cy="384"/>
                <a:chOff x="485" y="2920"/>
                <a:chExt cx="622" cy="384"/>
              </a:xfrm>
            </p:grpSpPr>
            <p:sp>
              <p:nvSpPr>
                <p:cNvPr id="18533" name="Rectangle 27"/>
                <p:cNvSpPr/>
                <p:nvPr/>
              </p:nvSpPr>
              <p:spPr>
                <a:xfrm>
                  <a:off x="493" y="2933"/>
                  <a:ext cx="605"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534" name="Rectangle 28"/>
                <p:cNvSpPr/>
                <p:nvPr/>
              </p:nvSpPr>
              <p:spPr>
                <a:xfrm>
                  <a:off x="635" y="3100"/>
                  <a:ext cx="296" cy="120"/>
                </a:xfrm>
                <a:prstGeom prst="rect">
                  <a:avLst/>
                </a:prstGeom>
                <a:noFill/>
                <a:ln w="9525">
                  <a:noFill/>
                </a:ln>
              </p:spPr>
              <p:txBody>
                <a:bodyPr wrap="none" lIns="92075" tIns="46038" rIns="92075" bIns="46038">
                  <a:spAutoFit/>
                </a:bodyPr>
                <a:p>
                  <a:pPr defTabSz="824230" eaLnBrk="0" hangingPunct="0"/>
                  <a:r>
                    <a:rPr lang="en-US" altLang="zh-CN" sz="800" b="0">
                      <a:latin typeface="Comic Sans MS" panose="030F0702030302020204" pitchFamily="66" charset="0"/>
                      <a:ea typeface="宋体" panose="02010600030101010101" pitchFamily="2" charset="-122"/>
                    </a:rPr>
                    <a:t>200 T</a:t>
                  </a:r>
                  <a:endParaRPr lang="en-US" altLang="zh-CN" sz="800" b="0">
                    <a:latin typeface="Comic Sans MS" panose="030F0702030302020204" pitchFamily="66" charset="0"/>
                    <a:ea typeface="宋体" panose="02010600030101010101" pitchFamily="2" charset="-122"/>
                  </a:endParaRPr>
                </a:p>
              </p:txBody>
            </p:sp>
            <p:sp>
              <p:nvSpPr>
                <p:cNvPr id="18535" name="Line 29"/>
                <p:cNvSpPr/>
                <p:nvPr/>
              </p:nvSpPr>
              <p:spPr>
                <a:xfrm flipV="1">
                  <a:off x="485" y="3029"/>
                  <a:ext cx="622" cy="2"/>
                </a:xfrm>
                <a:prstGeom prst="line">
                  <a:avLst/>
                </a:prstGeom>
                <a:ln w="25400" cap="flat" cmpd="sng">
                  <a:solidFill>
                    <a:schemeClr val="tx1"/>
                  </a:solidFill>
                  <a:prstDash val="solid"/>
                  <a:headEnd type="none" w="sm" len="sm"/>
                  <a:tailEnd type="none" w="sm" len="sm"/>
                </a:ln>
              </p:spPr>
            </p:sp>
            <p:sp>
              <p:nvSpPr>
                <p:cNvPr id="18536" name="Rectangle 30"/>
                <p:cNvSpPr/>
                <p:nvPr/>
              </p:nvSpPr>
              <p:spPr>
                <a:xfrm>
                  <a:off x="540" y="2920"/>
                  <a:ext cx="471" cy="120"/>
                </a:xfrm>
                <a:prstGeom prst="rect">
                  <a:avLst/>
                </a:prstGeom>
                <a:noFill/>
                <a:ln w="9525">
                  <a:noFill/>
                </a:ln>
              </p:spPr>
              <p:txBody>
                <a:bodyPr wrap="none" lIns="92075" tIns="46038" rIns="92075" bIns="46038">
                  <a:spAutoFit/>
                </a:bodyPr>
                <a:p>
                  <a:pPr defTabSz="824230" eaLnBrk="0" hangingPunct="0"/>
                  <a:r>
                    <a:rPr lang="en-US" altLang="zh-CN" sz="800" b="0">
                      <a:latin typeface="Comic Sans MS" panose="030F0702030302020204" pitchFamily="66" charset="0"/>
                      <a:ea typeface="宋体" panose="02010600030101010101" pitchFamily="2" charset="-122"/>
                    </a:rPr>
                    <a:t>STAMPING</a:t>
                  </a:r>
                  <a:endParaRPr lang="en-US" altLang="zh-CN" sz="800" b="0">
                    <a:latin typeface="Comic Sans MS" panose="030F0702030302020204" pitchFamily="66" charset="0"/>
                    <a:ea typeface="宋体" panose="02010600030101010101" pitchFamily="2" charset="-122"/>
                  </a:endParaRPr>
                </a:p>
              </p:txBody>
            </p:sp>
          </p:grpSp>
        </p:grpSp>
        <p:grpSp>
          <p:nvGrpSpPr>
            <p:cNvPr id="18452" name="Group 31"/>
            <p:cNvGrpSpPr/>
            <p:nvPr/>
          </p:nvGrpSpPr>
          <p:grpSpPr>
            <a:xfrm>
              <a:off x="4896" y="912"/>
              <a:ext cx="557" cy="724"/>
              <a:chOff x="4896" y="912"/>
              <a:chExt cx="557" cy="724"/>
            </a:xfrm>
          </p:grpSpPr>
          <p:grpSp>
            <p:nvGrpSpPr>
              <p:cNvPr id="18515" name="Group 32"/>
              <p:cNvGrpSpPr/>
              <p:nvPr/>
            </p:nvGrpSpPr>
            <p:grpSpPr>
              <a:xfrm>
                <a:off x="4896" y="912"/>
                <a:ext cx="557" cy="286"/>
                <a:chOff x="5136" y="864"/>
                <a:chExt cx="557" cy="286"/>
              </a:xfrm>
            </p:grpSpPr>
            <p:sp>
              <p:nvSpPr>
                <p:cNvPr id="891937" name="Freeform 33"/>
                <p:cNvSpPr/>
                <p:nvPr/>
              </p:nvSpPr>
              <p:spPr bwMode="auto">
                <a:xfrm>
                  <a:off x="5136" y="864"/>
                  <a:ext cx="557" cy="286"/>
                </a:xfrm>
                <a:custGeom>
                  <a:avLst/>
                  <a:gdLst/>
                  <a:ahLst/>
                  <a:cxnLst>
                    <a:cxn ang="0">
                      <a:pos x="0" y="285"/>
                    </a:cxn>
                    <a:cxn ang="0">
                      <a:pos x="0" y="83"/>
                    </a:cxn>
                    <a:cxn ang="0">
                      <a:pos x="189" y="0"/>
                    </a:cxn>
                    <a:cxn ang="0">
                      <a:pos x="189" y="67"/>
                    </a:cxn>
                    <a:cxn ang="0">
                      <a:pos x="360" y="0"/>
                    </a:cxn>
                    <a:cxn ang="0">
                      <a:pos x="360" y="67"/>
                    </a:cxn>
                    <a:cxn ang="0">
                      <a:pos x="512" y="0"/>
                    </a:cxn>
                    <a:cxn ang="0">
                      <a:pos x="512" y="285"/>
                    </a:cxn>
                    <a:cxn ang="0">
                      <a:pos x="0" y="285"/>
                    </a:cxn>
                  </a:cxnLst>
                  <a:rect l="0" t="0" r="r" b="b"/>
                  <a:pathLst>
                    <a:path w="513" h="286">
                      <a:moveTo>
                        <a:pt x="0" y="285"/>
                      </a:moveTo>
                      <a:lnTo>
                        <a:pt x="0" y="83"/>
                      </a:lnTo>
                      <a:lnTo>
                        <a:pt x="189" y="0"/>
                      </a:lnTo>
                      <a:lnTo>
                        <a:pt x="189" y="67"/>
                      </a:lnTo>
                      <a:lnTo>
                        <a:pt x="360" y="0"/>
                      </a:lnTo>
                      <a:lnTo>
                        <a:pt x="360" y="67"/>
                      </a:lnTo>
                      <a:lnTo>
                        <a:pt x="512" y="0"/>
                      </a:lnTo>
                      <a:lnTo>
                        <a:pt x="512" y="285"/>
                      </a:lnTo>
                      <a:lnTo>
                        <a:pt x="0" y="285"/>
                      </a:lnTo>
                    </a:path>
                  </a:pathLst>
                </a:custGeom>
                <a:solidFill>
                  <a:schemeClr val="bg1"/>
                </a:solidFill>
                <a:ln w="25400" cap="rnd" cmpd="sng">
                  <a:solidFill>
                    <a:schemeClr val="tx1"/>
                  </a:solidFill>
                  <a:prstDash val="solid"/>
                  <a:round/>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523" name="Rectangle 34"/>
                <p:cNvSpPr/>
                <p:nvPr/>
              </p:nvSpPr>
              <p:spPr>
                <a:xfrm>
                  <a:off x="5184" y="960"/>
                  <a:ext cx="436" cy="155"/>
                </a:xfrm>
                <a:prstGeom prst="rect">
                  <a:avLst/>
                </a:prstGeom>
                <a:solidFill>
                  <a:schemeClr val="bg1"/>
                </a:solid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State Street</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Assembly</a:t>
                  </a:r>
                  <a:endParaRPr lang="en-US" altLang="zh-CN" sz="800" b="0">
                    <a:solidFill>
                      <a:schemeClr val="bg2"/>
                    </a:solidFill>
                    <a:latin typeface="Comic Sans MS" panose="030F0702030302020204" pitchFamily="66" charset="0"/>
                    <a:ea typeface="宋体" panose="02010600030101010101" pitchFamily="2" charset="-122"/>
                  </a:endParaRPr>
                </a:p>
              </p:txBody>
            </p:sp>
          </p:grpSp>
          <p:grpSp>
            <p:nvGrpSpPr>
              <p:cNvPr id="18516" name="Group 35"/>
              <p:cNvGrpSpPr/>
              <p:nvPr/>
            </p:nvGrpSpPr>
            <p:grpSpPr>
              <a:xfrm>
                <a:off x="4896" y="1200"/>
                <a:ext cx="545" cy="436"/>
                <a:chOff x="4485" y="1178"/>
                <a:chExt cx="502" cy="436"/>
              </a:xfrm>
            </p:grpSpPr>
            <p:sp>
              <p:nvSpPr>
                <p:cNvPr id="18517" name="Rectangle 36"/>
                <p:cNvSpPr/>
                <p:nvPr/>
              </p:nvSpPr>
              <p:spPr>
                <a:xfrm>
                  <a:off x="4485" y="1178"/>
                  <a:ext cx="500" cy="436"/>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18,400 </a:t>
                  </a:r>
                  <a:r>
                    <a:rPr lang="en-US" altLang="zh-CN" sz="800" b="0" err="1">
                      <a:latin typeface="Comic Sans MS" panose="030F0702030302020204" pitchFamily="66" charset="0"/>
                      <a:ea typeface="宋体" panose="02010600030101010101" pitchFamily="2" charset="-122"/>
                    </a:rPr>
                    <a:t>pcs</a:t>
                  </a:r>
                  <a:r>
                    <a:rPr lang="en-US" altLang="zh-CN" sz="800" b="0">
                      <a:latin typeface="Comic Sans MS" panose="030F0702030302020204" pitchFamily="66" charset="0"/>
                      <a:ea typeface="宋体" panose="02010600030101010101" pitchFamily="2" charset="-122"/>
                    </a:rPr>
                    <a:t>/mo</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- 12,000 LH</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   6,400 RH</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Tray = 20 </a:t>
                  </a:r>
                  <a:r>
                    <a:rPr lang="en-US" altLang="zh-CN" sz="800" b="0" err="1">
                      <a:latin typeface="Comic Sans MS" panose="030F0702030302020204" pitchFamily="66" charset="0"/>
                      <a:ea typeface="宋体" panose="02010600030101010101" pitchFamily="2" charset="-122"/>
                    </a:rPr>
                    <a:t>pcs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920 </a:t>
                  </a:r>
                  <a:r>
                    <a:rPr lang="en-US" altLang="zh-CN" sz="800" b="0" err="1">
                      <a:latin typeface="Comic Sans MS" panose="030F0702030302020204" pitchFamily="66" charset="0"/>
                      <a:ea typeface="宋体" panose="02010600030101010101" pitchFamily="2" charset="-122"/>
                    </a:rPr>
                    <a:t>pcs</a:t>
                  </a:r>
                  <a:r>
                    <a:rPr lang="en-US" altLang="zh-CN" sz="800" b="0">
                      <a:latin typeface="Comic Sans MS" panose="030F0702030302020204" pitchFamily="66" charset="0"/>
                      <a:ea typeface="宋体" panose="02010600030101010101" pitchFamily="2" charset="-122"/>
                    </a:rPr>
                    <a:t>/day</a:t>
                  </a:r>
                  <a:endParaRPr lang="en-US" altLang="zh-CN" sz="800" b="0">
                    <a:solidFill>
                      <a:schemeClr val="bg2"/>
                    </a:solidFill>
                    <a:latin typeface="Comic Sans MS" panose="030F0702030302020204" pitchFamily="66" charset="0"/>
                    <a:ea typeface="宋体" panose="02010600030101010101" pitchFamily="2" charset="-122"/>
                  </a:endParaRPr>
                </a:p>
              </p:txBody>
            </p:sp>
            <p:grpSp>
              <p:nvGrpSpPr>
                <p:cNvPr id="18518" name="Group 37"/>
                <p:cNvGrpSpPr/>
                <p:nvPr/>
              </p:nvGrpSpPr>
              <p:grpSpPr>
                <a:xfrm>
                  <a:off x="4485" y="1418"/>
                  <a:ext cx="502" cy="163"/>
                  <a:chOff x="4476" y="1418"/>
                  <a:chExt cx="520" cy="163"/>
                </a:xfrm>
              </p:grpSpPr>
              <p:sp>
                <p:nvSpPr>
                  <p:cNvPr id="18519" name="Line 38"/>
                  <p:cNvSpPr/>
                  <p:nvPr/>
                </p:nvSpPr>
                <p:spPr>
                  <a:xfrm>
                    <a:off x="4476" y="1418"/>
                    <a:ext cx="520" cy="0"/>
                  </a:xfrm>
                  <a:prstGeom prst="line">
                    <a:avLst/>
                  </a:prstGeom>
                  <a:ln w="12700" cap="flat" cmpd="sng">
                    <a:solidFill>
                      <a:schemeClr val="tx1"/>
                    </a:solidFill>
                    <a:prstDash val="solid"/>
                    <a:headEnd type="none" w="sm" len="sm"/>
                    <a:tailEnd type="none" w="sm" len="sm"/>
                  </a:ln>
                </p:spPr>
              </p:sp>
              <p:sp>
                <p:nvSpPr>
                  <p:cNvPr id="18520" name="Line 39"/>
                  <p:cNvSpPr/>
                  <p:nvPr/>
                </p:nvSpPr>
                <p:spPr>
                  <a:xfrm>
                    <a:off x="4476" y="1502"/>
                    <a:ext cx="520" cy="0"/>
                  </a:xfrm>
                  <a:prstGeom prst="line">
                    <a:avLst/>
                  </a:prstGeom>
                  <a:ln w="12700" cap="flat" cmpd="sng">
                    <a:solidFill>
                      <a:schemeClr val="tx1"/>
                    </a:solidFill>
                    <a:prstDash val="solid"/>
                    <a:headEnd type="none" w="sm" len="sm"/>
                    <a:tailEnd type="none" w="sm" len="sm"/>
                  </a:ln>
                </p:spPr>
              </p:sp>
              <p:sp>
                <p:nvSpPr>
                  <p:cNvPr id="18521" name="Line 40"/>
                  <p:cNvSpPr/>
                  <p:nvPr/>
                </p:nvSpPr>
                <p:spPr>
                  <a:xfrm>
                    <a:off x="4476" y="1581"/>
                    <a:ext cx="520" cy="0"/>
                  </a:xfrm>
                  <a:prstGeom prst="line">
                    <a:avLst/>
                  </a:prstGeom>
                  <a:ln w="12700" cap="flat" cmpd="sng">
                    <a:solidFill>
                      <a:schemeClr val="tx1"/>
                    </a:solidFill>
                    <a:prstDash val="solid"/>
                    <a:headEnd type="none" w="sm" len="sm"/>
                    <a:tailEnd type="none" w="sm" len="sm"/>
                  </a:ln>
                </p:spPr>
              </p:sp>
            </p:grpSp>
          </p:grpSp>
        </p:grpSp>
        <p:grpSp>
          <p:nvGrpSpPr>
            <p:cNvPr id="18453" name="Group 41"/>
            <p:cNvGrpSpPr/>
            <p:nvPr/>
          </p:nvGrpSpPr>
          <p:grpSpPr>
            <a:xfrm>
              <a:off x="5192" y="1764"/>
              <a:ext cx="613" cy="1007"/>
              <a:chOff x="5192" y="1764"/>
              <a:chExt cx="613" cy="1007"/>
            </a:xfrm>
          </p:grpSpPr>
          <p:sp>
            <p:nvSpPr>
              <p:cNvPr id="18507" name="Freeform 42"/>
              <p:cNvSpPr/>
              <p:nvPr/>
            </p:nvSpPr>
            <p:spPr>
              <a:xfrm>
                <a:off x="5192" y="1764"/>
                <a:ext cx="613" cy="1007"/>
              </a:xfrm>
              <a:custGeom>
                <a:avLst/>
                <a:gdLst>
                  <a:gd name="txL" fmla="*/ 0 w 565"/>
                  <a:gd name="txT" fmla="*/ 0 h 1007"/>
                  <a:gd name="txR" fmla="*/ 565 w 565"/>
                  <a:gd name="txB" fmla="*/ 1007 h 1007"/>
                </a:gdLst>
                <a:ahLst/>
                <a:cxnLst>
                  <a:cxn ang="0">
                    <a:pos x="564" y="1006"/>
                  </a:cxn>
                  <a:cxn ang="0">
                    <a:pos x="51" y="150"/>
                  </a:cxn>
                  <a:cxn ang="0">
                    <a:pos x="0" y="172"/>
                  </a:cxn>
                  <a:cxn ang="0">
                    <a:pos x="24" y="0"/>
                  </a:cxn>
                  <a:cxn ang="0">
                    <a:pos x="202" y="85"/>
                  </a:cxn>
                  <a:cxn ang="0">
                    <a:pos x="152" y="107"/>
                  </a:cxn>
                  <a:cxn ang="0">
                    <a:pos x="664" y="962"/>
                  </a:cxn>
                </a:cxnLst>
                <a:rect l="txL" t="txT" r="txR" b="txB"/>
                <a:pathLst>
                  <a:path w="565" h="1007">
                    <a:moveTo>
                      <a:pt x="479" y="1006"/>
                    </a:moveTo>
                    <a:lnTo>
                      <a:pt x="43" y="150"/>
                    </a:lnTo>
                    <a:lnTo>
                      <a:pt x="0" y="172"/>
                    </a:lnTo>
                    <a:lnTo>
                      <a:pt x="20" y="0"/>
                    </a:lnTo>
                    <a:lnTo>
                      <a:pt x="171" y="85"/>
                    </a:lnTo>
                    <a:lnTo>
                      <a:pt x="129" y="107"/>
                    </a:lnTo>
                    <a:lnTo>
                      <a:pt x="564" y="962"/>
                    </a:lnTo>
                  </a:path>
                </a:pathLst>
              </a:custGeom>
              <a:solidFill>
                <a:schemeClr val="bg1"/>
              </a:solidFill>
              <a:ln w="127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18508" name="Group 43"/>
              <p:cNvGrpSpPr/>
              <p:nvPr/>
            </p:nvGrpSpPr>
            <p:grpSpPr>
              <a:xfrm>
                <a:off x="5273" y="2103"/>
                <a:ext cx="428" cy="251"/>
                <a:chOff x="5273" y="2103"/>
                <a:chExt cx="428" cy="251"/>
              </a:xfrm>
            </p:grpSpPr>
            <p:grpSp>
              <p:nvGrpSpPr>
                <p:cNvPr id="18509" name="Group 44"/>
                <p:cNvGrpSpPr/>
                <p:nvPr/>
              </p:nvGrpSpPr>
              <p:grpSpPr>
                <a:xfrm>
                  <a:off x="5273" y="2103"/>
                  <a:ext cx="428" cy="251"/>
                  <a:chOff x="4885" y="2084"/>
                  <a:chExt cx="395" cy="251"/>
                </a:xfrm>
              </p:grpSpPr>
              <p:sp>
                <p:nvSpPr>
                  <p:cNvPr id="18511" name="Oval 45"/>
                  <p:cNvSpPr/>
                  <p:nvPr/>
                </p:nvSpPr>
                <p:spPr>
                  <a:xfrm>
                    <a:off x="5181" y="2262"/>
                    <a:ext cx="72" cy="73"/>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512" name="Oval 46"/>
                  <p:cNvSpPr/>
                  <p:nvPr/>
                </p:nvSpPr>
                <p:spPr>
                  <a:xfrm>
                    <a:off x="4929" y="2262"/>
                    <a:ext cx="72" cy="73"/>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513" name="Rectangle 47"/>
                  <p:cNvSpPr/>
                  <p:nvPr/>
                </p:nvSpPr>
                <p:spPr>
                  <a:xfrm>
                    <a:off x="4885" y="2084"/>
                    <a:ext cx="277" cy="194"/>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514" name="Rectangle 48"/>
                  <p:cNvSpPr/>
                  <p:nvPr/>
                </p:nvSpPr>
                <p:spPr>
                  <a:xfrm>
                    <a:off x="5170" y="2151"/>
                    <a:ext cx="110" cy="127"/>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8510" name="Rectangle 49"/>
                <p:cNvSpPr/>
                <p:nvPr/>
              </p:nvSpPr>
              <p:spPr>
                <a:xfrm>
                  <a:off x="5331" y="2111"/>
                  <a:ext cx="188" cy="155"/>
                </a:xfrm>
                <a:prstGeom prst="rect">
                  <a:avLst/>
                </a:prstGeom>
                <a:solidFill>
                  <a:schemeClr val="bg1"/>
                </a:solid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1x</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Daily</a:t>
                  </a:r>
                  <a:endParaRPr lang="en-US" altLang="zh-CN" sz="800" b="0">
                    <a:latin typeface="Comic Sans MS" panose="030F0702030302020204" pitchFamily="66" charset="0"/>
                    <a:ea typeface="宋体" panose="02010600030101010101" pitchFamily="2" charset="-122"/>
                  </a:endParaRPr>
                </a:p>
              </p:txBody>
            </p:sp>
          </p:grpSp>
        </p:grpSp>
        <p:sp>
          <p:nvSpPr>
            <p:cNvPr id="18454" name="AutoShape 50"/>
            <p:cNvSpPr/>
            <p:nvPr/>
          </p:nvSpPr>
          <p:spPr>
            <a:xfrm>
              <a:off x="5088" y="2928"/>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455" name="Rectangle 51"/>
            <p:cNvSpPr/>
            <p:nvPr/>
          </p:nvSpPr>
          <p:spPr>
            <a:xfrm>
              <a:off x="5136" y="2976"/>
              <a:ext cx="97" cy="129"/>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sp>
          <p:nvSpPr>
            <p:cNvPr id="18456" name="Rectangle 52"/>
            <p:cNvSpPr/>
            <p:nvPr/>
          </p:nvSpPr>
          <p:spPr>
            <a:xfrm>
              <a:off x="4404" y="2928"/>
              <a:ext cx="606"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457" name="Rectangle 53"/>
            <p:cNvSpPr/>
            <p:nvPr/>
          </p:nvSpPr>
          <p:spPr>
            <a:xfrm>
              <a:off x="4424" y="2934"/>
              <a:ext cx="567" cy="86"/>
            </a:xfrm>
            <a:prstGeom prst="rect">
              <a:avLst/>
            </a:prstGeom>
            <a:solidFill>
              <a:schemeClr val="bg1"/>
            </a:solid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ASSEMBLY #2</a:t>
              </a:r>
              <a:endParaRPr lang="en-US" altLang="zh-CN" sz="800" b="0">
                <a:latin typeface="Comic Sans MS" panose="030F0702030302020204" pitchFamily="66" charset="0"/>
                <a:ea typeface="宋体" panose="02010600030101010101" pitchFamily="2" charset="-122"/>
              </a:endParaRPr>
            </a:p>
          </p:txBody>
        </p:sp>
        <p:sp>
          <p:nvSpPr>
            <p:cNvPr id="18458" name="Line 54"/>
            <p:cNvSpPr/>
            <p:nvPr/>
          </p:nvSpPr>
          <p:spPr>
            <a:xfrm flipV="1">
              <a:off x="4397" y="3024"/>
              <a:ext cx="622" cy="2"/>
            </a:xfrm>
            <a:prstGeom prst="line">
              <a:avLst/>
            </a:prstGeom>
            <a:ln w="25400" cap="flat" cmpd="sng">
              <a:solidFill>
                <a:schemeClr val="tx1"/>
              </a:solidFill>
              <a:prstDash val="solid"/>
              <a:headEnd type="none" w="sm" len="sm"/>
              <a:tailEnd type="none" w="sm" len="sm"/>
            </a:ln>
          </p:spPr>
        </p:sp>
        <p:sp>
          <p:nvSpPr>
            <p:cNvPr id="18459" name="Rectangle 55"/>
            <p:cNvSpPr/>
            <p:nvPr/>
          </p:nvSpPr>
          <p:spPr>
            <a:xfrm>
              <a:off x="4520" y="3202"/>
              <a:ext cx="69" cy="86"/>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grpSp>
          <p:nvGrpSpPr>
            <p:cNvPr id="18460" name="Group 56"/>
            <p:cNvGrpSpPr/>
            <p:nvPr/>
          </p:nvGrpSpPr>
          <p:grpSpPr>
            <a:xfrm>
              <a:off x="4396" y="3390"/>
              <a:ext cx="676" cy="367"/>
              <a:chOff x="4090" y="3401"/>
              <a:chExt cx="624" cy="367"/>
            </a:xfrm>
          </p:grpSpPr>
          <p:sp>
            <p:nvSpPr>
              <p:cNvPr id="18502" name="Rectangle 57"/>
              <p:cNvSpPr/>
              <p:nvPr/>
            </p:nvSpPr>
            <p:spPr>
              <a:xfrm>
                <a:off x="4095" y="3401"/>
                <a:ext cx="613" cy="367"/>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40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100%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18503" name="Line 58"/>
              <p:cNvSpPr/>
              <p:nvPr/>
            </p:nvSpPr>
            <p:spPr>
              <a:xfrm>
                <a:off x="4090" y="3485"/>
                <a:ext cx="621" cy="0"/>
              </a:xfrm>
              <a:prstGeom prst="line">
                <a:avLst/>
              </a:prstGeom>
              <a:ln w="12700" cap="flat" cmpd="sng">
                <a:solidFill>
                  <a:schemeClr val="tx1"/>
                </a:solidFill>
                <a:prstDash val="solid"/>
                <a:headEnd type="none" w="sm" len="sm"/>
                <a:tailEnd type="none" w="sm" len="sm"/>
              </a:ln>
            </p:spPr>
          </p:sp>
          <p:sp>
            <p:nvSpPr>
              <p:cNvPr id="18504" name="Line 59"/>
              <p:cNvSpPr/>
              <p:nvPr/>
            </p:nvSpPr>
            <p:spPr>
              <a:xfrm>
                <a:off x="4092" y="3566"/>
                <a:ext cx="620" cy="0"/>
              </a:xfrm>
              <a:prstGeom prst="line">
                <a:avLst/>
              </a:prstGeom>
              <a:ln w="12700" cap="flat" cmpd="sng">
                <a:solidFill>
                  <a:schemeClr val="tx1"/>
                </a:solidFill>
                <a:prstDash val="solid"/>
                <a:headEnd type="none" w="sm" len="sm"/>
                <a:tailEnd type="none" w="sm" len="sm"/>
              </a:ln>
            </p:spPr>
          </p:sp>
          <p:sp>
            <p:nvSpPr>
              <p:cNvPr id="18505" name="Line 60"/>
              <p:cNvSpPr/>
              <p:nvPr/>
            </p:nvSpPr>
            <p:spPr>
              <a:xfrm>
                <a:off x="4092" y="3654"/>
                <a:ext cx="620" cy="0"/>
              </a:xfrm>
              <a:prstGeom prst="line">
                <a:avLst/>
              </a:prstGeom>
              <a:ln w="12700" cap="flat" cmpd="sng">
                <a:solidFill>
                  <a:schemeClr val="tx1"/>
                </a:solidFill>
                <a:prstDash val="solid"/>
                <a:headEnd type="none" w="sm" len="sm"/>
                <a:tailEnd type="none" w="sm" len="sm"/>
              </a:ln>
            </p:spPr>
          </p:sp>
          <p:sp>
            <p:nvSpPr>
              <p:cNvPr id="18506" name="Line 61"/>
              <p:cNvSpPr/>
              <p:nvPr/>
            </p:nvSpPr>
            <p:spPr>
              <a:xfrm>
                <a:off x="4094" y="3732"/>
                <a:ext cx="620" cy="0"/>
              </a:xfrm>
              <a:prstGeom prst="line">
                <a:avLst/>
              </a:prstGeom>
              <a:ln w="12700" cap="flat" cmpd="sng">
                <a:solidFill>
                  <a:schemeClr val="tx1"/>
                </a:solidFill>
                <a:prstDash val="solid"/>
                <a:headEnd type="none" w="sm" len="sm"/>
                <a:tailEnd type="none" w="sm" len="sm"/>
              </a:ln>
            </p:spPr>
          </p:sp>
        </p:grpSp>
        <p:grpSp>
          <p:nvGrpSpPr>
            <p:cNvPr id="18461" name="Group 62"/>
            <p:cNvGrpSpPr/>
            <p:nvPr/>
          </p:nvGrpSpPr>
          <p:grpSpPr>
            <a:xfrm>
              <a:off x="4104" y="2929"/>
              <a:ext cx="210" cy="169"/>
              <a:chOff x="4114" y="2929"/>
              <a:chExt cx="210" cy="169"/>
            </a:xfrm>
          </p:grpSpPr>
          <p:sp>
            <p:nvSpPr>
              <p:cNvPr id="18500" name="AutoShape 63"/>
              <p:cNvSpPr/>
              <p:nvPr/>
            </p:nvSpPr>
            <p:spPr>
              <a:xfrm>
                <a:off x="4114" y="2929"/>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501" name="Rectangle 64"/>
              <p:cNvSpPr/>
              <p:nvPr/>
            </p:nvSpPr>
            <p:spPr>
              <a:xfrm>
                <a:off x="4167" y="2970"/>
                <a:ext cx="97" cy="128"/>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grpSp>
        <p:sp>
          <p:nvSpPr>
            <p:cNvPr id="18462" name="Rectangle 65"/>
            <p:cNvSpPr/>
            <p:nvPr/>
          </p:nvSpPr>
          <p:spPr>
            <a:xfrm>
              <a:off x="4080" y="3121"/>
              <a:ext cx="246" cy="160"/>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1200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 640 R</a:t>
              </a:r>
              <a:endParaRPr lang="en-US" altLang="zh-CN" sz="800" b="0">
                <a:latin typeface="Comic Sans MS" panose="030F0702030302020204" pitchFamily="66" charset="0"/>
                <a:ea typeface="宋体" panose="02010600030101010101" pitchFamily="2" charset="-122"/>
              </a:endParaRPr>
            </a:p>
          </p:txBody>
        </p:sp>
        <p:sp>
          <p:nvSpPr>
            <p:cNvPr id="18463" name="Rectangle 66"/>
            <p:cNvSpPr/>
            <p:nvPr/>
          </p:nvSpPr>
          <p:spPr>
            <a:xfrm>
              <a:off x="3443" y="2939"/>
              <a:ext cx="605"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464" name="Rectangle 67"/>
            <p:cNvSpPr/>
            <p:nvPr/>
          </p:nvSpPr>
          <p:spPr>
            <a:xfrm>
              <a:off x="3462" y="2945"/>
              <a:ext cx="567" cy="86"/>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ASSEMBLY #1</a:t>
              </a:r>
              <a:endParaRPr lang="en-US" altLang="zh-CN" sz="800" b="0">
                <a:latin typeface="Comic Sans MS" panose="030F0702030302020204" pitchFamily="66" charset="0"/>
                <a:ea typeface="宋体" panose="02010600030101010101" pitchFamily="2" charset="-122"/>
              </a:endParaRPr>
            </a:p>
          </p:txBody>
        </p:sp>
        <p:sp>
          <p:nvSpPr>
            <p:cNvPr id="18465" name="Line 68"/>
            <p:cNvSpPr/>
            <p:nvPr/>
          </p:nvSpPr>
          <p:spPr>
            <a:xfrm flipV="1">
              <a:off x="3435" y="3035"/>
              <a:ext cx="622" cy="2"/>
            </a:xfrm>
            <a:prstGeom prst="line">
              <a:avLst/>
            </a:prstGeom>
            <a:ln w="25400" cap="flat" cmpd="sng">
              <a:solidFill>
                <a:schemeClr val="tx1"/>
              </a:solidFill>
              <a:prstDash val="solid"/>
              <a:headEnd type="none" w="sm" len="sm"/>
              <a:tailEnd type="none" w="sm" len="sm"/>
            </a:ln>
          </p:spPr>
        </p:sp>
        <p:sp>
          <p:nvSpPr>
            <p:cNvPr id="18466" name="Rectangle 69"/>
            <p:cNvSpPr/>
            <p:nvPr/>
          </p:nvSpPr>
          <p:spPr>
            <a:xfrm>
              <a:off x="3559" y="3213"/>
              <a:ext cx="69" cy="86"/>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sp>
          <p:nvSpPr>
            <p:cNvPr id="18467" name="Rectangle 70"/>
            <p:cNvSpPr/>
            <p:nvPr/>
          </p:nvSpPr>
          <p:spPr>
            <a:xfrm>
              <a:off x="3440" y="3401"/>
              <a:ext cx="664" cy="367"/>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62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100%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18468" name="Line 71"/>
            <p:cNvSpPr/>
            <p:nvPr/>
          </p:nvSpPr>
          <p:spPr>
            <a:xfrm>
              <a:off x="3434" y="3485"/>
              <a:ext cx="673" cy="0"/>
            </a:xfrm>
            <a:prstGeom prst="line">
              <a:avLst/>
            </a:prstGeom>
            <a:ln w="12700" cap="flat" cmpd="sng">
              <a:solidFill>
                <a:schemeClr val="bg2"/>
              </a:solidFill>
              <a:prstDash val="solid"/>
              <a:headEnd type="none" w="sm" len="sm"/>
              <a:tailEnd type="none" w="sm" len="sm"/>
            </a:ln>
          </p:spPr>
        </p:sp>
        <p:sp>
          <p:nvSpPr>
            <p:cNvPr id="18469" name="Line 72"/>
            <p:cNvSpPr/>
            <p:nvPr/>
          </p:nvSpPr>
          <p:spPr>
            <a:xfrm>
              <a:off x="3436" y="3566"/>
              <a:ext cx="672" cy="0"/>
            </a:xfrm>
            <a:prstGeom prst="line">
              <a:avLst/>
            </a:prstGeom>
            <a:ln w="12700" cap="flat" cmpd="sng">
              <a:solidFill>
                <a:schemeClr val="bg2"/>
              </a:solidFill>
              <a:prstDash val="solid"/>
              <a:headEnd type="none" w="sm" len="sm"/>
              <a:tailEnd type="none" w="sm" len="sm"/>
            </a:ln>
          </p:spPr>
        </p:sp>
        <p:sp>
          <p:nvSpPr>
            <p:cNvPr id="18470" name="Line 73"/>
            <p:cNvSpPr/>
            <p:nvPr/>
          </p:nvSpPr>
          <p:spPr>
            <a:xfrm>
              <a:off x="3436" y="3654"/>
              <a:ext cx="672" cy="0"/>
            </a:xfrm>
            <a:prstGeom prst="line">
              <a:avLst/>
            </a:prstGeom>
            <a:ln w="12700" cap="flat" cmpd="sng">
              <a:solidFill>
                <a:schemeClr val="bg2"/>
              </a:solidFill>
              <a:prstDash val="solid"/>
              <a:headEnd type="none" w="sm" len="sm"/>
              <a:tailEnd type="none" w="sm" len="sm"/>
            </a:ln>
          </p:spPr>
        </p:sp>
        <p:sp>
          <p:nvSpPr>
            <p:cNvPr id="18471" name="Line 74"/>
            <p:cNvSpPr/>
            <p:nvPr/>
          </p:nvSpPr>
          <p:spPr>
            <a:xfrm>
              <a:off x="3439" y="3732"/>
              <a:ext cx="671" cy="0"/>
            </a:xfrm>
            <a:prstGeom prst="line">
              <a:avLst/>
            </a:prstGeom>
            <a:ln w="12700" cap="flat" cmpd="sng">
              <a:solidFill>
                <a:schemeClr val="bg2"/>
              </a:solidFill>
              <a:prstDash val="solid"/>
              <a:headEnd type="none" w="sm" len="sm"/>
              <a:tailEnd type="none" w="sm" len="sm"/>
            </a:ln>
          </p:spPr>
        </p:sp>
        <p:sp>
          <p:nvSpPr>
            <p:cNvPr id="18472" name="Rectangle 75"/>
            <p:cNvSpPr/>
            <p:nvPr/>
          </p:nvSpPr>
          <p:spPr>
            <a:xfrm>
              <a:off x="2481" y="2928"/>
              <a:ext cx="606"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473" name="Rectangle 76"/>
            <p:cNvSpPr/>
            <p:nvPr/>
          </p:nvSpPr>
          <p:spPr>
            <a:xfrm>
              <a:off x="2501" y="2934"/>
              <a:ext cx="567" cy="86"/>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 WELD #2</a:t>
              </a:r>
              <a:endParaRPr lang="en-US" altLang="zh-CN" sz="800" b="0">
                <a:latin typeface="Comic Sans MS" panose="030F0702030302020204" pitchFamily="66" charset="0"/>
                <a:ea typeface="宋体" panose="02010600030101010101" pitchFamily="2" charset="-122"/>
              </a:endParaRPr>
            </a:p>
          </p:txBody>
        </p:sp>
        <p:sp>
          <p:nvSpPr>
            <p:cNvPr id="18474" name="Line 77"/>
            <p:cNvSpPr/>
            <p:nvPr/>
          </p:nvSpPr>
          <p:spPr>
            <a:xfrm flipV="1">
              <a:off x="2474" y="3024"/>
              <a:ext cx="622" cy="2"/>
            </a:xfrm>
            <a:prstGeom prst="line">
              <a:avLst/>
            </a:prstGeom>
            <a:ln w="25400" cap="flat" cmpd="sng">
              <a:solidFill>
                <a:schemeClr val="tx1"/>
              </a:solidFill>
              <a:prstDash val="solid"/>
              <a:headEnd type="none" w="sm" len="sm"/>
              <a:tailEnd type="none" w="sm" len="sm"/>
            </a:ln>
          </p:spPr>
        </p:sp>
        <p:sp>
          <p:nvSpPr>
            <p:cNvPr id="18475" name="Rectangle 78"/>
            <p:cNvSpPr/>
            <p:nvPr/>
          </p:nvSpPr>
          <p:spPr>
            <a:xfrm>
              <a:off x="2597" y="3202"/>
              <a:ext cx="69" cy="87"/>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sp>
          <p:nvSpPr>
            <p:cNvPr id="18476" name="Rectangle 79"/>
            <p:cNvSpPr/>
            <p:nvPr/>
          </p:nvSpPr>
          <p:spPr>
            <a:xfrm>
              <a:off x="2480" y="3390"/>
              <a:ext cx="665" cy="367"/>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46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10 minutes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80%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18477" name="Line 80"/>
            <p:cNvSpPr/>
            <p:nvPr/>
          </p:nvSpPr>
          <p:spPr>
            <a:xfrm>
              <a:off x="2476" y="3474"/>
              <a:ext cx="673" cy="0"/>
            </a:xfrm>
            <a:prstGeom prst="line">
              <a:avLst/>
            </a:prstGeom>
            <a:ln w="12700" cap="flat" cmpd="sng">
              <a:solidFill>
                <a:schemeClr val="tx1"/>
              </a:solidFill>
              <a:prstDash val="solid"/>
              <a:headEnd type="none" w="sm" len="sm"/>
              <a:tailEnd type="none" w="sm" len="sm"/>
            </a:ln>
          </p:spPr>
        </p:sp>
        <p:sp>
          <p:nvSpPr>
            <p:cNvPr id="18478" name="Line 81"/>
            <p:cNvSpPr/>
            <p:nvPr/>
          </p:nvSpPr>
          <p:spPr>
            <a:xfrm>
              <a:off x="2477" y="3549"/>
              <a:ext cx="672" cy="0"/>
            </a:xfrm>
            <a:prstGeom prst="line">
              <a:avLst/>
            </a:prstGeom>
            <a:ln w="12700" cap="flat" cmpd="sng">
              <a:solidFill>
                <a:schemeClr val="tx1"/>
              </a:solidFill>
              <a:prstDash val="solid"/>
              <a:headEnd type="none" w="sm" len="sm"/>
              <a:tailEnd type="none" w="sm" len="sm"/>
            </a:ln>
          </p:spPr>
        </p:sp>
        <p:sp>
          <p:nvSpPr>
            <p:cNvPr id="18479" name="Line 82"/>
            <p:cNvSpPr/>
            <p:nvPr/>
          </p:nvSpPr>
          <p:spPr>
            <a:xfrm>
              <a:off x="2477" y="3634"/>
              <a:ext cx="672" cy="0"/>
            </a:xfrm>
            <a:prstGeom prst="line">
              <a:avLst/>
            </a:prstGeom>
            <a:ln w="12700" cap="flat" cmpd="sng">
              <a:solidFill>
                <a:schemeClr val="tx1"/>
              </a:solidFill>
              <a:prstDash val="solid"/>
              <a:headEnd type="none" w="sm" len="sm"/>
              <a:tailEnd type="none" w="sm" len="sm"/>
            </a:ln>
          </p:spPr>
        </p:sp>
        <p:sp>
          <p:nvSpPr>
            <p:cNvPr id="18480" name="Line 83"/>
            <p:cNvSpPr/>
            <p:nvPr/>
          </p:nvSpPr>
          <p:spPr>
            <a:xfrm>
              <a:off x="2477" y="3709"/>
              <a:ext cx="672" cy="0"/>
            </a:xfrm>
            <a:prstGeom prst="line">
              <a:avLst/>
            </a:prstGeom>
            <a:ln w="12700" cap="flat" cmpd="sng">
              <a:solidFill>
                <a:schemeClr val="tx1"/>
              </a:solidFill>
              <a:prstDash val="solid"/>
              <a:headEnd type="none" w="sm" len="sm"/>
              <a:tailEnd type="none" w="sm" len="sm"/>
            </a:ln>
          </p:spPr>
        </p:sp>
        <p:sp>
          <p:nvSpPr>
            <p:cNvPr id="18481" name="Rectangle 84"/>
            <p:cNvSpPr/>
            <p:nvPr/>
          </p:nvSpPr>
          <p:spPr>
            <a:xfrm>
              <a:off x="2160" y="3121"/>
              <a:ext cx="241" cy="160"/>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1100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 600 R</a:t>
              </a:r>
              <a:endParaRPr lang="en-US" altLang="zh-CN" sz="800" b="0">
                <a:latin typeface="Comic Sans MS" panose="030F0702030302020204" pitchFamily="66" charset="0"/>
                <a:ea typeface="宋体" panose="02010600030101010101" pitchFamily="2" charset="-122"/>
              </a:endParaRPr>
            </a:p>
          </p:txBody>
        </p:sp>
        <p:sp>
          <p:nvSpPr>
            <p:cNvPr id="18482" name="AutoShape 85"/>
            <p:cNvSpPr/>
            <p:nvPr/>
          </p:nvSpPr>
          <p:spPr>
            <a:xfrm>
              <a:off x="3153" y="2931"/>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483" name="Rectangle 86"/>
            <p:cNvSpPr/>
            <p:nvPr/>
          </p:nvSpPr>
          <p:spPr>
            <a:xfrm>
              <a:off x="3206" y="2972"/>
              <a:ext cx="97" cy="129"/>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sp>
          <p:nvSpPr>
            <p:cNvPr id="18484" name="Rectangle 87"/>
            <p:cNvSpPr/>
            <p:nvPr/>
          </p:nvSpPr>
          <p:spPr>
            <a:xfrm>
              <a:off x="3129" y="3123"/>
              <a:ext cx="246" cy="160"/>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1600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 850 R</a:t>
              </a:r>
              <a:endParaRPr lang="en-US" altLang="zh-CN" sz="800" b="0">
                <a:latin typeface="Comic Sans MS" panose="030F0702030302020204" pitchFamily="66" charset="0"/>
                <a:ea typeface="宋体" panose="02010600030101010101" pitchFamily="2" charset="-122"/>
              </a:endParaRPr>
            </a:p>
          </p:txBody>
        </p:sp>
        <p:sp>
          <p:nvSpPr>
            <p:cNvPr id="18485" name="AutoShape 88"/>
            <p:cNvSpPr/>
            <p:nvPr/>
          </p:nvSpPr>
          <p:spPr>
            <a:xfrm>
              <a:off x="2160" y="2880"/>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486" name="Rectangle 89"/>
            <p:cNvSpPr/>
            <p:nvPr/>
          </p:nvSpPr>
          <p:spPr>
            <a:xfrm>
              <a:off x="2208" y="2928"/>
              <a:ext cx="97" cy="128"/>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sp>
          <p:nvSpPr>
            <p:cNvPr id="18487" name="Rectangle 90"/>
            <p:cNvSpPr/>
            <p:nvPr/>
          </p:nvSpPr>
          <p:spPr>
            <a:xfrm>
              <a:off x="1490" y="2933"/>
              <a:ext cx="605"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488" name="Rectangle 91"/>
            <p:cNvSpPr/>
            <p:nvPr/>
          </p:nvSpPr>
          <p:spPr>
            <a:xfrm>
              <a:off x="1509" y="2939"/>
              <a:ext cx="567" cy="86"/>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 WELD #1</a:t>
              </a:r>
              <a:endParaRPr lang="en-US" altLang="zh-CN" sz="800" b="0">
                <a:latin typeface="Comic Sans MS" panose="030F0702030302020204" pitchFamily="66" charset="0"/>
                <a:ea typeface="宋体" panose="02010600030101010101" pitchFamily="2" charset="-122"/>
              </a:endParaRPr>
            </a:p>
          </p:txBody>
        </p:sp>
        <p:sp>
          <p:nvSpPr>
            <p:cNvPr id="18489" name="Line 92"/>
            <p:cNvSpPr/>
            <p:nvPr/>
          </p:nvSpPr>
          <p:spPr>
            <a:xfrm flipV="1">
              <a:off x="1482" y="3029"/>
              <a:ext cx="622" cy="2"/>
            </a:xfrm>
            <a:prstGeom prst="line">
              <a:avLst/>
            </a:prstGeom>
            <a:ln w="25400" cap="flat" cmpd="sng">
              <a:solidFill>
                <a:schemeClr val="tx1"/>
              </a:solidFill>
              <a:prstDash val="solid"/>
              <a:headEnd type="none" w="sm" len="sm"/>
              <a:tailEnd type="none" w="sm" len="sm"/>
            </a:ln>
          </p:spPr>
        </p:sp>
        <p:sp>
          <p:nvSpPr>
            <p:cNvPr id="18490" name="Rectangle 93"/>
            <p:cNvSpPr/>
            <p:nvPr/>
          </p:nvSpPr>
          <p:spPr>
            <a:xfrm>
              <a:off x="1146" y="3115"/>
              <a:ext cx="261" cy="160"/>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4600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2400 R</a:t>
              </a:r>
              <a:endParaRPr lang="en-US" altLang="zh-CN" sz="800" b="0">
                <a:latin typeface="Comic Sans MS" panose="030F0702030302020204" pitchFamily="66" charset="0"/>
                <a:ea typeface="宋体" panose="02010600030101010101" pitchFamily="2" charset="-122"/>
              </a:endParaRPr>
            </a:p>
          </p:txBody>
        </p:sp>
        <p:sp>
          <p:nvSpPr>
            <p:cNvPr id="18491" name="Rectangle 94"/>
            <p:cNvSpPr/>
            <p:nvPr/>
          </p:nvSpPr>
          <p:spPr>
            <a:xfrm>
              <a:off x="1604" y="3207"/>
              <a:ext cx="69" cy="86"/>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sp>
          <p:nvSpPr>
            <p:cNvPr id="18492" name="Rectangle 95"/>
            <p:cNvSpPr/>
            <p:nvPr/>
          </p:nvSpPr>
          <p:spPr>
            <a:xfrm>
              <a:off x="1486" y="3395"/>
              <a:ext cx="665" cy="367"/>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39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10 minutes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100%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18493" name="Line 96"/>
            <p:cNvSpPr/>
            <p:nvPr/>
          </p:nvSpPr>
          <p:spPr>
            <a:xfrm>
              <a:off x="1481" y="3479"/>
              <a:ext cx="673" cy="0"/>
            </a:xfrm>
            <a:prstGeom prst="line">
              <a:avLst/>
            </a:prstGeom>
            <a:ln w="12700" cap="flat" cmpd="sng">
              <a:solidFill>
                <a:schemeClr val="tx1"/>
              </a:solidFill>
              <a:prstDash val="solid"/>
              <a:headEnd type="none" w="sm" len="sm"/>
              <a:tailEnd type="none" w="sm" len="sm"/>
            </a:ln>
          </p:spPr>
        </p:sp>
        <p:sp>
          <p:nvSpPr>
            <p:cNvPr id="18494" name="Line 97"/>
            <p:cNvSpPr/>
            <p:nvPr/>
          </p:nvSpPr>
          <p:spPr>
            <a:xfrm>
              <a:off x="1483" y="3560"/>
              <a:ext cx="672" cy="0"/>
            </a:xfrm>
            <a:prstGeom prst="line">
              <a:avLst/>
            </a:prstGeom>
            <a:ln w="12700" cap="flat" cmpd="sng">
              <a:solidFill>
                <a:schemeClr val="tx1"/>
              </a:solidFill>
              <a:prstDash val="solid"/>
              <a:headEnd type="none" w="sm" len="sm"/>
              <a:tailEnd type="none" w="sm" len="sm"/>
            </a:ln>
          </p:spPr>
        </p:sp>
        <p:sp>
          <p:nvSpPr>
            <p:cNvPr id="18495" name="Line 98"/>
            <p:cNvSpPr/>
            <p:nvPr/>
          </p:nvSpPr>
          <p:spPr>
            <a:xfrm>
              <a:off x="1483" y="3642"/>
              <a:ext cx="672" cy="0"/>
            </a:xfrm>
            <a:prstGeom prst="line">
              <a:avLst/>
            </a:prstGeom>
            <a:ln w="12700" cap="flat" cmpd="sng">
              <a:solidFill>
                <a:schemeClr val="tx1"/>
              </a:solidFill>
              <a:prstDash val="solid"/>
              <a:headEnd type="none" w="sm" len="sm"/>
              <a:tailEnd type="none" w="sm" len="sm"/>
            </a:ln>
          </p:spPr>
        </p:sp>
        <p:sp>
          <p:nvSpPr>
            <p:cNvPr id="18496" name="Line 99"/>
            <p:cNvSpPr/>
            <p:nvPr/>
          </p:nvSpPr>
          <p:spPr>
            <a:xfrm>
              <a:off x="1482" y="3714"/>
              <a:ext cx="672" cy="0"/>
            </a:xfrm>
            <a:prstGeom prst="line">
              <a:avLst/>
            </a:prstGeom>
            <a:ln w="12700" cap="flat" cmpd="sng">
              <a:solidFill>
                <a:schemeClr val="tx1"/>
              </a:solidFill>
              <a:prstDash val="solid"/>
              <a:headEnd type="none" w="sm" len="sm"/>
              <a:tailEnd type="none" w="sm" len="sm"/>
            </a:ln>
          </p:spPr>
        </p:sp>
        <p:grpSp>
          <p:nvGrpSpPr>
            <p:cNvPr id="18497" name="Group 100"/>
            <p:cNvGrpSpPr/>
            <p:nvPr/>
          </p:nvGrpSpPr>
          <p:grpSpPr>
            <a:xfrm>
              <a:off x="1152" y="2880"/>
              <a:ext cx="210" cy="169"/>
              <a:chOff x="1152" y="2880"/>
              <a:chExt cx="210" cy="169"/>
            </a:xfrm>
          </p:grpSpPr>
          <p:sp>
            <p:nvSpPr>
              <p:cNvPr id="18498" name="AutoShape 101"/>
              <p:cNvSpPr/>
              <p:nvPr/>
            </p:nvSpPr>
            <p:spPr>
              <a:xfrm>
                <a:off x="1152" y="2880"/>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499" name="Rectangle 102"/>
              <p:cNvSpPr/>
              <p:nvPr/>
            </p:nvSpPr>
            <p:spPr>
              <a:xfrm>
                <a:off x="1205" y="2920"/>
                <a:ext cx="97" cy="129"/>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grpSp>
        <p:graphicFrame>
          <p:nvGraphicFramePr>
            <p:cNvPr id="18434" name="Object 103"/>
            <p:cNvGraphicFramePr/>
            <p:nvPr/>
          </p:nvGraphicFramePr>
          <p:xfrm>
            <a:off x="4416" y="3216"/>
            <a:ext cx="89" cy="71"/>
          </p:xfrm>
          <a:graphic>
            <a:graphicData uri="http://schemas.openxmlformats.org/presentationml/2006/ole">
              <mc:AlternateContent xmlns:mc="http://schemas.openxmlformats.org/markup-compatibility/2006">
                <mc:Choice xmlns:v="urn:schemas-microsoft-com:vml" Requires="v">
                  <p:oleObj spid="_x0000_s3091" name="" r:id="rId1" imgW="599440" imgH="476250" progId="Word.Document.8">
                    <p:embed/>
                  </p:oleObj>
                </mc:Choice>
                <mc:Fallback>
                  <p:oleObj name="" r:id="rId1" imgW="599440" imgH="476250" progId="Word.Document.8">
                    <p:embed/>
                    <p:pic>
                      <p:nvPicPr>
                        <p:cNvPr id="0" name="图片 3090"/>
                        <p:cNvPicPr/>
                        <p:nvPr/>
                      </p:nvPicPr>
                      <p:blipFill>
                        <a:blip r:embed="rId2"/>
                        <a:stretch>
                          <a:fillRect/>
                        </a:stretch>
                      </p:blipFill>
                      <p:spPr>
                        <a:xfrm>
                          <a:off x="4416" y="3216"/>
                          <a:ext cx="89" cy="71"/>
                        </a:xfrm>
                        <a:prstGeom prst="rect">
                          <a:avLst/>
                        </a:prstGeom>
                        <a:noFill/>
                        <a:ln w="38100">
                          <a:noFill/>
                          <a:miter/>
                        </a:ln>
                      </p:spPr>
                    </p:pic>
                  </p:oleObj>
                </mc:Fallback>
              </mc:AlternateContent>
            </a:graphicData>
          </a:graphic>
        </p:graphicFrame>
        <p:graphicFrame>
          <p:nvGraphicFramePr>
            <p:cNvPr id="18435" name="Object 104"/>
            <p:cNvGraphicFramePr/>
            <p:nvPr/>
          </p:nvGraphicFramePr>
          <p:xfrm>
            <a:off x="1488" y="3216"/>
            <a:ext cx="89" cy="71"/>
          </p:xfrm>
          <a:graphic>
            <a:graphicData uri="http://schemas.openxmlformats.org/presentationml/2006/ole">
              <mc:AlternateContent xmlns:mc="http://schemas.openxmlformats.org/markup-compatibility/2006">
                <mc:Choice xmlns:v="urn:schemas-microsoft-com:vml" Requires="v">
                  <p:oleObj spid="_x0000_s3092" name="" r:id="rId3" imgW="599440" imgH="476250" progId="Word.Document.8">
                    <p:embed/>
                  </p:oleObj>
                </mc:Choice>
                <mc:Fallback>
                  <p:oleObj name="" r:id="rId3" imgW="599440" imgH="476250" progId="Word.Document.8">
                    <p:embed/>
                    <p:pic>
                      <p:nvPicPr>
                        <p:cNvPr id="0" name="图片 3091"/>
                        <p:cNvPicPr/>
                        <p:nvPr/>
                      </p:nvPicPr>
                      <p:blipFill>
                        <a:blip r:embed="rId2"/>
                        <a:stretch>
                          <a:fillRect/>
                        </a:stretch>
                      </p:blipFill>
                      <p:spPr>
                        <a:xfrm>
                          <a:off x="1488" y="3216"/>
                          <a:ext cx="89" cy="71"/>
                        </a:xfrm>
                        <a:prstGeom prst="rect">
                          <a:avLst/>
                        </a:prstGeom>
                        <a:noFill/>
                        <a:ln w="38100">
                          <a:noFill/>
                          <a:miter/>
                        </a:ln>
                      </p:spPr>
                    </p:pic>
                  </p:oleObj>
                </mc:Fallback>
              </mc:AlternateContent>
            </a:graphicData>
          </a:graphic>
        </p:graphicFrame>
        <p:graphicFrame>
          <p:nvGraphicFramePr>
            <p:cNvPr id="18436" name="Object 105"/>
            <p:cNvGraphicFramePr/>
            <p:nvPr/>
          </p:nvGraphicFramePr>
          <p:xfrm>
            <a:off x="2496" y="3216"/>
            <a:ext cx="89" cy="71"/>
          </p:xfrm>
          <a:graphic>
            <a:graphicData uri="http://schemas.openxmlformats.org/presentationml/2006/ole">
              <mc:AlternateContent xmlns:mc="http://schemas.openxmlformats.org/markup-compatibility/2006">
                <mc:Choice xmlns:v="urn:schemas-microsoft-com:vml" Requires="v">
                  <p:oleObj spid="_x0000_s3083" name="" r:id="rId4" imgW="599440" imgH="476250" progId="Word.Document.8">
                    <p:embed/>
                  </p:oleObj>
                </mc:Choice>
                <mc:Fallback>
                  <p:oleObj name="" r:id="rId4" imgW="599440" imgH="476250" progId="Word.Document.8">
                    <p:embed/>
                    <p:pic>
                      <p:nvPicPr>
                        <p:cNvPr id="0" name="图片 3082"/>
                        <p:cNvPicPr/>
                        <p:nvPr/>
                      </p:nvPicPr>
                      <p:blipFill>
                        <a:blip r:embed="rId2"/>
                        <a:stretch>
                          <a:fillRect/>
                        </a:stretch>
                      </p:blipFill>
                      <p:spPr>
                        <a:xfrm>
                          <a:off x="2496" y="3216"/>
                          <a:ext cx="89" cy="71"/>
                        </a:xfrm>
                        <a:prstGeom prst="rect">
                          <a:avLst/>
                        </a:prstGeom>
                        <a:noFill/>
                        <a:ln w="38100">
                          <a:noFill/>
                          <a:miter/>
                        </a:ln>
                      </p:spPr>
                    </p:pic>
                  </p:oleObj>
                </mc:Fallback>
              </mc:AlternateContent>
            </a:graphicData>
          </a:graphic>
        </p:graphicFrame>
        <p:graphicFrame>
          <p:nvGraphicFramePr>
            <p:cNvPr id="18437" name="Object 106"/>
            <p:cNvGraphicFramePr/>
            <p:nvPr/>
          </p:nvGraphicFramePr>
          <p:xfrm>
            <a:off x="3456" y="3216"/>
            <a:ext cx="89" cy="71"/>
          </p:xfrm>
          <a:graphic>
            <a:graphicData uri="http://schemas.openxmlformats.org/presentationml/2006/ole">
              <mc:AlternateContent xmlns:mc="http://schemas.openxmlformats.org/markup-compatibility/2006">
                <mc:Choice xmlns:v="urn:schemas-microsoft-com:vml" Requires="v">
                  <p:oleObj spid="_x0000_s3093" name="" r:id="rId5" imgW="599440" imgH="476250" progId="Word.Document.8">
                    <p:embed/>
                  </p:oleObj>
                </mc:Choice>
                <mc:Fallback>
                  <p:oleObj name="" r:id="rId5" imgW="599440" imgH="476250" progId="Word.Document.8">
                    <p:embed/>
                    <p:pic>
                      <p:nvPicPr>
                        <p:cNvPr id="0" name="图片 3092"/>
                        <p:cNvPicPr/>
                        <p:nvPr/>
                      </p:nvPicPr>
                      <p:blipFill>
                        <a:blip r:embed="rId2"/>
                        <a:stretch>
                          <a:fillRect/>
                        </a:stretch>
                      </p:blipFill>
                      <p:spPr>
                        <a:xfrm>
                          <a:off x="3456" y="3216"/>
                          <a:ext cx="89" cy="71"/>
                        </a:xfrm>
                        <a:prstGeom prst="rect">
                          <a:avLst/>
                        </a:prstGeom>
                        <a:noFill/>
                        <a:ln w="38100">
                          <a:noFill/>
                          <a:miter/>
                        </a:ln>
                      </p:spPr>
                    </p:pic>
                  </p:oleObj>
                </mc:Fallback>
              </mc:AlternateContent>
            </a:graphicData>
          </a:graphic>
        </p:graphicFrame>
      </p:gr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2098" name="Group 2"/>
          <p:cNvGrpSpPr/>
          <p:nvPr/>
        </p:nvGrpSpPr>
        <p:grpSpPr>
          <a:xfrm>
            <a:off x="6172200" y="1428750"/>
            <a:ext cx="3228975" cy="4819650"/>
            <a:chOff x="4316" y="804"/>
            <a:chExt cx="1606" cy="3036"/>
          </a:xfrm>
        </p:grpSpPr>
        <p:sp>
          <p:nvSpPr>
            <p:cNvPr id="893955" name="Freeform 3"/>
            <p:cNvSpPr/>
            <p:nvPr/>
          </p:nvSpPr>
          <p:spPr bwMode="auto">
            <a:xfrm>
              <a:off x="4603" y="2005"/>
              <a:ext cx="767" cy="1835"/>
            </a:xfrm>
            <a:custGeom>
              <a:avLst/>
              <a:gdLst/>
              <a:ahLst/>
              <a:cxnLst>
                <a:cxn ang="0">
                  <a:pos x="537" y="0"/>
                </a:cxn>
                <a:cxn ang="0">
                  <a:pos x="84" y="1694"/>
                </a:cxn>
                <a:cxn ang="0">
                  <a:pos x="0" y="1671"/>
                </a:cxn>
                <a:cxn ang="0">
                  <a:pos x="100" y="1970"/>
                </a:cxn>
                <a:cxn ang="0">
                  <a:pos x="338" y="1761"/>
                </a:cxn>
                <a:cxn ang="0">
                  <a:pos x="254" y="1738"/>
                </a:cxn>
                <a:cxn ang="0">
                  <a:pos x="706" y="46"/>
                </a:cxn>
              </a:cxnLst>
              <a:rect l="0" t="0" r="r" b="b"/>
              <a:pathLst>
                <a:path w="707" h="1971">
                  <a:moveTo>
                    <a:pt x="537" y="0"/>
                  </a:moveTo>
                  <a:lnTo>
                    <a:pt x="84" y="1694"/>
                  </a:lnTo>
                  <a:lnTo>
                    <a:pt x="0" y="1671"/>
                  </a:lnTo>
                  <a:lnTo>
                    <a:pt x="100" y="1970"/>
                  </a:lnTo>
                  <a:lnTo>
                    <a:pt x="338" y="1761"/>
                  </a:lnTo>
                  <a:lnTo>
                    <a:pt x="254" y="1738"/>
                  </a:lnTo>
                  <a:lnTo>
                    <a:pt x="706" y="46"/>
                  </a:lnTo>
                </a:path>
              </a:pathLst>
            </a:custGeom>
            <a:noFill/>
            <a:ln w="25400" cap="rnd" cmpd="sng">
              <a:solidFill>
                <a:schemeClr val="tx1"/>
              </a:solidFill>
              <a:prstDash val="solid"/>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32102" name="Group 4"/>
            <p:cNvGrpSpPr/>
            <p:nvPr/>
          </p:nvGrpSpPr>
          <p:grpSpPr>
            <a:xfrm>
              <a:off x="4420" y="2499"/>
              <a:ext cx="1227" cy="673"/>
              <a:chOff x="4080" y="2625"/>
              <a:chExt cx="1132" cy="722"/>
            </a:xfrm>
          </p:grpSpPr>
          <p:grpSp>
            <p:nvGrpSpPr>
              <p:cNvPr id="132107" name="Group 5"/>
              <p:cNvGrpSpPr/>
              <p:nvPr/>
            </p:nvGrpSpPr>
            <p:grpSpPr>
              <a:xfrm>
                <a:off x="4080" y="2625"/>
                <a:ext cx="1132" cy="722"/>
                <a:chOff x="4080" y="2625"/>
                <a:chExt cx="1132" cy="722"/>
              </a:xfrm>
            </p:grpSpPr>
            <p:sp>
              <p:nvSpPr>
                <p:cNvPr id="132109" name="Oval 6"/>
                <p:cNvSpPr/>
                <p:nvPr/>
              </p:nvSpPr>
              <p:spPr>
                <a:xfrm>
                  <a:off x="4923" y="3132"/>
                  <a:ext cx="212" cy="215"/>
                </a:xfrm>
                <a:prstGeom prst="ellipse">
                  <a:avLst/>
                </a:prstGeom>
                <a:solidFill>
                  <a:schemeClr val="bg2"/>
                </a:solidFill>
                <a:ln w="254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32110" name="Oval 7"/>
                <p:cNvSpPr/>
                <p:nvPr/>
              </p:nvSpPr>
              <p:spPr>
                <a:xfrm>
                  <a:off x="4205" y="3132"/>
                  <a:ext cx="212" cy="215"/>
                </a:xfrm>
                <a:prstGeom prst="ellipse">
                  <a:avLst/>
                </a:prstGeom>
                <a:solidFill>
                  <a:schemeClr val="bg2"/>
                </a:solidFill>
                <a:ln w="254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32111" name="Rectangle 8"/>
                <p:cNvSpPr/>
                <p:nvPr/>
              </p:nvSpPr>
              <p:spPr>
                <a:xfrm>
                  <a:off x="4080" y="2625"/>
                  <a:ext cx="796" cy="560"/>
                </a:xfrm>
                <a:prstGeom prst="rect">
                  <a:avLst/>
                </a:prstGeom>
                <a:solidFill>
                  <a:schemeClr val="tx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32112" name="Rectangle 9"/>
                <p:cNvSpPr/>
                <p:nvPr/>
              </p:nvSpPr>
              <p:spPr>
                <a:xfrm>
                  <a:off x="4892" y="2816"/>
                  <a:ext cx="320" cy="369"/>
                </a:xfrm>
                <a:prstGeom prst="rect">
                  <a:avLst/>
                </a:prstGeom>
                <a:solidFill>
                  <a:schemeClr val="tx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32108" name="Rectangle 10"/>
              <p:cNvSpPr/>
              <p:nvPr/>
            </p:nvSpPr>
            <p:spPr>
              <a:xfrm>
                <a:off x="4223" y="2654"/>
                <a:ext cx="521" cy="536"/>
              </a:xfrm>
              <a:prstGeom prst="rect">
                <a:avLst/>
              </a:prstGeom>
              <a:noFill/>
              <a:ln w="9525">
                <a:noFill/>
              </a:ln>
            </p:spPr>
            <p:txBody>
              <a:bodyPr wrap="none" lIns="90488" tIns="46038" rIns="90488" bIns="46038">
                <a:spAutoFit/>
              </a:bodyPr>
              <a:p>
                <a:pPr algn="ctr"/>
                <a:r>
                  <a:rPr lang="en-US" altLang="zh-CN" sz="2300" b="0">
                    <a:solidFill>
                      <a:schemeClr val="bg2"/>
                    </a:solidFill>
                    <a:latin typeface="Comic Sans MS" panose="030F0702030302020204" pitchFamily="66" charset="0"/>
                    <a:ea typeface="宋体" panose="02010600030101010101" pitchFamily="2" charset="-122"/>
                  </a:rPr>
                  <a:t>Tues. +</a:t>
                </a:r>
                <a:endParaRPr lang="en-US" altLang="zh-CN" sz="2300" b="0">
                  <a:solidFill>
                    <a:schemeClr val="bg2"/>
                  </a:solidFill>
                  <a:latin typeface="Comic Sans MS" panose="030F0702030302020204" pitchFamily="66" charset="0"/>
                  <a:ea typeface="宋体" panose="02010600030101010101" pitchFamily="2" charset="-122"/>
                </a:endParaRPr>
              </a:p>
              <a:p>
                <a:pPr algn="ctr"/>
                <a:r>
                  <a:rPr lang="en-US" altLang="zh-CN" sz="2300" b="0">
                    <a:solidFill>
                      <a:schemeClr val="bg2"/>
                    </a:solidFill>
                    <a:latin typeface="Comic Sans MS" panose="030F0702030302020204" pitchFamily="66" charset="0"/>
                    <a:ea typeface="宋体" panose="02010600030101010101" pitchFamily="2" charset="-122"/>
                  </a:rPr>
                  <a:t>Thurs</a:t>
                </a:r>
                <a:endParaRPr lang="en-US" altLang="zh-CN" sz="2300" b="0">
                  <a:solidFill>
                    <a:schemeClr val="bg2"/>
                  </a:solidFill>
                  <a:latin typeface="Comic Sans MS" panose="030F0702030302020204" pitchFamily="66" charset="0"/>
                  <a:ea typeface="宋体" panose="02010600030101010101" pitchFamily="2" charset="-122"/>
                </a:endParaRPr>
              </a:p>
            </p:txBody>
          </p:sp>
        </p:grpSp>
        <p:grpSp>
          <p:nvGrpSpPr>
            <p:cNvPr id="132103" name="Group 11"/>
            <p:cNvGrpSpPr/>
            <p:nvPr/>
          </p:nvGrpSpPr>
          <p:grpSpPr>
            <a:xfrm>
              <a:off x="4316" y="804"/>
              <a:ext cx="1586" cy="777"/>
              <a:chOff x="4316" y="804"/>
              <a:chExt cx="1586" cy="777"/>
            </a:xfrm>
          </p:grpSpPr>
          <p:sp>
            <p:nvSpPr>
              <p:cNvPr id="893964" name="Freeform 12"/>
              <p:cNvSpPr/>
              <p:nvPr/>
            </p:nvSpPr>
            <p:spPr bwMode="auto">
              <a:xfrm>
                <a:off x="4316" y="804"/>
                <a:ext cx="1586" cy="760"/>
              </a:xfrm>
              <a:custGeom>
                <a:avLst/>
                <a:gdLst/>
                <a:ahLst/>
                <a:cxnLst>
                  <a:cxn ang="0">
                    <a:pos x="0" y="816"/>
                  </a:cxn>
                  <a:cxn ang="0">
                    <a:pos x="0" y="240"/>
                  </a:cxn>
                  <a:cxn ang="0">
                    <a:pos x="541" y="0"/>
                  </a:cxn>
                  <a:cxn ang="0">
                    <a:pos x="541" y="192"/>
                  </a:cxn>
                  <a:cxn ang="0">
                    <a:pos x="1029" y="0"/>
                  </a:cxn>
                  <a:cxn ang="0">
                    <a:pos x="1029" y="192"/>
                  </a:cxn>
                  <a:cxn ang="0">
                    <a:pos x="1463" y="0"/>
                  </a:cxn>
                  <a:cxn ang="0">
                    <a:pos x="1463" y="816"/>
                  </a:cxn>
                  <a:cxn ang="0">
                    <a:pos x="0" y="816"/>
                  </a:cxn>
                </a:cxnLst>
                <a:rect l="0" t="0" r="r" b="b"/>
                <a:pathLst>
                  <a:path w="1464" h="817">
                    <a:moveTo>
                      <a:pt x="0" y="816"/>
                    </a:moveTo>
                    <a:lnTo>
                      <a:pt x="0" y="240"/>
                    </a:lnTo>
                    <a:lnTo>
                      <a:pt x="541" y="0"/>
                    </a:lnTo>
                    <a:lnTo>
                      <a:pt x="541" y="192"/>
                    </a:lnTo>
                    <a:lnTo>
                      <a:pt x="1029" y="0"/>
                    </a:lnTo>
                    <a:lnTo>
                      <a:pt x="1029" y="192"/>
                    </a:lnTo>
                    <a:lnTo>
                      <a:pt x="1463" y="0"/>
                    </a:lnTo>
                    <a:lnTo>
                      <a:pt x="1463" y="816"/>
                    </a:lnTo>
                    <a:lnTo>
                      <a:pt x="0" y="816"/>
                    </a:lnTo>
                  </a:path>
                </a:pathLst>
              </a:custGeom>
              <a:solidFill>
                <a:schemeClr val="tx1"/>
              </a:solidFill>
              <a:ln w="25400" cap="rnd" cmpd="sng">
                <a:solidFill>
                  <a:schemeClr val="bg2"/>
                </a:solidFill>
                <a:prstDash val="solid"/>
                <a:round/>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2106" name="Rectangle 13"/>
              <p:cNvSpPr/>
              <p:nvPr/>
            </p:nvSpPr>
            <p:spPr>
              <a:xfrm>
                <a:off x="4738" y="1063"/>
                <a:ext cx="730" cy="518"/>
              </a:xfrm>
              <a:prstGeom prst="rect">
                <a:avLst/>
              </a:prstGeom>
              <a:noFill/>
              <a:ln w="9525">
                <a:noFill/>
              </a:ln>
            </p:spPr>
            <p:txBody>
              <a:bodyPr wrap="none" lIns="92075" tIns="46038" rIns="92075" bIns="46038">
                <a:spAutoFit/>
              </a:bodyPr>
              <a:p>
                <a:pPr algn="ctr"/>
                <a:r>
                  <a:rPr lang="en-US" altLang="zh-CN" sz="2400" b="0">
                    <a:solidFill>
                      <a:schemeClr val="bg2"/>
                    </a:solidFill>
                    <a:latin typeface="Comic Sans MS" panose="030F0702030302020204" pitchFamily="66" charset="0"/>
                    <a:ea typeface="宋体" panose="02010600030101010101" pitchFamily="2" charset="-122"/>
                  </a:rPr>
                  <a:t>Michigan</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Steel Co.</a:t>
                </a:r>
                <a:endParaRPr lang="en-US" altLang="zh-CN" sz="2400" b="0">
                  <a:solidFill>
                    <a:schemeClr val="bg2"/>
                  </a:solidFill>
                  <a:latin typeface="Comic Sans MS" panose="030F0702030302020204" pitchFamily="66" charset="0"/>
                  <a:ea typeface="宋体" panose="02010600030101010101" pitchFamily="2" charset="-122"/>
                </a:endParaRPr>
              </a:p>
            </p:txBody>
          </p:sp>
        </p:grpSp>
        <p:sp>
          <p:nvSpPr>
            <p:cNvPr id="132104" name="Rectangle 14"/>
            <p:cNvSpPr/>
            <p:nvPr/>
          </p:nvSpPr>
          <p:spPr>
            <a:xfrm>
              <a:off x="4316" y="1661"/>
              <a:ext cx="1606" cy="304"/>
            </a:xfrm>
            <a:prstGeom prst="rect">
              <a:avLst/>
            </a:prstGeom>
            <a:solidFill>
              <a:schemeClr val="tx1"/>
            </a:solidFill>
            <a:ln w="25400" cap="flat" cmpd="sng">
              <a:solidFill>
                <a:schemeClr val="bg2"/>
              </a:solidFill>
              <a:prstDash val="solid"/>
              <a:miter/>
              <a:headEnd type="none" w="med" len="med"/>
              <a:tailEnd type="none" w="med" len="med"/>
            </a:ln>
          </p:spPr>
          <p:txBody>
            <a:bodyPr lIns="92075" tIns="46038" rIns="92075" bIns="46038">
              <a:spAutoFit/>
            </a:bodyPr>
            <a:p>
              <a:pPr algn="ctr"/>
              <a:r>
                <a:rPr lang="en-US" altLang="zh-CN" sz="2400" b="0">
                  <a:solidFill>
                    <a:schemeClr val="bg2"/>
                  </a:solidFill>
                  <a:latin typeface="Comic Sans MS" panose="030F0702030302020204" pitchFamily="66" charset="0"/>
                  <a:ea typeface="宋体" panose="02010600030101010101" pitchFamily="2" charset="-122"/>
                </a:rPr>
                <a:t>500 ft. coils</a:t>
              </a:r>
              <a:endParaRPr lang="en-US" altLang="zh-CN" sz="2400" b="0">
                <a:solidFill>
                  <a:schemeClr val="bg2"/>
                </a:solidFill>
                <a:latin typeface="Comic Sans MS" panose="030F0702030302020204" pitchFamily="66" charset="0"/>
                <a:ea typeface="宋体" panose="02010600030101010101" pitchFamily="2" charset="-122"/>
              </a:endParaRPr>
            </a:p>
          </p:txBody>
        </p:sp>
      </p:grpSp>
      <p:sp>
        <p:nvSpPr>
          <p:cNvPr id="132099" name="Rectangle 15"/>
          <p:cNvSpPr>
            <a:spLocks noGrp="1"/>
          </p:cNvSpPr>
          <p:nvPr>
            <p:ph type="title"/>
          </p:nvPr>
        </p:nvSpPr>
        <p:spPr>
          <a:xfrm>
            <a:off x="382588" y="190500"/>
            <a:ext cx="9142412" cy="1143000"/>
          </a:xfrm>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加入供方</a:t>
            </a:r>
            <a:endParaRPr lang="zh-CN" altLang="en-US" dirty="0">
              <a:ea typeface="宋体" panose="02010600030101010101" pitchFamily="2" charset="-122"/>
            </a:endParaRPr>
          </a:p>
        </p:txBody>
      </p:sp>
      <p:sp>
        <p:nvSpPr>
          <p:cNvPr id="893968" name="Rectangle 16"/>
          <p:cNvSpPr>
            <a:spLocks noGrp="1" noChangeArrowheads="1"/>
          </p:cNvSpPr>
          <p:nvPr>
            <p:ph type="body" sz="half" idx="1"/>
          </p:nvPr>
        </p:nvSpPr>
        <p:spPr>
          <a:xfrm>
            <a:off x="200025" y="2093913"/>
            <a:ext cx="4494213" cy="3581400"/>
          </a:xfrm>
        </p:spPr>
        <p:txBody>
          <a:bodyPr vert="horz" wrap="square" lIns="91440" tIns="45720" rIns="91440" bIns="45720" numCol="1" anchor="t" anchorCtr="0" compatLnSpc="1"/>
          <a:p>
            <a:pPr eaLnBrk="1" hangingPunct="1">
              <a:spcBef>
                <a:spcPct val="0"/>
              </a:spcBef>
              <a:buClrTx/>
              <a:buSzTx/>
              <a:buFontTx/>
              <a:buNone/>
            </a:pPr>
            <a:r>
              <a:rPr lang="en-US" altLang="zh-CN" sz="2800" u="sng">
                <a:solidFill>
                  <a:srgbClr val="CC3300"/>
                </a:solidFill>
                <a:effectLst>
                  <a:outerShdw blurRad="38100" dist="38100" dir="2700000">
                    <a:srgbClr val="000000"/>
                  </a:outerShdw>
                </a:effectLst>
                <a:ea typeface="宋体" panose="02010600030101010101" pitchFamily="2" charset="-122"/>
              </a:rPr>
              <a:t>Michigan Steel Co</a:t>
            </a:r>
            <a:r>
              <a:rPr lang="en-US" altLang="zh-CN" sz="2800">
                <a:solidFill>
                  <a:srgbClr val="CC3300"/>
                </a:solidFill>
                <a:effectLst>
                  <a:outerShdw blurRad="38100" dist="38100" dir="2700000">
                    <a:srgbClr val="000000"/>
                  </a:outerShdw>
                </a:effectLst>
                <a:ea typeface="宋体" panose="02010600030101010101" pitchFamily="2" charset="-122"/>
              </a:rPr>
              <a:t>:</a:t>
            </a:r>
            <a:endParaRPr lang="en-US" altLang="zh-CN" sz="2800">
              <a:solidFill>
                <a:srgbClr val="CC3300"/>
              </a:solidFill>
              <a:effectLst>
                <a:outerShdw blurRad="38100" dist="38100" dir="2700000">
                  <a:srgbClr val="000000"/>
                </a:outerShdw>
              </a:effectLst>
              <a:ea typeface="宋体" panose="02010600030101010101" pitchFamily="2" charset="-122"/>
            </a:endParaRPr>
          </a:p>
          <a:p>
            <a:pPr eaLnBrk="1" hangingPunct="1">
              <a:buClr>
                <a:srgbClr val="FF9900"/>
              </a:buClr>
              <a:buSzPct val="150000"/>
              <a:buFontTx/>
            </a:pPr>
            <a:endParaRPr lang="en-US" altLang="zh-CN" sz="2000">
              <a:ea typeface="宋体" panose="02010600030101010101" pitchFamily="2" charset="-122"/>
            </a:endParaRPr>
          </a:p>
          <a:p>
            <a:pPr eaLnBrk="1" hangingPunct="1">
              <a:buClr>
                <a:srgbClr val="FF9900"/>
              </a:buClr>
              <a:buSzPct val="150000"/>
              <a:buFontTx/>
            </a:pPr>
            <a:r>
              <a:rPr lang="en-US" altLang="zh-CN" sz="2000">
                <a:ea typeface="宋体" panose="02010600030101010101" pitchFamily="2" charset="-122"/>
              </a:rPr>
              <a:t> </a:t>
            </a:r>
            <a:r>
              <a:rPr lang="zh-CN" altLang="en-US" sz="2000" dirty="0">
                <a:ea typeface="宋体" panose="02010600030101010101" pitchFamily="2" charset="-122"/>
              </a:rPr>
              <a:t>星期二一卡车</a:t>
            </a:r>
            <a:endParaRPr lang="zh-CN" altLang="en-US" sz="2000" dirty="0">
              <a:ea typeface="宋体" panose="02010600030101010101" pitchFamily="2" charset="-122"/>
            </a:endParaRPr>
          </a:p>
          <a:p>
            <a:pPr eaLnBrk="1" hangingPunct="1">
              <a:buClr>
                <a:srgbClr val="FF9900"/>
              </a:buClr>
              <a:buSzPct val="150000"/>
              <a:buFontTx/>
            </a:pPr>
            <a:r>
              <a:rPr lang="en-US" altLang="zh-CN" sz="2000">
                <a:ea typeface="宋体" panose="02010600030101010101" pitchFamily="2" charset="-122"/>
              </a:rPr>
              <a:t> </a:t>
            </a:r>
            <a:r>
              <a:rPr lang="zh-CN" altLang="en-US" sz="2000" dirty="0">
                <a:ea typeface="宋体" panose="02010600030101010101" pitchFamily="2" charset="-122"/>
              </a:rPr>
              <a:t>星期四一卡车</a:t>
            </a:r>
            <a:endParaRPr lang="en-US" altLang="zh-CN" sz="2000">
              <a:ea typeface="宋体" panose="02010600030101010101" pitchFamily="2" charset="-122"/>
            </a:endParaRPr>
          </a:p>
          <a:p>
            <a:pPr eaLnBrk="1" hangingPunct="1">
              <a:buClr>
                <a:srgbClr val="FF9900"/>
              </a:buClr>
              <a:buSzPct val="150000"/>
              <a:buFontTx/>
            </a:pPr>
            <a:r>
              <a:rPr lang="en-US" altLang="zh-CN" sz="2000"/>
              <a:t> </a:t>
            </a:r>
            <a:r>
              <a:rPr lang="en-US" altLang="zh-CN" sz="2000">
                <a:ea typeface="宋体" panose="02010600030101010101" pitchFamily="2" charset="-122"/>
              </a:rPr>
              <a:t>500</a:t>
            </a:r>
            <a:r>
              <a:rPr lang="zh-CN" altLang="en-US" sz="2000" dirty="0">
                <a:ea typeface="宋体" panose="02010600030101010101" pitchFamily="2" charset="-122"/>
              </a:rPr>
              <a:t>英尺钢卷 </a:t>
            </a:r>
            <a:r>
              <a:rPr lang="en-US" altLang="zh-CN" sz="2000">
                <a:ea typeface="宋体" panose="02010600030101010101" pitchFamily="2" charset="-122"/>
              </a:rPr>
              <a:t> </a:t>
            </a:r>
            <a:endParaRPr lang="en-US" altLang="zh-CN" sz="2000"/>
          </a:p>
        </p:txBody>
      </p:sp>
    </p:spTree>
  </p:cSld>
  <p:clrMapOvr>
    <a:overrideClrMapping bg1="lt1" tx1="dk1" bg2="lt2" tx2="dk2" accent1="accent1" accent2="accent2" accent3="accent3" accent4="accent4" accent5="accent5" accent6="accent6" hlink="hlink" folHlink="folHlink"/>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p:nvPr/>
        </p:nvSpPr>
        <p:spPr>
          <a:xfrm>
            <a:off x="660400" y="1028700"/>
            <a:ext cx="1651000" cy="796925"/>
          </a:xfrm>
          <a:prstGeom prst="rect">
            <a:avLst/>
          </a:prstGeom>
          <a:gradFill rotWithShape="0">
            <a:gsLst>
              <a:gs pos="0">
                <a:srgbClr val="630044"/>
              </a:gs>
              <a:gs pos="50000">
                <a:srgbClr val="D60093"/>
              </a:gs>
              <a:gs pos="100000">
                <a:srgbClr val="630044"/>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eaLnBrk="0" hangingPunct="0"/>
            <a:r>
              <a:rPr lang="en-GB" altLang="zh-CN" sz="2200">
                <a:solidFill>
                  <a:schemeClr val="bg1"/>
                </a:solidFill>
                <a:latin typeface="Arial" panose="020B0604020202020204" pitchFamily="34" charset="0"/>
                <a:ea typeface="宋体" panose="02010600030101010101" pitchFamily="2" charset="-122"/>
              </a:rPr>
              <a:t>Mine</a:t>
            </a:r>
            <a:r>
              <a:rPr lang="zh-CN" altLang="en-GB" sz="2200" dirty="0">
                <a:solidFill>
                  <a:schemeClr val="bg1"/>
                </a:solidFill>
                <a:latin typeface="Arial" panose="020B0604020202020204" pitchFamily="34" charset="0"/>
                <a:ea typeface="宋体" panose="02010600030101010101" pitchFamily="2" charset="-122"/>
              </a:rPr>
              <a:t>矿山</a:t>
            </a:r>
            <a:endParaRPr lang="zh-CN" altLang="en-GB" sz="2200" dirty="0">
              <a:solidFill>
                <a:schemeClr val="bg1"/>
              </a:solidFill>
              <a:latin typeface="Arial" panose="020B0604020202020204" pitchFamily="34" charset="0"/>
              <a:ea typeface="宋体" panose="02010600030101010101" pitchFamily="2" charset="-122"/>
            </a:endParaRPr>
          </a:p>
        </p:txBody>
      </p:sp>
      <p:sp>
        <p:nvSpPr>
          <p:cNvPr id="54275" name="Rectangle 3"/>
          <p:cNvSpPr/>
          <p:nvPr/>
        </p:nvSpPr>
        <p:spPr>
          <a:xfrm>
            <a:off x="2889250" y="1347788"/>
            <a:ext cx="1568450" cy="796925"/>
          </a:xfrm>
          <a:prstGeom prst="rect">
            <a:avLst/>
          </a:prstGeom>
          <a:gradFill rotWithShape="0">
            <a:gsLst>
              <a:gs pos="0">
                <a:srgbClr val="630044"/>
              </a:gs>
              <a:gs pos="50000">
                <a:srgbClr val="D60093"/>
              </a:gs>
              <a:gs pos="100000">
                <a:srgbClr val="630044"/>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eaLnBrk="0" hangingPunct="0"/>
            <a:r>
              <a:rPr lang="en-GB" altLang="zh-CN" sz="2200">
                <a:solidFill>
                  <a:schemeClr val="bg1"/>
                </a:solidFill>
                <a:latin typeface="Arial" panose="020B0604020202020204" pitchFamily="34" charset="0"/>
                <a:ea typeface="宋体" panose="02010600030101010101" pitchFamily="2" charset="-122"/>
              </a:rPr>
              <a:t> </a:t>
            </a:r>
            <a:r>
              <a:rPr lang="zh-CN" altLang="en-GB" sz="2200" dirty="0">
                <a:solidFill>
                  <a:schemeClr val="bg1"/>
                </a:solidFill>
                <a:latin typeface="Arial" panose="020B0604020202020204" pitchFamily="34" charset="0"/>
                <a:ea typeface="宋体" panose="02010600030101010101" pitchFamily="2" charset="-122"/>
              </a:rPr>
              <a:t>开采</a:t>
            </a:r>
            <a:endParaRPr lang="zh-CN" altLang="en-GB" sz="2200" dirty="0">
              <a:solidFill>
                <a:schemeClr val="bg1"/>
              </a:solidFill>
              <a:latin typeface="Arial" panose="020B0604020202020204" pitchFamily="34" charset="0"/>
              <a:ea typeface="宋体" panose="02010600030101010101" pitchFamily="2" charset="-122"/>
            </a:endParaRPr>
          </a:p>
        </p:txBody>
      </p:sp>
      <p:sp>
        <p:nvSpPr>
          <p:cNvPr id="54276" name="Rectangle 4"/>
          <p:cNvSpPr/>
          <p:nvPr/>
        </p:nvSpPr>
        <p:spPr>
          <a:xfrm>
            <a:off x="5118100" y="1666875"/>
            <a:ext cx="1238250" cy="717550"/>
          </a:xfrm>
          <a:prstGeom prst="rect">
            <a:avLst/>
          </a:prstGeom>
          <a:gradFill rotWithShape="0">
            <a:gsLst>
              <a:gs pos="0">
                <a:srgbClr val="630044"/>
              </a:gs>
              <a:gs pos="50000">
                <a:srgbClr val="D60093"/>
              </a:gs>
              <a:gs pos="100000">
                <a:srgbClr val="630044"/>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eaLnBrk="0" hangingPunct="0"/>
            <a:r>
              <a:rPr lang="en-GB" altLang="zh-CN" sz="2200">
                <a:solidFill>
                  <a:schemeClr val="bg1"/>
                </a:solidFill>
                <a:latin typeface="Arial" panose="020B0604020202020204" pitchFamily="34" charset="0"/>
                <a:ea typeface="宋体" panose="02010600030101010101" pitchFamily="2" charset="-122"/>
              </a:rPr>
              <a:t> </a:t>
            </a:r>
            <a:r>
              <a:rPr lang="zh-CN" altLang="en-GB" sz="2200" dirty="0">
                <a:solidFill>
                  <a:schemeClr val="bg1"/>
                </a:solidFill>
                <a:latin typeface="Arial" panose="020B0604020202020204" pitchFamily="34" charset="0"/>
                <a:ea typeface="宋体" panose="02010600030101010101" pitchFamily="2" charset="-122"/>
              </a:rPr>
              <a:t>熔炼</a:t>
            </a:r>
            <a:endParaRPr lang="zh-CN" altLang="en-GB" sz="2200" dirty="0">
              <a:solidFill>
                <a:schemeClr val="bg1"/>
              </a:solidFill>
              <a:latin typeface="Arial" panose="020B0604020202020204" pitchFamily="34" charset="0"/>
              <a:ea typeface="宋体" panose="02010600030101010101" pitchFamily="2" charset="-122"/>
            </a:endParaRPr>
          </a:p>
        </p:txBody>
      </p:sp>
      <p:sp>
        <p:nvSpPr>
          <p:cNvPr id="54277" name="Rectangle 5"/>
          <p:cNvSpPr/>
          <p:nvPr/>
        </p:nvSpPr>
        <p:spPr>
          <a:xfrm>
            <a:off x="7099300" y="2144713"/>
            <a:ext cx="1238250" cy="717550"/>
          </a:xfrm>
          <a:prstGeom prst="rect">
            <a:avLst/>
          </a:prstGeom>
          <a:gradFill rotWithShape="0">
            <a:gsLst>
              <a:gs pos="0">
                <a:srgbClr val="630044"/>
              </a:gs>
              <a:gs pos="50000">
                <a:srgbClr val="D60093"/>
              </a:gs>
              <a:gs pos="100000">
                <a:srgbClr val="630044"/>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eaLnBrk="0" hangingPunct="0"/>
            <a:r>
              <a:rPr lang="en-GB" altLang="zh-CN" sz="2200">
                <a:solidFill>
                  <a:schemeClr val="bg1"/>
                </a:solidFill>
                <a:latin typeface="Arial" panose="020B0604020202020204" pitchFamily="34" charset="0"/>
                <a:ea typeface="宋体" panose="02010600030101010101" pitchFamily="2" charset="-122"/>
              </a:rPr>
              <a:t> </a:t>
            </a:r>
            <a:r>
              <a:rPr lang="zh-CN" altLang="en-GB" sz="2200" dirty="0">
                <a:solidFill>
                  <a:schemeClr val="bg1"/>
                </a:solidFill>
                <a:latin typeface="Arial" panose="020B0604020202020204" pitchFamily="34" charset="0"/>
                <a:ea typeface="宋体" panose="02010600030101010101" pitchFamily="2" charset="-122"/>
              </a:rPr>
              <a:t>热轧</a:t>
            </a:r>
            <a:endParaRPr lang="zh-CN" altLang="en-GB" sz="2200" dirty="0">
              <a:solidFill>
                <a:schemeClr val="bg1"/>
              </a:solidFill>
              <a:latin typeface="Arial" panose="020B0604020202020204" pitchFamily="34" charset="0"/>
              <a:ea typeface="宋体" panose="02010600030101010101" pitchFamily="2" charset="-122"/>
            </a:endParaRPr>
          </a:p>
        </p:txBody>
      </p:sp>
      <p:sp>
        <p:nvSpPr>
          <p:cNvPr id="54278" name="Rectangle 6"/>
          <p:cNvSpPr/>
          <p:nvPr/>
        </p:nvSpPr>
        <p:spPr>
          <a:xfrm>
            <a:off x="5118100" y="2782888"/>
            <a:ext cx="1238250" cy="717550"/>
          </a:xfrm>
          <a:prstGeom prst="rect">
            <a:avLst/>
          </a:prstGeom>
          <a:gradFill rotWithShape="0">
            <a:gsLst>
              <a:gs pos="0">
                <a:srgbClr val="630044"/>
              </a:gs>
              <a:gs pos="50000">
                <a:srgbClr val="D60093"/>
              </a:gs>
              <a:gs pos="100000">
                <a:srgbClr val="630044"/>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eaLnBrk="0" hangingPunct="0"/>
            <a:r>
              <a:rPr lang="en-GB" altLang="zh-CN" sz="2200">
                <a:solidFill>
                  <a:schemeClr val="bg1"/>
                </a:solidFill>
                <a:latin typeface="Arial" panose="020B0604020202020204" pitchFamily="34" charset="0"/>
                <a:ea typeface="宋体" panose="02010600030101010101" pitchFamily="2" charset="-122"/>
              </a:rPr>
              <a:t> </a:t>
            </a:r>
            <a:r>
              <a:rPr lang="zh-CN" altLang="en-GB" sz="2200" dirty="0">
                <a:solidFill>
                  <a:schemeClr val="bg1"/>
                </a:solidFill>
                <a:latin typeface="Arial" panose="020B0604020202020204" pitchFamily="34" charset="0"/>
                <a:ea typeface="宋体" panose="02010600030101010101" pitchFamily="2" charset="-122"/>
              </a:rPr>
              <a:t>冷轧</a:t>
            </a:r>
            <a:endParaRPr lang="zh-CN" altLang="en-GB" sz="2200" dirty="0">
              <a:solidFill>
                <a:schemeClr val="bg1"/>
              </a:solidFill>
              <a:latin typeface="Arial" panose="020B0604020202020204" pitchFamily="34" charset="0"/>
              <a:ea typeface="宋体" panose="02010600030101010101" pitchFamily="2" charset="-122"/>
            </a:endParaRPr>
          </a:p>
        </p:txBody>
      </p:sp>
      <p:sp>
        <p:nvSpPr>
          <p:cNvPr id="54279" name="Rectangle 7"/>
          <p:cNvSpPr/>
          <p:nvPr/>
        </p:nvSpPr>
        <p:spPr>
          <a:xfrm>
            <a:off x="2806700" y="3181350"/>
            <a:ext cx="1568450" cy="798513"/>
          </a:xfrm>
          <a:prstGeom prst="rect">
            <a:avLst/>
          </a:prstGeom>
          <a:gradFill rotWithShape="0">
            <a:gsLst>
              <a:gs pos="0">
                <a:srgbClr val="630044"/>
              </a:gs>
              <a:gs pos="50000">
                <a:srgbClr val="D60093"/>
              </a:gs>
              <a:gs pos="100000">
                <a:srgbClr val="630044"/>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eaLnBrk="0" hangingPunct="0"/>
            <a:r>
              <a:rPr lang="en-GB" altLang="zh-CN" sz="2200">
                <a:solidFill>
                  <a:schemeClr val="bg1"/>
                </a:solidFill>
                <a:latin typeface="Arial" panose="020B0604020202020204" pitchFamily="34" charset="0"/>
                <a:ea typeface="宋体" panose="02010600030101010101" pitchFamily="2" charset="-122"/>
              </a:rPr>
              <a:t> </a:t>
            </a:r>
            <a:r>
              <a:rPr lang="zh-CN" altLang="en-GB" sz="2200" dirty="0">
                <a:solidFill>
                  <a:schemeClr val="bg1"/>
                </a:solidFill>
                <a:latin typeface="Arial" panose="020B0604020202020204" pitchFamily="34" charset="0"/>
                <a:ea typeface="宋体" panose="02010600030101010101" pitchFamily="2" charset="-122"/>
              </a:rPr>
              <a:t>制罐</a:t>
            </a:r>
            <a:endParaRPr lang="zh-CN" altLang="en-GB" sz="2200" dirty="0">
              <a:solidFill>
                <a:schemeClr val="bg1"/>
              </a:solidFill>
              <a:latin typeface="Arial" panose="020B0604020202020204" pitchFamily="34" charset="0"/>
              <a:ea typeface="宋体" panose="02010600030101010101" pitchFamily="2" charset="-122"/>
            </a:endParaRPr>
          </a:p>
        </p:txBody>
      </p:sp>
      <p:sp>
        <p:nvSpPr>
          <p:cNvPr id="54280" name="Rectangle 8"/>
          <p:cNvSpPr/>
          <p:nvPr/>
        </p:nvSpPr>
        <p:spPr>
          <a:xfrm>
            <a:off x="577850" y="3660775"/>
            <a:ext cx="1651000" cy="717550"/>
          </a:xfrm>
          <a:prstGeom prst="rect">
            <a:avLst/>
          </a:prstGeom>
          <a:gradFill rotWithShape="0">
            <a:gsLst>
              <a:gs pos="0">
                <a:srgbClr val="630044"/>
              </a:gs>
              <a:gs pos="50000">
                <a:srgbClr val="D60093"/>
              </a:gs>
              <a:gs pos="100000">
                <a:srgbClr val="630044"/>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eaLnBrk="0" hangingPunct="0"/>
            <a:r>
              <a:rPr lang="en-GB" altLang="zh-CN" sz="2200">
                <a:solidFill>
                  <a:schemeClr val="bg1"/>
                </a:solidFill>
                <a:latin typeface="Arial" panose="020B0604020202020204" pitchFamily="34" charset="0"/>
                <a:ea typeface="宋体" panose="02010600030101010101" pitchFamily="2" charset="-122"/>
              </a:rPr>
              <a:t> </a:t>
            </a:r>
            <a:r>
              <a:rPr lang="zh-CN" altLang="en-GB" sz="2200" dirty="0">
                <a:solidFill>
                  <a:schemeClr val="bg1"/>
                </a:solidFill>
                <a:latin typeface="Arial" panose="020B0604020202020204" pitchFamily="34" charset="0"/>
                <a:ea typeface="宋体" panose="02010600030101010101" pitchFamily="2" charset="-122"/>
              </a:rPr>
              <a:t>储存</a:t>
            </a:r>
            <a:endParaRPr lang="zh-CN" altLang="en-GB" sz="2200" dirty="0">
              <a:solidFill>
                <a:schemeClr val="bg1"/>
              </a:solidFill>
              <a:latin typeface="Arial" panose="020B0604020202020204" pitchFamily="34" charset="0"/>
              <a:ea typeface="宋体" panose="02010600030101010101" pitchFamily="2" charset="-122"/>
            </a:endParaRPr>
          </a:p>
        </p:txBody>
      </p:sp>
      <p:sp>
        <p:nvSpPr>
          <p:cNvPr id="54281" name="Rectangle 9"/>
          <p:cNvSpPr/>
          <p:nvPr/>
        </p:nvSpPr>
        <p:spPr>
          <a:xfrm>
            <a:off x="577850" y="5016500"/>
            <a:ext cx="1238250" cy="717550"/>
          </a:xfrm>
          <a:prstGeom prst="rect">
            <a:avLst/>
          </a:prstGeom>
          <a:gradFill rotWithShape="0">
            <a:gsLst>
              <a:gs pos="0">
                <a:srgbClr val="630044"/>
              </a:gs>
              <a:gs pos="50000">
                <a:srgbClr val="D60093"/>
              </a:gs>
              <a:gs pos="100000">
                <a:srgbClr val="630044"/>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eaLnBrk="0" hangingPunct="0"/>
            <a:r>
              <a:rPr lang="en-GB" altLang="zh-CN" sz="2200">
                <a:solidFill>
                  <a:schemeClr val="bg1"/>
                </a:solidFill>
                <a:latin typeface="Arial" panose="020B0604020202020204" pitchFamily="34" charset="0"/>
                <a:ea typeface="宋体" panose="02010600030101010101" pitchFamily="2" charset="-122"/>
              </a:rPr>
              <a:t> </a:t>
            </a:r>
            <a:r>
              <a:rPr lang="zh-CN" altLang="en-GB" sz="2200" dirty="0">
                <a:solidFill>
                  <a:schemeClr val="bg1"/>
                </a:solidFill>
                <a:latin typeface="Arial" panose="020B0604020202020204" pitchFamily="34" charset="0"/>
                <a:ea typeface="宋体" panose="02010600030101010101" pitchFamily="2" charset="-122"/>
              </a:rPr>
              <a:t>罐装</a:t>
            </a:r>
            <a:endParaRPr lang="zh-CN" altLang="en-GB" sz="2200" dirty="0">
              <a:solidFill>
                <a:schemeClr val="bg1"/>
              </a:solidFill>
              <a:latin typeface="Arial" panose="020B0604020202020204" pitchFamily="34" charset="0"/>
              <a:ea typeface="宋体" panose="02010600030101010101" pitchFamily="2" charset="-122"/>
            </a:endParaRPr>
          </a:p>
        </p:txBody>
      </p:sp>
      <p:sp>
        <p:nvSpPr>
          <p:cNvPr id="54282" name="Rectangle 10"/>
          <p:cNvSpPr/>
          <p:nvPr/>
        </p:nvSpPr>
        <p:spPr>
          <a:xfrm>
            <a:off x="2063750" y="5016500"/>
            <a:ext cx="1651000" cy="717550"/>
          </a:xfrm>
          <a:prstGeom prst="rect">
            <a:avLst/>
          </a:prstGeom>
          <a:gradFill rotWithShape="0">
            <a:gsLst>
              <a:gs pos="0">
                <a:srgbClr val="630044"/>
              </a:gs>
              <a:gs pos="50000">
                <a:srgbClr val="D60093"/>
              </a:gs>
              <a:gs pos="100000">
                <a:srgbClr val="630044"/>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eaLnBrk="0" hangingPunct="0"/>
            <a:r>
              <a:rPr lang="en-GB" altLang="zh-CN" sz="2200">
                <a:solidFill>
                  <a:schemeClr val="bg1"/>
                </a:solidFill>
                <a:latin typeface="Arial" panose="020B0604020202020204" pitchFamily="34" charset="0"/>
                <a:ea typeface="宋体" panose="02010600030101010101" pitchFamily="2" charset="-122"/>
              </a:rPr>
              <a:t> </a:t>
            </a:r>
            <a:r>
              <a:rPr lang="zh-CN" altLang="en-GB" sz="2200" dirty="0">
                <a:solidFill>
                  <a:schemeClr val="bg1"/>
                </a:solidFill>
                <a:latin typeface="Arial" panose="020B0604020202020204" pitchFamily="34" charset="0"/>
                <a:ea typeface="宋体" panose="02010600030101010101" pitchFamily="2" charset="-122"/>
              </a:rPr>
              <a:t>储存</a:t>
            </a:r>
            <a:endParaRPr lang="zh-CN" altLang="en-GB" sz="2200" dirty="0">
              <a:solidFill>
                <a:schemeClr val="bg1"/>
              </a:solidFill>
              <a:latin typeface="Arial" panose="020B0604020202020204" pitchFamily="34" charset="0"/>
              <a:ea typeface="宋体" panose="02010600030101010101" pitchFamily="2" charset="-122"/>
            </a:endParaRPr>
          </a:p>
        </p:txBody>
      </p:sp>
      <p:sp>
        <p:nvSpPr>
          <p:cNvPr id="54283" name="Rectangle 11"/>
          <p:cNvSpPr/>
          <p:nvPr/>
        </p:nvSpPr>
        <p:spPr>
          <a:xfrm>
            <a:off x="3962400" y="5016500"/>
            <a:ext cx="1568450" cy="717550"/>
          </a:xfrm>
          <a:prstGeom prst="rect">
            <a:avLst/>
          </a:prstGeom>
          <a:gradFill rotWithShape="0">
            <a:gsLst>
              <a:gs pos="0">
                <a:srgbClr val="630044"/>
              </a:gs>
              <a:gs pos="50000">
                <a:srgbClr val="D60093"/>
              </a:gs>
              <a:gs pos="100000">
                <a:srgbClr val="630044"/>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eaLnBrk="0" hangingPunct="0"/>
            <a:r>
              <a:rPr lang="en-GB" altLang="zh-CN" sz="2200">
                <a:solidFill>
                  <a:schemeClr val="bg1"/>
                </a:solidFill>
                <a:latin typeface="Arial" panose="020B0604020202020204" pitchFamily="34" charset="0"/>
                <a:ea typeface="宋体" panose="02010600030101010101" pitchFamily="2" charset="-122"/>
              </a:rPr>
              <a:t>Tesco</a:t>
            </a:r>
            <a:endParaRPr lang="en-GB" altLang="zh-CN" sz="2200">
              <a:solidFill>
                <a:schemeClr val="bg1"/>
              </a:solidFill>
              <a:latin typeface="Arial" panose="020B0604020202020204" pitchFamily="34" charset="0"/>
              <a:ea typeface="宋体" panose="02010600030101010101" pitchFamily="2" charset="-122"/>
            </a:endParaRPr>
          </a:p>
          <a:p>
            <a:pPr algn="ctr" eaLnBrk="0" hangingPunct="0"/>
            <a:r>
              <a:rPr lang="en-GB" altLang="zh-CN" sz="2200">
                <a:solidFill>
                  <a:schemeClr val="bg1"/>
                </a:solidFill>
                <a:latin typeface="Arial" panose="020B0604020202020204" pitchFamily="34" charset="0"/>
                <a:ea typeface="宋体" panose="02010600030101010101" pitchFamily="2" charset="-122"/>
              </a:rPr>
              <a:t> </a:t>
            </a:r>
            <a:r>
              <a:rPr lang="zh-CN" altLang="en-GB" sz="2200" dirty="0">
                <a:solidFill>
                  <a:schemeClr val="bg1"/>
                </a:solidFill>
                <a:latin typeface="Arial" panose="020B0604020202020204" pitchFamily="34" charset="0"/>
                <a:ea typeface="宋体" panose="02010600030101010101" pitchFamily="2" charset="-122"/>
              </a:rPr>
              <a:t>超市库存</a:t>
            </a:r>
            <a:endParaRPr lang="zh-CN" altLang="en-GB" sz="2200" dirty="0">
              <a:solidFill>
                <a:schemeClr val="bg1"/>
              </a:solidFill>
              <a:latin typeface="Arial" panose="020B0604020202020204" pitchFamily="34" charset="0"/>
              <a:ea typeface="宋体" panose="02010600030101010101" pitchFamily="2" charset="-122"/>
            </a:endParaRPr>
          </a:p>
        </p:txBody>
      </p:sp>
      <p:sp>
        <p:nvSpPr>
          <p:cNvPr id="54284" name="Rectangle 12"/>
          <p:cNvSpPr/>
          <p:nvPr/>
        </p:nvSpPr>
        <p:spPr>
          <a:xfrm>
            <a:off x="5861050" y="5016500"/>
            <a:ext cx="1238250" cy="717550"/>
          </a:xfrm>
          <a:prstGeom prst="rect">
            <a:avLst/>
          </a:prstGeom>
          <a:gradFill rotWithShape="0">
            <a:gsLst>
              <a:gs pos="0">
                <a:srgbClr val="630044"/>
              </a:gs>
              <a:gs pos="50000">
                <a:srgbClr val="D60093"/>
              </a:gs>
              <a:gs pos="100000">
                <a:srgbClr val="630044"/>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eaLnBrk="0" hangingPunct="0"/>
            <a:r>
              <a:rPr lang="en-GB" altLang="zh-CN" sz="2200">
                <a:solidFill>
                  <a:schemeClr val="bg1"/>
                </a:solidFill>
                <a:latin typeface="Arial" panose="020B0604020202020204" pitchFamily="34" charset="0"/>
                <a:ea typeface="宋体" panose="02010600030101010101" pitchFamily="2" charset="-122"/>
              </a:rPr>
              <a:t>Tesco </a:t>
            </a:r>
            <a:endParaRPr lang="en-GB" altLang="zh-CN" sz="2200">
              <a:solidFill>
                <a:schemeClr val="bg1"/>
              </a:solidFill>
              <a:latin typeface="Arial" panose="020B0604020202020204" pitchFamily="34" charset="0"/>
              <a:ea typeface="宋体" panose="02010600030101010101" pitchFamily="2" charset="-122"/>
            </a:endParaRPr>
          </a:p>
          <a:p>
            <a:pPr algn="ctr" eaLnBrk="0" hangingPunct="0"/>
            <a:r>
              <a:rPr lang="en-GB" altLang="zh-CN" sz="2200">
                <a:solidFill>
                  <a:schemeClr val="bg1"/>
                </a:solidFill>
                <a:latin typeface="Arial" panose="020B0604020202020204" pitchFamily="34" charset="0"/>
                <a:ea typeface="宋体" panose="02010600030101010101" pitchFamily="2" charset="-122"/>
              </a:rPr>
              <a:t> </a:t>
            </a:r>
            <a:r>
              <a:rPr lang="zh-CN" altLang="en-GB" sz="2200" dirty="0">
                <a:solidFill>
                  <a:schemeClr val="bg1"/>
                </a:solidFill>
                <a:latin typeface="Arial" panose="020B0604020202020204" pitchFamily="34" charset="0"/>
                <a:ea typeface="宋体" panose="02010600030101010101" pitchFamily="2" charset="-122"/>
              </a:rPr>
              <a:t>超市</a:t>
            </a:r>
            <a:endParaRPr lang="zh-CN" altLang="en-GB" sz="2200" dirty="0">
              <a:solidFill>
                <a:schemeClr val="bg1"/>
              </a:solidFill>
              <a:latin typeface="Arial" panose="020B0604020202020204" pitchFamily="34" charset="0"/>
              <a:ea typeface="宋体" panose="02010600030101010101" pitchFamily="2" charset="-122"/>
            </a:endParaRPr>
          </a:p>
        </p:txBody>
      </p:sp>
      <p:sp>
        <p:nvSpPr>
          <p:cNvPr id="54285" name="Rectangle 13"/>
          <p:cNvSpPr/>
          <p:nvPr/>
        </p:nvSpPr>
        <p:spPr>
          <a:xfrm>
            <a:off x="7429500" y="5016500"/>
            <a:ext cx="1238250" cy="717550"/>
          </a:xfrm>
          <a:prstGeom prst="rect">
            <a:avLst/>
          </a:prstGeom>
          <a:gradFill rotWithShape="0">
            <a:gsLst>
              <a:gs pos="0">
                <a:srgbClr val="630044"/>
              </a:gs>
              <a:gs pos="50000">
                <a:srgbClr val="D60093"/>
              </a:gs>
              <a:gs pos="100000">
                <a:srgbClr val="630044"/>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eaLnBrk="0" hangingPunct="0"/>
            <a:r>
              <a:rPr lang="en-GB" altLang="zh-CN" sz="2200">
                <a:solidFill>
                  <a:schemeClr val="bg1"/>
                </a:solidFill>
                <a:latin typeface="Arial" panose="020B0604020202020204" pitchFamily="34" charset="0"/>
                <a:ea typeface="宋体" panose="02010600030101010101" pitchFamily="2" charset="-122"/>
              </a:rPr>
              <a:t> </a:t>
            </a:r>
            <a:r>
              <a:rPr lang="zh-CN" altLang="en-GB" sz="2200" dirty="0">
                <a:solidFill>
                  <a:schemeClr val="bg1"/>
                </a:solidFill>
                <a:latin typeface="Arial" panose="020B0604020202020204" pitchFamily="34" charset="0"/>
                <a:ea typeface="宋体" panose="02010600030101010101" pitchFamily="2" charset="-122"/>
              </a:rPr>
              <a:t>消费者</a:t>
            </a:r>
            <a:endParaRPr lang="zh-CN" altLang="en-GB" sz="2200" dirty="0">
              <a:solidFill>
                <a:schemeClr val="bg1"/>
              </a:solidFill>
              <a:latin typeface="Arial" panose="020B0604020202020204" pitchFamily="34" charset="0"/>
              <a:ea typeface="宋体" panose="02010600030101010101" pitchFamily="2" charset="-122"/>
            </a:endParaRPr>
          </a:p>
        </p:txBody>
      </p:sp>
      <p:sp>
        <p:nvSpPr>
          <p:cNvPr id="54286" name="Oval 14"/>
          <p:cNvSpPr/>
          <p:nvPr/>
        </p:nvSpPr>
        <p:spPr>
          <a:xfrm>
            <a:off x="7264400" y="3101975"/>
            <a:ext cx="1320800" cy="717550"/>
          </a:xfrm>
          <a:prstGeom prst="ellipse">
            <a:avLst/>
          </a:prstGeom>
          <a:gradFill rotWithShape="0">
            <a:gsLst>
              <a:gs pos="0">
                <a:srgbClr val="630044"/>
              </a:gs>
              <a:gs pos="50000">
                <a:srgbClr val="D60093"/>
              </a:gs>
              <a:gs pos="100000">
                <a:srgbClr val="630044"/>
              </a:gs>
            </a:gsLst>
            <a:lin ang="5400000" scaled="1"/>
            <a:tileRect/>
          </a:gradFill>
          <a:ln w="9525" cap="flat" cmpd="sng">
            <a:solidFill>
              <a:schemeClr val="tx1"/>
            </a:solidFill>
            <a:prstDash val="solid"/>
            <a:headEnd type="none" w="med" len="med"/>
            <a:tailEnd type="none" w="med" len="med"/>
          </a:ln>
        </p:spPr>
        <p:txBody>
          <a:bodyPr wrap="none" anchor="ctr" anchorCtr="0"/>
          <a:p>
            <a:pPr algn="ctr" eaLnBrk="0" hangingPunct="0"/>
            <a:r>
              <a:rPr lang="en-GB" altLang="zh-CN" sz="2200">
                <a:solidFill>
                  <a:schemeClr val="bg1"/>
                </a:solidFill>
                <a:latin typeface="Arial" panose="020B0604020202020204" pitchFamily="34" charset="0"/>
                <a:ea typeface="宋体" panose="02010600030101010101" pitchFamily="2" charset="-122"/>
              </a:rPr>
              <a:t> </a:t>
            </a:r>
            <a:r>
              <a:rPr lang="zh-CN" altLang="en-GB" sz="2200" dirty="0">
                <a:solidFill>
                  <a:schemeClr val="bg1"/>
                </a:solidFill>
                <a:latin typeface="Arial" panose="020B0604020202020204" pitchFamily="34" charset="0"/>
                <a:ea typeface="宋体" panose="02010600030101010101" pitchFamily="2" charset="-122"/>
              </a:rPr>
              <a:t>再熔炼</a:t>
            </a:r>
            <a:endParaRPr lang="zh-CN" altLang="en-GB" sz="2200" dirty="0">
              <a:solidFill>
                <a:schemeClr val="bg1"/>
              </a:solidFill>
              <a:latin typeface="Arial" panose="020B0604020202020204" pitchFamily="34" charset="0"/>
              <a:ea typeface="宋体" panose="02010600030101010101" pitchFamily="2" charset="-122"/>
            </a:endParaRPr>
          </a:p>
        </p:txBody>
      </p:sp>
      <p:sp>
        <p:nvSpPr>
          <p:cNvPr id="54287" name="Oval 15"/>
          <p:cNvSpPr/>
          <p:nvPr/>
        </p:nvSpPr>
        <p:spPr>
          <a:xfrm>
            <a:off x="7346950" y="3979863"/>
            <a:ext cx="1403350" cy="876300"/>
          </a:xfrm>
          <a:prstGeom prst="ellipse">
            <a:avLst/>
          </a:prstGeom>
          <a:gradFill rotWithShape="0">
            <a:gsLst>
              <a:gs pos="0">
                <a:srgbClr val="630044"/>
              </a:gs>
              <a:gs pos="50000">
                <a:srgbClr val="D60093"/>
              </a:gs>
              <a:gs pos="100000">
                <a:srgbClr val="630044"/>
              </a:gs>
            </a:gsLst>
            <a:lin ang="5400000" scaled="1"/>
            <a:tileRect/>
          </a:gradFill>
          <a:ln w="9525" cap="flat" cmpd="sng">
            <a:solidFill>
              <a:schemeClr val="tx1"/>
            </a:solidFill>
            <a:prstDash val="solid"/>
            <a:headEnd type="none" w="med" len="med"/>
            <a:tailEnd type="none" w="med" len="med"/>
          </a:ln>
        </p:spPr>
        <p:txBody>
          <a:bodyPr wrap="none" anchor="ctr" anchorCtr="0"/>
          <a:p>
            <a:pPr algn="ctr" eaLnBrk="0" hangingPunct="0"/>
            <a:r>
              <a:rPr lang="en-GB" altLang="zh-CN" sz="2200">
                <a:solidFill>
                  <a:schemeClr val="bg1"/>
                </a:solidFill>
                <a:latin typeface="Arial" panose="020B0604020202020204" pitchFamily="34" charset="0"/>
                <a:ea typeface="宋体" panose="02010600030101010101" pitchFamily="2" charset="-122"/>
              </a:rPr>
              <a:t> </a:t>
            </a:r>
            <a:r>
              <a:rPr lang="zh-CN" altLang="en-GB" sz="2200" dirty="0">
                <a:solidFill>
                  <a:schemeClr val="bg1"/>
                </a:solidFill>
                <a:latin typeface="Arial" panose="020B0604020202020204" pitchFamily="34" charset="0"/>
                <a:ea typeface="宋体" panose="02010600030101010101" pitchFamily="2" charset="-122"/>
              </a:rPr>
              <a:t>回收</a:t>
            </a:r>
            <a:endParaRPr lang="zh-CN" altLang="en-GB" sz="2200" dirty="0">
              <a:solidFill>
                <a:schemeClr val="bg1"/>
              </a:solidFill>
              <a:latin typeface="Arial" panose="020B0604020202020204" pitchFamily="34" charset="0"/>
              <a:ea typeface="宋体" panose="02010600030101010101" pitchFamily="2" charset="-122"/>
            </a:endParaRPr>
          </a:p>
        </p:txBody>
      </p:sp>
      <p:sp>
        <p:nvSpPr>
          <p:cNvPr id="54288" name="AutoShape 16"/>
          <p:cNvSpPr/>
          <p:nvPr/>
        </p:nvSpPr>
        <p:spPr>
          <a:xfrm rot="1572319">
            <a:off x="2311400" y="1427163"/>
            <a:ext cx="577850" cy="319087"/>
          </a:xfrm>
          <a:prstGeom prst="rightArrow">
            <a:avLst>
              <a:gd name="adj1" fmla="val 50000"/>
              <a:gd name="adj2" fmla="val 45273"/>
            </a:avLst>
          </a:prstGeom>
          <a:solidFill>
            <a:srgbClr val="000099"/>
          </a:solidFill>
          <a:ln w="9525" cap="flat" cmpd="sng">
            <a:solidFill>
              <a:schemeClr val="bg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4289" name="AutoShape 17"/>
          <p:cNvSpPr/>
          <p:nvPr/>
        </p:nvSpPr>
        <p:spPr>
          <a:xfrm rot="2014713">
            <a:off x="4464050" y="1722438"/>
            <a:ext cx="660400" cy="319087"/>
          </a:xfrm>
          <a:prstGeom prst="rightArrow">
            <a:avLst>
              <a:gd name="adj1" fmla="val 50000"/>
              <a:gd name="adj2" fmla="val 51741"/>
            </a:avLst>
          </a:prstGeom>
          <a:solidFill>
            <a:srgbClr val="000099"/>
          </a:solidFill>
          <a:ln w="9525" cap="flat" cmpd="sng">
            <a:solidFill>
              <a:schemeClr val="bg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4290" name="AutoShape 18"/>
          <p:cNvSpPr/>
          <p:nvPr/>
        </p:nvSpPr>
        <p:spPr>
          <a:xfrm rot="1321979">
            <a:off x="6364288" y="1858963"/>
            <a:ext cx="825500" cy="319087"/>
          </a:xfrm>
          <a:prstGeom prst="rightArrow">
            <a:avLst>
              <a:gd name="adj1" fmla="val 50000"/>
              <a:gd name="adj2" fmla="val 64676"/>
            </a:avLst>
          </a:prstGeom>
          <a:solidFill>
            <a:srgbClr val="000099"/>
          </a:solidFill>
          <a:ln w="9525" cap="flat" cmpd="sng">
            <a:solidFill>
              <a:schemeClr val="bg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4291" name="AutoShape 19"/>
          <p:cNvSpPr/>
          <p:nvPr/>
        </p:nvSpPr>
        <p:spPr>
          <a:xfrm>
            <a:off x="7099300" y="5256213"/>
            <a:ext cx="330200" cy="319087"/>
          </a:xfrm>
          <a:prstGeom prst="rightArrow">
            <a:avLst>
              <a:gd name="adj1" fmla="val 50000"/>
              <a:gd name="adj2" fmla="val 25870"/>
            </a:avLst>
          </a:prstGeom>
          <a:solidFill>
            <a:srgbClr val="000099"/>
          </a:solidFill>
          <a:ln w="9525" cap="flat" cmpd="sng">
            <a:solidFill>
              <a:schemeClr val="bg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4292" name="AutoShape 20"/>
          <p:cNvSpPr/>
          <p:nvPr/>
        </p:nvSpPr>
        <p:spPr>
          <a:xfrm>
            <a:off x="5530850" y="5256213"/>
            <a:ext cx="330200" cy="319087"/>
          </a:xfrm>
          <a:prstGeom prst="rightArrow">
            <a:avLst>
              <a:gd name="adj1" fmla="val 50000"/>
              <a:gd name="adj2" fmla="val 25870"/>
            </a:avLst>
          </a:prstGeom>
          <a:solidFill>
            <a:srgbClr val="000099"/>
          </a:solidFill>
          <a:ln w="9525" cap="flat" cmpd="sng">
            <a:solidFill>
              <a:schemeClr val="bg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4293" name="AutoShape 21"/>
          <p:cNvSpPr/>
          <p:nvPr/>
        </p:nvSpPr>
        <p:spPr>
          <a:xfrm rot="-1694463">
            <a:off x="4373563" y="3238500"/>
            <a:ext cx="742950" cy="319088"/>
          </a:xfrm>
          <a:prstGeom prst="leftArrow">
            <a:avLst>
              <a:gd name="adj1" fmla="val 50000"/>
              <a:gd name="adj2" fmla="val 58208"/>
            </a:avLst>
          </a:prstGeom>
          <a:solidFill>
            <a:srgbClr val="000099"/>
          </a:solidFill>
          <a:ln w="9525" cap="flat" cmpd="sng">
            <a:solidFill>
              <a:schemeClr val="bg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4294" name="AutoShape 22"/>
          <p:cNvSpPr/>
          <p:nvPr/>
        </p:nvSpPr>
        <p:spPr>
          <a:xfrm rot="-1034142">
            <a:off x="2227263" y="3738563"/>
            <a:ext cx="576262" cy="319087"/>
          </a:xfrm>
          <a:prstGeom prst="leftArrow">
            <a:avLst>
              <a:gd name="adj1" fmla="val 50000"/>
              <a:gd name="adj2" fmla="val 45149"/>
            </a:avLst>
          </a:prstGeom>
          <a:solidFill>
            <a:srgbClr val="000099"/>
          </a:solidFill>
          <a:ln w="9525" cap="flat" cmpd="sng">
            <a:solidFill>
              <a:schemeClr val="bg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4295" name="AutoShape 23"/>
          <p:cNvSpPr/>
          <p:nvPr/>
        </p:nvSpPr>
        <p:spPr>
          <a:xfrm rot="-1428805">
            <a:off x="6356350" y="2771775"/>
            <a:ext cx="742950" cy="376238"/>
          </a:xfrm>
          <a:prstGeom prst="leftArrow">
            <a:avLst>
              <a:gd name="adj1" fmla="val 50000"/>
              <a:gd name="adj2" fmla="val 49367"/>
            </a:avLst>
          </a:prstGeom>
          <a:solidFill>
            <a:srgbClr val="000099"/>
          </a:solidFill>
          <a:ln w="9525" cap="flat" cmpd="sng">
            <a:solidFill>
              <a:schemeClr val="bg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4296" name="AutoShape 24"/>
          <p:cNvSpPr/>
          <p:nvPr/>
        </p:nvSpPr>
        <p:spPr>
          <a:xfrm>
            <a:off x="3714750" y="5175250"/>
            <a:ext cx="247650" cy="319088"/>
          </a:xfrm>
          <a:prstGeom prst="rightArrow">
            <a:avLst>
              <a:gd name="adj1" fmla="val 50000"/>
              <a:gd name="adj2" fmla="val 25000"/>
            </a:avLst>
          </a:prstGeom>
          <a:solidFill>
            <a:srgbClr val="000099"/>
          </a:solidFill>
          <a:ln w="9525" cap="flat" cmpd="sng">
            <a:solidFill>
              <a:schemeClr val="bg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4297" name="AutoShape 25"/>
          <p:cNvSpPr/>
          <p:nvPr/>
        </p:nvSpPr>
        <p:spPr>
          <a:xfrm>
            <a:off x="1816100" y="5175250"/>
            <a:ext cx="247650" cy="319088"/>
          </a:xfrm>
          <a:prstGeom prst="rightArrow">
            <a:avLst>
              <a:gd name="adj1" fmla="val 50000"/>
              <a:gd name="adj2" fmla="val 25000"/>
            </a:avLst>
          </a:prstGeom>
          <a:solidFill>
            <a:srgbClr val="000099"/>
          </a:solidFill>
          <a:ln w="9525" cap="flat" cmpd="sng">
            <a:solidFill>
              <a:schemeClr val="bg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4298" name="AutoShape 26"/>
          <p:cNvSpPr/>
          <p:nvPr/>
        </p:nvSpPr>
        <p:spPr>
          <a:xfrm>
            <a:off x="1238250" y="4378325"/>
            <a:ext cx="330200" cy="638175"/>
          </a:xfrm>
          <a:prstGeom prst="downArrow">
            <a:avLst>
              <a:gd name="adj1" fmla="val 50000"/>
              <a:gd name="adj2" fmla="val 48317"/>
            </a:avLst>
          </a:prstGeom>
          <a:solidFill>
            <a:srgbClr val="000099"/>
          </a:solidFill>
          <a:ln w="9525" cap="flat" cmpd="sng">
            <a:solidFill>
              <a:schemeClr val="bg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4299" name="Line 27"/>
          <p:cNvSpPr/>
          <p:nvPr/>
        </p:nvSpPr>
        <p:spPr>
          <a:xfrm rot="750523" flipH="1" flipV="1">
            <a:off x="7759700" y="2862263"/>
            <a:ext cx="165100" cy="239712"/>
          </a:xfrm>
          <a:prstGeom prst="line">
            <a:avLst/>
          </a:prstGeom>
          <a:ln w="9525" cap="flat" cmpd="sng">
            <a:solidFill>
              <a:schemeClr val="tx1"/>
            </a:solidFill>
            <a:prstDash val="solid"/>
            <a:headEnd type="none" w="med" len="med"/>
            <a:tailEnd type="triangle" w="med" len="med"/>
          </a:ln>
        </p:spPr>
      </p:sp>
      <p:sp>
        <p:nvSpPr>
          <p:cNvPr id="54300" name="Line 28"/>
          <p:cNvSpPr/>
          <p:nvPr/>
        </p:nvSpPr>
        <p:spPr>
          <a:xfrm rot="451761" flipH="1" flipV="1">
            <a:off x="8007350" y="3819525"/>
            <a:ext cx="82550" cy="160338"/>
          </a:xfrm>
          <a:prstGeom prst="line">
            <a:avLst/>
          </a:prstGeom>
          <a:ln w="9525" cap="flat" cmpd="sng">
            <a:solidFill>
              <a:schemeClr val="tx1"/>
            </a:solidFill>
            <a:prstDash val="solid"/>
            <a:headEnd type="none" w="med" len="med"/>
            <a:tailEnd type="triangle" w="med" len="med"/>
          </a:ln>
        </p:spPr>
      </p:sp>
      <p:sp>
        <p:nvSpPr>
          <p:cNvPr id="54301" name="Line 29"/>
          <p:cNvSpPr/>
          <p:nvPr/>
        </p:nvSpPr>
        <p:spPr>
          <a:xfrm flipH="1" flipV="1">
            <a:off x="8089900" y="4856163"/>
            <a:ext cx="82550" cy="160337"/>
          </a:xfrm>
          <a:prstGeom prst="line">
            <a:avLst/>
          </a:prstGeom>
          <a:ln w="9525" cap="flat" cmpd="sng">
            <a:solidFill>
              <a:schemeClr val="tx1"/>
            </a:solidFill>
            <a:prstDash val="solid"/>
            <a:headEnd type="none" w="med" len="med"/>
            <a:tailEnd type="triangle" w="med" len="med"/>
          </a:ln>
        </p:spPr>
      </p:sp>
      <p:sp>
        <p:nvSpPr>
          <p:cNvPr id="54303" name="Rectangle 31"/>
          <p:cNvSpPr>
            <a:spLocks noGrp="1"/>
          </p:cNvSpPr>
          <p:nvPr>
            <p:ph type="title"/>
          </p:nvPr>
        </p:nvSpPr>
        <p:spPr>
          <a:xfrm>
            <a:off x="0" y="0"/>
            <a:ext cx="9144000" cy="1143000"/>
          </a:xfrm>
          <a:ln/>
        </p:spPr>
        <p:txBody>
          <a:bodyPr vert="horz" wrap="square" lIns="91440" tIns="45720" rIns="91440" bIns="45720" anchor="ctr" anchorCtr="0"/>
          <a:p>
            <a:pPr eaLnBrk="1" hangingPunct="1"/>
            <a:r>
              <a:rPr lang="en-GB" altLang="zh-CN">
                <a:ea typeface="宋体" panose="02010600030101010101" pitchFamily="2" charset="-122"/>
              </a:rPr>
              <a:t> </a:t>
            </a:r>
            <a:r>
              <a:rPr lang="zh-CN" altLang="en-GB" dirty="0">
                <a:ea typeface="宋体" panose="02010600030101010101" pitchFamily="2" charset="-122"/>
              </a:rPr>
              <a:t>可乐罐的价值流</a:t>
            </a:r>
            <a:endParaRPr lang="zh-CN" altLang="en-US" dirty="0">
              <a:ea typeface="宋体" panose="02010600030101010101" pitchFamily="2" charset="-122"/>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62" name="Rectangle 2"/>
          <p:cNvSpPr>
            <a:spLocks noGrp="1"/>
          </p:cNvSpPr>
          <p:nvPr>
            <p:ph type="title"/>
          </p:nvPr>
        </p:nvSpPr>
        <p:spPr>
          <a:xfrm>
            <a:off x="762000" y="0"/>
            <a:ext cx="8382000" cy="685800"/>
          </a:xfrm>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目前状态图</a:t>
            </a:r>
            <a:endParaRPr lang="zh-CN" altLang="en-US" dirty="0">
              <a:ea typeface="宋体" panose="02010600030101010101" pitchFamily="2" charset="-122"/>
            </a:endParaRPr>
          </a:p>
        </p:txBody>
      </p:sp>
      <p:grpSp>
        <p:nvGrpSpPr>
          <p:cNvPr id="19463" name="Group 3"/>
          <p:cNvGrpSpPr/>
          <p:nvPr/>
        </p:nvGrpSpPr>
        <p:grpSpPr>
          <a:xfrm>
            <a:off x="300038" y="571500"/>
            <a:ext cx="9339262" cy="6015038"/>
            <a:chOff x="188" y="360"/>
            <a:chExt cx="5884" cy="3498"/>
          </a:xfrm>
        </p:grpSpPr>
        <p:sp>
          <p:nvSpPr>
            <p:cNvPr id="19464" name="AutoShape 4" descr="Dark vertical"/>
            <p:cNvSpPr/>
            <p:nvPr/>
          </p:nvSpPr>
          <p:spPr>
            <a:xfrm>
              <a:off x="4076" y="2539"/>
              <a:ext cx="384" cy="96"/>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9465" name="AutoShape 5" descr="Dark vertical"/>
            <p:cNvSpPr/>
            <p:nvPr/>
          </p:nvSpPr>
          <p:spPr>
            <a:xfrm>
              <a:off x="1148" y="2491"/>
              <a:ext cx="384" cy="96"/>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9466" name="Rectangle 6"/>
            <p:cNvSpPr/>
            <p:nvPr/>
          </p:nvSpPr>
          <p:spPr>
            <a:xfrm>
              <a:off x="5457" y="2502"/>
              <a:ext cx="606"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9467" name="Rectangle 7"/>
            <p:cNvSpPr/>
            <p:nvPr/>
          </p:nvSpPr>
          <p:spPr>
            <a:xfrm>
              <a:off x="5477" y="2508"/>
              <a:ext cx="567" cy="90"/>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SHIPPING</a:t>
              </a:r>
              <a:endParaRPr lang="en-US" altLang="zh-CN" sz="800" b="0">
                <a:latin typeface="Comic Sans MS" panose="030F0702030302020204" pitchFamily="66" charset="0"/>
                <a:ea typeface="宋体" panose="02010600030101010101" pitchFamily="2" charset="-122"/>
              </a:endParaRPr>
            </a:p>
          </p:txBody>
        </p:sp>
        <p:sp>
          <p:nvSpPr>
            <p:cNvPr id="19468" name="Line 8"/>
            <p:cNvSpPr/>
            <p:nvPr/>
          </p:nvSpPr>
          <p:spPr>
            <a:xfrm flipV="1">
              <a:off x="5450" y="2598"/>
              <a:ext cx="622" cy="2"/>
            </a:xfrm>
            <a:prstGeom prst="line">
              <a:avLst/>
            </a:prstGeom>
            <a:ln w="25400" cap="flat" cmpd="sng">
              <a:solidFill>
                <a:schemeClr val="bg2"/>
              </a:solidFill>
              <a:prstDash val="solid"/>
              <a:headEnd type="none" w="sm" len="sm"/>
              <a:tailEnd type="none" w="sm" len="sm"/>
            </a:ln>
          </p:spPr>
        </p:sp>
        <p:sp>
          <p:nvSpPr>
            <p:cNvPr id="19469" name="Rectangle 9"/>
            <p:cNvSpPr/>
            <p:nvPr/>
          </p:nvSpPr>
          <p:spPr>
            <a:xfrm>
              <a:off x="3484" y="2964"/>
              <a:ext cx="664" cy="382"/>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62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100%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19470" name="Line 10"/>
            <p:cNvSpPr/>
            <p:nvPr/>
          </p:nvSpPr>
          <p:spPr>
            <a:xfrm>
              <a:off x="3478" y="3048"/>
              <a:ext cx="673" cy="0"/>
            </a:xfrm>
            <a:prstGeom prst="line">
              <a:avLst/>
            </a:prstGeom>
            <a:ln w="12700" cap="flat" cmpd="sng">
              <a:solidFill>
                <a:schemeClr val="bg2"/>
              </a:solidFill>
              <a:prstDash val="solid"/>
              <a:headEnd type="none" w="sm" len="sm"/>
              <a:tailEnd type="none" w="sm" len="sm"/>
            </a:ln>
          </p:spPr>
        </p:sp>
        <p:sp>
          <p:nvSpPr>
            <p:cNvPr id="19471" name="Line 11"/>
            <p:cNvSpPr/>
            <p:nvPr/>
          </p:nvSpPr>
          <p:spPr>
            <a:xfrm>
              <a:off x="3480" y="3129"/>
              <a:ext cx="672" cy="0"/>
            </a:xfrm>
            <a:prstGeom prst="line">
              <a:avLst/>
            </a:prstGeom>
            <a:ln w="12700" cap="flat" cmpd="sng">
              <a:solidFill>
                <a:schemeClr val="bg2"/>
              </a:solidFill>
              <a:prstDash val="solid"/>
              <a:headEnd type="none" w="sm" len="sm"/>
              <a:tailEnd type="none" w="sm" len="sm"/>
            </a:ln>
          </p:spPr>
        </p:sp>
        <p:sp>
          <p:nvSpPr>
            <p:cNvPr id="19472" name="Line 12"/>
            <p:cNvSpPr/>
            <p:nvPr/>
          </p:nvSpPr>
          <p:spPr>
            <a:xfrm>
              <a:off x="3480" y="3217"/>
              <a:ext cx="672" cy="0"/>
            </a:xfrm>
            <a:prstGeom prst="line">
              <a:avLst/>
            </a:prstGeom>
            <a:ln w="12700" cap="flat" cmpd="sng">
              <a:solidFill>
                <a:schemeClr val="bg2"/>
              </a:solidFill>
              <a:prstDash val="solid"/>
              <a:headEnd type="none" w="sm" len="sm"/>
              <a:tailEnd type="none" w="sm" len="sm"/>
            </a:ln>
          </p:spPr>
        </p:sp>
        <p:sp>
          <p:nvSpPr>
            <p:cNvPr id="19473" name="Line 13"/>
            <p:cNvSpPr/>
            <p:nvPr/>
          </p:nvSpPr>
          <p:spPr>
            <a:xfrm>
              <a:off x="3483" y="3295"/>
              <a:ext cx="671" cy="0"/>
            </a:xfrm>
            <a:prstGeom prst="line">
              <a:avLst/>
            </a:prstGeom>
            <a:ln w="12700" cap="flat" cmpd="sng">
              <a:solidFill>
                <a:schemeClr val="bg2"/>
              </a:solidFill>
              <a:prstDash val="solid"/>
              <a:headEnd type="none" w="sm" len="sm"/>
              <a:tailEnd type="none" w="sm" len="sm"/>
            </a:ln>
          </p:spPr>
        </p:sp>
        <p:sp>
          <p:nvSpPr>
            <p:cNvPr id="19474" name="Line 14"/>
            <p:cNvSpPr/>
            <p:nvPr/>
          </p:nvSpPr>
          <p:spPr>
            <a:xfrm>
              <a:off x="2502" y="3042"/>
              <a:ext cx="673" cy="0"/>
            </a:xfrm>
            <a:prstGeom prst="line">
              <a:avLst/>
            </a:prstGeom>
            <a:ln w="12700" cap="flat" cmpd="sng">
              <a:solidFill>
                <a:schemeClr val="bg2"/>
              </a:solidFill>
              <a:prstDash val="solid"/>
              <a:headEnd type="none" w="sm" len="sm"/>
              <a:tailEnd type="none" w="sm" len="sm"/>
            </a:ln>
          </p:spPr>
        </p:sp>
        <p:sp>
          <p:nvSpPr>
            <p:cNvPr id="19475" name="Line 15"/>
            <p:cNvSpPr/>
            <p:nvPr/>
          </p:nvSpPr>
          <p:spPr>
            <a:xfrm>
              <a:off x="2503" y="3117"/>
              <a:ext cx="672" cy="0"/>
            </a:xfrm>
            <a:prstGeom prst="line">
              <a:avLst/>
            </a:prstGeom>
            <a:ln w="12700" cap="flat" cmpd="sng">
              <a:solidFill>
                <a:schemeClr val="bg2"/>
              </a:solidFill>
              <a:prstDash val="solid"/>
              <a:headEnd type="none" w="sm" len="sm"/>
              <a:tailEnd type="none" w="sm" len="sm"/>
            </a:ln>
          </p:spPr>
        </p:sp>
        <p:sp>
          <p:nvSpPr>
            <p:cNvPr id="19476" name="Line 16"/>
            <p:cNvSpPr/>
            <p:nvPr/>
          </p:nvSpPr>
          <p:spPr>
            <a:xfrm>
              <a:off x="2503" y="3202"/>
              <a:ext cx="672" cy="0"/>
            </a:xfrm>
            <a:prstGeom prst="line">
              <a:avLst/>
            </a:prstGeom>
            <a:ln w="12700" cap="flat" cmpd="sng">
              <a:solidFill>
                <a:schemeClr val="bg2"/>
              </a:solidFill>
              <a:prstDash val="solid"/>
              <a:headEnd type="none" w="sm" len="sm"/>
              <a:tailEnd type="none" w="sm" len="sm"/>
            </a:ln>
          </p:spPr>
        </p:sp>
        <p:sp>
          <p:nvSpPr>
            <p:cNvPr id="19477" name="Line 17"/>
            <p:cNvSpPr/>
            <p:nvPr/>
          </p:nvSpPr>
          <p:spPr>
            <a:xfrm>
              <a:off x="2503" y="3277"/>
              <a:ext cx="672" cy="0"/>
            </a:xfrm>
            <a:prstGeom prst="line">
              <a:avLst/>
            </a:prstGeom>
            <a:ln w="12700" cap="flat" cmpd="sng">
              <a:solidFill>
                <a:schemeClr val="bg2"/>
              </a:solidFill>
              <a:prstDash val="solid"/>
              <a:headEnd type="none" w="sm" len="sm"/>
              <a:tailEnd type="none" w="sm" len="sm"/>
            </a:ln>
          </p:spPr>
        </p:sp>
        <p:sp>
          <p:nvSpPr>
            <p:cNvPr id="19478" name="Rectangle 18"/>
            <p:cNvSpPr/>
            <p:nvPr/>
          </p:nvSpPr>
          <p:spPr>
            <a:xfrm>
              <a:off x="5578" y="2663"/>
              <a:ext cx="343" cy="125"/>
            </a:xfrm>
            <a:prstGeom prst="rect">
              <a:avLst/>
            </a:prstGeom>
            <a:noFill/>
            <a:ln w="9525">
              <a:noFill/>
            </a:ln>
          </p:spPr>
          <p:txBody>
            <a:bodyPr wrap="none" lIns="92075" tIns="46038" rIns="92075" bIns="46038">
              <a:spAutoFit/>
            </a:bodyPr>
            <a:p>
              <a:pPr defTabSz="824230" eaLnBrk="0" hangingPunct="0"/>
              <a:r>
                <a:rPr lang="en-US" altLang="zh-CN" sz="800" b="0">
                  <a:latin typeface="Comic Sans MS" panose="030F0702030302020204" pitchFamily="66" charset="0"/>
                  <a:ea typeface="宋体" panose="02010600030101010101" pitchFamily="2" charset="-122"/>
                </a:rPr>
                <a:t>Staging</a:t>
              </a:r>
              <a:endParaRPr lang="en-US" altLang="zh-CN" sz="800" b="0">
                <a:latin typeface="Comic Sans MS" panose="030F0702030302020204" pitchFamily="66" charset="0"/>
                <a:ea typeface="宋体" panose="02010600030101010101" pitchFamily="2" charset="-122"/>
              </a:endParaRPr>
            </a:p>
          </p:txBody>
        </p:sp>
        <p:grpSp>
          <p:nvGrpSpPr>
            <p:cNvPr id="19479" name="Group 19"/>
            <p:cNvGrpSpPr/>
            <p:nvPr/>
          </p:nvGrpSpPr>
          <p:grpSpPr>
            <a:xfrm>
              <a:off x="280" y="498"/>
              <a:ext cx="803" cy="1908"/>
              <a:chOff x="236" y="935"/>
              <a:chExt cx="803" cy="1908"/>
            </a:xfrm>
          </p:grpSpPr>
          <p:grpSp>
            <p:nvGrpSpPr>
              <p:cNvPr id="19571" name="Group 20"/>
              <p:cNvGrpSpPr/>
              <p:nvPr/>
            </p:nvGrpSpPr>
            <p:grpSpPr>
              <a:xfrm>
                <a:off x="483" y="935"/>
                <a:ext cx="556" cy="287"/>
                <a:chOff x="483" y="935"/>
                <a:chExt cx="556" cy="287"/>
              </a:xfrm>
            </p:grpSpPr>
            <p:sp>
              <p:nvSpPr>
                <p:cNvPr id="896021" name="Freeform 21"/>
                <p:cNvSpPr/>
                <p:nvPr/>
              </p:nvSpPr>
              <p:spPr bwMode="auto">
                <a:xfrm>
                  <a:off x="483" y="935"/>
                  <a:ext cx="556" cy="287"/>
                </a:xfrm>
                <a:custGeom>
                  <a:avLst/>
                  <a:gdLst/>
                  <a:ahLst/>
                  <a:cxnLst>
                    <a:cxn ang="0">
                      <a:pos x="0" y="286"/>
                    </a:cxn>
                    <a:cxn ang="0">
                      <a:pos x="0" y="84"/>
                    </a:cxn>
                    <a:cxn ang="0">
                      <a:pos x="189" y="0"/>
                    </a:cxn>
                    <a:cxn ang="0">
                      <a:pos x="189" y="67"/>
                    </a:cxn>
                    <a:cxn ang="0">
                      <a:pos x="360" y="0"/>
                    </a:cxn>
                    <a:cxn ang="0">
                      <a:pos x="360" y="67"/>
                    </a:cxn>
                    <a:cxn ang="0">
                      <a:pos x="512" y="0"/>
                    </a:cxn>
                    <a:cxn ang="0">
                      <a:pos x="512" y="286"/>
                    </a:cxn>
                    <a:cxn ang="0">
                      <a:pos x="0" y="286"/>
                    </a:cxn>
                  </a:cxnLst>
                  <a:rect l="0" t="0" r="r" b="b"/>
                  <a:pathLst>
                    <a:path w="513" h="287">
                      <a:moveTo>
                        <a:pt x="0" y="286"/>
                      </a:moveTo>
                      <a:lnTo>
                        <a:pt x="0" y="84"/>
                      </a:lnTo>
                      <a:lnTo>
                        <a:pt x="189" y="0"/>
                      </a:lnTo>
                      <a:lnTo>
                        <a:pt x="189" y="67"/>
                      </a:lnTo>
                      <a:lnTo>
                        <a:pt x="360" y="0"/>
                      </a:lnTo>
                      <a:lnTo>
                        <a:pt x="360" y="67"/>
                      </a:lnTo>
                      <a:lnTo>
                        <a:pt x="512" y="0"/>
                      </a:lnTo>
                      <a:lnTo>
                        <a:pt x="512" y="286"/>
                      </a:lnTo>
                      <a:lnTo>
                        <a:pt x="0" y="286"/>
                      </a:lnTo>
                    </a:path>
                  </a:pathLst>
                </a:custGeom>
                <a:solidFill>
                  <a:schemeClr val="bg1"/>
                </a:solidFill>
                <a:ln w="25400" cap="rnd" cmpd="sng">
                  <a:solidFill>
                    <a:schemeClr val="tx1"/>
                  </a:solidFill>
                  <a:prstDash val="solid"/>
                  <a:round/>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582" name="Rectangle 22"/>
                <p:cNvSpPr/>
                <p:nvPr/>
              </p:nvSpPr>
              <p:spPr>
                <a:xfrm>
                  <a:off x="602" y="1031"/>
                  <a:ext cx="310" cy="161"/>
                </a:xfrm>
                <a:prstGeom prst="rect">
                  <a:avLst/>
                </a:prstGeom>
                <a:no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Michigan</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Steel Co.</a:t>
                  </a:r>
                  <a:endParaRPr lang="en-US" altLang="zh-CN" sz="800" b="0">
                    <a:latin typeface="Comic Sans MS" panose="030F0702030302020204" pitchFamily="66" charset="0"/>
                    <a:ea typeface="宋体" panose="02010600030101010101" pitchFamily="2" charset="-122"/>
                  </a:endParaRPr>
                </a:p>
              </p:txBody>
            </p:sp>
          </p:grpSp>
          <p:sp>
            <p:nvSpPr>
              <p:cNvPr id="19572" name="Rectangle 23"/>
              <p:cNvSpPr/>
              <p:nvPr/>
            </p:nvSpPr>
            <p:spPr>
              <a:xfrm>
                <a:off x="488" y="1262"/>
                <a:ext cx="551" cy="105"/>
              </a:xfrm>
              <a:prstGeom prst="rect">
                <a:avLst/>
              </a:prstGeom>
              <a:solidFill>
                <a:schemeClr val="bg1"/>
              </a:solidFill>
              <a:ln w="254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500 ft. coils</a:t>
                </a:r>
                <a:endParaRPr lang="en-US" altLang="zh-CN" sz="800" b="0">
                  <a:latin typeface="Comic Sans MS" panose="030F0702030302020204" pitchFamily="66" charset="0"/>
                  <a:ea typeface="宋体" panose="02010600030101010101" pitchFamily="2" charset="-122"/>
                </a:endParaRPr>
              </a:p>
            </p:txBody>
          </p:sp>
          <p:sp>
            <p:nvSpPr>
              <p:cNvPr id="19573" name="Freeform 24"/>
              <p:cNvSpPr/>
              <p:nvPr/>
            </p:nvSpPr>
            <p:spPr>
              <a:xfrm>
                <a:off x="236" y="1470"/>
                <a:ext cx="517" cy="1373"/>
              </a:xfrm>
              <a:custGeom>
                <a:avLst/>
                <a:gdLst>
                  <a:gd name="txL" fmla="*/ 0 w 477"/>
                  <a:gd name="txT" fmla="*/ 0 h 1373"/>
                  <a:gd name="txR" fmla="*/ 477 w 477"/>
                  <a:gd name="txB" fmla="*/ 1373 h 1373"/>
                </a:gdLst>
                <a:ahLst/>
                <a:cxnLst>
                  <a:cxn ang="0">
                    <a:pos x="439" y="0"/>
                  </a:cxn>
                  <a:cxn ang="0">
                    <a:pos x="54" y="1221"/>
                  </a:cxn>
                  <a:cxn ang="0">
                    <a:pos x="0" y="1208"/>
                  </a:cxn>
                  <a:cxn ang="0">
                    <a:pos x="65" y="1372"/>
                  </a:cxn>
                  <a:cxn ang="0">
                    <a:pos x="218" y="1257"/>
                  </a:cxn>
                  <a:cxn ang="0">
                    <a:pos x="165" y="1244"/>
                  </a:cxn>
                  <a:cxn ang="0">
                    <a:pos x="559" y="11"/>
                  </a:cxn>
                </a:cxnLst>
                <a:rect l="txL" t="txT" r="txR" b="txB"/>
                <a:pathLst>
                  <a:path w="477" h="1373">
                    <a:moveTo>
                      <a:pt x="374" y="0"/>
                    </a:moveTo>
                    <a:lnTo>
                      <a:pt x="46" y="1221"/>
                    </a:lnTo>
                    <a:lnTo>
                      <a:pt x="0" y="1208"/>
                    </a:lnTo>
                    <a:lnTo>
                      <a:pt x="55" y="1372"/>
                    </a:lnTo>
                    <a:lnTo>
                      <a:pt x="185" y="1257"/>
                    </a:lnTo>
                    <a:lnTo>
                      <a:pt x="140" y="1244"/>
                    </a:lnTo>
                    <a:lnTo>
                      <a:pt x="476" y="11"/>
                    </a:lnTo>
                  </a:path>
                </a:pathLst>
              </a:custGeom>
              <a:solidFill>
                <a:schemeClr val="bg1"/>
              </a:solidFill>
              <a:ln w="127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19574" name="Group 25"/>
              <p:cNvGrpSpPr/>
              <p:nvPr/>
            </p:nvGrpSpPr>
            <p:grpSpPr>
              <a:xfrm>
                <a:off x="244" y="2077"/>
                <a:ext cx="417" cy="242"/>
                <a:chOff x="244" y="2077"/>
                <a:chExt cx="417" cy="242"/>
              </a:xfrm>
            </p:grpSpPr>
            <p:grpSp>
              <p:nvGrpSpPr>
                <p:cNvPr id="19575" name="Group 26"/>
                <p:cNvGrpSpPr/>
                <p:nvPr/>
              </p:nvGrpSpPr>
              <p:grpSpPr>
                <a:xfrm>
                  <a:off x="244" y="2077"/>
                  <a:ext cx="417" cy="242"/>
                  <a:chOff x="225" y="2077"/>
                  <a:chExt cx="385" cy="242"/>
                </a:xfrm>
              </p:grpSpPr>
              <p:sp>
                <p:nvSpPr>
                  <p:cNvPr id="19577" name="Oval 27"/>
                  <p:cNvSpPr/>
                  <p:nvPr/>
                </p:nvSpPr>
                <p:spPr>
                  <a:xfrm>
                    <a:off x="519" y="2254"/>
                    <a:ext cx="64" cy="65"/>
                  </a:xfrm>
                  <a:prstGeom prst="ellipse">
                    <a:avLst/>
                  </a:prstGeom>
                  <a:solidFill>
                    <a:schemeClr val="bg1"/>
                  </a:solidFill>
                  <a:ln w="254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9578" name="Oval 28"/>
                  <p:cNvSpPr/>
                  <p:nvPr/>
                </p:nvSpPr>
                <p:spPr>
                  <a:xfrm>
                    <a:off x="268" y="2254"/>
                    <a:ext cx="64" cy="65"/>
                  </a:xfrm>
                  <a:prstGeom prst="ellipse">
                    <a:avLst/>
                  </a:prstGeom>
                  <a:solidFill>
                    <a:schemeClr val="bg1"/>
                  </a:solidFill>
                  <a:ln w="254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9579" name="Rectangle 29"/>
                  <p:cNvSpPr/>
                  <p:nvPr/>
                </p:nvSpPr>
                <p:spPr>
                  <a:xfrm>
                    <a:off x="225" y="2077"/>
                    <a:ext cx="268" cy="185"/>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9580" name="Rectangle 30"/>
                  <p:cNvSpPr/>
                  <p:nvPr/>
                </p:nvSpPr>
                <p:spPr>
                  <a:xfrm>
                    <a:off x="509" y="2143"/>
                    <a:ext cx="101" cy="119"/>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9576" name="Rectangle 31"/>
                <p:cNvSpPr/>
                <p:nvPr/>
              </p:nvSpPr>
              <p:spPr>
                <a:xfrm>
                  <a:off x="269" y="2081"/>
                  <a:ext cx="249" cy="161"/>
                </a:xfrm>
                <a:prstGeom prst="rect">
                  <a:avLst/>
                </a:prstGeom>
                <a:no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Tues. +</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Thurs.</a:t>
                  </a:r>
                  <a:endParaRPr lang="en-US" altLang="zh-CN" sz="800" b="0">
                    <a:latin typeface="Comic Sans MS" panose="030F0702030302020204" pitchFamily="66" charset="0"/>
                    <a:ea typeface="宋体" panose="02010600030101010101" pitchFamily="2" charset="-122"/>
                  </a:endParaRPr>
                </a:p>
              </p:txBody>
            </p:sp>
          </p:grpSp>
        </p:grpSp>
        <p:sp>
          <p:nvSpPr>
            <p:cNvPr id="19480" name="Rectangle 32"/>
            <p:cNvSpPr/>
            <p:nvPr/>
          </p:nvSpPr>
          <p:spPr>
            <a:xfrm>
              <a:off x="2331" y="360"/>
              <a:ext cx="1641" cy="373"/>
            </a:xfrm>
            <a:prstGeom prst="rect">
              <a:avLst/>
            </a:prstGeom>
            <a:noFill/>
            <a:ln w="9525">
              <a:noFill/>
            </a:ln>
          </p:spPr>
          <p:txBody>
            <a:bodyPr wrap="none" lIns="92075" tIns="46038" rIns="92075" bIns="46038">
              <a:spAutoFit/>
            </a:bodyPr>
            <a:p>
              <a:pPr algn="ctr"/>
              <a:r>
                <a:rPr lang="en-US" altLang="zh-CN" sz="3600">
                  <a:solidFill>
                    <a:srgbClr val="FF3300"/>
                  </a:solidFill>
                  <a:latin typeface="Arial" panose="020B0604020202020204" pitchFamily="34" charset="0"/>
                  <a:ea typeface="宋体" panose="02010600030101010101" pitchFamily="2" charset="-122"/>
                </a:rPr>
                <a:t> </a:t>
              </a:r>
              <a:r>
                <a:rPr lang="zh-CN" altLang="en-US" sz="3600" dirty="0">
                  <a:solidFill>
                    <a:srgbClr val="FF3300"/>
                  </a:solidFill>
                  <a:latin typeface="Arial" panose="020B0604020202020204" pitchFamily="34" charset="0"/>
                  <a:ea typeface="宋体" panose="02010600030101010101" pitchFamily="2" charset="-122"/>
                </a:rPr>
                <a:t>这是材料流</a:t>
              </a:r>
              <a:endParaRPr lang="zh-CN" altLang="en-US" sz="3600" dirty="0">
                <a:solidFill>
                  <a:srgbClr val="FF3300"/>
                </a:solidFill>
                <a:latin typeface="Arial" panose="020B0604020202020204" pitchFamily="34" charset="0"/>
                <a:ea typeface="宋体" panose="02010600030101010101" pitchFamily="2" charset="-122"/>
              </a:endParaRPr>
            </a:p>
          </p:txBody>
        </p:sp>
        <p:sp>
          <p:nvSpPr>
            <p:cNvPr id="19481" name="Rectangle 33"/>
            <p:cNvSpPr/>
            <p:nvPr/>
          </p:nvSpPr>
          <p:spPr>
            <a:xfrm>
              <a:off x="707" y="1524"/>
              <a:ext cx="774" cy="373"/>
            </a:xfrm>
            <a:prstGeom prst="rect">
              <a:avLst/>
            </a:prstGeom>
            <a:noFill/>
            <a:ln w="9525">
              <a:noFill/>
            </a:ln>
          </p:spPr>
          <p:txBody>
            <a:bodyPr wrap="none" lIns="92075" tIns="46038" rIns="92075" bIns="46038">
              <a:spAutoFit/>
            </a:bodyPr>
            <a:p>
              <a:pPr algn="ctr"/>
              <a:r>
                <a:rPr lang="en-US" altLang="zh-CN" sz="3600">
                  <a:solidFill>
                    <a:srgbClr val="FF3300"/>
                  </a:solidFill>
                  <a:latin typeface="Arial" panose="020B0604020202020204" pitchFamily="34" charset="0"/>
                  <a:ea typeface="宋体" panose="02010600030101010101" pitchFamily="2" charset="-122"/>
                </a:rPr>
                <a:t> </a:t>
              </a:r>
              <a:r>
                <a:rPr lang="zh-CN" altLang="en-US" sz="3600" dirty="0">
                  <a:solidFill>
                    <a:srgbClr val="FF3300"/>
                  </a:solidFill>
                  <a:latin typeface="Arial" panose="020B0604020202020204" pitchFamily="34" charset="0"/>
                  <a:ea typeface="宋体" panose="02010600030101010101" pitchFamily="2" charset="-122"/>
                </a:rPr>
                <a:t>进门</a:t>
              </a:r>
              <a:endParaRPr lang="zh-CN" altLang="en-US" sz="3600" dirty="0">
                <a:solidFill>
                  <a:srgbClr val="FF3300"/>
                </a:solidFill>
                <a:latin typeface="Arial" panose="020B0604020202020204" pitchFamily="34" charset="0"/>
                <a:ea typeface="宋体" panose="02010600030101010101" pitchFamily="2" charset="-122"/>
              </a:endParaRPr>
            </a:p>
          </p:txBody>
        </p:sp>
        <p:sp>
          <p:nvSpPr>
            <p:cNvPr id="19482" name="Line 34"/>
            <p:cNvSpPr/>
            <p:nvPr/>
          </p:nvSpPr>
          <p:spPr>
            <a:xfrm>
              <a:off x="524" y="3499"/>
              <a:ext cx="4992" cy="2"/>
            </a:xfrm>
            <a:prstGeom prst="line">
              <a:avLst/>
            </a:prstGeom>
            <a:ln w="57150" cap="flat" cmpd="sng">
              <a:solidFill>
                <a:srgbClr val="FF0000"/>
              </a:solidFill>
              <a:prstDash val="solid"/>
              <a:headEnd type="stealth" w="med" len="lg"/>
              <a:tailEnd type="stealth" w="med" len="lg"/>
            </a:ln>
          </p:spPr>
        </p:sp>
        <p:sp>
          <p:nvSpPr>
            <p:cNvPr id="19483" name="Rectangle 35"/>
            <p:cNvSpPr/>
            <p:nvPr/>
          </p:nvSpPr>
          <p:spPr>
            <a:xfrm>
              <a:off x="1445" y="3556"/>
              <a:ext cx="1528" cy="302"/>
            </a:xfrm>
            <a:prstGeom prst="rect">
              <a:avLst/>
            </a:prstGeom>
            <a:noFill/>
            <a:ln w="9525">
              <a:noFill/>
            </a:ln>
          </p:spPr>
          <p:txBody>
            <a:bodyPr wrap="none" lIns="92075" tIns="46038" rIns="92075" bIns="46038">
              <a:spAutoFit/>
            </a:bodyPr>
            <a:p>
              <a:r>
                <a:rPr lang="en-US" altLang="zh-CN" sz="2800">
                  <a:solidFill>
                    <a:srgbClr val="FF3300"/>
                  </a:solidFill>
                  <a:latin typeface="Arial" panose="020B0604020202020204" pitchFamily="34" charset="0"/>
                  <a:ea typeface="宋体" panose="02010600030101010101" pitchFamily="2" charset="-122"/>
                </a:rPr>
                <a:t> </a:t>
              </a:r>
              <a:r>
                <a:rPr lang="zh-CN" altLang="en-US" sz="2800" dirty="0">
                  <a:solidFill>
                    <a:srgbClr val="FF3300"/>
                  </a:solidFill>
                  <a:latin typeface="Arial" panose="020B0604020202020204" pitchFamily="34" charset="0"/>
                  <a:ea typeface="宋体" panose="02010600030101010101" pitchFamily="2" charset="-122"/>
                </a:rPr>
                <a:t>门对门价值流</a:t>
              </a:r>
              <a:endParaRPr lang="zh-CN" altLang="en-US" sz="3600" dirty="0">
                <a:solidFill>
                  <a:srgbClr val="FF3300"/>
                </a:solidFill>
                <a:latin typeface="Arial" panose="020B0604020202020204" pitchFamily="34" charset="0"/>
                <a:ea typeface="宋体" panose="02010600030101010101" pitchFamily="2" charset="-122"/>
              </a:endParaRPr>
            </a:p>
          </p:txBody>
        </p:sp>
        <p:sp>
          <p:nvSpPr>
            <p:cNvPr id="19484" name="Rectangle 36"/>
            <p:cNvSpPr/>
            <p:nvPr/>
          </p:nvSpPr>
          <p:spPr>
            <a:xfrm>
              <a:off x="4538" y="1535"/>
              <a:ext cx="774" cy="373"/>
            </a:xfrm>
            <a:prstGeom prst="rect">
              <a:avLst/>
            </a:prstGeom>
            <a:noFill/>
            <a:ln w="9525">
              <a:noFill/>
            </a:ln>
          </p:spPr>
          <p:txBody>
            <a:bodyPr wrap="none" lIns="92075" tIns="46038" rIns="92075" bIns="46038">
              <a:spAutoFit/>
            </a:bodyPr>
            <a:p>
              <a:pPr algn="ctr"/>
              <a:r>
                <a:rPr lang="en-US" altLang="zh-CN" sz="3600">
                  <a:solidFill>
                    <a:srgbClr val="FF3300"/>
                  </a:solidFill>
                  <a:latin typeface="Arial" panose="020B0604020202020204" pitchFamily="34" charset="0"/>
                  <a:ea typeface="宋体" panose="02010600030101010101" pitchFamily="2" charset="-122"/>
                </a:rPr>
                <a:t> </a:t>
              </a:r>
              <a:r>
                <a:rPr lang="zh-CN" altLang="en-US" sz="3600" dirty="0">
                  <a:solidFill>
                    <a:srgbClr val="FF3300"/>
                  </a:solidFill>
                  <a:latin typeface="Arial" panose="020B0604020202020204" pitchFamily="34" charset="0"/>
                  <a:ea typeface="宋体" panose="02010600030101010101" pitchFamily="2" charset="-122"/>
                </a:rPr>
                <a:t>出门</a:t>
              </a:r>
              <a:endParaRPr lang="zh-CN" altLang="en-US" sz="3600" dirty="0">
                <a:solidFill>
                  <a:srgbClr val="FF3300"/>
                </a:solidFill>
                <a:latin typeface="Arial" panose="020B0604020202020204" pitchFamily="34" charset="0"/>
                <a:ea typeface="宋体" panose="02010600030101010101" pitchFamily="2" charset="-122"/>
              </a:endParaRPr>
            </a:p>
          </p:txBody>
        </p:sp>
        <p:grpSp>
          <p:nvGrpSpPr>
            <p:cNvPr id="19485" name="Group 37"/>
            <p:cNvGrpSpPr/>
            <p:nvPr/>
          </p:nvGrpSpPr>
          <p:grpSpPr>
            <a:xfrm>
              <a:off x="4940" y="475"/>
              <a:ext cx="557" cy="741"/>
              <a:chOff x="4896" y="912"/>
              <a:chExt cx="557" cy="741"/>
            </a:xfrm>
          </p:grpSpPr>
          <p:grpSp>
            <p:nvGrpSpPr>
              <p:cNvPr id="19562" name="Group 38"/>
              <p:cNvGrpSpPr/>
              <p:nvPr/>
            </p:nvGrpSpPr>
            <p:grpSpPr>
              <a:xfrm>
                <a:off x="4896" y="912"/>
                <a:ext cx="557" cy="286"/>
                <a:chOff x="5136" y="864"/>
                <a:chExt cx="557" cy="286"/>
              </a:xfrm>
            </p:grpSpPr>
            <p:sp>
              <p:nvSpPr>
                <p:cNvPr id="896039" name="Freeform 39"/>
                <p:cNvSpPr/>
                <p:nvPr/>
              </p:nvSpPr>
              <p:spPr bwMode="auto">
                <a:xfrm>
                  <a:off x="5136" y="864"/>
                  <a:ext cx="557" cy="286"/>
                </a:xfrm>
                <a:custGeom>
                  <a:avLst/>
                  <a:gdLst/>
                  <a:ahLst/>
                  <a:cxnLst>
                    <a:cxn ang="0">
                      <a:pos x="0" y="285"/>
                    </a:cxn>
                    <a:cxn ang="0">
                      <a:pos x="0" y="83"/>
                    </a:cxn>
                    <a:cxn ang="0">
                      <a:pos x="189" y="0"/>
                    </a:cxn>
                    <a:cxn ang="0">
                      <a:pos x="189" y="67"/>
                    </a:cxn>
                    <a:cxn ang="0">
                      <a:pos x="360" y="0"/>
                    </a:cxn>
                    <a:cxn ang="0">
                      <a:pos x="360" y="67"/>
                    </a:cxn>
                    <a:cxn ang="0">
                      <a:pos x="512" y="0"/>
                    </a:cxn>
                    <a:cxn ang="0">
                      <a:pos x="512" y="285"/>
                    </a:cxn>
                    <a:cxn ang="0">
                      <a:pos x="0" y="285"/>
                    </a:cxn>
                  </a:cxnLst>
                  <a:rect l="0" t="0" r="r" b="b"/>
                  <a:pathLst>
                    <a:path w="513" h="286">
                      <a:moveTo>
                        <a:pt x="0" y="285"/>
                      </a:moveTo>
                      <a:lnTo>
                        <a:pt x="0" y="83"/>
                      </a:lnTo>
                      <a:lnTo>
                        <a:pt x="189" y="0"/>
                      </a:lnTo>
                      <a:lnTo>
                        <a:pt x="189" y="67"/>
                      </a:lnTo>
                      <a:lnTo>
                        <a:pt x="360" y="0"/>
                      </a:lnTo>
                      <a:lnTo>
                        <a:pt x="360" y="67"/>
                      </a:lnTo>
                      <a:lnTo>
                        <a:pt x="512" y="0"/>
                      </a:lnTo>
                      <a:lnTo>
                        <a:pt x="512" y="285"/>
                      </a:lnTo>
                      <a:lnTo>
                        <a:pt x="0" y="285"/>
                      </a:lnTo>
                    </a:path>
                  </a:pathLst>
                </a:custGeom>
                <a:solidFill>
                  <a:schemeClr val="bg1"/>
                </a:solidFill>
                <a:ln w="25400" cap="rnd" cmpd="sng">
                  <a:solidFill>
                    <a:schemeClr val="tx1"/>
                  </a:solidFill>
                  <a:prstDash val="solid"/>
                  <a:round/>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570" name="Rectangle 40"/>
                <p:cNvSpPr/>
                <p:nvPr/>
              </p:nvSpPr>
              <p:spPr>
                <a:xfrm>
                  <a:off x="5184" y="960"/>
                  <a:ext cx="436" cy="161"/>
                </a:xfrm>
                <a:prstGeom prst="rect">
                  <a:avLst/>
                </a:prstGeom>
                <a:solidFill>
                  <a:schemeClr val="bg1"/>
                </a:solid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State Street</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Assembly</a:t>
                  </a:r>
                  <a:endParaRPr lang="en-US" altLang="zh-CN" sz="800" b="0">
                    <a:solidFill>
                      <a:schemeClr val="bg2"/>
                    </a:solidFill>
                    <a:latin typeface="Comic Sans MS" panose="030F0702030302020204" pitchFamily="66" charset="0"/>
                    <a:ea typeface="宋体" panose="02010600030101010101" pitchFamily="2" charset="-122"/>
                  </a:endParaRPr>
                </a:p>
              </p:txBody>
            </p:sp>
          </p:grpSp>
          <p:grpSp>
            <p:nvGrpSpPr>
              <p:cNvPr id="19563" name="Group 41"/>
              <p:cNvGrpSpPr/>
              <p:nvPr/>
            </p:nvGrpSpPr>
            <p:grpSpPr>
              <a:xfrm>
                <a:off x="4896" y="1200"/>
                <a:ext cx="545" cy="453"/>
                <a:chOff x="4485" y="1178"/>
                <a:chExt cx="502" cy="453"/>
              </a:xfrm>
            </p:grpSpPr>
            <p:sp>
              <p:nvSpPr>
                <p:cNvPr id="19564" name="Rectangle 42"/>
                <p:cNvSpPr/>
                <p:nvPr/>
              </p:nvSpPr>
              <p:spPr>
                <a:xfrm>
                  <a:off x="4485" y="1178"/>
                  <a:ext cx="500" cy="453"/>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18,400 </a:t>
                  </a:r>
                  <a:r>
                    <a:rPr lang="en-US" altLang="zh-CN" sz="800" b="0" err="1">
                      <a:latin typeface="Comic Sans MS" panose="030F0702030302020204" pitchFamily="66" charset="0"/>
                      <a:ea typeface="宋体" panose="02010600030101010101" pitchFamily="2" charset="-122"/>
                    </a:rPr>
                    <a:t>pcs</a:t>
                  </a:r>
                  <a:r>
                    <a:rPr lang="en-US" altLang="zh-CN" sz="800" b="0">
                      <a:latin typeface="Comic Sans MS" panose="030F0702030302020204" pitchFamily="66" charset="0"/>
                      <a:ea typeface="宋体" panose="02010600030101010101" pitchFamily="2" charset="-122"/>
                    </a:rPr>
                    <a:t>/mo</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- 12,000 LH</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   6,400 RH</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Tray = 20 </a:t>
                  </a:r>
                  <a:r>
                    <a:rPr lang="en-US" altLang="zh-CN" sz="800" b="0" err="1">
                      <a:latin typeface="Comic Sans MS" panose="030F0702030302020204" pitchFamily="66" charset="0"/>
                      <a:ea typeface="宋体" panose="02010600030101010101" pitchFamily="2" charset="-122"/>
                    </a:rPr>
                    <a:t>pcs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920 </a:t>
                  </a:r>
                  <a:r>
                    <a:rPr lang="en-US" altLang="zh-CN" sz="800" b="0" err="1">
                      <a:latin typeface="Comic Sans MS" panose="030F0702030302020204" pitchFamily="66" charset="0"/>
                      <a:ea typeface="宋体" panose="02010600030101010101" pitchFamily="2" charset="-122"/>
                    </a:rPr>
                    <a:t>pcs</a:t>
                  </a:r>
                  <a:r>
                    <a:rPr lang="en-US" altLang="zh-CN" sz="800" b="0">
                      <a:latin typeface="Comic Sans MS" panose="030F0702030302020204" pitchFamily="66" charset="0"/>
                      <a:ea typeface="宋体" panose="02010600030101010101" pitchFamily="2" charset="-122"/>
                    </a:rPr>
                    <a:t>/day</a:t>
                  </a:r>
                  <a:endParaRPr lang="en-US" altLang="zh-CN" sz="800" b="0">
                    <a:solidFill>
                      <a:schemeClr val="bg2"/>
                    </a:solidFill>
                    <a:latin typeface="Comic Sans MS" panose="030F0702030302020204" pitchFamily="66" charset="0"/>
                    <a:ea typeface="宋体" panose="02010600030101010101" pitchFamily="2" charset="-122"/>
                  </a:endParaRPr>
                </a:p>
              </p:txBody>
            </p:sp>
            <p:grpSp>
              <p:nvGrpSpPr>
                <p:cNvPr id="19565" name="Group 43"/>
                <p:cNvGrpSpPr/>
                <p:nvPr/>
              </p:nvGrpSpPr>
              <p:grpSpPr>
                <a:xfrm>
                  <a:off x="4485" y="1418"/>
                  <a:ext cx="502" cy="163"/>
                  <a:chOff x="4476" y="1418"/>
                  <a:chExt cx="520" cy="163"/>
                </a:xfrm>
              </p:grpSpPr>
              <p:sp>
                <p:nvSpPr>
                  <p:cNvPr id="19566" name="Line 44"/>
                  <p:cNvSpPr/>
                  <p:nvPr/>
                </p:nvSpPr>
                <p:spPr>
                  <a:xfrm>
                    <a:off x="4476" y="1418"/>
                    <a:ext cx="520" cy="0"/>
                  </a:xfrm>
                  <a:prstGeom prst="line">
                    <a:avLst/>
                  </a:prstGeom>
                  <a:ln w="12700" cap="flat" cmpd="sng">
                    <a:solidFill>
                      <a:schemeClr val="tx1"/>
                    </a:solidFill>
                    <a:prstDash val="solid"/>
                    <a:headEnd type="none" w="sm" len="sm"/>
                    <a:tailEnd type="none" w="sm" len="sm"/>
                  </a:ln>
                </p:spPr>
              </p:sp>
              <p:sp>
                <p:nvSpPr>
                  <p:cNvPr id="19567" name="Line 45"/>
                  <p:cNvSpPr/>
                  <p:nvPr/>
                </p:nvSpPr>
                <p:spPr>
                  <a:xfrm>
                    <a:off x="4476" y="1502"/>
                    <a:ext cx="520" cy="0"/>
                  </a:xfrm>
                  <a:prstGeom prst="line">
                    <a:avLst/>
                  </a:prstGeom>
                  <a:ln w="12700" cap="flat" cmpd="sng">
                    <a:solidFill>
                      <a:schemeClr val="tx1"/>
                    </a:solidFill>
                    <a:prstDash val="solid"/>
                    <a:headEnd type="none" w="sm" len="sm"/>
                    <a:tailEnd type="none" w="sm" len="sm"/>
                  </a:ln>
                </p:spPr>
              </p:sp>
              <p:sp>
                <p:nvSpPr>
                  <p:cNvPr id="19568" name="Line 46"/>
                  <p:cNvSpPr/>
                  <p:nvPr/>
                </p:nvSpPr>
                <p:spPr>
                  <a:xfrm>
                    <a:off x="4476" y="1581"/>
                    <a:ext cx="520" cy="0"/>
                  </a:xfrm>
                  <a:prstGeom prst="line">
                    <a:avLst/>
                  </a:prstGeom>
                  <a:ln w="12700" cap="flat" cmpd="sng">
                    <a:solidFill>
                      <a:schemeClr val="tx1"/>
                    </a:solidFill>
                    <a:prstDash val="solid"/>
                    <a:headEnd type="none" w="sm" len="sm"/>
                    <a:tailEnd type="none" w="sm" len="sm"/>
                  </a:ln>
                </p:spPr>
              </p:sp>
            </p:grpSp>
          </p:grpSp>
        </p:grpSp>
        <p:grpSp>
          <p:nvGrpSpPr>
            <p:cNvPr id="19486" name="Group 47"/>
            <p:cNvGrpSpPr/>
            <p:nvPr/>
          </p:nvGrpSpPr>
          <p:grpSpPr>
            <a:xfrm>
              <a:off x="5236" y="1327"/>
              <a:ext cx="613" cy="1007"/>
              <a:chOff x="5192" y="1764"/>
              <a:chExt cx="613" cy="1007"/>
            </a:xfrm>
          </p:grpSpPr>
          <p:sp>
            <p:nvSpPr>
              <p:cNvPr id="19554" name="Freeform 48"/>
              <p:cNvSpPr/>
              <p:nvPr/>
            </p:nvSpPr>
            <p:spPr>
              <a:xfrm>
                <a:off x="5192" y="1764"/>
                <a:ext cx="613" cy="1007"/>
              </a:xfrm>
              <a:custGeom>
                <a:avLst/>
                <a:gdLst>
                  <a:gd name="txL" fmla="*/ 0 w 565"/>
                  <a:gd name="txT" fmla="*/ 0 h 1007"/>
                  <a:gd name="txR" fmla="*/ 565 w 565"/>
                  <a:gd name="txB" fmla="*/ 1007 h 1007"/>
                </a:gdLst>
                <a:ahLst/>
                <a:cxnLst>
                  <a:cxn ang="0">
                    <a:pos x="564" y="1006"/>
                  </a:cxn>
                  <a:cxn ang="0">
                    <a:pos x="51" y="150"/>
                  </a:cxn>
                  <a:cxn ang="0">
                    <a:pos x="0" y="172"/>
                  </a:cxn>
                  <a:cxn ang="0">
                    <a:pos x="24" y="0"/>
                  </a:cxn>
                  <a:cxn ang="0">
                    <a:pos x="202" y="85"/>
                  </a:cxn>
                  <a:cxn ang="0">
                    <a:pos x="152" y="107"/>
                  </a:cxn>
                  <a:cxn ang="0">
                    <a:pos x="664" y="962"/>
                  </a:cxn>
                </a:cxnLst>
                <a:rect l="txL" t="txT" r="txR" b="txB"/>
                <a:pathLst>
                  <a:path w="565" h="1007">
                    <a:moveTo>
                      <a:pt x="479" y="1006"/>
                    </a:moveTo>
                    <a:lnTo>
                      <a:pt x="43" y="150"/>
                    </a:lnTo>
                    <a:lnTo>
                      <a:pt x="0" y="172"/>
                    </a:lnTo>
                    <a:lnTo>
                      <a:pt x="20" y="0"/>
                    </a:lnTo>
                    <a:lnTo>
                      <a:pt x="171" y="85"/>
                    </a:lnTo>
                    <a:lnTo>
                      <a:pt x="129" y="107"/>
                    </a:lnTo>
                    <a:lnTo>
                      <a:pt x="564" y="962"/>
                    </a:lnTo>
                  </a:path>
                </a:pathLst>
              </a:custGeom>
              <a:solidFill>
                <a:schemeClr val="bg1"/>
              </a:solidFill>
              <a:ln w="127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19555" name="Group 49"/>
              <p:cNvGrpSpPr/>
              <p:nvPr/>
            </p:nvGrpSpPr>
            <p:grpSpPr>
              <a:xfrm>
                <a:off x="5273" y="2103"/>
                <a:ext cx="428" cy="251"/>
                <a:chOff x="5273" y="2103"/>
                <a:chExt cx="428" cy="251"/>
              </a:xfrm>
            </p:grpSpPr>
            <p:grpSp>
              <p:nvGrpSpPr>
                <p:cNvPr id="19556" name="Group 50"/>
                <p:cNvGrpSpPr/>
                <p:nvPr/>
              </p:nvGrpSpPr>
              <p:grpSpPr>
                <a:xfrm>
                  <a:off x="5273" y="2103"/>
                  <a:ext cx="428" cy="251"/>
                  <a:chOff x="4885" y="2084"/>
                  <a:chExt cx="395" cy="251"/>
                </a:xfrm>
              </p:grpSpPr>
              <p:sp>
                <p:nvSpPr>
                  <p:cNvPr id="19558" name="Oval 51"/>
                  <p:cNvSpPr/>
                  <p:nvPr/>
                </p:nvSpPr>
                <p:spPr>
                  <a:xfrm>
                    <a:off x="5181" y="2262"/>
                    <a:ext cx="72" cy="73"/>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9559" name="Oval 52"/>
                  <p:cNvSpPr/>
                  <p:nvPr/>
                </p:nvSpPr>
                <p:spPr>
                  <a:xfrm>
                    <a:off x="4929" y="2262"/>
                    <a:ext cx="72" cy="73"/>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9560" name="Rectangle 53"/>
                  <p:cNvSpPr/>
                  <p:nvPr/>
                </p:nvSpPr>
                <p:spPr>
                  <a:xfrm>
                    <a:off x="4885" y="2084"/>
                    <a:ext cx="277" cy="194"/>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9561" name="Rectangle 54"/>
                  <p:cNvSpPr/>
                  <p:nvPr/>
                </p:nvSpPr>
                <p:spPr>
                  <a:xfrm>
                    <a:off x="5170" y="2151"/>
                    <a:ext cx="110" cy="127"/>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9557" name="Rectangle 55"/>
                <p:cNvSpPr/>
                <p:nvPr/>
              </p:nvSpPr>
              <p:spPr>
                <a:xfrm>
                  <a:off x="5331" y="2112"/>
                  <a:ext cx="188" cy="160"/>
                </a:xfrm>
                <a:prstGeom prst="rect">
                  <a:avLst/>
                </a:prstGeom>
                <a:solidFill>
                  <a:schemeClr val="bg1"/>
                </a:solid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1x</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Daily</a:t>
                  </a:r>
                  <a:endParaRPr lang="en-US" altLang="zh-CN" sz="800" b="0">
                    <a:latin typeface="Comic Sans MS" panose="030F0702030302020204" pitchFamily="66" charset="0"/>
                    <a:ea typeface="宋体" panose="02010600030101010101" pitchFamily="2" charset="-122"/>
                  </a:endParaRPr>
                </a:p>
              </p:txBody>
            </p:sp>
          </p:grpSp>
        </p:grpSp>
        <p:sp>
          <p:nvSpPr>
            <p:cNvPr id="19487" name="AutoShape 56" descr="Dark vertical"/>
            <p:cNvSpPr/>
            <p:nvPr/>
          </p:nvSpPr>
          <p:spPr>
            <a:xfrm>
              <a:off x="5084" y="2539"/>
              <a:ext cx="384" cy="96"/>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9488" name="AutoShape 57"/>
            <p:cNvSpPr/>
            <p:nvPr/>
          </p:nvSpPr>
          <p:spPr>
            <a:xfrm>
              <a:off x="5132" y="2491"/>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9489" name="Rectangle 58"/>
            <p:cNvSpPr/>
            <p:nvPr/>
          </p:nvSpPr>
          <p:spPr>
            <a:xfrm>
              <a:off x="5180" y="2539"/>
              <a:ext cx="97" cy="134"/>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sp>
          <p:nvSpPr>
            <p:cNvPr id="19490" name="Rectangle 59"/>
            <p:cNvSpPr/>
            <p:nvPr/>
          </p:nvSpPr>
          <p:spPr>
            <a:xfrm>
              <a:off x="4458" y="2491"/>
              <a:ext cx="606"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9491" name="Rectangle 60"/>
            <p:cNvSpPr/>
            <p:nvPr/>
          </p:nvSpPr>
          <p:spPr>
            <a:xfrm>
              <a:off x="4478" y="2497"/>
              <a:ext cx="567" cy="90"/>
            </a:xfrm>
            <a:prstGeom prst="rect">
              <a:avLst/>
            </a:prstGeom>
            <a:solidFill>
              <a:schemeClr val="bg1"/>
            </a:solid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ASSEMBLY #2</a:t>
              </a:r>
              <a:endParaRPr lang="en-US" altLang="zh-CN" sz="800" b="0">
                <a:latin typeface="Comic Sans MS" panose="030F0702030302020204" pitchFamily="66" charset="0"/>
                <a:ea typeface="宋体" panose="02010600030101010101" pitchFamily="2" charset="-122"/>
              </a:endParaRPr>
            </a:p>
          </p:txBody>
        </p:sp>
        <p:sp>
          <p:nvSpPr>
            <p:cNvPr id="19492" name="Line 61"/>
            <p:cNvSpPr/>
            <p:nvPr/>
          </p:nvSpPr>
          <p:spPr>
            <a:xfrm flipV="1">
              <a:off x="4451" y="2587"/>
              <a:ext cx="622" cy="2"/>
            </a:xfrm>
            <a:prstGeom prst="line">
              <a:avLst/>
            </a:prstGeom>
            <a:ln w="25400" cap="flat" cmpd="sng">
              <a:solidFill>
                <a:schemeClr val="tx1"/>
              </a:solidFill>
              <a:prstDash val="solid"/>
              <a:headEnd type="none" w="sm" len="sm"/>
              <a:tailEnd type="none" w="sm" len="sm"/>
            </a:ln>
          </p:spPr>
        </p:sp>
        <p:sp>
          <p:nvSpPr>
            <p:cNvPr id="19493" name="Rectangle 62"/>
            <p:cNvSpPr/>
            <p:nvPr/>
          </p:nvSpPr>
          <p:spPr>
            <a:xfrm>
              <a:off x="4574" y="2765"/>
              <a:ext cx="69" cy="90"/>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grpSp>
          <p:nvGrpSpPr>
            <p:cNvPr id="19494" name="Group 63"/>
            <p:cNvGrpSpPr/>
            <p:nvPr/>
          </p:nvGrpSpPr>
          <p:grpSpPr>
            <a:xfrm>
              <a:off x="4450" y="2953"/>
              <a:ext cx="676" cy="382"/>
              <a:chOff x="4090" y="3401"/>
              <a:chExt cx="624" cy="382"/>
            </a:xfrm>
          </p:grpSpPr>
          <p:sp>
            <p:nvSpPr>
              <p:cNvPr id="19549" name="Rectangle 64"/>
              <p:cNvSpPr/>
              <p:nvPr/>
            </p:nvSpPr>
            <p:spPr>
              <a:xfrm>
                <a:off x="4095" y="3401"/>
                <a:ext cx="613" cy="382"/>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40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100%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19550" name="Line 65"/>
              <p:cNvSpPr/>
              <p:nvPr/>
            </p:nvSpPr>
            <p:spPr>
              <a:xfrm>
                <a:off x="4090" y="3485"/>
                <a:ext cx="621" cy="0"/>
              </a:xfrm>
              <a:prstGeom prst="line">
                <a:avLst/>
              </a:prstGeom>
              <a:ln w="12700" cap="flat" cmpd="sng">
                <a:solidFill>
                  <a:schemeClr val="tx1"/>
                </a:solidFill>
                <a:prstDash val="solid"/>
                <a:headEnd type="none" w="sm" len="sm"/>
                <a:tailEnd type="none" w="sm" len="sm"/>
              </a:ln>
            </p:spPr>
          </p:sp>
          <p:sp>
            <p:nvSpPr>
              <p:cNvPr id="19551" name="Line 66"/>
              <p:cNvSpPr/>
              <p:nvPr/>
            </p:nvSpPr>
            <p:spPr>
              <a:xfrm>
                <a:off x="4092" y="3566"/>
                <a:ext cx="620" cy="0"/>
              </a:xfrm>
              <a:prstGeom prst="line">
                <a:avLst/>
              </a:prstGeom>
              <a:ln w="12700" cap="flat" cmpd="sng">
                <a:solidFill>
                  <a:schemeClr val="tx1"/>
                </a:solidFill>
                <a:prstDash val="solid"/>
                <a:headEnd type="none" w="sm" len="sm"/>
                <a:tailEnd type="none" w="sm" len="sm"/>
              </a:ln>
            </p:spPr>
          </p:sp>
          <p:sp>
            <p:nvSpPr>
              <p:cNvPr id="19552" name="Line 67"/>
              <p:cNvSpPr/>
              <p:nvPr/>
            </p:nvSpPr>
            <p:spPr>
              <a:xfrm>
                <a:off x="4092" y="3654"/>
                <a:ext cx="620" cy="0"/>
              </a:xfrm>
              <a:prstGeom prst="line">
                <a:avLst/>
              </a:prstGeom>
              <a:ln w="12700" cap="flat" cmpd="sng">
                <a:solidFill>
                  <a:schemeClr val="tx1"/>
                </a:solidFill>
                <a:prstDash val="solid"/>
                <a:headEnd type="none" w="sm" len="sm"/>
                <a:tailEnd type="none" w="sm" len="sm"/>
              </a:ln>
            </p:spPr>
          </p:sp>
          <p:sp>
            <p:nvSpPr>
              <p:cNvPr id="19553" name="Line 68"/>
              <p:cNvSpPr/>
              <p:nvPr/>
            </p:nvSpPr>
            <p:spPr>
              <a:xfrm>
                <a:off x="4094" y="3732"/>
                <a:ext cx="620" cy="0"/>
              </a:xfrm>
              <a:prstGeom prst="line">
                <a:avLst/>
              </a:prstGeom>
              <a:ln w="12700" cap="flat" cmpd="sng">
                <a:solidFill>
                  <a:schemeClr val="tx1"/>
                </a:solidFill>
                <a:prstDash val="solid"/>
                <a:headEnd type="none" w="sm" len="sm"/>
                <a:tailEnd type="none" w="sm" len="sm"/>
              </a:ln>
            </p:spPr>
          </p:sp>
        </p:grpSp>
        <p:grpSp>
          <p:nvGrpSpPr>
            <p:cNvPr id="19495" name="Group 69"/>
            <p:cNvGrpSpPr/>
            <p:nvPr/>
          </p:nvGrpSpPr>
          <p:grpSpPr>
            <a:xfrm>
              <a:off x="4158" y="2492"/>
              <a:ext cx="210" cy="175"/>
              <a:chOff x="4114" y="2929"/>
              <a:chExt cx="210" cy="175"/>
            </a:xfrm>
          </p:grpSpPr>
          <p:sp>
            <p:nvSpPr>
              <p:cNvPr id="19547" name="AutoShape 70"/>
              <p:cNvSpPr/>
              <p:nvPr/>
            </p:nvSpPr>
            <p:spPr>
              <a:xfrm>
                <a:off x="4114" y="2929"/>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9548" name="Rectangle 71"/>
              <p:cNvSpPr/>
              <p:nvPr/>
            </p:nvSpPr>
            <p:spPr>
              <a:xfrm>
                <a:off x="4167" y="2970"/>
                <a:ext cx="97" cy="134"/>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grpSp>
        <p:sp>
          <p:nvSpPr>
            <p:cNvPr id="19496" name="Rectangle 72"/>
            <p:cNvSpPr/>
            <p:nvPr/>
          </p:nvSpPr>
          <p:spPr>
            <a:xfrm>
              <a:off x="4134" y="2684"/>
              <a:ext cx="246" cy="166"/>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1200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 640 R</a:t>
              </a:r>
              <a:endParaRPr lang="en-US" altLang="zh-CN" sz="800" b="0">
                <a:latin typeface="Comic Sans MS" panose="030F0702030302020204" pitchFamily="66" charset="0"/>
                <a:ea typeface="宋体" panose="02010600030101010101" pitchFamily="2" charset="-122"/>
              </a:endParaRPr>
            </a:p>
          </p:txBody>
        </p:sp>
        <p:sp>
          <p:nvSpPr>
            <p:cNvPr id="19497" name="Rectangle 73"/>
            <p:cNvSpPr/>
            <p:nvPr/>
          </p:nvSpPr>
          <p:spPr>
            <a:xfrm>
              <a:off x="3487" y="2502"/>
              <a:ext cx="605"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9498" name="Rectangle 74"/>
            <p:cNvSpPr/>
            <p:nvPr/>
          </p:nvSpPr>
          <p:spPr>
            <a:xfrm>
              <a:off x="3506" y="2508"/>
              <a:ext cx="567" cy="90"/>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ASSEMBLY #1</a:t>
              </a:r>
              <a:endParaRPr lang="en-US" altLang="zh-CN" sz="800" b="0">
                <a:latin typeface="Comic Sans MS" panose="030F0702030302020204" pitchFamily="66" charset="0"/>
                <a:ea typeface="宋体" panose="02010600030101010101" pitchFamily="2" charset="-122"/>
              </a:endParaRPr>
            </a:p>
          </p:txBody>
        </p:sp>
        <p:sp>
          <p:nvSpPr>
            <p:cNvPr id="19499" name="Line 75"/>
            <p:cNvSpPr/>
            <p:nvPr/>
          </p:nvSpPr>
          <p:spPr>
            <a:xfrm flipV="1">
              <a:off x="3479" y="2598"/>
              <a:ext cx="622" cy="2"/>
            </a:xfrm>
            <a:prstGeom prst="line">
              <a:avLst/>
            </a:prstGeom>
            <a:ln w="25400" cap="flat" cmpd="sng">
              <a:solidFill>
                <a:schemeClr val="tx1"/>
              </a:solidFill>
              <a:prstDash val="solid"/>
              <a:headEnd type="none" w="sm" len="sm"/>
              <a:tailEnd type="none" w="sm" len="sm"/>
            </a:ln>
          </p:spPr>
        </p:sp>
        <p:sp>
          <p:nvSpPr>
            <p:cNvPr id="19500" name="Rectangle 76"/>
            <p:cNvSpPr/>
            <p:nvPr/>
          </p:nvSpPr>
          <p:spPr>
            <a:xfrm>
              <a:off x="3603" y="2776"/>
              <a:ext cx="69" cy="90"/>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sp>
          <p:nvSpPr>
            <p:cNvPr id="19501" name="Rectangle 77"/>
            <p:cNvSpPr/>
            <p:nvPr/>
          </p:nvSpPr>
          <p:spPr>
            <a:xfrm>
              <a:off x="2525" y="2491"/>
              <a:ext cx="606"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9502" name="Rectangle 78"/>
            <p:cNvSpPr/>
            <p:nvPr/>
          </p:nvSpPr>
          <p:spPr>
            <a:xfrm>
              <a:off x="2545" y="2497"/>
              <a:ext cx="567" cy="90"/>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 WELD #2</a:t>
              </a:r>
              <a:endParaRPr lang="en-US" altLang="zh-CN" sz="800" b="0">
                <a:latin typeface="Comic Sans MS" panose="030F0702030302020204" pitchFamily="66" charset="0"/>
                <a:ea typeface="宋体" panose="02010600030101010101" pitchFamily="2" charset="-122"/>
              </a:endParaRPr>
            </a:p>
          </p:txBody>
        </p:sp>
        <p:sp>
          <p:nvSpPr>
            <p:cNvPr id="19503" name="Line 79"/>
            <p:cNvSpPr/>
            <p:nvPr/>
          </p:nvSpPr>
          <p:spPr>
            <a:xfrm flipV="1">
              <a:off x="2518" y="2587"/>
              <a:ext cx="622" cy="2"/>
            </a:xfrm>
            <a:prstGeom prst="line">
              <a:avLst/>
            </a:prstGeom>
            <a:ln w="25400" cap="flat" cmpd="sng">
              <a:solidFill>
                <a:schemeClr val="tx1"/>
              </a:solidFill>
              <a:prstDash val="solid"/>
              <a:headEnd type="none" w="sm" len="sm"/>
              <a:tailEnd type="none" w="sm" len="sm"/>
            </a:ln>
          </p:spPr>
        </p:sp>
        <p:sp>
          <p:nvSpPr>
            <p:cNvPr id="19504" name="Rectangle 80"/>
            <p:cNvSpPr/>
            <p:nvPr/>
          </p:nvSpPr>
          <p:spPr>
            <a:xfrm>
              <a:off x="2641" y="2765"/>
              <a:ext cx="69" cy="90"/>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sp>
          <p:nvSpPr>
            <p:cNvPr id="19505" name="Rectangle 81"/>
            <p:cNvSpPr/>
            <p:nvPr/>
          </p:nvSpPr>
          <p:spPr>
            <a:xfrm>
              <a:off x="2524" y="2953"/>
              <a:ext cx="665" cy="382"/>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46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10 minutes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80%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19506" name="Line 82"/>
            <p:cNvSpPr/>
            <p:nvPr/>
          </p:nvSpPr>
          <p:spPr>
            <a:xfrm>
              <a:off x="2520" y="3037"/>
              <a:ext cx="673" cy="0"/>
            </a:xfrm>
            <a:prstGeom prst="line">
              <a:avLst/>
            </a:prstGeom>
            <a:ln w="12700" cap="flat" cmpd="sng">
              <a:solidFill>
                <a:schemeClr val="tx1"/>
              </a:solidFill>
              <a:prstDash val="solid"/>
              <a:headEnd type="none" w="sm" len="sm"/>
              <a:tailEnd type="none" w="sm" len="sm"/>
            </a:ln>
          </p:spPr>
        </p:sp>
        <p:sp>
          <p:nvSpPr>
            <p:cNvPr id="19507" name="Line 83"/>
            <p:cNvSpPr/>
            <p:nvPr/>
          </p:nvSpPr>
          <p:spPr>
            <a:xfrm>
              <a:off x="2521" y="3112"/>
              <a:ext cx="672" cy="0"/>
            </a:xfrm>
            <a:prstGeom prst="line">
              <a:avLst/>
            </a:prstGeom>
            <a:ln w="12700" cap="flat" cmpd="sng">
              <a:solidFill>
                <a:schemeClr val="tx1"/>
              </a:solidFill>
              <a:prstDash val="solid"/>
              <a:headEnd type="none" w="sm" len="sm"/>
              <a:tailEnd type="none" w="sm" len="sm"/>
            </a:ln>
          </p:spPr>
        </p:sp>
        <p:sp>
          <p:nvSpPr>
            <p:cNvPr id="19508" name="Line 84"/>
            <p:cNvSpPr/>
            <p:nvPr/>
          </p:nvSpPr>
          <p:spPr>
            <a:xfrm>
              <a:off x="2521" y="3197"/>
              <a:ext cx="672" cy="0"/>
            </a:xfrm>
            <a:prstGeom prst="line">
              <a:avLst/>
            </a:prstGeom>
            <a:ln w="12700" cap="flat" cmpd="sng">
              <a:solidFill>
                <a:schemeClr val="tx1"/>
              </a:solidFill>
              <a:prstDash val="solid"/>
              <a:headEnd type="none" w="sm" len="sm"/>
              <a:tailEnd type="none" w="sm" len="sm"/>
            </a:ln>
          </p:spPr>
        </p:sp>
        <p:sp>
          <p:nvSpPr>
            <p:cNvPr id="19509" name="Line 85"/>
            <p:cNvSpPr/>
            <p:nvPr/>
          </p:nvSpPr>
          <p:spPr>
            <a:xfrm>
              <a:off x="2521" y="3272"/>
              <a:ext cx="672" cy="0"/>
            </a:xfrm>
            <a:prstGeom prst="line">
              <a:avLst/>
            </a:prstGeom>
            <a:ln w="12700" cap="flat" cmpd="sng">
              <a:solidFill>
                <a:schemeClr val="tx1"/>
              </a:solidFill>
              <a:prstDash val="solid"/>
              <a:headEnd type="none" w="sm" len="sm"/>
              <a:tailEnd type="none" w="sm" len="sm"/>
            </a:ln>
          </p:spPr>
        </p:sp>
        <p:sp>
          <p:nvSpPr>
            <p:cNvPr id="19510" name="Rectangle 86"/>
            <p:cNvSpPr/>
            <p:nvPr/>
          </p:nvSpPr>
          <p:spPr>
            <a:xfrm>
              <a:off x="2204" y="2684"/>
              <a:ext cx="241" cy="166"/>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1100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 600 R</a:t>
              </a:r>
              <a:endParaRPr lang="en-US" altLang="zh-CN" sz="800" b="0">
                <a:latin typeface="Comic Sans MS" panose="030F0702030302020204" pitchFamily="66" charset="0"/>
                <a:ea typeface="宋体" panose="02010600030101010101" pitchFamily="2" charset="-122"/>
              </a:endParaRPr>
            </a:p>
          </p:txBody>
        </p:sp>
        <p:sp>
          <p:nvSpPr>
            <p:cNvPr id="19511" name="Rectangle 87"/>
            <p:cNvSpPr/>
            <p:nvPr/>
          </p:nvSpPr>
          <p:spPr>
            <a:xfrm>
              <a:off x="3173" y="2686"/>
              <a:ext cx="246" cy="166"/>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1600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 850 R</a:t>
              </a:r>
              <a:endParaRPr lang="en-US" altLang="zh-CN" sz="800" b="0">
                <a:latin typeface="Comic Sans MS" panose="030F0702030302020204" pitchFamily="66" charset="0"/>
                <a:ea typeface="宋体" panose="02010600030101010101" pitchFamily="2" charset="-122"/>
              </a:endParaRPr>
            </a:p>
          </p:txBody>
        </p:sp>
        <p:sp>
          <p:nvSpPr>
            <p:cNvPr id="19512" name="AutoShape 88" descr="Dark vertical"/>
            <p:cNvSpPr/>
            <p:nvPr/>
          </p:nvSpPr>
          <p:spPr>
            <a:xfrm>
              <a:off x="3116" y="2539"/>
              <a:ext cx="384" cy="96"/>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9513" name="AutoShape 89"/>
            <p:cNvSpPr/>
            <p:nvPr/>
          </p:nvSpPr>
          <p:spPr>
            <a:xfrm>
              <a:off x="3197" y="2494"/>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9514" name="Rectangle 90"/>
            <p:cNvSpPr/>
            <p:nvPr/>
          </p:nvSpPr>
          <p:spPr>
            <a:xfrm>
              <a:off x="3250" y="2535"/>
              <a:ext cx="97" cy="134"/>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sp>
          <p:nvSpPr>
            <p:cNvPr id="19515" name="Rectangle 91"/>
            <p:cNvSpPr/>
            <p:nvPr/>
          </p:nvSpPr>
          <p:spPr>
            <a:xfrm>
              <a:off x="1540" y="2496"/>
              <a:ext cx="605"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9516" name="Rectangle 92"/>
            <p:cNvSpPr/>
            <p:nvPr/>
          </p:nvSpPr>
          <p:spPr>
            <a:xfrm>
              <a:off x="1559" y="2502"/>
              <a:ext cx="567" cy="89"/>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 WELD #1</a:t>
              </a:r>
              <a:endParaRPr lang="en-US" altLang="zh-CN" sz="800" b="0">
                <a:latin typeface="Comic Sans MS" panose="030F0702030302020204" pitchFamily="66" charset="0"/>
                <a:ea typeface="宋体" panose="02010600030101010101" pitchFamily="2" charset="-122"/>
              </a:endParaRPr>
            </a:p>
          </p:txBody>
        </p:sp>
        <p:sp>
          <p:nvSpPr>
            <p:cNvPr id="19517" name="Line 93"/>
            <p:cNvSpPr/>
            <p:nvPr/>
          </p:nvSpPr>
          <p:spPr>
            <a:xfrm flipV="1">
              <a:off x="1532" y="2592"/>
              <a:ext cx="622" cy="2"/>
            </a:xfrm>
            <a:prstGeom prst="line">
              <a:avLst/>
            </a:prstGeom>
            <a:ln w="25400" cap="flat" cmpd="sng">
              <a:solidFill>
                <a:schemeClr val="tx1"/>
              </a:solidFill>
              <a:prstDash val="solid"/>
              <a:headEnd type="none" w="sm" len="sm"/>
              <a:tailEnd type="none" w="sm" len="sm"/>
            </a:ln>
          </p:spPr>
        </p:sp>
        <p:sp>
          <p:nvSpPr>
            <p:cNvPr id="19518" name="Rectangle 94"/>
            <p:cNvSpPr/>
            <p:nvPr/>
          </p:nvSpPr>
          <p:spPr>
            <a:xfrm>
              <a:off x="1196" y="2678"/>
              <a:ext cx="261" cy="166"/>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4600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2400 R</a:t>
              </a:r>
              <a:endParaRPr lang="en-US" altLang="zh-CN" sz="800" b="0">
                <a:latin typeface="Comic Sans MS" panose="030F0702030302020204" pitchFamily="66" charset="0"/>
                <a:ea typeface="宋体" panose="02010600030101010101" pitchFamily="2" charset="-122"/>
              </a:endParaRPr>
            </a:p>
          </p:txBody>
        </p:sp>
        <p:sp>
          <p:nvSpPr>
            <p:cNvPr id="19519" name="Rectangle 95"/>
            <p:cNvSpPr/>
            <p:nvPr/>
          </p:nvSpPr>
          <p:spPr>
            <a:xfrm>
              <a:off x="1654" y="2770"/>
              <a:ext cx="69" cy="89"/>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sp>
          <p:nvSpPr>
            <p:cNvPr id="19520" name="Rectangle 96"/>
            <p:cNvSpPr/>
            <p:nvPr/>
          </p:nvSpPr>
          <p:spPr>
            <a:xfrm>
              <a:off x="1536" y="2958"/>
              <a:ext cx="665" cy="381"/>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39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10 minutes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100%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19521" name="Line 97"/>
            <p:cNvSpPr/>
            <p:nvPr/>
          </p:nvSpPr>
          <p:spPr>
            <a:xfrm>
              <a:off x="1531" y="3042"/>
              <a:ext cx="673" cy="0"/>
            </a:xfrm>
            <a:prstGeom prst="line">
              <a:avLst/>
            </a:prstGeom>
            <a:ln w="12700" cap="flat" cmpd="sng">
              <a:solidFill>
                <a:schemeClr val="tx1"/>
              </a:solidFill>
              <a:prstDash val="solid"/>
              <a:headEnd type="none" w="sm" len="sm"/>
              <a:tailEnd type="none" w="sm" len="sm"/>
            </a:ln>
          </p:spPr>
        </p:sp>
        <p:sp>
          <p:nvSpPr>
            <p:cNvPr id="19522" name="Line 98"/>
            <p:cNvSpPr/>
            <p:nvPr/>
          </p:nvSpPr>
          <p:spPr>
            <a:xfrm>
              <a:off x="1533" y="3123"/>
              <a:ext cx="672" cy="0"/>
            </a:xfrm>
            <a:prstGeom prst="line">
              <a:avLst/>
            </a:prstGeom>
            <a:ln w="12700" cap="flat" cmpd="sng">
              <a:solidFill>
                <a:schemeClr val="tx1"/>
              </a:solidFill>
              <a:prstDash val="solid"/>
              <a:headEnd type="none" w="sm" len="sm"/>
              <a:tailEnd type="none" w="sm" len="sm"/>
            </a:ln>
          </p:spPr>
        </p:sp>
        <p:sp>
          <p:nvSpPr>
            <p:cNvPr id="19523" name="Line 99"/>
            <p:cNvSpPr/>
            <p:nvPr/>
          </p:nvSpPr>
          <p:spPr>
            <a:xfrm>
              <a:off x="1533" y="3205"/>
              <a:ext cx="672" cy="0"/>
            </a:xfrm>
            <a:prstGeom prst="line">
              <a:avLst/>
            </a:prstGeom>
            <a:ln w="12700" cap="flat" cmpd="sng">
              <a:solidFill>
                <a:schemeClr val="tx1"/>
              </a:solidFill>
              <a:prstDash val="solid"/>
              <a:headEnd type="none" w="sm" len="sm"/>
              <a:tailEnd type="none" w="sm" len="sm"/>
            </a:ln>
          </p:spPr>
        </p:sp>
        <p:sp>
          <p:nvSpPr>
            <p:cNvPr id="19524" name="Line 100"/>
            <p:cNvSpPr/>
            <p:nvPr/>
          </p:nvSpPr>
          <p:spPr>
            <a:xfrm>
              <a:off x="1532" y="3277"/>
              <a:ext cx="672" cy="0"/>
            </a:xfrm>
            <a:prstGeom prst="line">
              <a:avLst/>
            </a:prstGeom>
            <a:ln w="12700" cap="flat" cmpd="sng">
              <a:solidFill>
                <a:schemeClr val="tx1"/>
              </a:solidFill>
              <a:prstDash val="solid"/>
              <a:headEnd type="none" w="sm" len="sm"/>
              <a:tailEnd type="none" w="sm" len="sm"/>
            </a:ln>
          </p:spPr>
        </p:sp>
        <p:grpSp>
          <p:nvGrpSpPr>
            <p:cNvPr id="19525" name="Group 101"/>
            <p:cNvGrpSpPr/>
            <p:nvPr/>
          </p:nvGrpSpPr>
          <p:grpSpPr>
            <a:xfrm>
              <a:off x="1202" y="2443"/>
              <a:ext cx="210" cy="175"/>
              <a:chOff x="1152" y="2880"/>
              <a:chExt cx="210" cy="175"/>
            </a:xfrm>
          </p:grpSpPr>
          <p:sp>
            <p:nvSpPr>
              <p:cNvPr id="19545" name="AutoShape 102"/>
              <p:cNvSpPr/>
              <p:nvPr/>
            </p:nvSpPr>
            <p:spPr>
              <a:xfrm>
                <a:off x="1152" y="2880"/>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9546" name="Rectangle 103"/>
              <p:cNvSpPr/>
              <p:nvPr/>
            </p:nvSpPr>
            <p:spPr>
              <a:xfrm>
                <a:off x="1205" y="2921"/>
                <a:ext cx="97" cy="134"/>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grpSp>
        <p:grpSp>
          <p:nvGrpSpPr>
            <p:cNvPr id="19526" name="Group 104"/>
            <p:cNvGrpSpPr/>
            <p:nvPr/>
          </p:nvGrpSpPr>
          <p:grpSpPr>
            <a:xfrm>
              <a:off x="188" y="2491"/>
              <a:ext cx="1005" cy="857"/>
              <a:chOff x="156" y="2920"/>
              <a:chExt cx="1005" cy="857"/>
            </a:xfrm>
          </p:grpSpPr>
          <p:sp>
            <p:nvSpPr>
              <p:cNvPr id="19530" name="Rectangle 105"/>
              <p:cNvSpPr/>
              <p:nvPr/>
            </p:nvSpPr>
            <p:spPr>
              <a:xfrm>
                <a:off x="512" y="2939"/>
                <a:ext cx="567" cy="95"/>
              </a:xfrm>
              <a:prstGeom prst="rect">
                <a:avLst/>
              </a:prstGeom>
              <a:solidFill>
                <a:schemeClr val="bg1"/>
              </a:solidFill>
              <a:ln w="9525"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solidFill>
                      <a:schemeClr val="bg2"/>
                    </a:solidFill>
                    <a:latin typeface="Comic Sans MS" panose="030F0702030302020204" pitchFamily="66" charset="0"/>
                    <a:ea typeface="宋体" panose="02010600030101010101" pitchFamily="2" charset="-122"/>
                  </a:rPr>
                  <a:t>STAMPING</a:t>
                </a:r>
                <a:endParaRPr lang="en-US" altLang="zh-CN" sz="800" b="0">
                  <a:solidFill>
                    <a:schemeClr val="bg2"/>
                  </a:solidFill>
                  <a:latin typeface="Comic Sans MS" panose="030F0702030302020204" pitchFamily="66" charset="0"/>
                  <a:ea typeface="宋体" panose="02010600030101010101" pitchFamily="2" charset="-122"/>
                </a:endParaRPr>
              </a:p>
            </p:txBody>
          </p:sp>
          <p:grpSp>
            <p:nvGrpSpPr>
              <p:cNvPr id="19531" name="Group 106"/>
              <p:cNvGrpSpPr/>
              <p:nvPr/>
            </p:nvGrpSpPr>
            <p:grpSpPr>
              <a:xfrm>
                <a:off x="173" y="2934"/>
                <a:ext cx="210" cy="175"/>
                <a:chOff x="173" y="2934"/>
                <a:chExt cx="210" cy="175"/>
              </a:xfrm>
            </p:grpSpPr>
            <p:sp>
              <p:nvSpPr>
                <p:cNvPr id="19543" name="AutoShape 107"/>
                <p:cNvSpPr/>
                <p:nvPr/>
              </p:nvSpPr>
              <p:spPr>
                <a:xfrm>
                  <a:off x="173" y="2934"/>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9544" name="Rectangle 108"/>
                <p:cNvSpPr/>
                <p:nvPr/>
              </p:nvSpPr>
              <p:spPr>
                <a:xfrm>
                  <a:off x="226" y="2975"/>
                  <a:ext cx="97" cy="134"/>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grpSp>
          <p:sp>
            <p:nvSpPr>
              <p:cNvPr id="19532" name="Rectangle 109"/>
              <p:cNvSpPr/>
              <p:nvPr/>
            </p:nvSpPr>
            <p:spPr>
              <a:xfrm>
                <a:off x="156" y="3126"/>
                <a:ext cx="239" cy="166"/>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algn="ctr" defTabSz="101600" eaLnBrk="0" hangingPunct="0"/>
                <a:r>
                  <a:rPr lang="en-US" altLang="zh-CN" sz="800" b="0">
                    <a:latin typeface="Comic Sans MS" panose="030F0702030302020204" pitchFamily="66" charset="0"/>
                    <a:ea typeface="宋体" panose="02010600030101010101" pitchFamily="2" charset="-122"/>
                  </a:rPr>
                  <a:t>Coils</a:t>
                </a:r>
                <a:endParaRPr lang="en-US" altLang="zh-CN" sz="800" b="0">
                  <a:latin typeface="Comic Sans MS" panose="030F0702030302020204" pitchFamily="66" charset="0"/>
                  <a:ea typeface="宋体" panose="02010600030101010101" pitchFamily="2" charset="-122"/>
                </a:endParaRPr>
              </a:p>
              <a:p>
                <a:pPr algn="ctr" defTabSz="101600" eaLnBrk="0" hangingPunct="0"/>
                <a:r>
                  <a:rPr lang="en-US" altLang="zh-CN" sz="800" b="0">
                    <a:latin typeface="Comic Sans MS" panose="030F0702030302020204" pitchFamily="66" charset="0"/>
                    <a:ea typeface="宋体" panose="02010600030101010101" pitchFamily="2" charset="-122"/>
                  </a:rPr>
                  <a:t>5 days</a:t>
                </a:r>
                <a:endParaRPr lang="en-US" altLang="zh-CN" sz="800" b="0">
                  <a:latin typeface="Comic Sans MS" panose="030F0702030302020204" pitchFamily="66" charset="0"/>
                  <a:ea typeface="宋体" panose="02010600030101010101" pitchFamily="2" charset="-122"/>
                </a:endParaRPr>
              </a:p>
            </p:txBody>
          </p:sp>
          <p:sp>
            <p:nvSpPr>
              <p:cNvPr id="19533" name="Rectangle 110"/>
              <p:cNvSpPr/>
              <p:nvPr/>
            </p:nvSpPr>
            <p:spPr>
              <a:xfrm>
                <a:off x="490" y="3395"/>
                <a:ext cx="663" cy="382"/>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1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1 hour</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85%</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EPE = 2 weeks</a:t>
                </a:r>
                <a:endParaRPr lang="en-US" altLang="zh-CN" sz="800" b="0">
                  <a:latin typeface="Comic Sans MS" panose="030F0702030302020204" pitchFamily="66" charset="0"/>
                  <a:ea typeface="宋体" panose="02010600030101010101" pitchFamily="2" charset="-122"/>
                </a:endParaRPr>
              </a:p>
            </p:txBody>
          </p:sp>
          <p:sp>
            <p:nvSpPr>
              <p:cNvPr id="19534" name="Line 111"/>
              <p:cNvSpPr/>
              <p:nvPr/>
            </p:nvSpPr>
            <p:spPr>
              <a:xfrm>
                <a:off x="484" y="3479"/>
                <a:ext cx="673" cy="0"/>
              </a:xfrm>
              <a:prstGeom prst="line">
                <a:avLst/>
              </a:prstGeom>
              <a:ln w="12700" cap="flat" cmpd="sng">
                <a:solidFill>
                  <a:schemeClr val="tx1"/>
                </a:solidFill>
                <a:prstDash val="solid"/>
                <a:headEnd type="none" w="sm" len="sm"/>
                <a:tailEnd type="none" w="sm" len="sm"/>
              </a:ln>
            </p:spPr>
          </p:sp>
          <p:sp>
            <p:nvSpPr>
              <p:cNvPr id="19535" name="Line 112"/>
              <p:cNvSpPr/>
              <p:nvPr/>
            </p:nvSpPr>
            <p:spPr>
              <a:xfrm>
                <a:off x="483" y="3554"/>
                <a:ext cx="672" cy="0"/>
              </a:xfrm>
              <a:prstGeom prst="line">
                <a:avLst/>
              </a:prstGeom>
              <a:ln w="12700" cap="flat" cmpd="sng">
                <a:solidFill>
                  <a:schemeClr val="tx1"/>
                </a:solidFill>
                <a:prstDash val="solid"/>
                <a:headEnd type="none" w="sm" len="sm"/>
                <a:tailEnd type="none" w="sm" len="sm"/>
              </a:ln>
            </p:spPr>
          </p:sp>
          <p:sp>
            <p:nvSpPr>
              <p:cNvPr id="19536" name="Line 113"/>
              <p:cNvSpPr/>
              <p:nvPr/>
            </p:nvSpPr>
            <p:spPr>
              <a:xfrm>
                <a:off x="490" y="3639"/>
                <a:ext cx="671" cy="0"/>
              </a:xfrm>
              <a:prstGeom prst="line">
                <a:avLst/>
              </a:prstGeom>
              <a:ln w="12700" cap="flat" cmpd="sng">
                <a:solidFill>
                  <a:schemeClr val="tx1"/>
                </a:solidFill>
                <a:prstDash val="solid"/>
                <a:headEnd type="none" w="sm" len="sm"/>
                <a:tailEnd type="none" w="sm" len="sm"/>
              </a:ln>
            </p:spPr>
          </p:sp>
          <p:sp>
            <p:nvSpPr>
              <p:cNvPr id="19537" name="Line 114"/>
              <p:cNvSpPr/>
              <p:nvPr/>
            </p:nvSpPr>
            <p:spPr>
              <a:xfrm>
                <a:off x="488" y="3714"/>
                <a:ext cx="672" cy="0"/>
              </a:xfrm>
              <a:prstGeom prst="line">
                <a:avLst/>
              </a:prstGeom>
              <a:ln w="12700" cap="flat" cmpd="sng">
                <a:solidFill>
                  <a:schemeClr val="tx1"/>
                </a:solidFill>
                <a:prstDash val="solid"/>
                <a:headEnd type="none" w="sm" len="sm"/>
                <a:tailEnd type="none" w="sm" len="sm"/>
              </a:ln>
            </p:spPr>
          </p:sp>
          <p:grpSp>
            <p:nvGrpSpPr>
              <p:cNvPr id="19538" name="Group 115"/>
              <p:cNvGrpSpPr/>
              <p:nvPr/>
            </p:nvGrpSpPr>
            <p:grpSpPr>
              <a:xfrm>
                <a:off x="485" y="2920"/>
                <a:ext cx="622" cy="384"/>
                <a:chOff x="485" y="2920"/>
                <a:chExt cx="622" cy="384"/>
              </a:xfrm>
            </p:grpSpPr>
            <p:sp>
              <p:nvSpPr>
                <p:cNvPr id="19539" name="Rectangle 116"/>
                <p:cNvSpPr/>
                <p:nvPr/>
              </p:nvSpPr>
              <p:spPr>
                <a:xfrm>
                  <a:off x="493" y="2933"/>
                  <a:ext cx="605"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9540" name="Rectangle 117"/>
                <p:cNvSpPr/>
                <p:nvPr/>
              </p:nvSpPr>
              <p:spPr>
                <a:xfrm>
                  <a:off x="635" y="3100"/>
                  <a:ext cx="296" cy="124"/>
                </a:xfrm>
                <a:prstGeom prst="rect">
                  <a:avLst/>
                </a:prstGeom>
                <a:noFill/>
                <a:ln w="9525">
                  <a:noFill/>
                </a:ln>
              </p:spPr>
              <p:txBody>
                <a:bodyPr wrap="none" lIns="92075" tIns="46038" rIns="92075" bIns="46038">
                  <a:spAutoFit/>
                </a:bodyPr>
                <a:p>
                  <a:pPr defTabSz="824230" eaLnBrk="0" hangingPunct="0"/>
                  <a:r>
                    <a:rPr lang="en-US" altLang="zh-CN" sz="800" b="0">
                      <a:latin typeface="Comic Sans MS" panose="030F0702030302020204" pitchFamily="66" charset="0"/>
                      <a:ea typeface="宋体" panose="02010600030101010101" pitchFamily="2" charset="-122"/>
                    </a:rPr>
                    <a:t>200 T</a:t>
                  </a:r>
                  <a:endParaRPr lang="en-US" altLang="zh-CN" sz="800" b="0">
                    <a:latin typeface="Comic Sans MS" panose="030F0702030302020204" pitchFamily="66" charset="0"/>
                    <a:ea typeface="宋体" panose="02010600030101010101" pitchFamily="2" charset="-122"/>
                  </a:endParaRPr>
                </a:p>
              </p:txBody>
            </p:sp>
            <p:sp>
              <p:nvSpPr>
                <p:cNvPr id="19541" name="Line 118"/>
                <p:cNvSpPr/>
                <p:nvPr/>
              </p:nvSpPr>
              <p:spPr>
                <a:xfrm flipV="1">
                  <a:off x="485" y="3029"/>
                  <a:ext cx="622" cy="2"/>
                </a:xfrm>
                <a:prstGeom prst="line">
                  <a:avLst/>
                </a:prstGeom>
                <a:ln w="25400" cap="flat" cmpd="sng">
                  <a:solidFill>
                    <a:schemeClr val="tx1"/>
                  </a:solidFill>
                  <a:prstDash val="solid"/>
                  <a:headEnd type="none" w="sm" len="sm"/>
                  <a:tailEnd type="none" w="sm" len="sm"/>
                </a:ln>
              </p:spPr>
            </p:sp>
            <p:sp>
              <p:nvSpPr>
                <p:cNvPr id="19542" name="Rectangle 119"/>
                <p:cNvSpPr/>
                <p:nvPr/>
              </p:nvSpPr>
              <p:spPr>
                <a:xfrm>
                  <a:off x="540" y="2920"/>
                  <a:ext cx="471" cy="124"/>
                </a:xfrm>
                <a:prstGeom prst="rect">
                  <a:avLst/>
                </a:prstGeom>
                <a:noFill/>
                <a:ln w="9525">
                  <a:noFill/>
                </a:ln>
              </p:spPr>
              <p:txBody>
                <a:bodyPr wrap="none" lIns="92075" tIns="46038" rIns="92075" bIns="46038">
                  <a:spAutoFit/>
                </a:bodyPr>
                <a:p>
                  <a:pPr defTabSz="824230" eaLnBrk="0" hangingPunct="0"/>
                  <a:r>
                    <a:rPr lang="en-US" altLang="zh-CN" sz="800" b="0">
                      <a:latin typeface="Comic Sans MS" panose="030F0702030302020204" pitchFamily="66" charset="0"/>
                      <a:ea typeface="宋体" panose="02010600030101010101" pitchFamily="2" charset="-122"/>
                    </a:rPr>
                    <a:t>STAMPING</a:t>
                  </a:r>
                  <a:endParaRPr lang="en-US" altLang="zh-CN" sz="800" b="0">
                    <a:latin typeface="Comic Sans MS" panose="030F0702030302020204" pitchFamily="66" charset="0"/>
                    <a:ea typeface="宋体" panose="02010600030101010101" pitchFamily="2" charset="-122"/>
                  </a:endParaRPr>
                </a:p>
              </p:txBody>
            </p:sp>
          </p:grpSp>
        </p:grpSp>
        <p:sp>
          <p:nvSpPr>
            <p:cNvPr id="19527" name="AutoShape 120" descr="Dark vertical"/>
            <p:cNvSpPr/>
            <p:nvPr/>
          </p:nvSpPr>
          <p:spPr>
            <a:xfrm>
              <a:off x="2156" y="2491"/>
              <a:ext cx="384" cy="96"/>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9528" name="AutoShape 121"/>
            <p:cNvSpPr/>
            <p:nvPr/>
          </p:nvSpPr>
          <p:spPr>
            <a:xfrm>
              <a:off x="2204" y="2443"/>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9529" name="Rectangle 122"/>
            <p:cNvSpPr/>
            <p:nvPr/>
          </p:nvSpPr>
          <p:spPr>
            <a:xfrm>
              <a:off x="2252" y="2491"/>
              <a:ext cx="97" cy="134"/>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graphicFrame>
          <p:nvGraphicFramePr>
            <p:cNvPr id="19458" name="Object 123"/>
            <p:cNvGraphicFramePr/>
            <p:nvPr/>
          </p:nvGraphicFramePr>
          <p:xfrm>
            <a:off x="4508" y="2779"/>
            <a:ext cx="89" cy="71"/>
          </p:xfrm>
          <a:graphic>
            <a:graphicData uri="http://schemas.openxmlformats.org/presentationml/2006/ole">
              <mc:AlternateContent xmlns:mc="http://schemas.openxmlformats.org/markup-compatibility/2006">
                <mc:Choice xmlns:v="urn:schemas-microsoft-com:vml" Requires="v">
                  <p:oleObj spid="_x0000_s3094" name="" r:id="rId1" imgW="599440" imgH="476250" progId="Word.Document.8">
                    <p:embed/>
                  </p:oleObj>
                </mc:Choice>
                <mc:Fallback>
                  <p:oleObj name="" r:id="rId1" imgW="599440" imgH="476250" progId="Word.Document.8">
                    <p:embed/>
                    <p:pic>
                      <p:nvPicPr>
                        <p:cNvPr id="0" name="图片 3093"/>
                        <p:cNvPicPr/>
                        <p:nvPr/>
                      </p:nvPicPr>
                      <p:blipFill>
                        <a:blip r:embed="rId2"/>
                        <a:stretch>
                          <a:fillRect/>
                        </a:stretch>
                      </p:blipFill>
                      <p:spPr>
                        <a:xfrm>
                          <a:off x="4508" y="2779"/>
                          <a:ext cx="89" cy="71"/>
                        </a:xfrm>
                        <a:prstGeom prst="rect">
                          <a:avLst/>
                        </a:prstGeom>
                        <a:noFill/>
                        <a:ln w="38100">
                          <a:noFill/>
                          <a:miter/>
                        </a:ln>
                      </p:spPr>
                    </p:pic>
                  </p:oleObj>
                </mc:Fallback>
              </mc:AlternateContent>
            </a:graphicData>
          </a:graphic>
        </p:graphicFrame>
        <p:graphicFrame>
          <p:nvGraphicFramePr>
            <p:cNvPr id="19459" name="Object 124"/>
            <p:cNvGraphicFramePr/>
            <p:nvPr/>
          </p:nvGraphicFramePr>
          <p:xfrm>
            <a:off x="1580" y="2779"/>
            <a:ext cx="89" cy="71"/>
          </p:xfrm>
          <a:graphic>
            <a:graphicData uri="http://schemas.openxmlformats.org/presentationml/2006/ole">
              <mc:AlternateContent xmlns:mc="http://schemas.openxmlformats.org/markup-compatibility/2006">
                <mc:Choice xmlns:v="urn:schemas-microsoft-com:vml" Requires="v">
                  <p:oleObj spid="_x0000_s3096" name="" r:id="rId3" imgW="599440" imgH="476250" progId="Word.Document.8">
                    <p:embed/>
                  </p:oleObj>
                </mc:Choice>
                <mc:Fallback>
                  <p:oleObj name="" r:id="rId3" imgW="599440" imgH="476250" progId="Word.Document.8">
                    <p:embed/>
                    <p:pic>
                      <p:nvPicPr>
                        <p:cNvPr id="0" name="图片 3095"/>
                        <p:cNvPicPr/>
                        <p:nvPr/>
                      </p:nvPicPr>
                      <p:blipFill>
                        <a:blip r:embed="rId2"/>
                        <a:stretch>
                          <a:fillRect/>
                        </a:stretch>
                      </p:blipFill>
                      <p:spPr>
                        <a:xfrm>
                          <a:off x="1580" y="2779"/>
                          <a:ext cx="89" cy="71"/>
                        </a:xfrm>
                        <a:prstGeom prst="rect">
                          <a:avLst/>
                        </a:prstGeom>
                        <a:noFill/>
                        <a:ln w="38100">
                          <a:noFill/>
                          <a:miter/>
                        </a:ln>
                      </p:spPr>
                    </p:pic>
                  </p:oleObj>
                </mc:Fallback>
              </mc:AlternateContent>
            </a:graphicData>
          </a:graphic>
        </p:graphicFrame>
        <p:graphicFrame>
          <p:nvGraphicFramePr>
            <p:cNvPr id="19460" name="Object 125"/>
            <p:cNvGraphicFramePr/>
            <p:nvPr/>
          </p:nvGraphicFramePr>
          <p:xfrm>
            <a:off x="2547" y="2779"/>
            <a:ext cx="89" cy="71"/>
          </p:xfrm>
          <a:graphic>
            <a:graphicData uri="http://schemas.openxmlformats.org/presentationml/2006/ole">
              <mc:AlternateContent xmlns:mc="http://schemas.openxmlformats.org/markup-compatibility/2006">
                <mc:Choice xmlns:v="urn:schemas-microsoft-com:vml" Requires="v">
                  <p:oleObj spid="_x0000_s3097" name="" r:id="rId4" imgW="599440" imgH="476250" progId="Word.Document.8">
                    <p:embed/>
                  </p:oleObj>
                </mc:Choice>
                <mc:Fallback>
                  <p:oleObj name="" r:id="rId4" imgW="599440" imgH="476250" progId="Word.Document.8">
                    <p:embed/>
                    <p:pic>
                      <p:nvPicPr>
                        <p:cNvPr id="0" name="图片 3096"/>
                        <p:cNvPicPr/>
                        <p:nvPr/>
                      </p:nvPicPr>
                      <p:blipFill>
                        <a:blip r:embed="rId2"/>
                        <a:stretch>
                          <a:fillRect/>
                        </a:stretch>
                      </p:blipFill>
                      <p:spPr>
                        <a:xfrm>
                          <a:off x="2547" y="2779"/>
                          <a:ext cx="89" cy="71"/>
                        </a:xfrm>
                        <a:prstGeom prst="rect">
                          <a:avLst/>
                        </a:prstGeom>
                        <a:noFill/>
                        <a:ln w="38100">
                          <a:noFill/>
                          <a:miter/>
                        </a:ln>
                      </p:spPr>
                    </p:pic>
                  </p:oleObj>
                </mc:Fallback>
              </mc:AlternateContent>
            </a:graphicData>
          </a:graphic>
        </p:graphicFrame>
        <p:graphicFrame>
          <p:nvGraphicFramePr>
            <p:cNvPr id="19461" name="Object 126"/>
            <p:cNvGraphicFramePr/>
            <p:nvPr/>
          </p:nvGraphicFramePr>
          <p:xfrm>
            <a:off x="3507" y="2779"/>
            <a:ext cx="89" cy="71"/>
          </p:xfrm>
          <a:graphic>
            <a:graphicData uri="http://schemas.openxmlformats.org/presentationml/2006/ole">
              <mc:AlternateContent xmlns:mc="http://schemas.openxmlformats.org/markup-compatibility/2006">
                <mc:Choice xmlns:v="urn:schemas-microsoft-com:vml" Requires="v">
                  <p:oleObj spid="_x0000_s3098" name="" r:id="rId5" imgW="599440" imgH="476250" progId="Word.Document.8">
                    <p:embed/>
                  </p:oleObj>
                </mc:Choice>
                <mc:Fallback>
                  <p:oleObj name="" r:id="rId5" imgW="599440" imgH="476250" progId="Word.Document.8">
                    <p:embed/>
                    <p:pic>
                      <p:nvPicPr>
                        <p:cNvPr id="0" name="图片 3097"/>
                        <p:cNvPicPr/>
                        <p:nvPr/>
                      </p:nvPicPr>
                      <p:blipFill>
                        <a:blip r:embed="rId2"/>
                        <a:stretch>
                          <a:fillRect/>
                        </a:stretch>
                      </p:blipFill>
                      <p:spPr>
                        <a:xfrm>
                          <a:off x="3507" y="2779"/>
                          <a:ext cx="89" cy="71"/>
                        </a:xfrm>
                        <a:prstGeom prst="rect">
                          <a:avLst/>
                        </a:prstGeom>
                        <a:noFill/>
                        <a:ln w="38100">
                          <a:noFill/>
                          <a:miter/>
                        </a:ln>
                      </p:spPr>
                    </p:pic>
                  </p:oleObj>
                </mc:Fallback>
              </mc:AlternateContent>
            </a:graphicData>
          </a:graphic>
        </p:graphicFrame>
      </p:gr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8050" name="Rectangle 2"/>
          <p:cNvSpPr>
            <a:spLocks noChangeArrowheads="1"/>
          </p:cNvSpPr>
          <p:nvPr/>
        </p:nvSpPr>
        <p:spPr bwMode="auto">
          <a:xfrm>
            <a:off x="606425" y="863600"/>
            <a:ext cx="3284538" cy="725488"/>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Acme  </a:t>
            </a:r>
            <a:r>
              <a:rPr kumimoji="0" lang="zh-CN" altLang="en-US"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生产控制</a:t>
            </a:r>
            <a:r>
              <a:rPr kumimoji="0" lang="en-US" altLang="zh-CN" sz="3200" b="1"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endParaRPr kumimoji="0" lang="en-US" altLang="zh-CN" sz="2800" b="0"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898051" name="Rectangle 3"/>
          <p:cNvSpPr>
            <a:spLocks noChangeArrowheads="1"/>
          </p:cNvSpPr>
          <p:nvPr/>
        </p:nvSpPr>
        <p:spPr bwMode="auto">
          <a:xfrm>
            <a:off x="7494588" y="973138"/>
            <a:ext cx="1247775" cy="579438"/>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图表</a:t>
            </a:r>
            <a:r>
              <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endPar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33124" name="Rectangle 4"/>
          <p:cNvSpPr/>
          <p:nvPr/>
        </p:nvSpPr>
        <p:spPr>
          <a:xfrm>
            <a:off x="6738938" y="1820863"/>
            <a:ext cx="2795587" cy="1731962"/>
          </a:xfrm>
          <a:prstGeom prst="rect">
            <a:avLst/>
          </a:prstGeom>
          <a:solidFill>
            <a:schemeClr val="tx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33125" name="Rectangle 5"/>
          <p:cNvSpPr/>
          <p:nvPr/>
        </p:nvSpPr>
        <p:spPr>
          <a:xfrm>
            <a:off x="6850063" y="1873250"/>
            <a:ext cx="2574925" cy="822325"/>
          </a:xfrm>
          <a:prstGeom prst="rect">
            <a:avLst/>
          </a:prstGeom>
          <a:noFill/>
          <a:ln w="9525">
            <a:noFill/>
          </a:ln>
        </p:spPr>
        <p:txBody>
          <a:bodyPr lIns="92075" tIns="46038" rIns="92075" bIns="46038">
            <a:spAutoFit/>
          </a:bodyPr>
          <a:p>
            <a:pPr algn="ctr"/>
            <a:r>
              <a:rPr lang="en-US" altLang="zh-CN" sz="2400" b="0">
                <a:solidFill>
                  <a:schemeClr val="bg2"/>
                </a:solidFill>
                <a:latin typeface="Comic Sans MS" panose="030F0702030302020204" pitchFamily="66" charset="0"/>
                <a:ea typeface="宋体" panose="02010600030101010101" pitchFamily="2" charset="-122"/>
              </a:rPr>
              <a:t>PRODUCTION</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CONTROL</a:t>
            </a:r>
            <a:r>
              <a:rPr lang="zh-CN" altLang="en-US" sz="2400" b="0" dirty="0">
                <a:solidFill>
                  <a:schemeClr val="bg2"/>
                </a:solidFill>
                <a:latin typeface="Comic Sans MS" panose="030F0702030302020204" pitchFamily="66" charset="0"/>
                <a:ea typeface="宋体" panose="02010600030101010101" pitchFamily="2" charset="-122"/>
              </a:rPr>
              <a:t> </a:t>
            </a:r>
            <a:endParaRPr lang="zh-CN" altLang="en-US" sz="2400" b="0" dirty="0">
              <a:solidFill>
                <a:schemeClr val="bg2"/>
              </a:solidFill>
              <a:latin typeface="Comic Sans MS" panose="030F0702030302020204" pitchFamily="66" charset="0"/>
              <a:ea typeface="宋体" panose="02010600030101010101" pitchFamily="2" charset="-122"/>
            </a:endParaRPr>
          </a:p>
        </p:txBody>
      </p:sp>
      <p:sp>
        <p:nvSpPr>
          <p:cNvPr id="133126" name="Line 6"/>
          <p:cNvSpPr/>
          <p:nvPr/>
        </p:nvSpPr>
        <p:spPr>
          <a:xfrm flipV="1">
            <a:off x="6748463" y="2640013"/>
            <a:ext cx="2819400" cy="6350"/>
          </a:xfrm>
          <a:prstGeom prst="line">
            <a:avLst/>
          </a:prstGeom>
          <a:ln w="25400" cap="flat" cmpd="sng">
            <a:solidFill>
              <a:schemeClr val="bg2"/>
            </a:solidFill>
            <a:prstDash val="solid"/>
            <a:headEnd type="none" w="sm" len="sm"/>
            <a:tailEnd type="none" w="sm" len="sm"/>
          </a:ln>
        </p:spPr>
      </p:sp>
      <p:sp>
        <p:nvSpPr>
          <p:cNvPr id="898055" name="Rectangle 7"/>
          <p:cNvSpPr/>
          <p:nvPr/>
        </p:nvSpPr>
        <p:spPr>
          <a:xfrm>
            <a:off x="6740525" y="3079750"/>
            <a:ext cx="817563" cy="469900"/>
          </a:xfrm>
          <a:prstGeom prst="rect">
            <a:avLst/>
          </a:prstGeom>
          <a:noFill/>
          <a:ln w="12700" cap="flat" cmpd="sng">
            <a:solidFill>
              <a:schemeClr val="bg2"/>
            </a:solidFill>
            <a:prstDash val="solid"/>
            <a:miter/>
            <a:headEnd type="none" w="med" len="med"/>
            <a:tailEnd type="none" w="med" len="med"/>
          </a:ln>
        </p:spPr>
        <p:txBody>
          <a:bodyPr wrap="none" lIns="92075" tIns="46038" rIns="92075" bIns="46038">
            <a:spAutoFit/>
          </a:bodyPr>
          <a:p>
            <a:pPr defTabSz="824230" eaLnBrk="0" hangingPunct="0"/>
            <a:r>
              <a:rPr lang="en-US" altLang="zh-CN" sz="2400" b="0">
                <a:solidFill>
                  <a:schemeClr val="bg2"/>
                </a:solidFill>
                <a:latin typeface="Comic Sans MS" panose="030F0702030302020204" pitchFamily="66" charset="0"/>
                <a:ea typeface="宋体" panose="02010600030101010101" pitchFamily="2" charset="-122"/>
              </a:rPr>
              <a:t>MRP</a:t>
            </a:r>
            <a:endParaRPr lang="en-US" altLang="zh-CN" sz="2400" b="0">
              <a:solidFill>
                <a:schemeClr val="bg2"/>
              </a:solidFill>
              <a:latin typeface="Comic Sans MS" panose="030F0702030302020204" pitchFamily="66" charset="0"/>
              <a:ea typeface="宋体" panose="02010600030101010101" pitchFamily="2" charset="-122"/>
            </a:endParaRPr>
          </a:p>
        </p:txBody>
      </p:sp>
      <p:grpSp>
        <p:nvGrpSpPr>
          <p:cNvPr id="2" name="Group 8"/>
          <p:cNvGrpSpPr/>
          <p:nvPr/>
        </p:nvGrpSpPr>
        <p:grpSpPr>
          <a:xfrm>
            <a:off x="6521450" y="3902075"/>
            <a:ext cx="3138488" cy="835025"/>
            <a:chOff x="3792" y="2298"/>
            <a:chExt cx="1825" cy="526"/>
          </a:xfrm>
        </p:grpSpPr>
        <p:sp>
          <p:nvSpPr>
            <p:cNvPr id="898057" name="Freeform 9"/>
            <p:cNvSpPr/>
            <p:nvPr/>
          </p:nvSpPr>
          <p:spPr bwMode="auto">
            <a:xfrm>
              <a:off x="3792" y="2544"/>
              <a:ext cx="1825" cy="145"/>
            </a:xfrm>
            <a:custGeom>
              <a:avLst/>
              <a:gdLst/>
              <a:ahLst/>
              <a:cxnLst>
                <a:cxn ang="0">
                  <a:pos x="0" y="144"/>
                </a:cxn>
                <a:cxn ang="0">
                  <a:pos x="432" y="144"/>
                </a:cxn>
                <a:cxn ang="0">
                  <a:pos x="288" y="0"/>
                </a:cxn>
                <a:cxn ang="0">
                  <a:pos x="1824" y="0"/>
                </a:cxn>
              </a:cxnLst>
              <a:rect l="0" t="0" r="r" b="b"/>
              <a:pathLst>
                <a:path w="1825" h="145">
                  <a:moveTo>
                    <a:pt x="0" y="144"/>
                  </a:moveTo>
                  <a:lnTo>
                    <a:pt x="432" y="144"/>
                  </a:lnTo>
                  <a:lnTo>
                    <a:pt x="288" y="0"/>
                  </a:lnTo>
                  <a:lnTo>
                    <a:pt x="1824" y="0"/>
                  </a:lnTo>
                </a:path>
              </a:pathLst>
            </a:custGeom>
            <a:noFill/>
            <a:ln w="12700" cap="rnd" cmpd="sng">
              <a:solidFill>
                <a:schemeClr val="tx1"/>
              </a:solidFill>
              <a:prstDash val="solid"/>
              <a:round/>
              <a:headEnd type="stealth" w="med" len="lg"/>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135" name="Rectangle 10"/>
            <p:cNvSpPr/>
            <p:nvPr/>
          </p:nvSpPr>
          <p:spPr>
            <a:xfrm>
              <a:off x="4497" y="2298"/>
              <a:ext cx="680" cy="526"/>
            </a:xfrm>
            <a:prstGeom prst="rect">
              <a:avLst/>
            </a:prstGeom>
            <a:solidFill>
              <a:schemeClr val="tx1"/>
            </a:solidFill>
            <a:ln w="12700" cap="flat" cmpd="sng">
              <a:solidFill>
                <a:schemeClr val="bg2"/>
              </a:solidFill>
              <a:prstDash val="solid"/>
              <a:miter/>
              <a:headEnd type="none" w="med" len="med"/>
              <a:tailEnd type="none" w="med" len="med"/>
            </a:ln>
          </p:spPr>
          <p:txBody>
            <a:bodyPr wrap="none" lIns="92075" tIns="46038" rIns="92075" bIns="46038">
              <a:spAutoFit/>
            </a:bodyPr>
            <a:p>
              <a:pPr algn="ctr"/>
              <a:r>
                <a:rPr lang="en-US" altLang="zh-CN" sz="2400" b="0">
                  <a:solidFill>
                    <a:schemeClr val="bg2"/>
                  </a:solidFill>
                  <a:latin typeface="Comic Sans MS" panose="030F0702030302020204" pitchFamily="66" charset="0"/>
                  <a:ea typeface="宋体" panose="02010600030101010101" pitchFamily="2" charset="-122"/>
                </a:rPr>
                <a:t>Daily</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Order</a:t>
              </a:r>
              <a:r>
                <a:rPr lang="zh-CN" altLang="en-US" sz="2400" b="0" dirty="0">
                  <a:solidFill>
                    <a:schemeClr val="bg2"/>
                  </a:solidFill>
                  <a:latin typeface="Comic Sans MS" panose="030F0702030302020204" pitchFamily="66" charset="0"/>
                  <a:ea typeface="宋体" panose="02010600030101010101" pitchFamily="2" charset="-122"/>
                </a:rPr>
                <a:t> </a:t>
              </a:r>
              <a:endParaRPr lang="zh-CN" altLang="en-US" sz="2400" b="0" dirty="0">
                <a:solidFill>
                  <a:schemeClr val="bg2"/>
                </a:solidFill>
                <a:latin typeface="Comic Sans MS" panose="030F0702030302020204" pitchFamily="66" charset="0"/>
                <a:ea typeface="宋体" panose="02010600030101010101" pitchFamily="2" charset="-122"/>
              </a:endParaRPr>
            </a:p>
          </p:txBody>
        </p:sp>
      </p:grpSp>
      <p:grpSp>
        <p:nvGrpSpPr>
          <p:cNvPr id="3" name="Group 11"/>
          <p:cNvGrpSpPr/>
          <p:nvPr/>
        </p:nvGrpSpPr>
        <p:grpSpPr>
          <a:xfrm>
            <a:off x="6521450" y="5260975"/>
            <a:ext cx="3097213" cy="835025"/>
            <a:chOff x="3792" y="3154"/>
            <a:chExt cx="1801" cy="526"/>
          </a:xfrm>
        </p:grpSpPr>
        <p:sp>
          <p:nvSpPr>
            <p:cNvPr id="898060" name="Line 12"/>
            <p:cNvSpPr>
              <a:spLocks noChangeShapeType="1"/>
            </p:cNvSpPr>
            <p:nvPr/>
          </p:nvSpPr>
          <p:spPr bwMode="auto">
            <a:xfrm>
              <a:off x="3792" y="3417"/>
              <a:ext cx="1801" cy="0"/>
            </a:xfrm>
            <a:prstGeom prst="line">
              <a:avLst/>
            </a:prstGeom>
            <a:noFill/>
            <a:ln w="12700">
              <a:solidFill>
                <a:schemeClr val="tx1"/>
              </a:solidFill>
              <a:round/>
              <a:headEnd type="stealth" w="med" len="lg"/>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3133" name="Rectangle 13"/>
            <p:cNvSpPr/>
            <p:nvPr/>
          </p:nvSpPr>
          <p:spPr>
            <a:xfrm>
              <a:off x="4262" y="3154"/>
              <a:ext cx="923" cy="526"/>
            </a:xfrm>
            <a:prstGeom prst="rect">
              <a:avLst/>
            </a:prstGeom>
            <a:solidFill>
              <a:schemeClr val="tx1"/>
            </a:solidFill>
            <a:ln w="12700" cap="flat" cmpd="sng">
              <a:solidFill>
                <a:schemeClr val="bg2"/>
              </a:solidFill>
              <a:prstDash val="solid"/>
              <a:miter/>
              <a:headEnd type="none" w="med" len="med"/>
              <a:tailEnd type="none" w="med" len="med"/>
            </a:ln>
          </p:spPr>
          <p:txBody>
            <a:bodyPr wrap="none" lIns="92075" tIns="46038" rIns="92075" bIns="46038">
              <a:spAutoFit/>
            </a:bodyPr>
            <a:p>
              <a:pPr algn="ctr"/>
              <a:r>
                <a:rPr lang="en-US" altLang="zh-CN" sz="2400" b="0">
                  <a:solidFill>
                    <a:schemeClr val="bg2"/>
                  </a:solidFill>
                  <a:latin typeface="Comic Sans MS" panose="030F0702030302020204" pitchFamily="66" charset="0"/>
                  <a:ea typeface="宋体" panose="02010600030101010101" pitchFamily="2" charset="-122"/>
                </a:rPr>
                <a:t>Weekly</a:t>
              </a:r>
              <a:endParaRPr lang="en-US" altLang="zh-CN" sz="2400" b="0">
                <a:solidFill>
                  <a:schemeClr val="bg2"/>
                </a:solidFill>
                <a:latin typeface="Comic Sans MS" panose="030F0702030302020204" pitchFamily="66" charset="0"/>
                <a:ea typeface="宋体" panose="02010600030101010101" pitchFamily="2" charset="-122"/>
              </a:endParaRPr>
            </a:p>
            <a:p>
              <a:pPr algn="ctr"/>
              <a:r>
                <a:rPr lang="en-US" altLang="zh-CN" sz="2400" b="0">
                  <a:solidFill>
                    <a:schemeClr val="bg2"/>
                  </a:solidFill>
                  <a:latin typeface="Comic Sans MS" panose="030F0702030302020204" pitchFamily="66" charset="0"/>
                  <a:ea typeface="宋体" panose="02010600030101010101" pitchFamily="2" charset="-122"/>
                </a:rPr>
                <a:t>Schedule</a:t>
              </a:r>
              <a:r>
                <a:rPr lang="zh-CN" altLang="en-US" sz="2400" b="0" dirty="0">
                  <a:solidFill>
                    <a:schemeClr val="bg2"/>
                  </a:solidFill>
                  <a:latin typeface="Comic Sans MS" panose="030F0702030302020204" pitchFamily="66" charset="0"/>
                  <a:ea typeface="宋体" panose="02010600030101010101" pitchFamily="2" charset="-122"/>
                </a:rPr>
                <a:t> </a:t>
              </a:r>
              <a:endParaRPr lang="zh-CN" altLang="en-US" sz="2400" b="0" dirty="0">
                <a:solidFill>
                  <a:schemeClr val="bg2"/>
                </a:solidFill>
                <a:latin typeface="Comic Sans MS" panose="030F0702030302020204" pitchFamily="66" charset="0"/>
                <a:ea typeface="宋体" panose="02010600030101010101" pitchFamily="2" charset="-122"/>
              </a:endParaRPr>
            </a:p>
          </p:txBody>
        </p:sp>
      </p:grpSp>
      <p:sp>
        <p:nvSpPr>
          <p:cNvPr id="133130" name="Rectangle 14"/>
          <p:cNvSpPr>
            <a:spLocks noGrp="1"/>
          </p:cNvSpPr>
          <p:nvPr>
            <p:ph type="title"/>
          </p:nvPr>
        </p:nvSpPr>
        <p:spPr>
          <a:xfrm>
            <a:off x="382588" y="190500"/>
            <a:ext cx="9142412" cy="1143000"/>
          </a:xfrm>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加入信息流</a:t>
            </a:r>
            <a:endParaRPr lang="zh-CN" altLang="en-US" dirty="0">
              <a:ea typeface="宋体" panose="02010600030101010101" pitchFamily="2" charset="-122"/>
            </a:endParaRPr>
          </a:p>
        </p:txBody>
      </p:sp>
      <p:sp>
        <p:nvSpPr>
          <p:cNvPr id="133131" name="Rectangle 15"/>
          <p:cNvSpPr>
            <a:spLocks noGrp="1"/>
          </p:cNvSpPr>
          <p:nvPr>
            <p:ph type="body" sz="half" idx="1"/>
          </p:nvPr>
        </p:nvSpPr>
        <p:spPr>
          <a:xfrm>
            <a:off x="382588" y="1905000"/>
            <a:ext cx="5256212" cy="4648200"/>
          </a:xfrm>
          <a:ln/>
        </p:spPr>
        <p:txBody>
          <a:bodyPr vert="horz" wrap="square" lIns="91440" tIns="45720" rIns="91440" bIns="45720" anchor="t" anchorCtr="0"/>
          <a:p>
            <a:pPr eaLnBrk="1" hangingPunct="1">
              <a:buClr>
                <a:srgbClr val="FF9900"/>
              </a:buClr>
              <a:buSzPct val="150000"/>
              <a:buFontTx/>
            </a:pPr>
            <a:r>
              <a:rPr lang="zh-CN" altLang="en-US" sz="2000" dirty="0">
                <a:ea typeface="宋体" panose="02010600030101010101" pitchFamily="2" charset="-122"/>
              </a:rPr>
              <a:t> 来自顾客的预测</a:t>
            </a:r>
            <a:r>
              <a:rPr lang="en-US" altLang="zh-CN" sz="2000">
                <a:ea typeface="宋体" panose="02010600030101010101" pitchFamily="2" charset="-122"/>
              </a:rPr>
              <a:t>/30/60/90</a:t>
            </a:r>
            <a:r>
              <a:rPr lang="zh-CN" altLang="en-US" sz="2000" dirty="0">
                <a:ea typeface="宋体" panose="02010600030101010101" pitchFamily="2" charset="-122"/>
              </a:rPr>
              <a:t>天 </a:t>
            </a:r>
            <a:r>
              <a:rPr lang="en-US" altLang="zh-CN" sz="2000">
                <a:ea typeface="宋体" panose="02010600030101010101" pitchFamily="2" charset="-122"/>
              </a:rPr>
              <a:t> </a:t>
            </a:r>
            <a:endParaRPr lang="en-US" altLang="zh-CN" sz="2000"/>
          </a:p>
          <a:p>
            <a:pPr eaLnBrk="1" hangingPunct="1">
              <a:buClr>
                <a:srgbClr val="FF9900"/>
              </a:buClr>
              <a:buSzPct val="150000"/>
              <a:buFontTx/>
            </a:pPr>
            <a:r>
              <a:rPr lang="en-US" altLang="zh-CN" sz="2000">
                <a:ea typeface="宋体" panose="02010600030101010101" pitchFamily="2" charset="-122"/>
              </a:rPr>
              <a:t> </a:t>
            </a:r>
            <a:r>
              <a:rPr lang="zh-CN" altLang="en-US" sz="2000" dirty="0">
                <a:ea typeface="宋体" panose="02010600030101010101" pitchFamily="2" charset="-122"/>
              </a:rPr>
              <a:t>每日确认订货</a:t>
            </a:r>
            <a:endParaRPr lang="zh-CN" altLang="en-US" sz="2000" dirty="0">
              <a:ea typeface="宋体" panose="02010600030101010101" pitchFamily="2" charset="-122"/>
            </a:endParaRPr>
          </a:p>
          <a:p>
            <a:pPr eaLnBrk="1" hangingPunct="1">
              <a:buClr>
                <a:srgbClr val="FF9900"/>
              </a:buClr>
              <a:buSzPct val="150000"/>
              <a:buFontTx/>
            </a:pPr>
            <a:r>
              <a:rPr lang="en-US" altLang="zh-CN" sz="2000">
                <a:ea typeface="宋体" panose="02010600030101010101" pitchFamily="2" charset="-122"/>
              </a:rPr>
              <a:t> </a:t>
            </a:r>
            <a:r>
              <a:rPr lang="zh-CN" altLang="en-US" sz="2000" dirty="0">
                <a:ea typeface="宋体" panose="02010600030101010101" pitchFamily="2" charset="-122"/>
              </a:rPr>
              <a:t>每周</a:t>
            </a:r>
            <a:r>
              <a:rPr lang="en-US" altLang="zh-CN" sz="2000">
                <a:ea typeface="宋体" panose="02010600030101010101" pitchFamily="2" charset="-122"/>
              </a:rPr>
              <a:t> </a:t>
            </a:r>
            <a:r>
              <a:rPr lang="zh-CN" altLang="en-US" sz="2000" dirty="0">
                <a:ea typeface="宋体" panose="02010600030101010101" pitchFamily="2" charset="-122"/>
              </a:rPr>
              <a:t>产生</a:t>
            </a:r>
            <a:r>
              <a:rPr lang="en-US" altLang="zh-CN" sz="2000">
                <a:ea typeface="宋体" panose="02010600030101010101" pitchFamily="2" charset="-122"/>
              </a:rPr>
              <a:t>MRP</a:t>
            </a:r>
            <a:endParaRPr lang="zh-CN" altLang="en-US" sz="2000" dirty="0">
              <a:ea typeface="宋体" panose="02010600030101010101" pitchFamily="2" charset="-122"/>
            </a:endParaRPr>
          </a:p>
          <a:p>
            <a:pPr eaLnBrk="1" hangingPunct="1">
              <a:buClr>
                <a:srgbClr val="FF9900"/>
              </a:buClr>
              <a:buSzPct val="150000"/>
              <a:buFontTx/>
            </a:pPr>
            <a:r>
              <a:rPr lang="en-US" altLang="zh-CN" sz="2000">
                <a:ea typeface="宋体" panose="02010600030101010101" pitchFamily="2" charset="-122"/>
              </a:rPr>
              <a:t> 6  </a:t>
            </a:r>
            <a:r>
              <a:rPr lang="zh-CN" altLang="en-US" sz="2000" dirty="0">
                <a:ea typeface="宋体" panose="02010600030101010101" pitchFamily="2" charset="-122"/>
              </a:rPr>
              <a:t>周的预测给供方</a:t>
            </a:r>
            <a:endParaRPr lang="zh-CN" altLang="en-US" sz="2000" dirty="0">
              <a:ea typeface="宋体" panose="02010600030101010101" pitchFamily="2" charset="-122"/>
            </a:endParaRPr>
          </a:p>
          <a:p>
            <a:pPr eaLnBrk="1" hangingPunct="1">
              <a:buClr>
                <a:srgbClr val="FF9900"/>
              </a:buClr>
              <a:buSzPct val="150000"/>
              <a:buFontTx/>
            </a:pPr>
            <a:r>
              <a:rPr lang="zh-CN" altLang="en-US" sz="2000" dirty="0">
                <a:ea typeface="宋体" panose="02010600030101010101" pitchFamily="2" charset="-122"/>
              </a:rPr>
              <a:t> 每周向供方 确认放行</a:t>
            </a:r>
            <a:endParaRPr lang="zh-CN" altLang="en-US" sz="2000" dirty="0">
              <a:ea typeface="宋体" panose="02010600030101010101" pitchFamily="2" charset="-122"/>
            </a:endParaRPr>
          </a:p>
          <a:p>
            <a:pPr eaLnBrk="1" hangingPunct="1">
              <a:buClr>
                <a:srgbClr val="FF9900"/>
              </a:buClr>
              <a:buSzPct val="150000"/>
              <a:buFontTx/>
            </a:pPr>
            <a:r>
              <a:rPr lang="en-US" altLang="zh-CN" sz="2000">
                <a:ea typeface="宋体" panose="02010600030101010101" pitchFamily="2" charset="-122"/>
              </a:rPr>
              <a:t> </a:t>
            </a:r>
            <a:r>
              <a:rPr lang="zh-CN" altLang="en-US" sz="2000" dirty="0">
                <a:ea typeface="宋体" panose="02010600030101010101" pitchFamily="2" charset="-122"/>
              </a:rPr>
              <a:t>每周计划 </a:t>
            </a:r>
            <a:endParaRPr lang="zh-CN" altLang="en-US" sz="2000" dirty="0">
              <a:ea typeface="宋体" panose="02010600030101010101" pitchFamily="2" charset="-122"/>
            </a:endParaRPr>
          </a:p>
          <a:p>
            <a:pPr eaLnBrk="1" hangingPunct="1">
              <a:buClr>
                <a:srgbClr val="FF9900"/>
              </a:buClr>
              <a:buSzPct val="150000"/>
              <a:buFontTx/>
            </a:pPr>
            <a:r>
              <a:rPr lang="en-US" altLang="zh-CN" sz="2000">
                <a:ea typeface="宋体" panose="02010600030101010101" pitchFamily="2" charset="-122"/>
              </a:rPr>
              <a:t> </a:t>
            </a:r>
            <a:r>
              <a:rPr lang="zh-CN" altLang="en-US" sz="2000" dirty="0">
                <a:ea typeface="宋体" panose="02010600030101010101" pitchFamily="2" charset="-122"/>
              </a:rPr>
              <a:t>每日发货计划</a:t>
            </a:r>
            <a:endParaRPr lang="zh-CN" altLang="en-US" sz="2000" dirty="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98055"/>
                                        </p:tgtEl>
                                        <p:attrNameLst>
                                          <p:attrName>style.visibility</p:attrName>
                                        </p:attrNameLst>
                                      </p:cBhvr>
                                      <p:to>
                                        <p:strVal val="visible"/>
                                      </p:to>
                                    </p:set>
                                    <p:animEffect transition="in" filter="box(out)">
                                      <p:cBhvr>
                                        <p:cTn id="7" dur="500"/>
                                        <p:tgtEl>
                                          <p:spTgt spid="8980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5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6" name="Rectangle 2"/>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目前状态图</a:t>
            </a:r>
            <a:endParaRPr lang="zh-CN" altLang="en-US" dirty="0">
              <a:ea typeface="宋体" panose="02010600030101010101" pitchFamily="2" charset="-122"/>
            </a:endParaRPr>
          </a:p>
        </p:txBody>
      </p:sp>
      <p:grpSp>
        <p:nvGrpSpPr>
          <p:cNvPr id="20487" name="Group 3"/>
          <p:cNvGrpSpPr/>
          <p:nvPr/>
        </p:nvGrpSpPr>
        <p:grpSpPr>
          <a:xfrm>
            <a:off x="336550" y="1106488"/>
            <a:ext cx="9340850" cy="5310187"/>
            <a:chOff x="144" y="888"/>
            <a:chExt cx="5884" cy="2871"/>
          </a:xfrm>
        </p:grpSpPr>
        <p:sp>
          <p:nvSpPr>
            <p:cNvPr id="20488" name="AutoShape 4" descr="Dark vertical"/>
            <p:cNvSpPr/>
            <p:nvPr/>
          </p:nvSpPr>
          <p:spPr>
            <a:xfrm>
              <a:off x="1104" y="2928"/>
              <a:ext cx="384" cy="96"/>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489" name="AutoShape 5" descr="Dark vertical"/>
            <p:cNvSpPr/>
            <p:nvPr/>
          </p:nvSpPr>
          <p:spPr>
            <a:xfrm>
              <a:off x="2112" y="2928"/>
              <a:ext cx="384" cy="96"/>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490" name="AutoShape 6" descr="Dark vertical"/>
            <p:cNvSpPr/>
            <p:nvPr/>
          </p:nvSpPr>
          <p:spPr>
            <a:xfrm>
              <a:off x="3072" y="2976"/>
              <a:ext cx="384" cy="96"/>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491" name="AutoShape 7" descr="Dark vertical"/>
            <p:cNvSpPr/>
            <p:nvPr/>
          </p:nvSpPr>
          <p:spPr>
            <a:xfrm>
              <a:off x="4032" y="2976"/>
              <a:ext cx="384" cy="96"/>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492" name="Rectangle 8"/>
            <p:cNvSpPr/>
            <p:nvPr/>
          </p:nvSpPr>
          <p:spPr>
            <a:xfrm>
              <a:off x="5413" y="2939"/>
              <a:ext cx="606"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493" name="Rectangle 9"/>
            <p:cNvSpPr/>
            <p:nvPr/>
          </p:nvSpPr>
          <p:spPr>
            <a:xfrm>
              <a:off x="5433" y="2945"/>
              <a:ext cx="567" cy="84"/>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SHIPPING</a:t>
              </a:r>
              <a:endParaRPr lang="en-US" altLang="zh-CN" sz="800" b="0">
                <a:latin typeface="Comic Sans MS" panose="030F0702030302020204" pitchFamily="66" charset="0"/>
                <a:ea typeface="宋体" panose="02010600030101010101" pitchFamily="2" charset="-122"/>
              </a:endParaRPr>
            </a:p>
          </p:txBody>
        </p:sp>
        <p:sp>
          <p:nvSpPr>
            <p:cNvPr id="20494" name="Line 10"/>
            <p:cNvSpPr/>
            <p:nvPr/>
          </p:nvSpPr>
          <p:spPr>
            <a:xfrm flipV="1">
              <a:off x="5406" y="3035"/>
              <a:ext cx="622" cy="2"/>
            </a:xfrm>
            <a:prstGeom prst="line">
              <a:avLst/>
            </a:prstGeom>
            <a:ln w="25400" cap="flat" cmpd="sng">
              <a:solidFill>
                <a:schemeClr val="tx1"/>
              </a:solidFill>
              <a:prstDash val="solid"/>
              <a:headEnd type="none" w="sm" len="sm"/>
              <a:tailEnd type="none" w="sm" len="sm"/>
            </a:ln>
          </p:spPr>
        </p:sp>
        <p:sp>
          <p:nvSpPr>
            <p:cNvPr id="20495" name="Rectangle 11"/>
            <p:cNvSpPr/>
            <p:nvPr/>
          </p:nvSpPr>
          <p:spPr>
            <a:xfrm>
              <a:off x="3440" y="3401"/>
              <a:ext cx="664" cy="355"/>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62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100%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20496" name="Line 12"/>
            <p:cNvSpPr/>
            <p:nvPr/>
          </p:nvSpPr>
          <p:spPr>
            <a:xfrm>
              <a:off x="3434" y="3485"/>
              <a:ext cx="673" cy="0"/>
            </a:xfrm>
            <a:prstGeom prst="line">
              <a:avLst/>
            </a:prstGeom>
            <a:ln w="12700" cap="flat" cmpd="sng">
              <a:solidFill>
                <a:schemeClr val="bg2"/>
              </a:solidFill>
              <a:prstDash val="solid"/>
              <a:headEnd type="none" w="sm" len="sm"/>
              <a:tailEnd type="none" w="sm" len="sm"/>
            </a:ln>
          </p:spPr>
        </p:sp>
        <p:sp>
          <p:nvSpPr>
            <p:cNvPr id="20497" name="Line 13"/>
            <p:cNvSpPr/>
            <p:nvPr/>
          </p:nvSpPr>
          <p:spPr>
            <a:xfrm>
              <a:off x="3436" y="3566"/>
              <a:ext cx="672" cy="0"/>
            </a:xfrm>
            <a:prstGeom prst="line">
              <a:avLst/>
            </a:prstGeom>
            <a:ln w="12700" cap="flat" cmpd="sng">
              <a:solidFill>
                <a:schemeClr val="bg2"/>
              </a:solidFill>
              <a:prstDash val="solid"/>
              <a:headEnd type="none" w="sm" len="sm"/>
              <a:tailEnd type="none" w="sm" len="sm"/>
            </a:ln>
          </p:spPr>
        </p:sp>
        <p:sp>
          <p:nvSpPr>
            <p:cNvPr id="20498" name="Line 14"/>
            <p:cNvSpPr/>
            <p:nvPr/>
          </p:nvSpPr>
          <p:spPr>
            <a:xfrm>
              <a:off x="3436" y="3654"/>
              <a:ext cx="672" cy="0"/>
            </a:xfrm>
            <a:prstGeom prst="line">
              <a:avLst/>
            </a:prstGeom>
            <a:ln w="12700" cap="flat" cmpd="sng">
              <a:solidFill>
                <a:schemeClr val="bg2"/>
              </a:solidFill>
              <a:prstDash val="solid"/>
              <a:headEnd type="none" w="sm" len="sm"/>
              <a:tailEnd type="none" w="sm" len="sm"/>
            </a:ln>
          </p:spPr>
        </p:sp>
        <p:sp>
          <p:nvSpPr>
            <p:cNvPr id="20499" name="Line 15"/>
            <p:cNvSpPr/>
            <p:nvPr/>
          </p:nvSpPr>
          <p:spPr>
            <a:xfrm>
              <a:off x="3439" y="3732"/>
              <a:ext cx="671" cy="0"/>
            </a:xfrm>
            <a:prstGeom prst="line">
              <a:avLst/>
            </a:prstGeom>
            <a:ln w="12700" cap="flat" cmpd="sng">
              <a:solidFill>
                <a:schemeClr val="bg2"/>
              </a:solidFill>
              <a:prstDash val="solid"/>
              <a:headEnd type="none" w="sm" len="sm"/>
              <a:tailEnd type="none" w="sm" len="sm"/>
            </a:ln>
          </p:spPr>
        </p:sp>
        <p:sp>
          <p:nvSpPr>
            <p:cNvPr id="20500" name="Rectangle 16"/>
            <p:cNvSpPr/>
            <p:nvPr/>
          </p:nvSpPr>
          <p:spPr>
            <a:xfrm>
              <a:off x="1063" y="3019"/>
              <a:ext cx="43" cy="34"/>
            </a:xfrm>
            <a:prstGeom prst="rect">
              <a:avLst/>
            </a:prstGeom>
            <a:solidFill>
              <a:schemeClr val="bg2"/>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501" name="Rectangle 17"/>
            <p:cNvSpPr/>
            <p:nvPr/>
          </p:nvSpPr>
          <p:spPr>
            <a:xfrm>
              <a:off x="1486" y="3395"/>
              <a:ext cx="664" cy="355"/>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39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10 minutes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100%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20502" name="Line 18"/>
            <p:cNvSpPr/>
            <p:nvPr/>
          </p:nvSpPr>
          <p:spPr>
            <a:xfrm>
              <a:off x="1481" y="3479"/>
              <a:ext cx="673" cy="0"/>
            </a:xfrm>
            <a:prstGeom prst="line">
              <a:avLst/>
            </a:prstGeom>
            <a:ln w="12700" cap="flat" cmpd="sng">
              <a:solidFill>
                <a:schemeClr val="bg2"/>
              </a:solidFill>
              <a:prstDash val="solid"/>
              <a:headEnd type="none" w="sm" len="sm"/>
              <a:tailEnd type="none" w="sm" len="sm"/>
            </a:ln>
          </p:spPr>
        </p:sp>
        <p:sp>
          <p:nvSpPr>
            <p:cNvPr id="20503" name="Line 19"/>
            <p:cNvSpPr/>
            <p:nvPr/>
          </p:nvSpPr>
          <p:spPr>
            <a:xfrm>
              <a:off x="1483" y="3560"/>
              <a:ext cx="672" cy="0"/>
            </a:xfrm>
            <a:prstGeom prst="line">
              <a:avLst/>
            </a:prstGeom>
            <a:ln w="12700" cap="flat" cmpd="sng">
              <a:solidFill>
                <a:schemeClr val="bg2"/>
              </a:solidFill>
              <a:prstDash val="solid"/>
              <a:headEnd type="none" w="sm" len="sm"/>
              <a:tailEnd type="none" w="sm" len="sm"/>
            </a:ln>
          </p:spPr>
        </p:sp>
        <p:sp>
          <p:nvSpPr>
            <p:cNvPr id="20504" name="Line 20"/>
            <p:cNvSpPr/>
            <p:nvPr/>
          </p:nvSpPr>
          <p:spPr>
            <a:xfrm>
              <a:off x="1483" y="3642"/>
              <a:ext cx="672" cy="0"/>
            </a:xfrm>
            <a:prstGeom prst="line">
              <a:avLst/>
            </a:prstGeom>
            <a:ln w="12700" cap="flat" cmpd="sng">
              <a:solidFill>
                <a:schemeClr val="bg2"/>
              </a:solidFill>
              <a:prstDash val="solid"/>
              <a:headEnd type="none" w="sm" len="sm"/>
              <a:tailEnd type="none" w="sm" len="sm"/>
            </a:ln>
          </p:spPr>
        </p:sp>
        <p:sp>
          <p:nvSpPr>
            <p:cNvPr id="20505" name="Line 21"/>
            <p:cNvSpPr/>
            <p:nvPr/>
          </p:nvSpPr>
          <p:spPr>
            <a:xfrm>
              <a:off x="1482" y="3714"/>
              <a:ext cx="672" cy="0"/>
            </a:xfrm>
            <a:prstGeom prst="line">
              <a:avLst/>
            </a:prstGeom>
            <a:ln w="12700" cap="flat" cmpd="sng">
              <a:solidFill>
                <a:schemeClr val="bg2"/>
              </a:solidFill>
              <a:prstDash val="solid"/>
              <a:headEnd type="none" w="sm" len="sm"/>
              <a:tailEnd type="none" w="sm" len="sm"/>
            </a:ln>
          </p:spPr>
        </p:sp>
        <p:sp>
          <p:nvSpPr>
            <p:cNvPr id="20506" name="Rectangle 22"/>
            <p:cNvSpPr/>
            <p:nvPr/>
          </p:nvSpPr>
          <p:spPr>
            <a:xfrm>
              <a:off x="5534" y="3100"/>
              <a:ext cx="343" cy="116"/>
            </a:xfrm>
            <a:prstGeom prst="rect">
              <a:avLst/>
            </a:prstGeom>
            <a:noFill/>
            <a:ln w="9525">
              <a:noFill/>
            </a:ln>
          </p:spPr>
          <p:txBody>
            <a:bodyPr wrap="none" lIns="92075" tIns="46038" rIns="92075" bIns="46038">
              <a:spAutoFit/>
            </a:bodyPr>
            <a:p>
              <a:pPr defTabSz="824230" eaLnBrk="0" hangingPunct="0"/>
              <a:r>
                <a:rPr lang="en-US" altLang="zh-CN" sz="800" b="0">
                  <a:latin typeface="Comic Sans MS" panose="030F0702030302020204" pitchFamily="66" charset="0"/>
                  <a:ea typeface="宋体" panose="02010600030101010101" pitchFamily="2" charset="-122"/>
                </a:rPr>
                <a:t>Staging</a:t>
              </a:r>
              <a:endParaRPr lang="en-US" altLang="zh-CN" sz="800" b="0">
                <a:latin typeface="Comic Sans MS" panose="030F0702030302020204" pitchFamily="66" charset="0"/>
                <a:ea typeface="宋体" panose="02010600030101010101" pitchFamily="2" charset="-122"/>
              </a:endParaRPr>
            </a:p>
          </p:txBody>
        </p:sp>
        <p:grpSp>
          <p:nvGrpSpPr>
            <p:cNvPr id="20507" name="Group 23"/>
            <p:cNvGrpSpPr/>
            <p:nvPr/>
          </p:nvGrpSpPr>
          <p:grpSpPr>
            <a:xfrm>
              <a:off x="2743" y="963"/>
              <a:ext cx="611" cy="371"/>
              <a:chOff x="2743" y="963"/>
              <a:chExt cx="611" cy="371"/>
            </a:xfrm>
          </p:grpSpPr>
          <p:sp>
            <p:nvSpPr>
              <p:cNvPr id="20626" name="Rectangle 24"/>
              <p:cNvSpPr/>
              <p:nvPr/>
            </p:nvSpPr>
            <p:spPr>
              <a:xfrm>
                <a:off x="2746" y="963"/>
                <a:ext cx="605"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627" name="Rectangle 25"/>
              <p:cNvSpPr/>
              <p:nvPr/>
            </p:nvSpPr>
            <p:spPr>
              <a:xfrm>
                <a:off x="2766" y="968"/>
                <a:ext cx="566" cy="149"/>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PRODUCTION</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CONTROL</a:t>
                </a:r>
                <a:endParaRPr lang="en-US" altLang="zh-CN" sz="800" b="0">
                  <a:latin typeface="Comic Sans MS" panose="030F0702030302020204" pitchFamily="66" charset="0"/>
                  <a:ea typeface="宋体" panose="02010600030101010101" pitchFamily="2" charset="-122"/>
                </a:endParaRPr>
              </a:p>
            </p:txBody>
          </p:sp>
          <p:sp>
            <p:nvSpPr>
              <p:cNvPr id="20628" name="Line 26"/>
              <p:cNvSpPr/>
              <p:nvPr/>
            </p:nvSpPr>
            <p:spPr>
              <a:xfrm>
                <a:off x="2743" y="1140"/>
                <a:ext cx="611" cy="0"/>
              </a:xfrm>
              <a:prstGeom prst="line">
                <a:avLst/>
              </a:prstGeom>
              <a:ln w="25400" cap="flat" cmpd="sng">
                <a:solidFill>
                  <a:schemeClr val="tx1"/>
                </a:solidFill>
                <a:prstDash val="solid"/>
                <a:headEnd type="none" w="sm" len="sm"/>
                <a:tailEnd type="none" w="sm" len="sm"/>
              </a:ln>
            </p:spPr>
          </p:sp>
          <p:sp>
            <p:nvSpPr>
              <p:cNvPr id="20629" name="Rectangle 27"/>
              <p:cNvSpPr/>
              <p:nvPr/>
            </p:nvSpPr>
            <p:spPr>
              <a:xfrm>
                <a:off x="2744" y="1226"/>
                <a:ext cx="178" cy="90"/>
              </a:xfrm>
              <a:prstGeom prst="rect">
                <a:avLst/>
              </a:prstGeom>
              <a:noFill/>
              <a:ln w="12700"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MRP</a:t>
                </a:r>
                <a:endParaRPr lang="en-US" altLang="zh-CN" sz="800" b="0">
                  <a:latin typeface="Comic Sans MS" panose="030F0702030302020204" pitchFamily="66" charset="0"/>
                  <a:ea typeface="宋体" panose="02010600030101010101" pitchFamily="2" charset="-122"/>
                </a:endParaRPr>
              </a:p>
            </p:txBody>
          </p:sp>
        </p:grpSp>
        <p:grpSp>
          <p:nvGrpSpPr>
            <p:cNvPr id="20508" name="Group 28"/>
            <p:cNvGrpSpPr/>
            <p:nvPr/>
          </p:nvGrpSpPr>
          <p:grpSpPr>
            <a:xfrm>
              <a:off x="3393" y="888"/>
              <a:ext cx="1503" cy="426"/>
              <a:chOff x="3393" y="888"/>
              <a:chExt cx="1503" cy="426"/>
            </a:xfrm>
          </p:grpSpPr>
          <p:sp>
            <p:nvSpPr>
              <p:cNvPr id="20622" name="Freeform 29"/>
              <p:cNvSpPr/>
              <p:nvPr/>
            </p:nvSpPr>
            <p:spPr>
              <a:xfrm>
                <a:off x="3393" y="1176"/>
                <a:ext cx="1496" cy="73"/>
              </a:xfrm>
              <a:custGeom>
                <a:avLst/>
                <a:gdLst>
                  <a:gd name="txL" fmla="*/ 0 w 1381"/>
                  <a:gd name="txT" fmla="*/ 0 h 73"/>
                  <a:gd name="txR" fmla="*/ 1381 w 1381"/>
                  <a:gd name="txB" fmla="*/ 73 h 73"/>
                </a:gdLst>
                <a:ahLst/>
                <a:cxnLst>
                  <a:cxn ang="0">
                    <a:pos x="0" y="69"/>
                  </a:cxn>
                  <a:cxn ang="0">
                    <a:pos x="1077" y="72"/>
                  </a:cxn>
                  <a:cxn ang="0">
                    <a:pos x="1006" y="0"/>
                  </a:cxn>
                  <a:cxn ang="0">
                    <a:pos x="1619" y="0"/>
                  </a:cxn>
                </a:cxnLst>
                <a:rect l="txL" t="txT" r="txR" b="txB"/>
                <a:pathLst>
                  <a:path w="1381" h="73">
                    <a:moveTo>
                      <a:pt x="0" y="69"/>
                    </a:moveTo>
                    <a:lnTo>
                      <a:pt x="918" y="72"/>
                    </a:lnTo>
                    <a:lnTo>
                      <a:pt x="858" y="0"/>
                    </a:lnTo>
                    <a:lnTo>
                      <a:pt x="1380" y="0"/>
                    </a:lnTo>
                  </a:path>
                </a:pathLst>
              </a:custGeom>
              <a:noFill/>
              <a:ln w="31750" cap="rnd" cmpd="sng">
                <a:solidFill>
                  <a:schemeClr val="tx1"/>
                </a:solidFill>
                <a:prstDash val="solid"/>
                <a:round/>
                <a:headEnd type="stealth" w="med" len="lg"/>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20623" name="Rectangle 30"/>
              <p:cNvSpPr/>
              <p:nvPr/>
            </p:nvSpPr>
            <p:spPr>
              <a:xfrm>
                <a:off x="3828" y="1158"/>
                <a:ext cx="234" cy="156"/>
              </a:xfrm>
              <a:prstGeom prst="rect">
                <a:avLst/>
              </a:prstGeom>
              <a:solidFill>
                <a:schemeClr val="bg1"/>
              </a:solidFill>
              <a:ln w="12700" cap="flat" cmpd="sng">
                <a:solidFill>
                  <a:schemeClr val="tx1"/>
                </a:solidFill>
                <a:prstDash val="solid"/>
                <a:miter/>
                <a:headEnd type="none" w="med" len="med"/>
                <a:tailEnd type="none" w="med" len="med"/>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Daily</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Order</a:t>
                </a:r>
                <a:endParaRPr lang="en-US" altLang="zh-CN" sz="800" b="0">
                  <a:latin typeface="Comic Sans MS" panose="030F0702030302020204" pitchFamily="66" charset="0"/>
                  <a:ea typeface="宋体" panose="02010600030101010101" pitchFamily="2" charset="-122"/>
                </a:endParaRPr>
              </a:p>
            </p:txBody>
          </p:sp>
          <p:sp>
            <p:nvSpPr>
              <p:cNvPr id="20624" name="Freeform 31"/>
              <p:cNvSpPr/>
              <p:nvPr/>
            </p:nvSpPr>
            <p:spPr>
              <a:xfrm>
                <a:off x="3400" y="996"/>
                <a:ext cx="1496" cy="73"/>
              </a:xfrm>
              <a:custGeom>
                <a:avLst/>
                <a:gdLst>
                  <a:gd name="txL" fmla="*/ 0 w 1381"/>
                  <a:gd name="txT" fmla="*/ 0 h 73"/>
                  <a:gd name="txR" fmla="*/ 1381 w 1381"/>
                  <a:gd name="txB" fmla="*/ 73 h 73"/>
                </a:gdLst>
                <a:ahLst/>
                <a:cxnLst>
                  <a:cxn ang="0">
                    <a:pos x="0" y="69"/>
                  </a:cxn>
                  <a:cxn ang="0">
                    <a:pos x="562" y="72"/>
                  </a:cxn>
                  <a:cxn ang="0">
                    <a:pos x="494" y="0"/>
                  </a:cxn>
                  <a:cxn ang="0">
                    <a:pos x="1619" y="0"/>
                  </a:cxn>
                </a:cxnLst>
                <a:rect l="txL" t="txT" r="txR" b="txB"/>
                <a:pathLst>
                  <a:path w="1381" h="73">
                    <a:moveTo>
                      <a:pt x="0" y="69"/>
                    </a:moveTo>
                    <a:lnTo>
                      <a:pt x="479" y="72"/>
                    </a:lnTo>
                    <a:lnTo>
                      <a:pt x="421" y="0"/>
                    </a:lnTo>
                    <a:lnTo>
                      <a:pt x="1380" y="0"/>
                    </a:lnTo>
                  </a:path>
                </a:pathLst>
              </a:custGeom>
              <a:noFill/>
              <a:ln w="31750" cap="rnd" cmpd="sng">
                <a:solidFill>
                  <a:schemeClr val="tx1"/>
                </a:solidFill>
                <a:prstDash val="solid"/>
                <a:round/>
                <a:headEnd type="stealth" w="med" len="lg"/>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20625" name="Rectangle 32"/>
              <p:cNvSpPr/>
              <p:nvPr/>
            </p:nvSpPr>
            <p:spPr>
              <a:xfrm>
                <a:off x="4100" y="888"/>
                <a:ext cx="547" cy="189"/>
              </a:xfrm>
              <a:prstGeom prst="rect">
                <a:avLst/>
              </a:prstGeom>
              <a:solidFill>
                <a:schemeClr val="bg1"/>
              </a:solidFill>
              <a:ln w="12700" cap="flat" cmpd="sng">
                <a:solidFill>
                  <a:schemeClr val="tx1"/>
                </a:solidFill>
                <a:prstDash val="solid"/>
                <a:miter/>
                <a:headEnd type="none" w="med" len="med"/>
                <a:tailEnd type="none" w="med" len="med"/>
              </a:ln>
            </p:spPr>
            <p:txBody>
              <a:bodyPr wrap="none" lIns="92075" tIns="46038" rIns="92075" bIns="46038">
                <a:spAutoFit/>
              </a:bodyPr>
              <a:p>
                <a:pPr algn="ctr" defTabSz="824230"/>
                <a:r>
                  <a:rPr lang="en-US" altLang="zh-CN" sz="800" b="0">
                    <a:latin typeface="Comic Sans MS" panose="030F0702030302020204" pitchFamily="66" charset="0"/>
                    <a:ea typeface="宋体" panose="02010600030101010101" pitchFamily="2" charset="-122"/>
                  </a:rPr>
                  <a:t>30/60/90 day</a:t>
                </a:r>
                <a:endParaRPr lang="en-US" altLang="zh-CN" sz="800" b="0">
                  <a:latin typeface="Comic Sans MS" panose="030F0702030302020204" pitchFamily="66" charset="0"/>
                  <a:ea typeface="宋体" panose="02010600030101010101" pitchFamily="2" charset="-122"/>
                </a:endParaRPr>
              </a:p>
              <a:p>
                <a:pPr algn="ctr" defTabSz="824230"/>
                <a:r>
                  <a:rPr lang="en-US" altLang="zh-CN" sz="800" b="0">
                    <a:latin typeface="Comic Sans MS" panose="030F0702030302020204" pitchFamily="66" charset="0"/>
                    <a:ea typeface="宋体" panose="02010600030101010101" pitchFamily="2" charset="-122"/>
                  </a:rPr>
                  <a:t>Forecasts</a:t>
                </a:r>
                <a:endParaRPr lang="en-US" altLang="zh-CN" sz="800" b="0">
                  <a:latin typeface="Comic Sans MS" panose="030F0702030302020204" pitchFamily="66" charset="0"/>
                  <a:ea typeface="宋体" panose="02010600030101010101" pitchFamily="2" charset="-122"/>
                </a:endParaRPr>
              </a:p>
            </p:txBody>
          </p:sp>
        </p:grpSp>
        <p:grpSp>
          <p:nvGrpSpPr>
            <p:cNvPr id="20509" name="Group 33"/>
            <p:cNvGrpSpPr/>
            <p:nvPr/>
          </p:nvGrpSpPr>
          <p:grpSpPr>
            <a:xfrm>
              <a:off x="1099" y="918"/>
              <a:ext cx="1613" cy="426"/>
              <a:chOff x="1099" y="918"/>
              <a:chExt cx="1613" cy="426"/>
            </a:xfrm>
          </p:grpSpPr>
          <p:sp>
            <p:nvSpPr>
              <p:cNvPr id="20618" name="Freeform 34"/>
              <p:cNvSpPr/>
              <p:nvPr/>
            </p:nvSpPr>
            <p:spPr>
              <a:xfrm>
                <a:off x="1099" y="1200"/>
                <a:ext cx="1607" cy="79"/>
              </a:xfrm>
              <a:custGeom>
                <a:avLst/>
                <a:gdLst>
                  <a:gd name="txL" fmla="*/ 0 w 1483"/>
                  <a:gd name="txT" fmla="*/ 0 h 79"/>
                  <a:gd name="txR" fmla="*/ 1483 w 1483"/>
                  <a:gd name="txB" fmla="*/ 79 h 79"/>
                </a:gdLst>
                <a:ahLst/>
                <a:cxnLst>
                  <a:cxn ang="0">
                    <a:pos x="0" y="75"/>
                  </a:cxn>
                  <a:cxn ang="0">
                    <a:pos x="1156" y="78"/>
                  </a:cxn>
                  <a:cxn ang="0">
                    <a:pos x="1081" y="0"/>
                  </a:cxn>
                  <a:cxn ang="0">
                    <a:pos x="1740" y="0"/>
                  </a:cxn>
                </a:cxnLst>
                <a:rect l="txL" t="txT" r="txR" b="txB"/>
                <a:pathLst>
                  <a:path w="1483" h="79">
                    <a:moveTo>
                      <a:pt x="0" y="75"/>
                    </a:moveTo>
                    <a:lnTo>
                      <a:pt x="985" y="78"/>
                    </a:lnTo>
                    <a:lnTo>
                      <a:pt x="921" y="0"/>
                    </a:lnTo>
                    <a:lnTo>
                      <a:pt x="1482" y="0"/>
                    </a:lnTo>
                  </a:path>
                </a:pathLst>
              </a:custGeom>
              <a:noFill/>
              <a:ln w="31750" cap="rnd" cmpd="sng">
                <a:solidFill>
                  <a:schemeClr val="tx1"/>
                </a:solidFill>
                <a:prstDash val="solid"/>
                <a:round/>
                <a:headEnd type="stealth" w="med" len="lg"/>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20619" name="Rectangle 35"/>
              <p:cNvSpPr/>
              <p:nvPr/>
            </p:nvSpPr>
            <p:spPr>
              <a:xfrm>
                <a:off x="1397" y="1188"/>
                <a:ext cx="275" cy="156"/>
              </a:xfrm>
              <a:prstGeom prst="rect">
                <a:avLst/>
              </a:prstGeom>
              <a:solidFill>
                <a:schemeClr val="bg1"/>
              </a:solidFill>
              <a:ln w="12700" cap="flat" cmpd="sng">
                <a:solidFill>
                  <a:schemeClr val="tx1"/>
                </a:solidFill>
                <a:prstDash val="solid"/>
                <a:miter/>
                <a:headEnd type="none" w="med" len="med"/>
                <a:tailEnd type="none" w="med" len="med"/>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Weekly</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Release</a:t>
                </a:r>
                <a:endParaRPr lang="en-US" altLang="zh-CN" sz="800" b="0">
                  <a:latin typeface="Comic Sans MS" panose="030F0702030302020204" pitchFamily="66" charset="0"/>
                  <a:ea typeface="宋体" panose="02010600030101010101" pitchFamily="2" charset="-122"/>
                </a:endParaRPr>
              </a:p>
            </p:txBody>
          </p:sp>
          <p:sp>
            <p:nvSpPr>
              <p:cNvPr id="20620" name="Freeform 36"/>
              <p:cNvSpPr/>
              <p:nvPr/>
            </p:nvSpPr>
            <p:spPr>
              <a:xfrm>
                <a:off x="1105" y="1026"/>
                <a:ext cx="1607" cy="73"/>
              </a:xfrm>
              <a:custGeom>
                <a:avLst/>
                <a:gdLst>
                  <a:gd name="txL" fmla="*/ 0 w 1483"/>
                  <a:gd name="txT" fmla="*/ 0 h 73"/>
                  <a:gd name="txR" fmla="*/ 1483 w 1483"/>
                  <a:gd name="txB" fmla="*/ 73 h 73"/>
                </a:gdLst>
                <a:ahLst/>
                <a:cxnLst>
                  <a:cxn ang="0">
                    <a:pos x="0" y="69"/>
                  </a:cxn>
                  <a:cxn ang="0">
                    <a:pos x="605" y="72"/>
                  </a:cxn>
                  <a:cxn ang="0">
                    <a:pos x="531" y="0"/>
                  </a:cxn>
                  <a:cxn ang="0">
                    <a:pos x="1740" y="0"/>
                  </a:cxn>
                </a:cxnLst>
                <a:rect l="txL" t="txT" r="txR" b="txB"/>
                <a:pathLst>
                  <a:path w="1483" h="73">
                    <a:moveTo>
                      <a:pt x="0" y="69"/>
                    </a:moveTo>
                    <a:lnTo>
                      <a:pt x="515" y="72"/>
                    </a:lnTo>
                    <a:lnTo>
                      <a:pt x="452" y="0"/>
                    </a:lnTo>
                    <a:lnTo>
                      <a:pt x="1482" y="0"/>
                    </a:lnTo>
                  </a:path>
                </a:pathLst>
              </a:custGeom>
              <a:noFill/>
              <a:ln w="31750" cap="rnd" cmpd="sng">
                <a:solidFill>
                  <a:schemeClr val="tx1"/>
                </a:solidFill>
                <a:prstDash val="solid"/>
                <a:round/>
                <a:headEnd type="stealth" w="med" len="lg"/>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20621" name="Rectangle 37"/>
              <p:cNvSpPr/>
              <p:nvPr/>
            </p:nvSpPr>
            <p:spPr>
              <a:xfrm>
                <a:off x="1868" y="918"/>
                <a:ext cx="421" cy="189"/>
              </a:xfrm>
              <a:prstGeom prst="rect">
                <a:avLst/>
              </a:prstGeom>
              <a:solidFill>
                <a:schemeClr val="bg1"/>
              </a:solidFill>
              <a:ln w="12700" cap="flat" cmpd="sng">
                <a:solidFill>
                  <a:schemeClr val="tx1"/>
                </a:solidFill>
                <a:prstDash val="solid"/>
                <a:miter/>
                <a:headEnd type="none" w="med" len="med"/>
                <a:tailEnd type="none" w="med" len="med"/>
              </a:ln>
            </p:spPr>
            <p:txBody>
              <a:bodyPr wrap="none" lIns="92075" tIns="46038" rIns="92075" bIns="46038">
                <a:spAutoFit/>
              </a:bodyPr>
              <a:p>
                <a:pPr algn="ctr" defTabSz="824230"/>
                <a:r>
                  <a:rPr lang="en-US" altLang="zh-CN" sz="800" b="0">
                    <a:latin typeface="Comic Sans MS" panose="030F0702030302020204" pitchFamily="66" charset="0"/>
                    <a:ea typeface="宋体" panose="02010600030101010101" pitchFamily="2" charset="-122"/>
                  </a:rPr>
                  <a:t>6-week</a:t>
                </a:r>
                <a:endParaRPr lang="en-US" altLang="zh-CN" sz="800" b="0">
                  <a:latin typeface="Comic Sans MS" panose="030F0702030302020204" pitchFamily="66" charset="0"/>
                  <a:ea typeface="宋体" panose="02010600030101010101" pitchFamily="2" charset="-122"/>
                </a:endParaRPr>
              </a:p>
              <a:p>
                <a:pPr algn="ctr" defTabSz="824230"/>
                <a:r>
                  <a:rPr lang="en-US" altLang="zh-CN" sz="800" b="0">
                    <a:latin typeface="Comic Sans MS" panose="030F0702030302020204" pitchFamily="66" charset="0"/>
                    <a:ea typeface="宋体" panose="02010600030101010101" pitchFamily="2" charset="-122"/>
                  </a:rPr>
                  <a:t>Forecasts</a:t>
                </a:r>
                <a:endParaRPr lang="en-US" altLang="zh-CN" sz="800" b="0">
                  <a:latin typeface="Comic Sans MS" panose="030F0702030302020204" pitchFamily="66" charset="0"/>
                  <a:ea typeface="宋体" panose="02010600030101010101" pitchFamily="2" charset="-122"/>
                </a:endParaRPr>
              </a:p>
            </p:txBody>
          </p:sp>
        </p:grpSp>
        <p:sp>
          <p:nvSpPr>
            <p:cNvPr id="20510" name="Line 38"/>
            <p:cNvSpPr/>
            <p:nvPr/>
          </p:nvSpPr>
          <p:spPr>
            <a:xfrm>
              <a:off x="3296" y="1344"/>
              <a:ext cx="2281" cy="1536"/>
            </a:xfrm>
            <a:prstGeom prst="line">
              <a:avLst/>
            </a:prstGeom>
            <a:ln w="12700" cap="flat" cmpd="sng">
              <a:solidFill>
                <a:schemeClr val="tx1"/>
              </a:solidFill>
              <a:prstDash val="solid"/>
              <a:headEnd type="none" w="sm" len="sm"/>
              <a:tailEnd type="stealth" w="med" len="lg"/>
            </a:ln>
          </p:spPr>
        </p:sp>
        <p:sp>
          <p:nvSpPr>
            <p:cNvPr id="20511" name="Rectangle 39"/>
            <p:cNvSpPr/>
            <p:nvPr/>
          </p:nvSpPr>
          <p:spPr>
            <a:xfrm>
              <a:off x="4225" y="1997"/>
              <a:ext cx="348" cy="156"/>
            </a:xfrm>
            <a:prstGeom prst="rect">
              <a:avLst/>
            </a:prstGeom>
            <a:solidFill>
              <a:schemeClr val="bg1"/>
            </a:solidFill>
            <a:ln w="12700" cap="flat" cmpd="sng">
              <a:solidFill>
                <a:schemeClr val="tx1"/>
              </a:solidFill>
              <a:prstDash val="solid"/>
              <a:miter/>
              <a:headEnd type="none" w="med" len="med"/>
              <a:tailEnd type="none" w="med" len="med"/>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Daily Ship</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Schedule</a:t>
              </a:r>
              <a:endParaRPr lang="en-US" altLang="zh-CN" sz="800" b="0">
                <a:latin typeface="Comic Sans MS" panose="030F0702030302020204" pitchFamily="66" charset="0"/>
                <a:ea typeface="宋体" panose="02010600030101010101" pitchFamily="2" charset="-122"/>
              </a:endParaRPr>
            </a:p>
          </p:txBody>
        </p:sp>
        <p:grpSp>
          <p:nvGrpSpPr>
            <p:cNvPr id="20512" name="Group 40"/>
            <p:cNvGrpSpPr/>
            <p:nvPr/>
          </p:nvGrpSpPr>
          <p:grpSpPr>
            <a:xfrm>
              <a:off x="822" y="1332"/>
              <a:ext cx="3913" cy="1554"/>
              <a:chOff x="822" y="1332"/>
              <a:chExt cx="3913" cy="1554"/>
            </a:xfrm>
          </p:grpSpPr>
          <p:grpSp>
            <p:nvGrpSpPr>
              <p:cNvPr id="20610" name="Group 41"/>
              <p:cNvGrpSpPr/>
              <p:nvPr/>
            </p:nvGrpSpPr>
            <p:grpSpPr>
              <a:xfrm>
                <a:off x="822" y="1332"/>
                <a:ext cx="3913" cy="1554"/>
                <a:chOff x="762" y="1332"/>
                <a:chExt cx="3612" cy="1554"/>
              </a:xfrm>
            </p:grpSpPr>
            <p:sp>
              <p:nvSpPr>
                <p:cNvPr id="20612" name="Line 42"/>
                <p:cNvSpPr/>
                <p:nvPr/>
              </p:nvSpPr>
              <p:spPr>
                <a:xfrm flipH="1">
                  <a:off x="762" y="1344"/>
                  <a:ext cx="1830" cy="1542"/>
                </a:xfrm>
                <a:prstGeom prst="line">
                  <a:avLst/>
                </a:prstGeom>
                <a:ln w="12700" cap="flat" cmpd="sng">
                  <a:solidFill>
                    <a:schemeClr val="tx1"/>
                  </a:solidFill>
                  <a:prstDash val="solid"/>
                  <a:headEnd type="none" w="sm" len="sm"/>
                  <a:tailEnd type="stealth" w="med" len="lg"/>
                </a:ln>
              </p:spPr>
            </p:sp>
            <p:sp>
              <p:nvSpPr>
                <p:cNvPr id="20613" name="Line 43"/>
                <p:cNvSpPr/>
                <p:nvPr/>
              </p:nvSpPr>
              <p:spPr>
                <a:xfrm flipH="1">
                  <a:off x="1674" y="1332"/>
                  <a:ext cx="1008" cy="1548"/>
                </a:xfrm>
                <a:prstGeom prst="line">
                  <a:avLst/>
                </a:prstGeom>
                <a:ln w="12700" cap="flat" cmpd="sng">
                  <a:solidFill>
                    <a:schemeClr val="tx1"/>
                  </a:solidFill>
                  <a:prstDash val="solid"/>
                  <a:headEnd type="none" w="sm" len="sm"/>
                  <a:tailEnd type="stealth" w="med" len="lg"/>
                </a:ln>
              </p:spPr>
            </p:sp>
            <p:sp>
              <p:nvSpPr>
                <p:cNvPr id="20614" name="Line 44"/>
                <p:cNvSpPr/>
                <p:nvPr/>
              </p:nvSpPr>
              <p:spPr>
                <a:xfrm flipH="1">
                  <a:off x="2562" y="1338"/>
                  <a:ext cx="198" cy="1542"/>
                </a:xfrm>
                <a:prstGeom prst="line">
                  <a:avLst/>
                </a:prstGeom>
                <a:ln w="12700" cap="flat" cmpd="sng">
                  <a:solidFill>
                    <a:schemeClr val="tx1"/>
                  </a:solidFill>
                  <a:prstDash val="solid"/>
                  <a:headEnd type="none" w="sm" len="sm"/>
                  <a:tailEnd type="stealth" w="med" len="lg"/>
                </a:ln>
              </p:spPr>
            </p:sp>
            <p:sp>
              <p:nvSpPr>
                <p:cNvPr id="20615" name="Line 45"/>
                <p:cNvSpPr/>
                <p:nvPr/>
              </p:nvSpPr>
              <p:spPr>
                <a:xfrm>
                  <a:off x="2838" y="1344"/>
                  <a:ext cx="612" cy="1542"/>
                </a:xfrm>
                <a:prstGeom prst="line">
                  <a:avLst/>
                </a:prstGeom>
                <a:ln w="12700" cap="flat" cmpd="sng">
                  <a:solidFill>
                    <a:schemeClr val="tx1"/>
                  </a:solidFill>
                  <a:prstDash val="solid"/>
                  <a:headEnd type="none" w="sm" len="sm"/>
                  <a:tailEnd type="stealth" w="med" len="lg"/>
                </a:ln>
              </p:spPr>
            </p:sp>
            <p:sp>
              <p:nvSpPr>
                <p:cNvPr id="20616" name="Line 46"/>
                <p:cNvSpPr/>
                <p:nvPr/>
              </p:nvSpPr>
              <p:spPr>
                <a:xfrm>
                  <a:off x="2934" y="1344"/>
                  <a:ext cx="1440" cy="1536"/>
                </a:xfrm>
                <a:prstGeom prst="line">
                  <a:avLst/>
                </a:prstGeom>
                <a:ln w="12700" cap="flat" cmpd="sng">
                  <a:solidFill>
                    <a:schemeClr val="tx1"/>
                  </a:solidFill>
                  <a:prstDash val="solid"/>
                  <a:headEnd type="none" w="sm" len="sm"/>
                  <a:tailEnd type="stealth" w="med" len="lg"/>
                </a:ln>
              </p:spPr>
            </p:sp>
            <p:sp>
              <p:nvSpPr>
                <p:cNvPr id="20617" name="Rectangle 47"/>
                <p:cNvSpPr/>
                <p:nvPr/>
              </p:nvSpPr>
              <p:spPr>
                <a:xfrm>
                  <a:off x="2236" y="1497"/>
                  <a:ext cx="958" cy="90"/>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Weekly Schedule</a:t>
                  </a:r>
                  <a:endParaRPr lang="en-US" altLang="zh-CN" sz="800" b="0">
                    <a:latin typeface="Comic Sans MS" panose="030F0702030302020204" pitchFamily="66" charset="0"/>
                    <a:ea typeface="宋体" panose="02010600030101010101" pitchFamily="2" charset="-122"/>
                  </a:endParaRPr>
                </a:p>
              </p:txBody>
            </p:sp>
          </p:grpSp>
          <p:sp>
            <p:nvSpPr>
              <p:cNvPr id="20611" name="Line 48"/>
              <p:cNvSpPr/>
              <p:nvPr/>
            </p:nvSpPr>
            <p:spPr>
              <a:xfrm>
                <a:off x="2418" y="1599"/>
                <a:ext cx="1040" cy="0"/>
              </a:xfrm>
              <a:prstGeom prst="line">
                <a:avLst/>
              </a:prstGeom>
              <a:ln w="12700" cap="flat" cmpd="sng">
                <a:solidFill>
                  <a:schemeClr val="tx1"/>
                </a:solidFill>
                <a:prstDash val="solid"/>
                <a:headEnd type="none" w="sm" len="sm"/>
                <a:tailEnd type="none" w="sm" len="sm"/>
              </a:ln>
            </p:spPr>
          </p:sp>
        </p:grpSp>
        <p:grpSp>
          <p:nvGrpSpPr>
            <p:cNvPr id="20513" name="Group 49"/>
            <p:cNvGrpSpPr/>
            <p:nvPr/>
          </p:nvGrpSpPr>
          <p:grpSpPr>
            <a:xfrm>
              <a:off x="4896" y="912"/>
              <a:ext cx="557" cy="708"/>
              <a:chOff x="4896" y="912"/>
              <a:chExt cx="557" cy="708"/>
            </a:xfrm>
          </p:grpSpPr>
          <p:grpSp>
            <p:nvGrpSpPr>
              <p:cNvPr id="20601" name="Group 50"/>
              <p:cNvGrpSpPr/>
              <p:nvPr/>
            </p:nvGrpSpPr>
            <p:grpSpPr>
              <a:xfrm>
                <a:off x="4896" y="912"/>
                <a:ext cx="557" cy="286"/>
                <a:chOff x="5136" y="864"/>
                <a:chExt cx="557" cy="286"/>
              </a:xfrm>
            </p:grpSpPr>
            <p:sp>
              <p:nvSpPr>
                <p:cNvPr id="900147" name="Freeform 51"/>
                <p:cNvSpPr/>
                <p:nvPr/>
              </p:nvSpPr>
              <p:spPr bwMode="auto">
                <a:xfrm>
                  <a:off x="5136" y="864"/>
                  <a:ext cx="557" cy="286"/>
                </a:xfrm>
                <a:custGeom>
                  <a:avLst/>
                  <a:gdLst/>
                  <a:ahLst/>
                  <a:cxnLst>
                    <a:cxn ang="0">
                      <a:pos x="0" y="285"/>
                    </a:cxn>
                    <a:cxn ang="0">
                      <a:pos x="0" y="83"/>
                    </a:cxn>
                    <a:cxn ang="0">
                      <a:pos x="189" y="0"/>
                    </a:cxn>
                    <a:cxn ang="0">
                      <a:pos x="189" y="67"/>
                    </a:cxn>
                    <a:cxn ang="0">
                      <a:pos x="360" y="0"/>
                    </a:cxn>
                    <a:cxn ang="0">
                      <a:pos x="360" y="67"/>
                    </a:cxn>
                    <a:cxn ang="0">
                      <a:pos x="512" y="0"/>
                    </a:cxn>
                    <a:cxn ang="0">
                      <a:pos x="512" y="285"/>
                    </a:cxn>
                    <a:cxn ang="0">
                      <a:pos x="0" y="285"/>
                    </a:cxn>
                  </a:cxnLst>
                  <a:rect l="0" t="0" r="r" b="b"/>
                  <a:pathLst>
                    <a:path w="513" h="286">
                      <a:moveTo>
                        <a:pt x="0" y="285"/>
                      </a:moveTo>
                      <a:lnTo>
                        <a:pt x="0" y="83"/>
                      </a:lnTo>
                      <a:lnTo>
                        <a:pt x="189" y="0"/>
                      </a:lnTo>
                      <a:lnTo>
                        <a:pt x="189" y="67"/>
                      </a:lnTo>
                      <a:lnTo>
                        <a:pt x="360" y="0"/>
                      </a:lnTo>
                      <a:lnTo>
                        <a:pt x="360" y="67"/>
                      </a:lnTo>
                      <a:lnTo>
                        <a:pt x="512" y="0"/>
                      </a:lnTo>
                      <a:lnTo>
                        <a:pt x="512" y="285"/>
                      </a:lnTo>
                      <a:lnTo>
                        <a:pt x="0" y="285"/>
                      </a:lnTo>
                    </a:path>
                  </a:pathLst>
                </a:custGeom>
                <a:solidFill>
                  <a:schemeClr val="bg1"/>
                </a:solidFill>
                <a:ln w="25400" cap="rnd" cmpd="sng">
                  <a:solidFill>
                    <a:schemeClr val="tx1"/>
                  </a:solidFill>
                  <a:prstDash val="solid"/>
                  <a:round/>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09" name="Rectangle 52"/>
                <p:cNvSpPr/>
                <p:nvPr/>
              </p:nvSpPr>
              <p:spPr>
                <a:xfrm>
                  <a:off x="5184" y="960"/>
                  <a:ext cx="436" cy="150"/>
                </a:xfrm>
                <a:prstGeom prst="rect">
                  <a:avLst/>
                </a:prstGeom>
                <a:solidFill>
                  <a:schemeClr val="bg1"/>
                </a:solid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State Street</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Assembly</a:t>
                  </a:r>
                  <a:endParaRPr lang="en-US" altLang="zh-CN" sz="800" b="0">
                    <a:solidFill>
                      <a:schemeClr val="bg2"/>
                    </a:solidFill>
                    <a:latin typeface="Comic Sans MS" panose="030F0702030302020204" pitchFamily="66" charset="0"/>
                    <a:ea typeface="宋体" panose="02010600030101010101" pitchFamily="2" charset="-122"/>
                  </a:endParaRPr>
                </a:p>
              </p:txBody>
            </p:sp>
          </p:grpSp>
          <p:grpSp>
            <p:nvGrpSpPr>
              <p:cNvPr id="20602" name="Group 53"/>
              <p:cNvGrpSpPr/>
              <p:nvPr/>
            </p:nvGrpSpPr>
            <p:grpSpPr>
              <a:xfrm>
                <a:off x="4896" y="1200"/>
                <a:ext cx="545" cy="420"/>
                <a:chOff x="4485" y="1178"/>
                <a:chExt cx="502" cy="420"/>
              </a:xfrm>
            </p:grpSpPr>
            <p:sp>
              <p:nvSpPr>
                <p:cNvPr id="20603" name="Rectangle 54"/>
                <p:cNvSpPr/>
                <p:nvPr/>
              </p:nvSpPr>
              <p:spPr>
                <a:xfrm>
                  <a:off x="4485" y="1178"/>
                  <a:ext cx="500" cy="420"/>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18,400 </a:t>
                  </a:r>
                  <a:r>
                    <a:rPr lang="en-US" altLang="zh-CN" sz="800" b="0" err="1">
                      <a:latin typeface="Comic Sans MS" panose="030F0702030302020204" pitchFamily="66" charset="0"/>
                      <a:ea typeface="宋体" panose="02010600030101010101" pitchFamily="2" charset="-122"/>
                    </a:rPr>
                    <a:t>pcs</a:t>
                  </a:r>
                  <a:r>
                    <a:rPr lang="en-US" altLang="zh-CN" sz="800" b="0">
                      <a:latin typeface="Comic Sans MS" panose="030F0702030302020204" pitchFamily="66" charset="0"/>
                      <a:ea typeface="宋体" panose="02010600030101010101" pitchFamily="2" charset="-122"/>
                    </a:rPr>
                    <a:t>/mo</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- 12,000 LH</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   6,400 RH</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Tray = 20 </a:t>
                  </a:r>
                  <a:r>
                    <a:rPr lang="en-US" altLang="zh-CN" sz="800" b="0" err="1">
                      <a:latin typeface="Comic Sans MS" panose="030F0702030302020204" pitchFamily="66" charset="0"/>
                      <a:ea typeface="宋体" panose="02010600030101010101" pitchFamily="2" charset="-122"/>
                    </a:rPr>
                    <a:t>pcs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920 </a:t>
                  </a:r>
                  <a:r>
                    <a:rPr lang="en-US" altLang="zh-CN" sz="800" b="0" err="1">
                      <a:latin typeface="Comic Sans MS" panose="030F0702030302020204" pitchFamily="66" charset="0"/>
                      <a:ea typeface="宋体" panose="02010600030101010101" pitchFamily="2" charset="-122"/>
                    </a:rPr>
                    <a:t>pcs</a:t>
                  </a:r>
                  <a:r>
                    <a:rPr lang="en-US" altLang="zh-CN" sz="800" b="0">
                      <a:latin typeface="Comic Sans MS" panose="030F0702030302020204" pitchFamily="66" charset="0"/>
                      <a:ea typeface="宋体" panose="02010600030101010101" pitchFamily="2" charset="-122"/>
                    </a:rPr>
                    <a:t>/day</a:t>
                  </a:r>
                  <a:endParaRPr lang="en-US" altLang="zh-CN" sz="800" b="0">
                    <a:solidFill>
                      <a:schemeClr val="bg2"/>
                    </a:solidFill>
                    <a:latin typeface="Comic Sans MS" panose="030F0702030302020204" pitchFamily="66" charset="0"/>
                    <a:ea typeface="宋体" panose="02010600030101010101" pitchFamily="2" charset="-122"/>
                  </a:endParaRPr>
                </a:p>
              </p:txBody>
            </p:sp>
            <p:grpSp>
              <p:nvGrpSpPr>
                <p:cNvPr id="20604" name="Group 55"/>
                <p:cNvGrpSpPr/>
                <p:nvPr/>
              </p:nvGrpSpPr>
              <p:grpSpPr>
                <a:xfrm>
                  <a:off x="4485" y="1418"/>
                  <a:ext cx="502" cy="163"/>
                  <a:chOff x="4476" y="1418"/>
                  <a:chExt cx="520" cy="163"/>
                </a:xfrm>
              </p:grpSpPr>
              <p:sp>
                <p:nvSpPr>
                  <p:cNvPr id="20605" name="Line 56"/>
                  <p:cNvSpPr/>
                  <p:nvPr/>
                </p:nvSpPr>
                <p:spPr>
                  <a:xfrm>
                    <a:off x="4476" y="1418"/>
                    <a:ext cx="520" cy="0"/>
                  </a:xfrm>
                  <a:prstGeom prst="line">
                    <a:avLst/>
                  </a:prstGeom>
                  <a:ln w="12700" cap="flat" cmpd="sng">
                    <a:solidFill>
                      <a:schemeClr val="tx1"/>
                    </a:solidFill>
                    <a:prstDash val="solid"/>
                    <a:headEnd type="none" w="sm" len="sm"/>
                    <a:tailEnd type="none" w="sm" len="sm"/>
                  </a:ln>
                </p:spPr>
              </p:sp>
              <p:sp>
                <p:nvSpPr>
                  <p:cNvPr id="20606" name="Line 57"/>
                  <p:cNvSpPr/>
                  <p:nvPr/>
                </p:nvSpPr>
                <p:spPr>
                  <a:xfrm>
                    <a:off x="4476" y="1502"/>
                    <a:ext cx="520" cy="0"/>
                  </a:xfrm>
                  <a:prstGeom prst="line">
                    <a:avLst/>
                  </a:prstGeom>
                  <a:ln w="12700" cap="flat" cmpd="sng">
                    <a:solidFill>
                      <a:schemeClr val="tx1"/>
                    </a:solidFill>
                    <a:prstDash val="solid"/>
                    <a:headEnd type="none" w="sm" len="sm"/>
                    <a:tailEnd type="none" w="sm" len="sm"/>
                  </a:ln>
                </p:spPr>
              </p:sp>
              <p:sp>
                <p:nvSpPr>
                  <p:cNvPr id="20607" name="Line 58"/>
                  <p:cNvSpPr/>
                  <p:nvPr/>
                </p:nvSpPr>
                <p:spPr>
                  <a:xfrm>
                    <a:off x="4476" y="1581"/>
                    <a:ext cx="520" cy="0"/>
                  </a:xfrm>
                  <a:prstGeom prst="line">
                    <a:avLst/>
                  </a:prstGeom>
                  <a:ln w="12700" cap="flat" cmpd="sng">
                    <a:solidFill>
                      <a:schemeClr val="tx1"/>
                    </a:solidFill>
                    <a:prstDash val="solid"/>
                    <a:headEnd type="none" w="sm" len="sm"/>
                    <a:tailEnd type="none" w="sm" len="sm"/>
                  </a:ln>
                </p:spPr>
              </p:sp>
            </p:grpSp>
          </p:grpSp>
        </p:grpSp>
        <p:grpSp>
          <p:nvGrpSpPr>
            <p:cNvPr id="20514" name="Group 59"/>
            <p:cNvGrpSpPr/>
            <p:nvPr/>
          </p:nvGrpSpPr>
          <p:grpSpPr>
            <a:xfrm>
              <a:off x="5192" y="1764"/>
              <a:ext cx="613" cy="1007"/>
              <a:chOff x="5192" y="1764"/>
              <a:chExt cx="613" cy="1007"/>
            </a:xfrm>
          </p:grpSpPr>
          <p:sp>
            <p:nvSpPr>
              <p:cNvPr id="20593" name="Freeform 60"/>
              <p:cNvSpPr/>
              <p:nvPr/>
            </p:nvSpPr>
            <p:spPr>
              <a:xfrm>
                <a:off x="5192" y="1764"/>
                <a:ext cx="613" cy="1007"/>
              </a:xfrm>
              <a:custGeom>
                <a:avLst/>
                <a:gdLst>
                  <a:gd name="txL" fmla="*/ 0 w 565"/>
                  <a:gd name="txT" fmla="*/ 0 h 1007"/>
                  <a:gd name="txR" fmla="*/ 565 w 565"/>
                  <a:gd name="txB" fmla="*/ 1007 h 1007"/>
                </a:gdLst>
                <a:ahLst/>
                <a:cxnLst>
                  <a:cxn ang="0">
                    <a:pos x="564" y="1006"/>
                  </a:cxn>
                  <a:cxn ang="0">
                    <a:pos x="51" y="150"/>
                  </a:cxn>
                  <a:cxn ang="0">
                    <a:pos x="0" y="172"/>
                  </a:cxn>
                  <a:cxn ang="0">
                    <a:pos x="24" y="0"/>
                  </a:cxn>
                  <a:cxn ang="0">
                    <a:pos x="202" y="85"/>
                  </a:cxn>
                  <a:cxn ang="0">
                    <a:pos x="152" y="107"/>
                  </a:cxn>
                  <a:cxn ang="0">
                    <a:pos x="664" y="962"/>
                  </a:cxn>
                </a:cxnLst>
                <a:rect l="txL" t="txT" r="txR" b="txB"/>
                <a:pathLst>
                  <a:path w="565" h="1007">
                    <a:moveTo>
                      <a:pt x="479" y="1006"/>
                    </a:moveTo>
                    <a:lnTo>
                      <a:pt x="43" y="150"/>
                    </a:lnTo>
                    <a:lnTo>
                      <a:pt x="0" y="172"/>
                    </a:lnTo>
                    <a:lnTo>
                      <a:pt x="20" y="0"/>
                    </a:lnTo>
                    <a:lnTo>
                      <a:pt x="171" y="85"/>
                    </a:lnTo>
                    <a:lnTo>
                      <a:pt x="129" y="107"/>
                    </a:lnTo>
                    <a:lnTo>
                      <a:pt x="564" y="962"/>
                    </a:lnTo>
                  </a:path>
                </a:pathLst>
              </a:custGeom>
              <a:solidFill>
                <a:schemeClr val="bg1"/>
              </a:solidFill>
              <a:ln w="127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20594" name="Group 61"/>
              <p:cNvGrpSpPr/>
              <p:nvPr/>
            </p:nvGrpSpPr>
            <p:grpSpPr>
              <a:xfrm>
                <a:off x="5273" y="2103"/>
                <a:ext cx="428" cy="251"/>
                <a:chOff x="5273" y="2103"/>
                <a:chExt cx="428" cy="251"/>
              </a:xfrm>
            </p:grpSpPr>
            <p:grpSp>
              <p:nvGrpSpPr>
                <p:cNvPr id="20595" name="Group 62"/>
                <p:cNvGrpSpPr/>
                <p:nvPr/>
              </p:nvGrpSpPr>
              <p:grpSpPr>
                <a:xfrm>
                  <a:off x="5273" y="2103"/>
                  <a:ext cx="428" cy="251"/>
                  <a:chOff x="4885" y="2084"/>
                  <a:chExt cx="395" cy="251"/>
                </a:xfrm>
              </p:grpSpPr>
              <p:sp>
                <p:nvSpPr>
                  <p:cNvPr id="20597" name="Oval 63"/>
                  <p:cNvSpPr/>
                  <p:nvPr/>
                </p:nvSpPr>
                <p:spPr>
                  <a:xfrm>
                    <a:off x="5181" y="2262"/>
                    <a:ext cx="72" cy="73"/>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598" name="Oval 64"/>
                  <p:cNvSpPr/>
                  <p:nvPr/>
                </p:nvSpPr>
                <p:spPr>
                  <a:xfrm>
                    <a:off x="4929" y="2262"/>
                    <a:ext cx="72" cy="73"/>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599" name="Rectangle 65"/>
                  <p:cNvSpPr/>
                  <p:nvPr/>
                </p:nvSpPr>
                <p:spPr>
                  <a:xfrm>
                    <a:off x="4885" y="2084"/>
                    <a:ext cx="277" cy="194"/>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600" name="Rectangle 66"/>
                  <p:cNvSpPr/>
                  <p:nvPr/>
                </p:nvSpPr>
                <p:spPr>
                  <a:xfrm>
                    <a:off x="5170" y="2151"/>
                    <a:ext cx="110" cy="127"/>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20596" name="Rectangle 67"/>
                <p:cNvSpPr/>
                <p:nvPr/>
              </p:nvSpPr>
              <p:spPr>
                <a:xfrm>
                  <a:off x="5331" y="2112"/>
                  <a:ext cx="188" cy="149"/>
                </a:xfrm>
                <a:prstGeom prst="rect">
                  <a:avLst/>
                </a:prstGeom>
                <a:solidFill>
                  <a:schemeClr val="bg1"/>
                </a:solid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1x</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Daily</a:t>
                  </a:r>
                  <a:endParaRPr lang="en-US" altLang="zh-CN" sz="800" b="0">
                    <a:latin typeface="Comic Sans MS" panose="030F0702030302020204" pitchFamily="66" charset="0"/>
                    <a:ea typeface="宋体" panose="02010600030101010101" pitchFamily="2" charset="-122"/>
                  </a:endParaRPr>
                </a:p>
              </p:txBody>
            </p:sp>
          </p:grpSp>
        </p:grpSp>
        <p:sp>
          <p:nvSpPr>
            <p:cNvPr id="20515" name="AutoShape 68" descr="Dark vertical"/>
            <p:cNvSpPr/>
            <p:nvPr/>
          </p:nvSpPr>
          <p:spPr>
            <a:xfrm>
              <a:off x="5040" y="2976"/>
              <a:ext cx="384" cy="96"/>
            </a:xfrm>
            <a:prstGeom prst="rightArrow">
              <a:avLst>
                <a:gd name="adj1" fmla="val 50000"/>
                <a:gd name="adj2" fmla="val 100000"/>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516" name="AutoShape 69"/>
            <p:cNvSpPr/>
            <p:nvPr/>
          </p:nvSpPr>
          <p:spPr>
            <a:xfrm>
              <a:off x="5088" y="2928"/>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517" name="Rectangle 70"/>
            <p:cNvSpPr/>
            <p:nvPr/>
          </p:nvSpPr>
          <p:spPr>
            <a:xfrm>
              <a:off x="5136" y="2976"/>
              <a:ext cx="97" cy="125"/>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sp>
          <p:nvSpPr>
            <p:cNvPr id="20518" name="Rectangle 71"/>
            <p:cNvSpPr/>
            <p:nvPr/>
          </p:nvSpPr>
          <p:spPr>
            <a:xfrm>
              <a:off x="4414" y="2928"/>
              <a:ext cx="606"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519" name="Rectangle 72"/>
            <p:cNvSpPr/>
            <p:nvPr/>
          </p:nvSpPr>
          <p:spPr>
            <a:xfrm>
              <a:off x="4434" y="2934"/>
              <a:ext cx="567" cy="83"/>
            </a:xfrm>
            <a:prstGeom prst="rect">
              <a:avLst/>
            </a:prstGeom>
            <a:solidFill>
              <a:schemeClr val="bg1"/>
            </a:solid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ASSEMBLY #2</a:t>
              </a:r>
              <a:endParaRPr lang="en-US" altLang="zh-CN" sz="800" b="0">
                <a:latin typeface="Comic Sans MS" panose="030F0702030302020204" pitchFamily="66" charset="0"/>
                <a:ea typeface="宋体" panose="02010600030101010101" pitchFamily="2" charset="-122"/>
              </a:endParaRPr>
            </a:p>
          </p:txBody>
        </p:sp>
        <p:sp>
          <p:nvSpPr>
            <p:cNvPr id="20520" name="Line 73"/>
            <p:cNvSpPr/>
            <p:nvPr/>
          </p:nvSpPr>
          <p:spPr>
            <a:xfrm flipV="1">
              <a:off x="4407" y="3024"/>
              <a:ext cx="622" cy="2"/>
            </a:xfrm>
            <a:prstGeom prst="line">
              <a:avLst/>
            </a:prstGeom>
            <a:ln w="25400" cap="flat" cmpd="sng">
              <a:solidFill>
                <a:schemeClr val="tx1"/>
              </a:solidFill>
              <a:prstDash val="solid"/>
              <a:headEnd type="none" w="sm" len="sm"/>
              <a:tailEnd type="none" w="sm" len="sm"/>
            </a:ln>
          </p:spPr>
        </p:sp>
        <p:sp>
          <p:nvSpPr>
            <p:cNvPr id="20521" name="Rectangle 74"/>
            <p:cNvSpPr/>
            <p:nvPr/>
          </p:nvSpPr>
          <p:spPr>
            <a:xfrm>
              <a:off x="4530" y="3202"/>
              <a:ext cx="69" cy="83"/>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grpSp>
          <p:nvGrpSpPr>
            <p:cNvPr id="20522" name="Group 75"/>
            <p:cNvGrpSpPr/>
            <p:nvPr/>
          </p:nvGrpSpPr>
          <p:grpSpPr>
            <a:xfrm>
              <a:off x="4406" y="3390"/>
              <a:ext cx="676" cy="354"/>
              <a:chOff x="4090" y="3401"/>
              <a:chExt cx="624" cy="354"/>
            </a:xfrm>
          </p:grpSpPr>
          <p:sp>
            <p:nvSpPr>
              <p:cNvPr id="20588" name="Rectangle 76"/>
              <p:cNvSpPr/>
              <p:nvPr/>
            </p:nvSpPr>
            <p:spPr>
              <a:xfrm>
                <a:off x="4095" y="3401"/>
                <a:ext cx="613" cy="354"/>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40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100%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20589" name="Line 77"/>
              <p:cNvSpPr/>
              <p:nvPr/>
            </p:nvSpPr>
            <p:spPr>
              <a:xfrm>
                <a:off x="4090" y="3485"/>
                <a:ext cx="621" cy="0"/>
              </a:xfrm>
              <a:prstGeom prst="line">
                <a:avLst/>
              </a:prstGeom>
              <a:ln w="12700" cap="flat" cmpd="sng">
                <a:solidFill>
                  <a:schemeClr val="tx1"/>
                </a:solidFill>
                <a:prstDash val="solid"/>
                <a:headEnd type="none" w="sm" len="sm"/>
                <a:tailEnd type="none" w="sm" len="sm"/>
              </a:ln>
            </p:spPr>
          </p:sp>
          <p:sp>
            <p:nvSpPr>
              <p:cNvPr id="20590" name="Line 78"/>
              <p:cNvSpPr/>
              <p:nvPr/>
            </p:nvSpPr>
            <p:spPr>
              <a:xfrm>
                <a:off x="4092" y="3566"/>
                <a:ext cx="620" cy="0"/>
              </a:xfrm>
              <a:prstGeom prst="line">
                <a:avLst/>
              </a:prstGeom>
              <a:ln w="12700" cap="flat" cmpd="sng">
                <a:solidFill>
                  <a:schemeClr val="tx1"/>
                </a:solidFill>
                <a:prstDash val="solid"/>
                <a:headEnd type="none" w="sm" len="sm"/>
                <a:tailEnd type="none" w="sm" len="sm"/>
              </a:ln>
            </p:spPr>
          </p:sp>
          <p:sp>
            <p:nvSpPr>
              <p:cNvPr id="20591" name="Line 79"/>
              <p:cNvSpPr/>
              <p:nvPr/>
            </p:nvSpPr>
            <p:spPr>
              <a:xfrm>
                <a:off x="4092" y="3654"/>
                <a:ext cx="620" cy="0"/>
              </a:xfrm>
              <a:prstGeom prst="line">
                <a:avLst/>
              </a:prstGeom>
              <a:ln w="12700" cap="flat" cmpd="sng">
                <a:solidFill>
                  <a:schemeClr val="tx1"/>
                </a:solidFill>
                <a:prstDash val="solid"/>
                <a:headEnd type="none" w="sm" len="sm"/>
                <a:tailEnd type="none" w="sm" len="sm"/>
              </a:ln>
            </p:spPr>
          </p:sp>
          <p:sp>
            <p:nvSpPr>
              <p:cNvPr id="20592" name="Line 80"/>
              <p:cNvSpPr/>
              <p:nvPr/>
            </p:nvSpPr>
            <p:spPr>
              <a:xfrm>
                <a:off x="4094" y="3732"/>
                <a:ext cx="620" cy="0"/>
              </a:xfrm>
              <a:prstGeom prst="line">
                <a:avLst/>
              </a:prstGeom>
              <a:ln w="12700" cap="flat" cmpd="sng">
                <a:solidFill>
                  <a:schemeClr val="tx1"/>
                </a:solidFill>
                <a:prstDash val="solid"/>
                <a:headEnd type="none" w="sm" len="sm"/>
                <a:tailEnd type="none" w="sm" len="sm"/>
              </a:ln>
            </p:spPr>
          </p:sp>
        </p:grpSp>
        <p:grpSp>
          <p:nvGrpSpPr>
            <p:cNvPr id="20523" name="Group 81"/>
            <p:cNvGrpSpPr/>
            <p:nvPr/>
          </p:nvGrpSpPr>
          <p:grpSpPr>
            <a:xfrm>
              <a:off x="4114" y="2929"/>
              <a:ext cx="210" cy="167"/>
              <a:chOff x="4114" y="2929"/>
              <a:chExt cx="210" cy="167"/>
            </a:xfrm>
          </p:grpSpPr>
          <p:sp>
            <p:nvSpPr>
              <p:cNvPr id="20586" name="AutoShape 82"/>
              <p:cNvSpPr/>
              <p:nvPr/>
            </p:nvSpPr>
            <p:spPr>
              <a:xfrm>
                <a:off x="4114" y="2929"/>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587" name="Rectangle 83"/>
              <p:cNvSpPr/>
              <p:nvPr/>
            </p:nvSpPr>
            <p:spPr>
              <a:xfrm>
                <a:off x="4167" y="2971"/>
                <a:ext cx="97" cy="125"/>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grpSp>
        <p:sp>
          <p:nvSpPr>
            <p:cNvPr id="20524" name="Rectangle 84"/>
            <p:cNvSpPr/>
            <p:nvPr/>
          </p:nvSpPr>
          <p:spPr>
            <a:xfrm>
              <a:off x="4090" y="3121"/>
              <a:ext cx="246" cy="155"/>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1200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 640 R</a:t>
              </a:r>
              <a:endParaRPr lang="en-US" altLang="zh-CN" sz="800" b="0">
                <a:latin typeface="Comic Sans MS" panose="030F0702030302020204" pitchFamily="66" charset="0"/>
                <a:ea typeface="宋体" panose="02010600030101010101" pitchFamily="2" charset="-122"/>
              </a:endParaRPr>
            </a:p>
          </p:txBody>
        </p:sp>
        <p:sp>
          <p:nvSpPr>
            <p:cNvPr id="20525" name="Rectangle 85"/>
            <p:cNvSpPr/>
            <p:nvPr/>
          </p:nvSpPr>
          <p:spPr>
            <a:xfrm>
              <a:off x="3443" y="2939"/>
              <a:ext cx="605"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526" name="Rectangle 86"/>
            <p:cNvSpPr/>
            <p:nvPr/>
          </p:nvSpPr>
          <p:spPr>
            <a:xfrm>
              <a:off x="3462" y="2945"/>
              <a:ext cx="567" cy="84"/>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ASSEMBLY #1</a:t>
              </a:r>
              <a:endParaRPr lang="en-US" altLang="zh-CN" sz="800" b="0">
                <a:latin typeface="Comic Sans MS" panose="030F0702030302020204" pitchFamily="66" charset="0"/>
                <a:ea typeface="宋体" panose="02010600030101010101" pitchFamily="2" charset="-122"/>
              </a:endParaRPr>
            </a:p>
          </p:txBody>
        </p:sp>
        <p:sp>
          <p:nvSpPr>
            <p:cNvPr id="20527" name="Line 87"/>
            <p:cNvSpPr/>
            <p:nvPr/>
          </p:nvSpPr>
          <p:spPr>
            <a:xfrm flipV="1">
              <a:off x="3435" y="3035"/>
              <a:ext cx="622" cy="2"/>
            </a:xfrm>
            <a:prstGeom prst="line">
              <a:avLst/>
            </a:prstGeom>
            <a:ln w="25400" cap="flat" cmpd="sng">
              <a:solidFill>
                <a:schemeClr val="tx1"/>
              </a:solidFill>
              <a:prstDash val="solid"/>
              <a:headEnd type="none" w="sm" len="sm"/>
              <a:tailEnd type="none" w="sm" len="sm"/>
            </a:ln>
          </p:spPr>
        </p:sp>
        <p:sp>
          <p:nvSpPr>
            <p:cNvPr id="20528" name="Rectangle 88"/>
            <p:cNvSpPr/>
            <p:nvPr/>
          </p:nvSpPr>
          <p:spPr>
            <a:xfrm>
              <a:off x="3559" y="3213"/>
              <a:ext cx="69" cy="83"/>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sp>
          <p:nvSpPr>
            <p:cNvPr id="20529" name="Rectangle 89"/>
            <p:cNvSpPr/>
            <p:nvPr/>
          </p:nvSpPr>
          <p:spPr>
            <a:xfrm>
              <a:off x="2481" y="2928"/>
              <a:ext cx="606"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530" name="Rectangle 90"/>
            <p:cNvSpPr/>
            <p:nvPr/>
          </p:nvSpPr>
          <p:spPr>
            <a:xfrm>
              <a:off x="2501" y="2934"/>
              <a:ext cx="567" cy="83"/>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 WELD #2</a:t>
              </a:r>
              <a:endParaRPr lang="en-US" altLang="zh-CN" sz="800" b="0">
                <a:latin typeface="Comic Sans MS" panose="030F0702030302020204" pitchFamily="66" charset="0"/>
                <a:ea typeface="宋体" panose="02010600030101010101" pitchFamily="2" charset="-122"/>
              </a:endParaRPr>
            </a:p>
          </p:txBody>
        </p:sp>
        <p:sp>
          <p:nvSpPr>
            <p:cNvPr id="20531" name="Line 91"/>
            <p:cNvSpPr/>
            <p:nvPr/>
          </p:nvSpPr>
          <p:spPr>
            <a:xfrm flipV="1">
              <a:off x="2474" y="3024"/>
              <a:ext cx="622" cy="2"/>
            </a:xfrm>
            <a:prstGeom prst="line">
              <a:avLst/>
            </a:prstGeom>
            <a:ln w="25400" cap="flat" cmpd="sng">
              <a:solidFill>
                <a:schemeClr val="tx1"/>
              </a:solidFill>
              <a:prstDash val="solid"/>
              <a:headEnd type="none" w="sm" len="sm"/>
              <a:tailEnd type="none" w="sm" len="sm"/>
            </a:ln>
          </p:spPr>
        </p:sp>
        <p:sp>
          <p:nvSpPr>
            <p:cNvPr id="20532" name="Rectangle 92"/>
            <p:cNvSpPr/>
            <p:nvPr/>
          </p:nvSpPr>
          <p:spPr>
            <a:xfrm>
              <a:off x="2597" y="3202"/>
              <a:ext cx="69" cy="83"/>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sp>
          <p:nvSpPr>
            <p:cNvPr id="20533" name="Rectangle 93"/>
            <p:cNvSpPr/>
            <p:nvPr/>
          </p:nvSpPr>
          <p:spPr>
            <a:xfrm>
              <a:off x="2480" y="3390"/>
              <a:ext cx="665" cy="354"/>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46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10 minutes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80%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20534" name="Line 94"/>
            <p:cNvSpPr/>
            <p:nvPr/>
          </p:nvSpPr>
          <p:spPr>
            <a:xfrm>
              <a:off x="2476" y="3474"/>
              <a:ext cx="673" cy="0"/>
            </a:xfrm>
            <a:prstGeom prst="line">
              <a:avLst/>
            </a:prstGeom>
            <a:ln w="12700" cap="flat" cmpd="sng">
              <a:solidFill>
                <a:schemeClr val="tx1"/>
              </a:solidFill>
              <a:prstDash val="solid"/>
              <a:headEnd type="none" w="sm" len="sm"/>
              <a:tailEnd type="none" w="sm" len="sm"/>
            </a:ln>
          </p:spPr>
        </p:sp>
        <p:sp>
          <p:nvSpPr>
            <p:cNvPr id="20535" name="Line 95"/>
            <p:cNvSpPr/>
            <p:nvPr/>
          </p:nvSpPr>
          <p:spPr>
            <a:xfrm>
              <a:off x="2477" y="3549"/>
              <a:ext cx="672" cy="0"/>
            </a:xfrm>
            <a:prstGeom prst="line">
              <a:avLst/>
            </a:prstGeom>
            <a:ln w="12700" cap="flat" cmpd="sng">
              <a:solidFill>
                <a:schemeClr val="tx1"/>
              </a:solidFill>
              <a:prstDash val="solid"/>
              <a:headEnd type="none" w="sm" len="sm"/>
              <a:tailEnd type="none" w="sm" len="sm"/>
            </a:ln>
          </p:spPr>
        </p:sp>
        <p:sp>
          <p:nvSpPr>
            <p:cNvPr id="20536" name="Line 96"/>
            <p:cNvSpPr/>
            <p:nvPr/>
          </p:nvSpPr>
          <p:spPr>
            <a:xfrm>
              <a:off x="2477" y="3634"/>
              <a:ext cx="672" cy="0"/>
            </a:xfrm>
            <a:prstGeom prst="line">
              <a:avLst/>
            </a:prstGeom>
            <a:ln w="12700" cap="flat" cmpd="sng">
              <a:solidFill>
                <a:schemeClr val="tx1"/>
              </a:solidFill>
              <a:prstDash val="solid"/>
              <a:headEnd type="none" w="sm" len="sm"/>
              <a:tailEnd type="none" w="sm" len="sm"/>
            </a:ln>
          </p:spPr>
        </p:sp>
        <p:sp>
          <p:nvSpPr>
            <p:cNvPr id="20537" name="Line 97"/>
            <p:cNvSpPr/>
            <p:nvPr/>
          </p:nvSpPr>
          <p:spPr>
            <a:xfrm>
              <a:off x="2477" y="3709"/>
              <a:ext cx="672" cy="0"/>
            </a:xfrm>
            <a:prstGeom prst="line">
              <a:avLst/>
            </a:prstGeom>
            <a:ln w="12700" cap="flat" cmpd="sng">
              <a:solidFill>
                <a:schemeClr val="tx1"/>
              </a:solidFill>
              <a:prstDash val="solid"/>
              <a:headEnd type="none" w="sm" len="sm"/>
              <a:tailEnd type="none" w="sm" len="sm"/>
            </a:ln>
          </p:spPr>
        </p:sp>
        <p:sp>
          <p:nvSpPr>
            <p:cNvPr id="20538" name="Rectangle 98"/>
            <p:cNvSpPr/>
            <p:nvPr/>
          </p:nvSpPr>
          <p:spPr>
            <a:xfrm>
              <a:off x="2160" y="3121"/>
              <a:ext cx="241" cy="155"/>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1100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 600 R</a:t>
              </a:r>
              <a:endParaRPr lang="en-US" altLang="zh-CN" sz="800" b="0">
                <a:latin typeface="Comic Sans MS" panose="030F0702030302020204" pitchFamily="66" charset="0"/>
                <a:ea typeface="宋体" panose="02010600030101010101" pitchFamily="2" charset="-122"/>
              </a:endParaRPr>
            </a:p>
          </p:txBody>
        </p:sp>
        <p:sp>
          <p:nvSpPr>
            <p:cNvPr id="20539" name="AutoShape 99"/>
            <p:cNvSpPr/>
            <p:nvPr/>
          </p:nvSpPr>
          <p:spPr>
            <a:xfrm>
              <a:off x="3153" y="2931"/>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540" name="Rectangle 100"/>
            <p:cNvSpPr/>
            <p:nvPr/>
          </p:nvSpPr>
          <p:spPr>
            <a:xfrm>
              <a:off x="3206" y="2972"/>
              <a:ext cx="97" cy="124"/>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sp>
          <p:nvSpPr>
            <p:cNvPr id="20541" name="Rectangle 101"/>
            <p:cNvSpPr/>
            <p:nvPr/>
          </p:nvSpPr>
          <p:spPr>
            <a:xfrm>
              <a:off x="3129" y="3123"/>
              <a:ext cx="246" cy="154"/>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1600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 850 R</a:t>
              </a:r>
              <a:endParaRPr lang="en-US" altLang="zh-CN" sz="800" b="0">
                <a:latin typeface="Comic Sans MS" panose="030F0702030302020204" pitchFamily="66" charset="0"/>
                <a:ea typeface="宋体" panose="02010600030101010101" pitchFamily="2" charset="-122"/>
              </a:endParaRPr>
            </a:p>
          </p:txBody>
        </p:sp>
        <p:sp>
          <p:nvSpPr>
            <p:cNvPr id="20542" name="AutoShape 102"/>
            <p:cNvSpPr/>
            <p:nvPr/>
          </p:nvSpPr>
          <p:spPr>
            <a:xfrm>
              <a:off x="2160" y="2880"/>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543" name="Rectangle 103"/>
            <p:cNvSpPr/>
            <p:nvPr/>
          </p:nvSpPr>
          <p:spPr>
            <a:xfrm>
              <a:off x="2208" y="2928"/>
              <a:ext cx="97" cy="125"/>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sp>
          <p:nvSpPr>
            <p:cNvPr id="20544" name="Rectangle 104"/>
            <p:cNvSpPr/>
            <p:nvPr/>
          </p:nvSpPr>
          <p:spPr>
            <a:xfrm>
              <a:off x="1496" y="2933"/>
              <a:ext cx="605"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545" name="Rectangle 105"/>
            <p:cNvSpPr/>
            <p:nvPr/>
          </p:nvSpPr>
          <p:spPr>
            <a:xfrm>
              <a:off x="1515" y="2939"/>
              <a:ext cx="567" cy="84"/>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 WELD #1</a:t>
              </a:r>
              <a:endParaRPr lang="en-US" altLang="zh-CN" sz="800" b="0">
                <a:latin typeface="Comic Sans MS" panose="030F0702030302020204" pitchFamily="66" charset="0"/>
                <a:ea typeface="宋体" panose="02010600030101010101" pitchFamily="2" charset="-122"/>
              </a:endParaRPr>
            </a:p>
          </p:txBody>
        </p:sp>
        <p:sp>
          <p:nvSpPr>
            <p:cNvPr id="20546" name="Line 106"/>
            <p:cNvSpPr/>
            <p:nvPr/>
          </p:nvSpPr>
          <p:spPr>
            <a:xfrm flipV="1">
              <a:off x="1488" y="3029"/>
              <a:ext cx="622" cy="2"/>
            </a:xfrm>
            <a:prstGeom prst="line">
              <a:avLst/>
            </a:prstGeom>
            <a:ln w="25400" cap="flat" cmpd="sng">
              <a:solidFill>
                <a:schemeClr val="tx1"/>
              </a:solidFill>
              <a:prstDash val="solid"/>
              <a:headEnd type="none" w="sm" len="sm"/>
              <a:tailEnd type="none" w="sm" len="sm"/>
            </a:ln>
          </p:spPr>
        </p:sp>
        <p:sp>
          <p:nvSpPr>
            <p:cNvPr id="20547" name="Rectangle 107"/>
            <p:cNvSpPr/>
            <p:nvPr/>
          </p:nvSpPr>
          <p:spPr>
            <a:xfrm>
              <a:off x="1152" y="3115"/>
              <a:ext cx="261" cy="155"/>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4600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2400 R</a:t>
              </a:r>
              <a:endParaRPr lang="en-US" altLang="zh-CN" sz="800" b="0">
                <a:latin typeface="Comic Sans MS" panose="030F0702030302020204" pitchFamily="66" charset="0"/>
                <a:ea typeface="宋体" panose="02010600030101010101" pitchFamily="2" charset="-122"/>
              </a:endParaRPr>
            </a:p>
          </p:txBody>
        </p:sp>
        <p:sp>
          <p:nvSpPr>
            <p:cNvPr id="20548" name="Rectangle 108"/>
            <p:cNvSpPr/>
            <p:nvPr/>
          </p:nvSpPr>
          <p:spPr>
            <a:xfrm>
              <a:off x="1610" y="3207"/>
              <a:ext cx="69" cy="83"/>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sp>
          <p:nvSpPr>
            <p:cNvPr id="20549" name="Rectangle 109"/>
            <p:cNvSpPr/>
            <p:nvPr/>
          </p:nvSpPr>
          <p:spPr>
            <a:xfrm>
              <a:off x="1492" y="3395"/>
              <a:ext cx="665" cy="355"/>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39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10 minutes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100%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20550" name="Line 110"/>
            <p:cNvSpPr/>
            <p:nvPr/>
          </p:nvSpPr>
          <p:spPr>
            <a:xfrm>
              <a:off x="1487" y="3479"/>
              <a:ext cx="673" cy="0"/>
            </a:xfrm>
            <a:prstGeom prst="line">
              <a:avLst/>
            </a:prstGeom>
            <a:ln w="12700" cap="flat" cmpd="sng">
              <a:solidFill>
                <a:schemeClr val="tx1"/>
              </a:solidFill>
              <a:prstDash val="solid"/>
              <a:headEnd type="none" w="sm" len="sm"/>
              <a:tailEnd type="none" w="sm" len="sm"/>
            </a:ln>
          </p:spPr>
        </p:sp>
        <p:sp>
          <p:nvSpPr>
            <p:cNvPr id="20551" name="Line 111"/>
            <p:cNvSpPr/>
            <p:nvPr/>
          </p:nvSpPr>
          <p:spPr>
            <a:xfrm>
              <a:off x="1489" y="3560"/>
              <a:ext cx="672" cy="0"/>
            </a:xfrm>
            <a:prstGeom prst="line">
              <a:avLst/>
            </a:prstGeom>
            <a:ln w="12700" cap="flat" cmpd="sng">
              <a:solidFill>
                <a:schemeClr val="tx1"/>
              </a:solidFill>
              <a:prstDash val="solid"/>
              <a:headEnd type="none" w="sm" len="sm"/>
              <a:tailEnd type="none" w="sm" len="sm"/>
            </a:ln>
          </p:spPr>
        </p:sp>
        <p:sp>
          <p:nvSpPr>
            <p:cNvPr id="20552" name="Line 112"/>
            <p:cNvSpPr/>
            <p:nvPr/>
          </p:nvSpPr>
          <p:spPr>
            <a:xfrm>
              <a:off x="1489" y="3642"/>
              <a:ext cx="672" cy="0"/>
            </a:xfrm>
            <a:prstGeom prst="line">
              <a:avLst/>
            </a:prstGeom>
            <a:ln w="12700" cap="flat" cmpd="sng">
              <a:solidFill>
                <a:schemeClr val="tx1"/>
              </a:solidFill>
              <a:prstDash val="solid"/>
              <a:headEnd type="none" w="sm" len="sm"/>
              <a:tailEnd type="none" w="sm" len="sm"/>
            </a:ln>
          </p:spPr>
        </p:sp>
        <p:sp>
          <p:nvSpPr>
            <p:cNvPr id="20553" name="Line 113"/>
            <p:cNvSpPr/>
            <p:nvPr/>
          </p:nvSpPr>
          <p:spPr>
            <a:xfrm>
              <a:off x="1488" y="3714"/>
              <a:ext cx="672" cy="0"/>
            </a:xfrm>
            <a:prstGeom prst="line">
              <a:avLst/>
            </a:prstGeom>
            <a:ln w="12700" cap="flat" cmpd="sng">
              <a:solidFill>
                <a:schemeClr val="tx1"/>
              </a:solidFill>
              <a:prstDash val="solid"/>
              <a:headEnd type="none" w="sm" len="sm"/>
              <a:tailEnd type="none" w="sm" len="sm"/>
            </a:ln>
          </p:spPr>
        </p:sp>
        <p:grpSp>
          <p:nvGrpSpPr>
            <p:cNvPr id="20554" name="Group 114"/>
            <p:cNvGrpSpPr/>
            <p:nvPr/>
          </p:nvGrpSpPr>
          <p:grpSpPr>
            <a:xfrm>
              <a:off x="1158" y="2880"/>
              <a:ext cx="210" cy="165"/>
              <a:chOff x="1152" y="2880"/>
              <a:chExt cx="210" cy="165"/>
            </a:xfrm>
          </p:grpSpPr>
          <p:sp>
            <p:nvSpPr>
              <p:cNvPr id="20584" name="AutoShape 115"/>
              <p:cNvSpPr/>
              <p:nvPr/>
            </p:nvSpPr>
            <p:spPr>
              <a:xfrm>
                <a:off x="1152" y="2880"/>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585" name="Rectangle 116"/>
              <p:cNvSpPr/>
              <p:nvPr/>
            </p:nvSpPr>
            <p:spPr>
              <a:xfrm>
                <a:off x="1205" y="2920"/>
                <a:ext cx="97" cy="125"/>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grpSp>
        <p:grpSp>
          <p:nvGrpSpPr>
            <p:cNvPr id="20555" name="Group 117"/>
            <p:cNvGrpSpPr/>
            <p:nvPr/>
          </p:nvGrpSpPr>
          <p:grpSpPr>
            <a:xfrm>
              <a:off x="144" y="2928"/>
              <a:ext cx="1005" cy="831"/>
              <a:chOff x="144" y="2928"/>
              <a:chExt cx="1005" cy="831"/>
            </a:xfrm>
          </p:grpSpPr>
          <p:sp>
            <p:nvSpPr>
              <p:cNvPr id="20569" name="Rectangle 118"/>
              <p:cNvSpPr/>
              <p:nvPr/>
            </p:nvSpPr>
            <p:spPr>
              <a:xfrm>
                <a:off x="500" y="2947"/>
                <a:ext cx="567" cy="88"/>
              </a:xfrm>
              <a:prstGeom prst="rect">
                <a:avLst/>
              </a:prstGeom>
              <a:solidFill>
                <a:schemeClr val="bg1"/>
              </a:solidFill>
              <a:ln w="9525"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solidFill>
                      <a:schemeClr val="bg2"/>
                    </a:solidFill>
                    <a:latin typeface="Comic Sans MS" panose="030F0702030302020204" pitchFamily="66" charset="0"/>
                    <a:ea typeface="宋体" panose="02010600030101010101" pitchFamily="2" charset="-122"/>
                  </a:rPr>
                  <a:t>STAMPING</a:t>
                </a:r>
                <a:endParaRPr lang="en-US" altLang="zh-CN" sz="800" b="0">
                  <a:solidFill>
                    <a:schemeClr val="bg2"/>
                  </a:solidFill>
                  <a:latin typeface="Comic Sans MS" panose="030F0702030302020204" pitchFamily="66" charset="0"/>
                  <a:ea typeface="宋体" panose="02010600030101010101" pitchFamily="2" charset="-122"/>
                </a:endParaRPr>
              </a:p>
            </p:txBody>
          </p:sp>
          <p:grpSp>
            <p:nvGrpSpPr>
              <p:cNvPr id="20570" name="Group 119"/>
              <p:cNvGrpSpPr/>
              <p:nvPr/>
            </p:nvGrpSpPr>
            <p:grpSpPr>
              <a:xfrm>
                <a:off x="161" y="2942"/>
                <a:ext cx="210" cy="166"/>
                <a:chOff x="173" y="2934"/>
                <a:chExt cx="210" cy="166"/>
              </a:xfrm>
            </p:grpSpPr>
            <p:sp>
              <p:nvSpPr>
                <p:cNvPr id="20582" name="AutoShape 120"/>
                <p:cNvSpPr/>
                <p:nvPr/>
              </p:nvSpPr>
              <p:spPr>
                <a:xfrm>
                  <a:off x="173" y="2934"/>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583" name="Rectangle 121"/>
                <p:cNvSpPr/>
                <p:nvPr/>
              </p:nvSpPr>
              <p:spPr>
                <a:xfrm>
                  <a:off x="226" y="2976"/>
                  <a:ext cx="97" cy="124"/>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grpSp>
          <p:sp>
            <p:nvSpPr>
              <p:cNvPr id="20571" name="Rectangle 122"/>
              <p:cNvSpPr/>
              <p:nvPr/>
            </p:nvSpPr>
            <p:spPr>
              <a:xfrm>
                <a:off x="144" y="3134"/>
                <a:ext cx="239" cy="155"/>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algn="ctr" defTabSz="101600" eaLnBrk="0" hangingPunct="0"/>
                <a:r>
                  <a:rPr lang="en-US" altLang="zh-CN" sz="800" b="0">
                    <a:latin typeface="Comic Sans MS" panose="030F0702030302020204" pitchFamily="66" charset="0"/>
                    <a:ea typeface="宋体" panose="02010600030101010101" pitchFamily="2" charset="-122"/>
                  </a:rPr>
                  <a:t>Coils</a:t>
                </a:r>
                <a:endParaRPr lang="en-US" altLang="zh-CN" sz="800" b="0">
                  <a:latin typeface="Comic Sans MS" panose="030F0702030302020204" pitchFamily="66" charset="0"/>
                  <a:ea typeface="宋体" panose="02010600030101010101" pitchFamily="2" charset="-122"/>
                </a:endParaRPr>
              </a:p>
              <a:p>
                <a:pPr algn="ctr" defTabSz="101600" eaLnBrk="0" hangingPunct="0"/>
                <a:r>
                  <a:rPr lang="en-US" altLang="zh-CN" sz="800" b="0">
                    <a:latin typeface="Comic Sans MS" panose="030F0702030302020204" pitchFamily="66" charset="0"/>
                    <a:ea typeface="宋体" panose="02010600030101010101" pitchFamily="2" charset="-122"/>
                  </a:rPr>
                  <a:t>5 days</a:t>
                </a:r>
                <a:endParaRPr lang="en-US" altLang="zh-CN" sz="800" b="0">
                  <a:latin typeface="Comic Sans MS" panose="030F0702030302020204" pitchFamily="66" charset="0"/>
                  <a:ea typeface="宋体" panose="02010600030101010101" pitchFamily="2" charset="-122"/>
                </a:endParaRPr>
              </a:p>
            </p:txBody>
          </p:sp>
          <p:sp>
            <p:nvSpPr>
              <p:cNvPr id="20572" name="Rectangle 123"/>
              <p:cNvSpPr/>
              <p:nvPr/>
            </p:nvSpPr>
            <p:spPr>
              <a:xfrm>
                <a:off x="478" y="3404"/>
                <a:ext cx="663" cy="355"/>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1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1 hour</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85%</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EPE = 2 weeks</a:t>
                </a:r>
                <a:endParaRPr lang="en-US" altLang="zh-CN" sz="800" b="0">
                  <a:latin typeface="Comic Sans MS" panose="030F0702030302020204" pitchFamily="66" charset="0"/>
                  <a:ea typeface="宋体" panose="02010600030101010101" pitchFamily="2" charset="-122"/>
                </a:endParaRPr>
              </a:p>
            </p:txBody>
          </p:sp>
          <p:sp>
            <p:nvSpPr>
              <p:cNvPr id="20573" name="Line 124"/>
              <p:cNvSpPr/>
              <p:nvPr/>
            </p:nvSpPr>
            <p:spPr>
              <a:xfrm>
                <a:off x="472" y="3487"/>
                <a:ext cx="673" cy="0"/>
              </a:xfrm>
              <a:prstGeom prst="line">
                <a:avLst/>
              </a:prstGeom>
              <a:ln w="12700" cap="flat" cmpd="sng">
                <a:solidFill>
                  <a:schemeClr val="tx1"/>
                </a:solidFill>
                <a:prstDash val="solid"/>
                <a:headEnd type="none" w="sm" len="sm"/>
                <a:tailEnd type="none" w="sm" len="sm"/>
              </a:ln>
            </p:spPr>
          </p:sp>
          <p:sp>
            <p:nvSpPr>
              <p:cNvPr id="20574" name="Line 125"/>
              <p:cNvSpPr/>
              <p:nvPr/>
            </p:nvSpPr>
            <p:spPr>
              <a:xfrm>
                <a:off x="471" y="3562"/>
                <a:ext cx="672" cy="0"/>
              </a:xfrm>
              <a:prstGeom prst="line">
                <a:avLst/>
              </a:prstGeom>
              <a:ln w="12700" cap="flat" cmpd="sng">
                <a:solidFill>
                  <a:schemeClr val="tx1"/>
                </a:solidFill>
                <a:prstDash val="solid"/>
                <a:headEnd type="none" w="sm" len="sm"/>
                <a:tailEnd type="none" w="sm" len="sm"/>
              </a:ln>
            </p:spPr>
          </p:sp>
          <p:sp>
            <p:nvSpPr>
              <p:cNvPr id="20575" name="Line 126"/>
              <p:cNvSpPr/>
              <p:nvPr/>
            </p:nvSpPr>
            <p:spPr>
              <a:xfrm>
                <a:off x="478" y="3647"/>
                <a:ext cx="671" cy="0"/>
              </a:xfrm>
              <a:prstGeom prst="line">
                <a:avLst/>
              </a:prstGeom>
              <a:ln w="12700" cap="flat" cmpd="sng">
                <a:solidFill>
                  <a:schemeClr val="tx1"/>
                </a:solidFill>
                <a:prstDash val="solid"/>
                <a:headEnd type="none" w="sm" len="sm"/>
                <a:tailEnd type="none" w="sm" len="sm"/>
              </a:ln>
            </p:spPr>
          </p:sp>
          <p:sp>
            <p:nvSpPr>
              <p:cNvPr id="20576" name="Line 127"/>
              <p:cNvSpPr/>
              <p:nvPr/>
            </p:nvSpPr>
            <p:spPr>
              <a:xfrm>
                <a:off x="476" y="3722"/>
                <a:ext cx="672" cy="0"/>
              </a:xfrm>
              <a:prstGeom prst="line">
                <a:avLst/>
              </a:prstGeom>
              <a:ln w="12700" cap="flat" cmpd="sng">
                <a:solidFill>
                  <a:schemeClr val="tx1"/>
                </a:solidFill>
                <a:prstDash val="solid"/>
                <a:headEnd type="none" w="sm" len="sm"/>
                <a:tailEnd type="none" w="sm" len="sm"/>
              </a:ln>
            </p:spPr>
          </p:sp>
          <p:grpSp>
            <p:nvGrpSpPr>
              <p:cNvPr id="20577" name="Group 128"/>
              <p:cNvGrpSpPr/>
              <p:nvPr/>
            </p:nvGrpSpPr>
            <p:grpSpPr>
              <a:xfrm>
                <a:off x="473" y="2928"/>
                <a:ext cx="622" cy="384"/>
                <a:chOff x="485" y="2920"/>
                <a:chExt cx="622" cy="384"/>
              </a:xfrm>
            </p:grpSpPr>
            <p:sp>
              <p:nvSpPr>
                <p:cNvPr id="20578" name="Rectangle 129"/>
                <p:cNvSpPr/>
                <p:nvPr/>
              </p:nvSpPr>
              <p:spPr>
                <a:xfrm>
                  <a:off x="493" y="2933"/>
                  <a:ext cx="605"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579" name="Rectangle 130"/>
                <p:cNvSpPr/>
                <p:nvPr/>
              </p:nvSpPr>
              <p:spPr>
                <a:xfrm>
                  <a:off x="635" y="3100"/>
                  <a:ext cx="296" cy="116"/>
                </a:xfrm>
                <a:prstGeom prst="rect">
                  <a:avLst/>
                </a:prstGeom>
                <a:noFill/>
                <a:ln w="9525">
                  <a:noFill/>
                </a:ln>
              </p:spPr>
              <p:txBody>
                <a:bodyPr wrap="none" lIns="92075" tIns="46038" rIns="92075" bIns="46038">
                  <a:spAutoFit/>
                </a:bodyPr>
                <a:p>
                  <a:pPr defTabSz="824230" eaLnBrk="0" hangingPunct="0"/>
                  <a:r>
                    <a:rPr lang="en-US" altLang="zh-CN" sz="800" b="0">
                      <a:latin typeface="Comic Sans MS" panose="030F0702030302020204" pitchFamily="66" charset="0"/>
                      <a:ea typeface="宋体" panose="02010600030101010101" pitchFamily="2" charset="-122"/>
                    </a:rPr>
                    <a:t>200 T</a:t>
                  </a:r>
                  <a:endParaRPr lang="en-US" altLang="zh-CN" sz="800" b="0">
                    <a:latin typeface="Comic Sans MS" panose="030F0702030302020204" pitchFamily="66" charset="0"/>
                    <a:ea typeface="宋体" panose="02010600030101010101" pitchFamily="2" charset="-122"/>
                  </a:endParaRPr>
                </a:p>
              </p:txBody>
            </p:sp>
            <p:sp>
              <p:nvSpPr>
                <p:cNvPr id="20580" name="Line 131"/>
                <p:cNvSpPr/>
                <p:nvPr/>
              </p:nvSpPr>
              <p:spPr>
                <a:xfrm flipV="1">
                  <a:off x="485" y="3029"/>
                  <a:ext cx="622" cy="2"/>
                </a:xfrm>
                <a:prstGeom prst="line">
                  <a:avLst/>
                </a:prstGeom>
                <a:ln w="25400" cap="flat" cmpd="sng">
                  <a:solidFill>
                    <a:schemeClr val="tx1"/>
                  </a:solidFill>
                  <a:prstDash val="solid"/>
                  <a:headEnd type="none" w="sm" len="sm"/>
                  <a:tailEnd type="none" w="sm" len="sm"/>
                </a:ln>
              </p:spPr>
            </p:sp>
            <p:sp>
              <p:nvSpPr>
                <p:cNvPr id="20581" name="Rectangle 132"/>
                <p:cNvSpPr/>
                <p:nvPr/>
              </p:nvSpPr>
              <p:spPr>
                <a:xfrm>
                  <a:off x="540" y="2920"/>
                  <a:ext cx="471" cy="115"/>
                </a:xfrm>
                <a:prstGeom prst="rect">
                  <a:avLst/>
                </a:prstGeom>
                <a:noFill/>
                <a:ln w="9525">
                  <a:noFill/>
                </a:ln>
              </p:spPr>
              <p:txBody>
                <a:bodyPr wrap="none" lIns="92075" tIns="46038" rIns="92075" bIns="46038">
                  <a:spAutoFit/>
                </a:bodyPr>
                <a:p>
                  <a:pPr defTabSz="824230" eaLnBrk="0" hangingPunct="0"/>
                  <a:r>
                    <a:rPr lang="en-US" altLang="zh-CN" sz="800" b="0">
                      <a:latin typeface="Comic Sans MS" panose="030F0702030302020204" pitchFamily="66" charset="0"/>
                      <a:ea typeface="宋体" panose="02010600030101010101" pitchFamily="2" charset="-122"/>
                    </a:rPr>
                    <a:t>STAMPING</a:t>
                  </a:r>
                  <a:endParaRPr lang="en-US" altLang="zh-CN" sz="800" b="0">
                    <a:latin typeface="Comic Sans MS" panose="030F0702030302020204" pitchFamily="66" charset="0"/>
                    <a:ea typeface="宋体" panose="02010600030101010101" pitchFamily="2" charset="-122"/>
                  </a:endParaRPr>
                </a:p>
              </p:txBody>
            </p:sp>
          </p:grpSp>
        </p:grpSp>
        <p:grpSp>
          <p:nvGrpSpPr>
            <p:cNvPr id="20556" name="Group 133"/>
            <p:cNvGrpSpPr/>
            <p:nvPr/>
          </p:nvGrpSpPr>
          <p:grpSpPr>
            <a:xfrm>
              <a:off x="236" y="935"/>
              <a:ext cx="803" cy="1908"/>
              <a:chOff x="236" y="935"/>
              <a:chExt cx="803" cy="1908"/>
            </a:xfrm>
          </p:grpSpPr>
          <p:grpSp>
            <p:nvGrpSpPr>
              <p:cNvPr id="20557" name="Group 134"/>
              <p:cNvGrpSpPr/>
              <p:nvPr/>
            </p:nvGrpSpPr>
            <p:grpSpPr>
              <a:xfrm>
                <a:off x="483" y="935"/>
                <a:ext cx="556" cy="287"/>
                <a:chOff x="483" y="935"/>
                <a:chExt cx="556" cy="287"/>
              </a:xfrm>
            </p:grpSpPr>
            <p:sp>
              <p:nvSpPr>
                <p:cNvPr id="900231" name="Freeform 135"/>
                <p:cNvSpPr/>
                <p:nvPr/>
              </p:nvSpPr>
              <p:spPr bwMode="auto">
                <a:xfrm>
                  <a:off x="483" y="935"/>
                  <a:ext cx="556" cy="287"/>
                </a:xfrm>
                <a:custGeom>
                  <a:avLst/>
                  <a:gdLst/>
                  <a:ahLst/>
                  <a:cxnLst>
                    <a:cxn ang="0">
                      <a:pos x="0" y="286"/>
                    </a:cxn>
                    <a:cxn ang="0">
                      <a:pos x="0" y="84"/>
                    </a:cxn>
                    <a:cxn ang="0">
                      <a:pos x="189" y="0"/>
                    </a:cxn>
                    <a:cxn ang="0">
                      <a:pos x="189" y="67"/>
                    </a:cxn>
                    <a:cxn ang="0">
                      <a:pos x="360" y="0"/>
                    </a:cxn>
                    <a:cxn ang="0">
                      <a:pos x="360" y="67"/>
                    </a:cxn>
                    <a:cxn ang="0">
                      <a:pos x="512" y="0"/>
                    </a:cxn>
                    <a:cxn ang="0">
                      <a:pos x="512" y="286"/>
                    </a:cxn>
                    <a:cxn ang="0">
                      <a:pos x="0" y="286"/>
                    </a:cxn>
                  </a:cxnLst>
                  <a:rect l="0" t="0" r="r" b="b"/>
                  <a:pathLst>
                    <a:path w="513" h="287">
                      <a:moveTo>
                        <a:pt x="0" y="286"/>
                      </a:moveTo>
                      <a:lnTo>
                        <a:pt x="0" y="84"/>
                      </a:lnTo>
                      <a:lnTo>
                        <a:pt x="189" y="0"/>
                      </a:lnTo>
                      <a:lnTo>
                        <a:pt x="189" y="67"/>
                      </a:lnTo>
                      <a:lnTo>
                        <a:pt x="360" y="0"/>
                      </a:lnTo>
                      <a:lnTo>
                        <a:pt x="360" y="67"/>
                      </a:lnTo>
                      <a:lnTo>
                        <a:pt x="512" y="0"/>
                      </a:lnTo>
                      <a:lnTo>
                        <a:pt x="512" y="286"/>
                      </a:lnTo>
                      <a:lnTo>
                        <a:pt x="0" y="286"/>
                      </a:lnTo>
                    </a:path>
                  </a:pathLst>
                </a:custGeom>
                <a:solidFill>
                  <a:schemeClr val="bg1"/>
                </a:solidFill>
                <a:ln w="25400" cap="rnd" cmpd="sng">
                  <a:solidFill>
                    <a:schemeClr val="tx1"/>
                  </a:solidFill>
                  <a:prstDash val="solid"/>
                  <a:round/>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68" name="Rectangle 136"/>
                <p:cNvSpPr/>
                <p:nvPr/>
              </p:nvSpPr>
              <p:spPr>
                <a:xfrm>
                  <a:off x="602" y="1032"/>
                  <a:ext cx="310" cy="150"/>
                </a:xfrm>
                <a:prstGeom prst="rect">
                  <a:avLst/>
                </a:prstGeom>
                <a:no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Michigan</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Steel Co.</a:t>
                  </a:r>
                  <a:endParaRPr lang="en-US" altLang="zh-CN" sz="800" b="0">
                    <a:latin typeface="Comic Sans MS" panose="030F0702030302020204" pitchFamily="66" charset="0"/>
                    <a:ea typeface="宋体" panose="02010600030101010101" pitchFamily="2" charset="-122"/>
                  </a:endParaRPr>
                </a:p>
              </p:txBody>
            </p:sp>
          </p:grpSp>
          <p:sp>
            <p:nvSpPr>
              <p:cNvPr id="20558" name="Rectangle 137"/>
              <p:cNvSpPr/>
              <p:nvPr/>
            </p:nvSpPr>
            <p:spPr>
              <a:xfrm>
                <a:off x="488" y="1264"/>
                <a:ext cx="551" cy="97"/>
              </a:xfrm>
              <a:prstGeom prst="rect">
                <a:avLst/>
              </a:prstGeom>
              <a:solidFill>
                <a:schemeClr val="bg1"/>
              </a:solidFill>
              <a:ln w="254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500 ft. coils</a:t>
                </a:r>
                <a:endParaRPr lang="en-US" altLang="zh-CN" sz="800" b="0">
                  <a:latin typeface="Comic Sans MS" panose="030F0702030302020204" pitchFamily="66" charset="0"/>
                  <a:ea typeface="宋体" panose="02010600030101010101" pitchFamily="2" charset="-122"/>
                </a:endParaRPr>
              </a:p>
            </p:txBody>
          </p:sp>
          <p:sp>
            <p:nvSpPr>
              <p:cNvPr id="20559" name="Freeform 138"/>
              <p:cNvSpPr/>
              <p:nvPr/>
            </p:nvSpPr>
            <p:spPr>
              <a:xfrm>
                <a:off x="236" y="1470"/>
                <a:ext cx="517" cy="1373"/>
              </a:xfrm>
              <a:custGeom>
                <a:avLst/>
                <a:gdLst>
                  <a:gd name="txL" fmla="*/ 0 w 477"/>
                  <a:gd name="txT" fmla="*/ 0 h 1373"/>
                  <a:gd name="txR" fmla="*/ 477 w 477"/>
                  <a:gd name="txB" fmla="*/ 1373 h 1373"/>
                </a:gdLst>
                <a:ahLst/>
                <a:cxnLst>
                  <a:cxn ang="0">
                    <a:pos x="439" y="0"/>
                  </a:cxn>
                  <a:cxn ang="0">
                    <a:pos x="54" y="1221"/>
                  </a:cxn>
                  <a:cxn ang="0">
                    <a:pos x="0" y="1208"/>
                  </a:cxn>
                  <a:cxn ang="0">
                    <a:pos x="65" y="1372"/>
                  </a:cxn>
                  <a:cxn ang="0">
                    <a:pos x="218" y="1257"/>
                  </a:cxn>
                  <a:cxn ang="0">
                    <a:pos x="165" y="1244"/>
                  </a:cxn>
                  <a:cxn ang="0">
                    <a:pos x="559" y="11"/>
                  </a:cxn>
                </a:cxnLst>
                <a:rect l="txL" t="txT" r="txR" b="txB"/>
                <a:pathLst>
                  <a:path w="477" h="1373">
                    <a:moveTo>
                      <a:pt x="374" y="0"/>
                    </a:moveTo>
                    <a:lnTo>
                      <a:pt x="46" y="1221"/>
                    </a:lnTo>
                    <a:lnTo>
                      <a:pt x="0" y="1208"/>
                    </a:lnTo>
                    <a:lnTo>
                      <a:pt x="55" y="1372"/>
                    </a:lnTo>
                    <a:lnTo>
                      <a:pt x="185" y="1257"/>
                    </a:lnTo>
                    <a:lnTo>
                      <a:pt x="140" y="1244"/>
                    </a:lnTo>
                    <a:lnTo>
                      <a:pt x="476" y="11"/>
                    </a:lnTo>
                  </a:path>
                </a:pathLst>
              </a:custGeom>
              <a:solidFill>
                <a:schemeClr val="bg1"/>
              </a:solidFill>
              <a:ln w="127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20560" name="Group 139"/>
              <p:cNvGrpSpPr/>
              <p:nvPr/>
            </p:nvGrpSpPr>
            <p:grpSpPr>
              <a:xfrm>
                <a:off x="244" y="2077"/>
                <a:ext cx="417" cy="242"/>
                <a:chOff x="244" y="2077"/>
                <a:chExt cx="417" cy="242"/>
              </a:xfrm>
            </p:grpSpPr>
            <p:grpSp>
              <p:nvGrpSpPr>
                <p:cNvPr id="20561" name="Group 140"/>
                <p:cNvGrpSpPr/>
                <p:nvPr/>
              </p:nvGrpSpPr>
              <p:grpSpPr>
                <a:xfrm>
                  <a:off x="244" y="2077"/>
                  <a:ext cx="417" cy="242"/>
                  <a:chOff x="225" y="2077"/>
                  <a:chExt cx="385" cy="242"/>
                </a:xfrm>
              </p:grpSpPr>
              <p:sp>
                <p:nvSpPr>
                  <p:cNvPr id="20563" name="Oval 141"/>
                  <p:cNvSpPr/>
                  <p:nvPr/>
                </p:nvSpPr>
                <p:spPr>
                  <a:xfrm>
                    <a:off x="519" y="2254"/>
                    <a:ext cx="64" cy="65"/>
                  </a:xfrm>
                  <a:prstGeom prst="ellipse">
                    <a:avLst/>
                  </a:prstGeom>
                  <a:solidFill>
                    <a:schemeClr val="bg1"/>
                  </a:solidFill>
                  <a:ln w="254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564" name="Oval 142"/>
                  <p:cNvSpPr/>
                  <p:nvPr/>
                </p:nvSpPr>
                <p:spPr>
                  <a:xfrm>
                    <a:off x="268" y="2254"/>
                    <a:ext cx="64" cy="65"/>
                  </a:xfrm>
                  <a:prstGeom prst="ellipse">
                    <a:avLst/>
                  </a:prstGeom>
                  <a:solidFill>
                    <a:schemeClr val="bg1"/>
                  </a:solidFill>
                  <a:ln w="254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565" name="Rectangle 143"/>
                  <p:cNvSpPr/>
                  <p:nvPr/>
                </p:nvSpPr>
                <p:spPr>
                  <a:xfrm>
                    <a:off x="225" y="2077"/>
                    <a:ext cx="268" cy="185"/>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0566" name="Rectangle 144"/>
                  <p:cNvSpPr/>
                  <p:nvPr/>
                </p:nvSpPr>
                <p:spPr>
                  <a:xfrm>
                    <a:off x="509" y="2143"/>
                    <a:ext cx="101" cy="119"/>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20562" name="Rectangle 145"/>
                <p:cNvSpPr/>
                <p:nvPr/>
              </p:nvSpPr>
              <p:spPr>
                <a:xfrm>
                  <a:off x="269" y="2081"/>
                  <a:ext cx="249" cy="150"/>
                </a:xfrm>
                <a:prstGeom prst="rect">
                  <a:avLst/>
                </a:prstGeom>
                <a:no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Tues. +</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Thurs.</a:t>
                  </a:r>
                  <a:endParaRPr lang="en-US" altLang="zh-CN" sz="800" b="0">
                    <a:latin typeface="Comic Sans MS" panose="030F0702030302020204" pitchFamily="66" charset="0"/>
                    <a:ea typeface="宋体" panose="02010600030101010101" pitchFamily="2" charset="-122"/>
                  </a:endParaRPr>
                </a:p>
              </p:txBody>
            </p:sp>
          </p:grpSp>
        </p:grpSp>
        <p:graphicFrame>
          <p:nvGraphicFramePr>
            <p:cNvPr id="20482" name="Object 146"/>
            <p:cNvGraphicFramePr/>
            <p:nvPr/>
          </p:nvGraphicFramePr>
          <p:xfrm>
            <a:off x="4471" y="3216"/>
            <a:ext cx="89" cy="71"/>
          </p:xfrm>
          <a:graphic>
            <a:graphicData uri="http://schemas.openxmlformats.org/presentationml/2006/ole">
              <mc:AlternateContent xmlns:mc="http://schemas.openxmlformats.org/markup-compatibility/2006">
                <mc:Choice xmlns:v="urn:schemas-microsoft-com:vml" Requires="v">
                  <p:oleObj spid="_x0000_s3099" name="" r:id="rId1" imgW="599440" imgH="476250" progId="Word.Document.8">
                    <p:embed/>
                  </p:oleObj>
                </mc:Choice>
                <mc:Fallback>
                  <p:oleObj name="" r:id="rId1" imgW="599440" imgH="476250" progId="Word.Document.8">
                    <p:embed/>
                    <p:pic>
                      <p:nvPicPr>
                        <p:cNvPr id="0" name="图片 3098"/>
                        <p:cNvPicPr/>
                        <p:nvPr/>
                      </p:nvPicPr>
                      <p:blipFill>
                        <a:blip r:embed="rId2"/>
                        <a:stretch>
                          <a:fillRect/>
                        </a:stretch>
                      </p:blipFill>
                      <p:spPr>
                        <a:xfrm>
                          <a:off x="4471" y="3216"/>
                          <a:ext cx="89" cy="71"/>
                        </a:xfrm>
                        <a:prstGeom prst="rect">
                          <a:avLst/>
                        </a:prstGeom>
                        <a:noFill/>
                        <a:ln w="38100">
                          <a:noFill/>
                          <a:miter/>
                        </a:ln>
                      </p:spPr>
                    </p:pic>
                  </p:oleObj>
                </mc:Fallback>
              </mc:AlternateContent>
            </a:graphicData>
          </a:graphic>
        </p:graphicFrame>
        <p:graphicFrame>
          <p:nvGraphicFramePr>
            <p:cNvPr id="20483" name="Object 147"/>
            <p:cNvGraphicFramePr/>
            <p:nvPr/>
          </p:nvGraphicFramePr>
          <p:xfrm>
            <a:off x="3463" y="3216"/>
            <a:ext cx="89" cy="71"/>
          </p:xfrm>
          <a:graphic>
            <a:graphicData uri="http://schemas.openxmlformats.org/presentationml/2006/ole">
              <mc:AlternateContent xmlns:mc="http://schemas.openxmlformats.org/markup-compatibility/2006">
                <mc:Choice xmlns:v="urn:schemas-microsoft-com:vml" Requires="v">
                  <p:oleObj spid="_x0000_s3100" name="" r:id="rId3" imgW="599440" imgH="476250" progId="Word.Document.8">
                    <p:embed/>
                  </p:oleObj>
                </mc:Choice>
                <mc:Fallback>
                  <p:oleObj name="" r:id="rId3" imgW="599440" imgH="476250" progId="Word.Document.8">
                    <p:embed/>
                    <p:pic>
                      <p:nvPicPr>
                        <p:cNvPr id="0" name="图片 3099"/>
                        <p:cNvPicPr/>
                        <p:nvPr/>
                      </p:nvPicPr>
                      <p:blipFill>
                        <a:blip r:embed="rId2"/>
                        <a:stretch>
                          <a:fillRect/>
                        </a:stretch>
                      </p:blipFill>
                      <p:spPr>
                        <a:xfrm>
                          <a:off x="3463" y="3216"/>
                          <a:ext cx="89" cy="71"/>
                        </a:xfrm>
                        <a:prstGeom prst="rect">
                          <a:avLst/>
                        </a:prstGeom>
                        <a:noFill/>
                        <a:ln w="38100">
                          <a:noFill/>
                          <a:miter/>
                        </a:ln>
                      </p:spPr>
                    </p:pic>
                  </p:oleObj>
                </mc:Fallback>
              </mc:AlternateContent>
            </a:graphicData>
          </a:graphic>
        </p:graphicFrame>
        <p:graphicFrame>
          <p:nvGraphicFramePr>
            <p:cNvPr id="20484" name="Object 148"/>
            <p:cNvGraphicFramePr/>
            <p:nvPr/>
          </p:nvGraphicFramePr>
          <p:xfrm>
            <a:off x="2503" y="3216"/>
            <a:ext cx="89" cy="71"/>
          </p:xfrm>
          <a:graphic>
            <a:graphicData uri="http://schemas.openxmlformats.org/presentationml/2006/ole">
              <mc:AlternateContent xmlns:mc="http://schemas.openxmlformats.org/markup-compatibility/2006">
                <mc:Choice xmlns:v="urn:schemas-microsoft-com:vml" Requires="v">
                  <p:oleObj spid="_x0000_s3101" name="" r:id="rId4" imgW="599440" imgH="476250" progId="Word.Document.8">
                    <p:embed/>
                  </p:oleObj>
                </mc:Choice>
                <mc:Fallback>
                  <p:oleObj name="" r:id="rId4" imgW="599440" imgH="476250" progId="Word.Document.8">
                    <p:embed/>
                    <p:pic>
                      <p:nvPicPr>
                        <p:cNvPr id="0" name="图片 3100"/>
                        <p:cNvPicPr/>
                        <p:nvPr/>
                      </p:nvPicPr>
                      <p:blipFill>
                        <a:blip r:embed="rId2"/>
                        <a:stretch>
                          <a:fillRect/>
                        </a:stretch>
                      </p:blipFill>
                      <p:spPr>
                        <a:xfrm>
                          <a:off x="2503" y="3216"/>
                          <a:ext cx="89" cy="71"/>
                        </a:xfrm>
                        <a:prstGeom prst="rect">
                          <a:avLst/>
                        </a:prstGeom>
                        <a:noFill/>
                        <a:ln w="38100">
                          <a:noFill/>
                          <a:miter/>
                        </a:ln>
                      </p:spPr>
                    </p:pic>
                  </p:oleObj>
                </mc:Fallback>
              </mc:AlternateContent>
            </a:graphicData>
          </a:graphic>
        </p:graphicFrame>
        <p:graphicFrame>
          <p:nvGraphicFramePr>
            <p:cNvPr id="20485" name="Object 149"/>
            <p:cNvGraphicFramePr/>
            <p:nvPr/>
          </p:nvGraphicFramePr>
          <p:xfrm>
            <a:off x="1536" y="3216"/>
            <a:ext cx="89" cy="71"/>
          </p:xfrm>
          <a:graphic>
            <a:graphicData uri="http://schemas.openxmlformats.org/presentationml/2006/ole">
              <mc:AlternateContent xmlns:mc="http://schemas.openxmlformats.org/markup-compatibility/2006">
                <mc:Choice xmlns:v="urn:schemas-microsoft-com:vml" Requires="v">
                  <p:oleObj spid="_x0000_s3102" name="" r:id="rId5" imgW="599440" imgH="476250" progId="Word.Document.8">
                    <p:embed/>
                  </p:oleObj>
                </mc:Choice>
                <mc:Fallback>
                  <p:oleObj name="" r:id="rId5" imgW="599440" imgH="476250" progId="Word.Document.8">
                    <p:embed/>
                    <p:pic>
                      <p:nvPicPr>
                        <p:cNvPr id="0" name="图片 3101"/>
                        <p:cNvPicPr/>
                        <p:nvPr/>
                      </p:nvPicPr>
                      <p:blipFill>
                        <a:blip r:embed="rId2"/>
                        <a:stretch>
                          <a:fillRect/>
                        </a:stretch>
                      </p:blipFill>
                      <p:spPr>
                        <a:xfrm>
                          <a:off x="1536" y="3216"/>
                          <a:ext cx="89" cy="71"/>
                        </a:xfrm>
                        <a:prstGeom prst="rect">
                          <a:avLst/>
                        </a:prstGeom>
                        <a:noFill/>
                        <a:ln w="38100">
                          <a:noFill/>
                          <a:miter/>
                        </a:ln>
                      </p:spPr>
                    </p:pic>
                  </p:oleObj>
                </mc:Fallback>
              </mc:AlternateContent>
            </a:graphicData>
          </a:graphic>
        </p:graphicFrame>
      </p:gr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2"/>
          <p:cNvGrpSpPr/>
          <p:nvPr/>
        </p:nvGrpSpPr>
        <p:grpSpPr>
          <a:xfrm>
            <a:off x="533400" y="4005263"/>
            <a:ext cx="8758238" cy="1409700"/>
            <a:chOff x="308" y="3280"/>
            <a:chExt cx="5093" cy="888"/>
          </a:xfrm>
        </p:grpSpPr>
        <p:grpSp>
          <p:nvGrpSpPr>
            <p:cNvPr id="134149" name="Group 3"/>
            <p:cNvGrpSpPr/>
            <p:nvPr/>
          </p:nvGrpSpPr>
          <p:grpSpPr>
            <a:xfrm>
              <a:off x="308" y="3280"/>
              <a:ext cx="4471" cy="888"/>
              <a:chOff x="308" y="3280"/>
              <a:chExt cx="4471" cy="888"/>
            </a:xfrm>
          </p:grpSpPr>
          <p:sp>
            <p:nvSpPr>
              <p:cNvPr id="902148" name="Rectangle 4"/>
              <p:cNvSpPr>
                <a:spLocks noChangeArrowheads="1"/>
              </p:cNvSpPr>
              <p:nvPr/>
            </p:nvSpPr>
            <p:spPr bwMode="auto">
              <a:xfrm>
                <a:off x="308" y="3522"/>
                <a:ext cx="1473" cy="404"/>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1" u="none" strike="noStrike" kern="1200" cap="none" spc="0" normalizeH="0" baseline="0" noProof="0">
                    <a:ln>
                      <a:noFill/>
                    </a:ln>
                    <a:solidFill>
                      <a:srgbClr val="FF99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3600" b="0" i="1" u="none" strike="noStrike" kern="1200" cap="none" spc="0" normalizeH="0" baseline="0" noProof="0">
                    <a:ln>
                      <a:noFill/>
                    </a:ln>
                    <a:solidFill>
                      <a:srgbClr val="FF99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库存天数</a:t>
                </a:r>
                <a:r>
                  <a:rPr kumimoji="0" lang="en-US" altLang="zh-CN" sz="3600" b="0" i="1" u="none" strike="noStrike" kern="1200" cap="none" spc="0" normalizeH="0" baseline="0" noProof="0">
                    <a:ln>
                      <a:noFill/>
                    </a:ln>
                    <a:solidFill>
                      <a:srgbClr val="FF99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endParaRPr kumimoji="0" lang="en-US" altLang="zh-CN" sz="3600" b="0" i="1" u="none" strike="noStrike" kern="1200" cap="none" spc="0" normalizeH="0" baseline="0" noProof="0">
                  <a:ln>
                    <a:noFill/>
                  </a:ln>
                  <a:solidFill>
                    <a:srgbClr val="FF99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902149" name="Rectangle 5"/>
              <p:cNvSpPr>
                <a:spLocks noChangeArrowheads="1"/>
              </p:cNvSpPr>
              <p:nvPr/>
            </p:nvSpPr>
            <p:spPr bwMode="auto">
              <a:xfrm>
                <a:off x="3269" y="3280"/>
                <a:ext cx="1510" cy="888"/>
              </a:xfrm>
              <a:prstGeom prst="rect">
                <a:avLst/>
              </a:prstGeom>
              <a:noFill/>
              <a:ln w="9525">
                <a:noFill/>
                <a:miter lim="800000"/>
              </a:ln>
              <a:effectLst/>
            </p:spPr>
            <p:txBody>
              <a:bodyPr wrap="none" lIns="92075" tIns="46038" rIns="92075" bIns="46038">
                <a:spAutoFit/>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3600" b="0" i="1" u="none" strike="noStrike" kern="1200" cap="none" spc="0" normalizeH="0" baseline="0" noProof="0">
                    <a:ln>
                      <a:noFill/>
                    </a:ln>
                    <a:solidFill>
                      <a:srgbClr val="FF99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3600" b="0" i="1" u="none" strike="noStrike" kern="1200" cap="none" spc="0" normalizeH="0" baseline="0" noProof="0">
                    <a:ln>
                      <a:noFill/>
                    </a:ln>
                    <a:solidFill>
                      <a:srgbClr val="FF99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现有量</a:t>
                </a:r>
                <a:endParaRPr kumimoji="0" lang="zh-CN" altLang="en-US" sz="3600" b="0" i="1" u="none" strike="noStrike" kern="1200" cap="none" spc="0" normalizeH="0" baseline="0" noProof="0">
                  <a:ln>
                    <a:noFill/>
                  </a:ln>
                  <a:solidFill>
                    <a:srgbClr val="FF99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3600" b="0" i="1" u="none" strike="noStrike" kern="1200" cap="none" spc="0" normalizeH="0" baseline="0" noProof="0">
                    <a:ln>
                      <a:noFill/>
                    </a:ln>
                    <a:solidFill>
                      <a:srgbClr val="FF99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3600" b="0" i="1" u="none" strike="noStrike" kern="1200" cap="none" spc="0" normalizeH="0" baseline="0" noProof="0">
                    <a:ln>
                      <a:noFill/>
                    </a:ln>
                    <a:solidFill>
                      <a:srgbClr val="FF99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日顾客需求</a:t>
                </a:r>
                <a:endParaRPr kumimoji="0" lang="zh-CN" altLang="en-US" sz="3600" b="0" i="1" u="none" strike="noStrike" kern="1200" cap="none" spc="0" normalizeH="0" baseline="0" noProof="0">
                  <a:ln>
                    <a:noFill/>
                  </a:ln>
                  <a:solidFill>
                    <a:srgbClr val="FF99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grpSp>
        <p:sp>
          <p:nvSpPr>
            <p:cNvPr id="902150" name="Line 6"/>
            <p:cNvSpPr>
              <a:spLocks noChangeShapeType="1"/>
            </p:cNvSpPr>
            <p:nvPr/>
          </p:nvSpPr>
          <p:spPr bwMode="auto">
            <a:xfrm>
              <a:off x="2665" y="3744"/>
              <a:ext cx="2736" cy="0"/>
            </a:xfrm>
            <a:prstGeom prst="line">
              <a:avLst/>
            </a:prstGeom>
            <a:noFill/>
            <a:ln w="25400">
              <a:solidFill>
                <a:schemeClr val="tx2"/>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134147" name="Rectangle 7"/>
          <p:cNvSpPr>
            <a:spLocks noGrp="1"/>
          </p:cNvSpPr>
          <p:nvPr>
            <p:ph type="title"/>
          </p:nvPr>
        </p:nvSpPr>
        <p:spPr>
          <a:xfrm>
            <a:off x="382588" y="190500"/>
            <a:ext cx="9142412" cy="1143000"/>
          </a:xfrm>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加入时间线</a:t>
            </a:r>
            <a:endParaRPr lang="zh-CN" altLang="en-US" dirty="0">
              <a:ea typeface="宋体" panose="02010600030101010101" pitchFamily="2" charset="-122"/>
            </a:endParaRPr>
          </a:p>
        </p:txBody>
      </p:sp>
      <p:sp>
        <p:nvSpPr>
          <p:cNvPr id="134148" name="Rectangle 8"/>
          <p:cNvSpPr>
            <a:spLocks noGrp="1"/>
          </p:cNvSpPr>
          <p:nvPr>
            <p:ph type="body" sz="half" idx="1"/>
          </p:nvPr>
        </p:nvSpPr>
        <p:spPr>
          <a:xfrm>
            <a:off x="200025" y="1484313"/>
            <a:ext cx="9142413" cy="2247900"/>
          </a:xfrm>
          <a:ln/>
        </p:spPr>
        <p:txBody>
          <a:bodyPr vert="horz" wrap="square" lIns="91440" tIns="45720" rIns="91440" bIns="45720" anchor="t" anchorCtr="0"/>
          <a:p>
            <a:pPr eaLnBrk="1" hangingPunct="1">
              <a:buClr>
                <a:srgbClr val="FF9900"/>
              </a:buClr>
              <a:buSzPct val="150000"/>
              <a:buFontTx/>
            </a:pPr>
            <a:r>
              <a:rPr lang="en-US" altLang="zh-CN" sz="2000">
                <a:ea typeface="宋体" panose="02010600030101010101" pitchFamily="2" charset="-122"/>
              </a:rPr>
              <a:t> </a:t>
            </a:r>
            <a:r>
              <a:rPr lang="zh-CN" altLang="en-US" sz="2000" dirty="0">
                <a:ea typeface="宋体" panose="02010600030101010101" pitchFamily="2" charset="-122"/>
              </a:rPr>
              <a:t>生产周期是所有在各过程中操作的时间（增值时间）</a:t>
            </a:r>
            <a:endParaRPr lang="zh-CN" altLang="en-US" sz="2000" dirty="0">
              <a:ea typeface="宋体" panose="02010600030101010101" pitchFamily="2" charset="-122"/>
            </a:endParaRPr>
          </a:p>
          <a:p>
            <a:pPr eaLnBrk="1" hangingPunct="1">
              <a:buClr>
                <a:srgbClr val="FF9900"/>
              </a:buClr>
              <a:buSzPct val="150000"/>
              <a:buFontTx/>
            </a:pPr>
            <a:endParaRPr lang="en-US" altLang="zh-CN" sz="2000">
              <a:ea typeface="宋体" panose="02010600030101010101" pitchFamily="2" charset="-122"/>
            </a:endParaRPr>
          </a:p>
          <a:p>
            <a:pPr eaLnBrk="1" hangingPunct="1">
              <a:buClr>
                <a:srgbClr val="FF9900"/>
              </a:buClr>
              <a:buSzPct val="150000"/>
              <a:buFontTx/>
            </a:pPr>
            <a:r>
              <a:rPr lang="en-US" altLang="zh-CN" sz="2000">
                <a:ea typeface="宋体" panose="02010600030101010101" pitchFamily="2" charset="-122"/>
              </a:rPr>
              <a:t> </a:t>
            </a:r>
            <a:r>
              <a:rPr lang="zh-CN" altLang="en-US" sz="2000" dirty="0">
                <a:ea typeface="宋体" panose="02010600030101010101" pitchFamily="2" charset="-122"/>
              </a:rPr>
              <a:t>库存时间是库存通过价值流排队的时间</a:t>
            </a:r>
            <a:r>
              <a:rPr lang="en-US" altLang="zh-CN" sz="2000">
                <a:ea typeface="宋体" panose="02010600030101010101" pitchFamily="2" charset="-122"/>
              </a:rPr>
              <a:t>.</a:t>
            </a:r>
            <a:endParaRPr lang="en-US" altLang="zh-CN" sz="2000">
              <a:ea typeface="宋体" panose="02010600030101010101" pitchFamily="2" charset="-122"/>
            </a:endParaRPr>
          </a:p>
          <a:p>
            <a:pPr eaLnBrk="1" hangingPunct="1">
              <a:buClr>
                <a:srgbClr val="FF9900"/>
              </a:buClr>
              <a:buSzPct val="150000"/>
              <a:buFontTx/>
            </a:pPr>
            <a:endParaRPr lang="en-US" altLang="zh-CN" sz="200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0" name="Rectangle 2"/>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目前状态图</a:t>
            </a:r>
            <a:endParaRPr lang="zh-CN" altLang="en-US" dirty="0">
              <a:ea typeface="宋体" panose="02010600030101010101" pitchFamily="2" charset="-122"/>
            </a:endParaRPr>
          </a:p>
        </p:txBody>
      </p:sp>
      <p:grpSp>
        <p:nvGrpSpPr>
          <p:cNvPr id="21511" name="Group 3"/>
          <p:cNvGrpSpPr/>
          <p:nvPr/>
        </p:nvGrpSpPr>
        <p:grpSpPr>
          <a:xfrm>
            <a:off x="246063" y="6173788"/>
            <a:ext cx="8223250" cy="241300"/>
            <a:chOff x="96" y="3984"/>
            <a:chExt cx="4896" cy="144"/>
          </a:xfrm>
        </p:grpSpPr>
        <p:sp>
          <p:nvSpPr>
            <p:cNvPr id="21667" name="Line 4"/>
            <p:cNvSpPr/>
            <p:nvPr/>
          </p:nvSpPr>
          <p:spPr>
            <a:xfrm>
              <a:off x="96" y="3984"/>
              <a:ext cx="384" cy="0"/>
            </a:xfrm>
            <a:prstGeom prst="line">
              <a:avLst/>
            </a:prstGeom>
            <a:ln w="25400" cap="flat" cmpd="sng">
              <a:solidFill>
                <a:srgbClr val="333333"/>
              </a:solidFill>
              <a:prstDash val="solid"/>
              <a:headEnd type="none" w="sm" len="sm"/>
              <a:tailEnd type="none" w="sm" len="sm"/>
            </a:ln>
          </p:spPr>
        </p:sp>
        <p:sp>
          <p:nvSpPr>
            <p:cNvPr id="21668" name="Line 5"/>
            <p:cNvSpPr/>
            <p:nvPr/>
          </p:nvSpPr>
          <p:spPr>
            <a:xfrm>
              <a:off x="480" y="3984"/>
              <a:ext cx="0" cy="144"/>
            </a:xfrm>
            <a:prstGeom prst="line">
              <a:avLst/>
            </a:prstGeom>
            <a:ln w="25400" cap="flat" cmpd="sng">
              <a:solidFill>
                <a:srgbClr val="333333"/>
              </a:solidFill>
              <a:prstDash val="solid"/>
              <a:headEnd type="none" w="sm" len="sm"/>
              <a:tailEnd type="none" w="sm" len="sm"/>
            </a:ln>
          </p:spPr>
        </p:sp>
        <p:sp>
          <p:nvSpPr>
            <p:cNvPr id="21669" name="Line 6"/>
            <p:cNvSpPr/>
            <p:nvPr/>
          </p:nvSpPr>
          <p:spPr>
            <a:xfrm>
              <a:off x="960" y="3984"/>
              <a:ext cx="0" cy="144"/>
            </a:xfrm>
            <a:prstGeom prst="line">
              <a:avLst/>
            </a:prstGeom>
            <a:ln w="25400" cap="flat" cmpd="sng">
              <a:solidFill>
                <a:srgbClr val="333333"/>
              </a:solidFill>
              <a:prstDash val="solid"/>
              <a:headEnd type="none" w="sm" len="sm"/>
              <a:tailEnd type="none" w="sm" len="sm"/>
            </a:ln>
          </p:spPr>
        </p:sp>
        <p:sp>
          <p:nvSpPr>
            <p:cNvPr id="21670" name="Line 7"/>
            <p:cNvSpPr/>
            <p:nvPr/>
          </p:nvSpPr>
          <p:spPr>
            <a:xfrm>
              <a:off x="960" y="3984"/>
              <a:ext cx="432" cy="0"/>
            </a:xfrm>
            <a:prstGeom prst="line">
              <a:avLst/>
            </a:prstGeom>
            <a:ln w="25400" cap="flat" cmpd="sng">
              <a:solidFill>
                <a:srgbClr val="333333"/>
              </a:solidFill>
              <a:prstDash val="solid"/>
              <a:headEnd type="none" w="sm" len="sm"/>
              <a:tailEnd type="none" w="sm" len="sm"/>
            </a:ln>
          </p:spPr>
        </p:sp>
        <p:sp>
          <p:nvSpPr>
            <p:cNvPr id="21671" name="Line 8"/>
            <p:cNvSpPr/>
            <p:nvPr/>
          </p:nvSpPr>
          <p:spPr>
            <a:xfrm>
              <a:off x="1392" y="3984"/>
              <a:ext cx="0" cy="144"/>
            </a:xfrm>
            <a:prstGeom prst="line">
              <a:avLst/>
            </a:prstGeom>
            <a:ln w="25400" cap="flat" cmpd="sng">
              <a:solidFill>
                <a:srgbClr val="333333"/>
              </a:solidFill>
              <a:prstDash val="solid"/>
              <a:headEnd type="none" w="sm" len="sm"/>
              <a:tailEnd type="none" w="sm" len="sm"/>
            </a:ln>
          </p:spPr>
        </p:sp>
        <p:sp>
          <p:nvSpPr>
            <p:cNvPr id="21672" name="Line 9"/>
            <p:cNvSpPr/>
            <p:nvPr/>
          </p:nvSpPr>
          <p:spPr>
            <a:xfrm>
              <a:off x="1872" y="3984"/>
              <a:ext cx="0" cy="144"/>
            </a:xfrm>
            <a:prstGeom prst="line">
              <a:avLst/>
            </a:prstGeom>
            <a:ln w="25400" cap="flat" cmpd="sng">
              <a:solidFill>
                <a:srgbClr val="333333"/>
              </a:solidFill>
              <a:prstDash val="solid"/>
              <a:headEnd type="none" w="sm" len="sm"/>
              <a:tailEnd type="none" w="sm" len="sm"/>
            </a:ln>
          </p:spPr>
        </p:sp>
        <p:sp>
          <p:nvSpPr>
            <p:cNvPr id="21673" name="Line 10"/>
            <p:cNvSpPr/>
            <p:nvPr/>
          </p:nvSpPr>
          <p:spPr>
            <a:xfrm>
              <a:off x="1872" y="3984"/>
              <a:ext cx="432" cy="0"/>
            </a:xfrm>
            <a:prstGeom prst="line">
              <a:avLst/>
            </a:prstGeom>
            <a:ln w="25400" cap="flat" cmpd="sng">
              <a:solidFill>
                <a:srgbClr val="333333"/>
              </a:solidFill>
              <a:prstDash val="solid"/>
              <a:headEnd type="none" w="sm" len="sm"/>
              <a:tailEnd type="none" w="sm" len="sm"/>
            </a:ln>
          </p:spPr>
        </p:sp>
        <p:sp>
          <p:nvSpPr>
            <p:cNvPr id="21674" name="Line 11"/>
            <p:cNvSpPr/>
            <p:nvPr/>
          </p:nvSpPr>
          <p:spPr>
            <a:xfrm>
              <a:off x="2304" y="3984"/>
              <a:ext cx="0" cy="144"/>
            </a:xfrm>
            <a:prstGeom prst="line">
              <a:avLst/>
            </a:prstGeom>
            <a:ln w="25400" cap="flat" cmpd="sng">
              <a:solidFill>
                <a:srgbClr val="333333"/>
              </a:solidFill>
              <a:prstDash val="solid"/>
              <a:headEnd type="none" w="sm" len="sm"/>
              <a:tailEnd type="none" w="sm" len="sm"/>
            </a:ln>
          </p:spPr>
        </p:sp>
        <p:sp>
          <p:nvSpPr>
            <p:cNvPr id="21675" name="Line 12"/>
            <p:cNvSpPr/>
            <p:nvPr/>
          </p:nvSpPr>
          <p:spPr>
            <a:xfrm>
              <a:off x="2784" y="3984"/>
              <a:ext cx="0" cy="144"/>
            </a:xfrm>
            <a:prstGeom prst="line">
              <a:avLst/>
            </a:prstGeom>
            <a:ln w="25400" cap="flat" cmpd="sng">
              <a:solidFill>
                <a:srgbClr val="333333"/>
              </a:solidFill>
              <a:prstDash val="solid"/>
              <a:headEnd type="none" w="sm" len="sm"/>
              <a:tailEnd type="none" w="sm" len="sm"/>
            </a:ln>
          </p:spPr>
        </p:sp>
        <p:sp>
          <p:nvSpPr>
            <p:cNvPr id="21676" name="Line 13"/>
            <p:cNvSpPr/>
            <p:nvPr/>
          </p:nvSpPr>
          <p:spPr>
            <a:xfrm>
              <a:off x="2784" y="3984"/>
              <a:ext cx="432" cy="0"/>
            </a:xfrm>
            <a:prstGeom prst="line">
              <a:avLst/>
            </a:prstGeom>
            <a:ln w="25400" cap="flat" cmpd="sng">
              <a:solidFill>
                <a:srgbClr val="333333"/>
              </a:solidFill>
              <a:prstDash val="solid"/>
              <a:headEnd type="none" w="sm" len="sm"/>
              <a:tailEnd type="none" w="sm" len="sm"/>
            </a:ln>
          </p:spPr>
        </p:sp>
        <p:sp>
          <p:nvSpPr>
            <p:cNvPr id="21677" name="Line 14"/>
            <p:cNvSpPr/>
            <p:nvPr/>
          </p:nvSpPr>
          <p:spPr>
            <a:xfrm>
              <a:off x="3216" y="3984"/>
              <a:ext cx="0" cy="144"/>
            </a:xfrm>
            <a:prstGeom prst="line">
              <a:avLst/>
            </a:prstGeom>
            <a:ln w="25400" cap="flat" cmpd="sng">
              <a:solidFill>
                <a:srgbClr val="333333"/>
              </a:solidFill>
              <a:prstDash val="solid"/>
              <a:headEnd type="none" w="sm" len="sm"/>
              <a:tailEnd type="none" w="sm" len="sm"/>
            </a:ln>
          </p:spPr>
        </p:sp>
        <p:sp>
          <p:nvSpPr>
            <p:cNvPr id="21678" name="Line 15"/>
            <p:cNvSpPr/>
            <p:nvPr/>
          </p:nvSpPr>
          <p:spPr>
            <a:xfrm>
              <a:off x="3696" y="3984"/>
              <a:ext cx="0" cy="144"/>
            </a:xfrm>
            <a:prstGeom prst="line">
              <a:avLst/>
            </a:prstGeom>
            <a:ln w="25400" cap="flat" cmpd="sng">
              <a:solidFill>
                <a:srgbClr val="333333"/>
              </a:solidFill>
              <a:prstDash val="solid"/>
              <a:headEnd type="none" w="sm" len="sm"/>
              <a:tailEnd type="none" w="sm" len="sm"/>
            </a:ln>
          </p:spPr>
        </p:sp>
        <p:sp>
          <p:nvSpPr>
            <p:cNvPr id="21679" name="Line 16"/>
            <p:cNvSpPr/>
            <p:nvPr/>
          </p:nvSpPr>
          <p:spPr>
            <a:xfrm>
              <a:off x="3696" y="3984"/>
              <a:ext cx="432" cy="0"/>
            </a:xfrm>
            <a:prstGeom prst="line">
              <a:avLst/>
            </a:prstGeom>
            <a:ln w="25400" cap="flat" cmpd="sng">
              <a:solidFill>
                <a:srgbClr val="333333"/>
              </a:solidFill>
              <a:prstDash val="solid"/>
              <a:headEnd type="none" w="sm" len="sm"/>
              <a:tailEnd type="none" w="sm" len="sm"/>
            </a:ln>
          </p:spPr>
        </p:sp>
        <p:sp>
          <p:nvSpPr>
            <p:cNvPr id="21680" name="Line 17"/>
            <p:cNvSpPr/>
            <p:nvPr/>
          </p:nvSpPr>
          <p:spPr>
            <a:xfrm>
              <a:off x="4128" y="3984"/>
              <a:ext cx="0" cy="144"/>
            </a:xfrm>
            <a:prstGeom prst="line">
              <a:avLst/>
            </a:prstGeom>
            <a:ln w="25400" cap="flat" cmpd="sng">
              <a:solidFill>
                <a:srgbClr val="333333"/>
              </a:solidFill>
              <a:prstDash val="solid"/>
              <a:headEnd type="none" w="sm" len="sm"/>
              <a:tailEnd type="none" w="sm" len="sm"/>
            </a:ln>
          </p:spPr>
        </p:sp>
        <p:sp>
          <p:nvSpPr>
            <p:cNvPr id="21681" name="Line 18"/>
            <p:cNvSpPr/>
            <p:nvPr/>
          </p:nvSpPr>
          <p:spPr>
            <a:xfrm>
              <a:off x="4608" y="3984"/>
              <a:ext cx="0" cy="144"/>
            </a:xfrm>
            <a:prstGeom prst="line">
              <a:avLst/>
            </a:prstGeom>
            <a:ln w="25400" cap="flat" cmpd="sng">
              <a:solidFill>
                <a:srgbClr val="333333"/>
              </a:solidFill>
              <a:prstDash val="solid"/>
              <a:headEnd type="none" w="sm" len="sm"/>
              <a:tailEnd type="none" w="sm" len="sm"/>
            </a:ln>
          </p:spPr>
        </p:sp>
        <p:sp>
          <p:nvSpPr>
            <p:cNvPr id="21682" name="Line 19"/>
            <p:cNvSpPr/>
            <p:nvPr/>
          </p:nvSpPr>
          <p:spPr>
            <a:xfrm>
              <a:off x="4608" y="3984"/>
              <a:ext cx="384" cy="0"/>
            </a:xfrm>
            <a:prstGeom prst="line">
              <a:avLst/>
            </a:prstGeom>
            <a:ln w="25400" cap="flat" cmpd="sng">
              <a:solidFill>
                <a:srgbClr val="333333"/>
              </a:solidFill>
              <a:prstDash val="solid"/>
              <a:headEnd type="none" w="sm" len="sm"/>
              <a:tailEnd type="none" w="sm" len="sm"/>
            </a:ln>
          </p:spPr>
        </p:sp>
        <p:sp>
          <p:nvSpPr>
            <p:cNvPr id="21683" name="Line 20"/>
            <p:cNvSpPr/>
            <p:nvPr/>
          </p:nvSpPr>
          <p:spPr>
            <a:xfrm>
              <a:off x="480" y="4128"/>
              <a:ext cx="480" cy="0"/>
            </a:xfrm>
            <a:prstGeom prst="line">
              <a:avLst/>
            </a:prstGeom>
            <a:ln w="25400" cap="flat" cmpd="sng">
              <a:solidFill>
                <a:srgbClr val="333333"/>
              </a:solidFill>
              <a:prstDash val="solid"/>
              <a:headEnd type="none" w="sm" len="sm"/>
              <a:tailEnd type="none" w="sm" len="sm"/>
            </a:ln>
          </p:spPr>
        </p:sp>
        <p:sp>
          <p:nvSpPr>
            <p:cNvPr id="21684" name="Line 21"/>
            <p:cNvSpPr/>
            <p:nvPr/>
          </p:nvSpPr>
          <p:spPr>
            <a:xfrm>
              <a:off x="1392" y="4128"/>
              <a:ext cx="480" cy="0"/>
            </a:xfrm>
            <a:prstGeom prst="line">
              <a:avLst/>
            </a:prstGeom>
            <a:ln w="25400" cap="flat" cmpd="sng">
              <a:solidFill>
                <a:srgbClr val="333333"/>
              </a:solidFill>
              <a:prstDash val="solid"/>
              <a:headEnd type="none" w="sm" len="sm"/>
              <a:tailEnd type="none" w="sm" len="sm"/>
            </a:ln>
          </p:spPr>
        </p:sp>
        <p:sp>
          <p:nvSpPr>
            <p:cNvPr id="21685" name="Line 22"/>
            <p:cNvSpPr/>
            <p:nvPr/>
          </p:nvSpPr>
          <p:spPr>
            <a:xfrm>
              <a:off x="2304" y="4128"/>
              <a:ext cx="480" cy="0"/>
            </a:xfrm>
            <a:prstGeom prst="line">
              <a:avLst/>
            </a:prstGeom>
            <a:ln w="25400" cap="flat" cmpd="sng">
              <a:solidFill>
                <a:srgbClr val="333333"/>
              </a:solidFill>
              <a:prstDash val="solid"/>
              <a:headEnd type="none" w="sm" len="sm"/>
              <a:tailEnd type="none" w="sm" len="sm"/>
            </a:ln>
          </p:spPr>
        </p:sp>
        <p:sp>
          <p:nvSpPr>
            <p:cNvPr id="21686" name="Line 23"/>
            <p:cNvSpPr/>
            <p:nvPr/>
          </p:nvSpPr>
          <p:spPr>
            <a:xfrm>
              <a:off x="3216" y="4128"/>
              <a:ext cx="480" cy="0"/>
            </a:xfrm>
            <a:prstGeom prst="line">
              <a:avLst/>
            </a:prstGeom>
            <a:ln w="25400" cap="flat" cmpd="sng">
              <a:solidFill>
                <a:srgbClr val="333333"/>
              </a:solidFill>
              <a:prstDash val="solid"/>
              <a:headEnd type="none" w="sm" len="sm"/>
              <a:tailEnd type="none" w="sm" len="sm"/>
            </a:ln>
          </p:spPr>
        </p:sp>
        <p:sp>
          <p:nvSpPr>
            <p:cNvPr id="21687" name="Line 24"/>
            <p:cNvSpPr/>
            <p:nvPr/>
          </p:nvSpPr>
          <p:spPr>
            <a:xfrm>
              <a:off x="4128" y="4128"/>
              <a:ext cx="480" cy="0"/>
            </a:xfrm>
            <a:prstGeom prst="line">
              <a:avLst/>
            </a:prstGeom>
            <a:ln w="25400" cap="flat" cmpd="sng">
              <a:solidFill>
                <a:srgbClr val="333333"/>
              </a:solidFill>
              <a:prstDash val="solid"/>
              <a:headEnd type="none" w="sm" len="sm"/>
              <a:tailEnd type="none" w="sm" len="sm"/>
            </a:ln>
          </p:spPr>
        </p:sp>
      </p:grpSp>
      <p:sp>
        <p:nvSpPr>
          <p:cNvPr id="21512" name="Rectangle 25"/>
          <p:cNvSpPr/>
          <p:nvPr/>
        </p:nvSpPr>
        <p:spPr>
          <a:xfrm>
            <a:off x="8475663" y="5589588"/>
            <a:ext cx="1195387" cy="952500"/>
          </a:xfrm>
          <a:prstGeom prst="rect">
            <a:avLst/>
          </a:prstGeom>
          <a:noFill/>
          <a:ln w="12700" cap="flat" cmpd="sng">
            <a:solidFill>
              <a:srgbClr val="333333"/>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513" name="Line 26"/>
          <p:cNvSpPr/>
          <p:nvPr/>
        </p:nvSpPr>
        <p:spPr>
          <a:xfrm>
            <a:off x="8469313" y="6173788"/>
            <a:ext cx="1208087" cy="0"/>
          </a:xfrm>
          <a:prstGeom prst="line">
            <a:avLst/>
          </a:prstGeom>
          <a:ln w="12700" cap="flat" cmpd="sng">
            <a:solidFill>
              <a:srgbClr val="333333"/>
            </a:solidFill>
            <a:prstDash val="solid"/>
            <a:headEnd type="none" w="sm" len="sm"/>
            <a:tailEnd type="none" w="sm" len="sm"/>
          </a:ln>
        </p:spPr>
      </p:sp>
      <p:sp>
        <p:nvSpPr>
          <p:cNvPr id="21514" name="AutoShape 27" descr="Dark vertical"/>
          <p:cNvSpPr/>
          <p:nvPr/>
        </p:nvSpPr>
        <p:spPr>
          <a:xfrm>
            <a:off x="1716088" y="4529138"/>
            <a:ext cx="595312" cy="160337"/>
          </a:xfrm>
          <a:prstGeom prst="rightArrow">
            <a:avLst>
              <a:gd name="adj1" fmla="val 50000"/>
              <a:gd name="adj2" fmla="val 92821"/>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515" name="AutoShape 28" descr="Dark vertical"/>
          <p:cNvSpPr/>
          <p:nvPr/>
        </p:nvSpPr>
        <p:spPr>
          <a:xfrm>
            <a:off x="6254750" y="4529138"/>
            <a:ext cx="595313" cy="160337"/>
          </a:xfrm>
          <a:prstGeom prst="rightArrow">
            <a:avLst>
              <a:gd name="adj1" fmla="val 50000"/>
              <a:gd name="adj2" fmla="val 92822"/>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516" name="Rectangle 29"/>
          <p:cNvSpPr/>
          <p:nvPr/>
        </p:nvSpPr>
        <p:spPr>
          <a:xfrm>
            <a:off x="5337175" y="5253038"/>
            <a:ext cx="1030288" cy="654050"/>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62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100%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21517" name="Line 30"/>
          <p:cNvSpPr/>
          <p:nvPr/>
        </p:nvSpPr>
        <p:spPr>
          <a:xfrm>
            <a:off x="5332413" y="5414963"/>
            <a:ext cx="1042987" cy="0"/>
          </a:xfrm>
          <a:prstGeom prst="line">
            <a:avLst/>
          </a:prstGeom>
          <a:ln w="12700" cap="flat" cmpd="sng">
            <a:solidFill>
              <a:schemeClr val="tx1"/>
            </a:solidFill>
            <a:prstDash val="solid"/>
            <a:headEnd type="none" w="sm" len="sm"/>
            <a:tailEnd type="none" w="sm" len="sm"/>
          </a:ln>
        </p:spPr>
      </p:sp>
      <p:sp>
        <p:nvSpPr>
          <p:cNvPr id="21518" name="Line 31"/>
          <p:cNvSpPr/>
          <p:nvPr/>
        </p:nvSpPr>
        <p:spPr>
          <a:xfrm>
            <a:off x="5332413" y="5534025"/>
            <a:ext cx="1041400" cy="0"/>
          </a:xfrm>
          <a:prstGeom prst="line">
            <a:avLst/>
          </a:prstGeom>
          <a:ln w="12700" cap="flat" cmpd="sng">
            <a:solidFill>
              <a:schemeClr val="tx1"/>
            </a:solidFill>
            <a:prstDash val="solid"/>
            <a:headEnd type="none" w="sm" len="sm"/>
            <a:tailEnd type="none" w="sm" len="sm"/>
          </a:ln>
        </p:spPr>
      </p:sp>
      <p:sp>
        <p:nvSpPr>
          <p:cNvPr id="21519" name="Line 32"/>
          <p:cNvSpPr/>
          <p:nvPr/>
        </p:nvSpPr>
        <p:spPr>
          <a:xfrm>
            <a:off x="5332413" y="5656263"/>
            <a:ext cx="1041400" cy="0"/>
          </a:xfrm>
          <a:prstGeom prst="line">
            <a:avLst/>
          </a:prstGeom>
          <a:ln w="12700" cap="flat" cmpd="sng">
            <a:solidFill>
              <a:schemeClr val="tx1"/>
            </a:solidFill>
            <a:prstDash val="solid"/>
            <a:headEnd type="none" w="sm" len="sm"/>
            <a:tailEnd type="none" w="sm" len="sm"/>
          </a:ln>
        </p:spPr>
      </p:sp>
      <p:sp>
        <p:nvSpPr>
          <p:cNvPr id="21520" name="Line 33"/>
          <p:cNvSpPr/>
          <p:nvPr/>
        </p:nvSpPr>
        <p:spPr>
          <a:xfrm>
            <a:off x="5332413" y="5784850"/>
            <a:ext cx="1039812" cy="0"/>
          </a:xfrm>
          <a:prstGeom prst="line">
            <a:avLst/>
          </a:prstGeom>
          <a:ln w="12700" cap="flat" cmpd="sng">
            <a:solidFill>
              <a:schemeClr val="tx1"/>
            </a:solidFill>
            <a:prstDash val="solid"/>
            <a:headEnd type="none" w="sm" len="sm"/>
            <a:tailEnd type="none" w="sm" len="sm"/>
          </a:ln>
        </p:spPr>
      </p:sp>
      <p:sp>
        <p:nvSpPr>
          <p:cNvPr id="21521" name="AutoShape 34"/>
          <p:cNvSpPr/>
          <p:nvPr/>
        </p:nvSpPr>
        <p:spPr>
          <a:xfrm rot="5400000">
            <a:off x="2235200" y="5094288"/>
            <a:ext cx="96838" cy="30162"/>
          </a:xfrm>
          <a:prstGeom prst="triangle">
            <a:avLst>
              <a:gd name="adj" fmla="val 49995"/>
            </a:avLst>
          </a:prstGeom>
          <a:solidFill>
            <a:schemeClr val="bg2"/>
          </a:solidFill>
          <a:ln w="12700" cap="flat" cmpd="sng">
            <a:solidFill>
              <a:schemeClr val="bg2"/>
            </a:solidFill>
            <a:prstDash val="solid"/>
            <a:miter/>
            <a:headEnd type="none" w="med" len="med"/>
            <a:tailEnd type="none" w="med" len="med"/>
          </a:ln>
        </p:spPr>
        <p:txBody>
          <a:bodyPr rot="10800000" vert="eaVert" wrap="none" anchor="ctr" anchorCtr="0"/>
          <a:p>
            <a:endParaRPr lang="zh-CN" altLang="en-US" dirty="0">
              <a:latin typeface="Arial" panose="020B0604020202020204" pitchFamily="34" charset="0"/>
              <a:ea typeface="宋体" panose="02010600030101010101" pitchFamily="2" charset="-122"/>
            </a:endParaRPr>
          </a:p>
        </p:txBody>
      </p:sp>
      <p:sp>
        <p:nvSpPr>
          <p:cNvPr id="21522" name="Rectangle 35"/>
          <p:cNvSpPr/>
          <p:nvPr/>
        </p:nvSpPr>
        <p:spPr>
          <a:xfrm>
            <a:off x="673100" y="6219825"/>
            <a:ext cx="1035050" cy="274638"/>
          </a:xfrm>
          <a:prstGeom prst="rect">
            <a:avLst/>
          </a:prstGeom>
          <a:noFill/>
          <a:ln w="9525">
            <a:noFill/>
          </a:ln>
        </p:spPr>
        <p:txBody>
          <a:bodyPr wrap="none" lIns="92075" tIns="46038" rIns="92075" bIns="46038">
            <a:spAutoFit/>
          </a:bodyPr>
          <a:p>
            <a:r>
              <a:rPr lang="en-US" altLang="zh-CN" sz="1200" b="0">
                <a:solidFill>
                  <a:schemeClr val="bg2"/>
                </a:solidFill>
                <a:latin typeface="Comic Sans MS" panose="030F0702030302020204" pitchFamily="66" charset="0"/>
                <a:ea typeface="宋体" panose="02010600030101010101" pitchFamily="2" charset="-122"/>
              </a:rPr>
              <a:t>   </a:t>
            </a:r>
            <a:r>
              <a:rPr lang="en-US" altLang="zh-CN" sz="1200" b="0">
                <a:latin typeface="Comic Sans MS" panose="030F0702030302020204" pitchFamily="66" charset="0"/>
                <a:ea typeface="宋体" panose="02010600030101010101" pitchFamily="2" charset="-122"/>
              </a:rPr>
              <a:t>1 second</a:t>
            </a:r>
            <a:r>
              <a:rPr lang="en-US" altLang="zh-CN" sz="1000" b="0">
                <a:latin typeface="Comic Sans MS" panose="030F0702030302020204" pitchFamily="66" charset="0"/>
                <a:ea typeface="宋体" panose="02010600030101010101" pitchFamily="2" charset="-122"/>
              </a:rPr>
              <a:t>   </a:t>
            </a:r>
            <a:endParaRPr lang="en-US" altLang="zh-CN" sz="1000" b="0">
              <a:latin typeface="Comic Sans MS" panose="030F0702030302020204" pitchFamily="66" charset="0"/>
              <a:ea typeface="宋体" panose="02010600030101010101" pitchFamily="2" charset="-122"/>
            </a:endParaRPr>
          </a:p>
        </p:txBody>
      </p:sp>
      <p:sp>
        <p:nvSpPr>
          <p:cNvPr id="21523" name="Rectangle 36"/>
          <p:cNvSpPr/>
          <p:nvPr/>
        </p:nvSpPr>
        <p:spPr>
          <a:xfrm>
            <a:off x="2363788" y="6219825"/>
            <a:ext cx="860425" cy="274638"/>
          </a:xfrm>
          <a:prstGeom prst="rect">
            <a:avLst/>
          </a:prstGeom>
          <a:noFill/>
          <a:ln w="9525">
            <a:noFill/>
          </a:ln>
        </p:spPr>
        <p:txBody>
          <a:bodyPr wrap="none" lIns="92075" tIns="46038" rIns="92075" bIns="46038">
            <a:spAutoFit/>
          </a:bodyPr>
          <a:p>
            <a:r>
              <a:rPr lang="en-US" altLang="zh-CN" sz="1200" b="0">
                <a:latin typeface="Comic Sans MS" panose="030F0702030302020204" pitchFamily="66" charset="0"/>
                <a:ea typeface="宋体" panose="02010600030101010101" pitchFamily="2" charset="-122"/>
              </a:rPr>
              <a:t>  39 sec.</a:t>
            </a:r>
            <a:r>
              <a:rPr lang="en-US" altLang="zh-CN" sz="1000" b="0">
                <a:solidFill>
                  <a:schemeClr val="bg2"/>
                </a:solidFill>
                <a:latin typeface="Comic Sans MS" panose="030F0702030302020204" pitchFamily="66" charset="0"/>
                <a:ea typeface="宋体" panose="02010600030101010101" pitchFamily="2" charset="-122"/>
              </a:rPr>
              <a:t>  </a:t>
            </a:r>
            <a:endParaRPr lang="en-US" altLang="zh-CN" sz="1000" b="0">
              <a:solidFill>
                <a:schemeClr val="bg2"/>
              </a:solidFill>
              <a:latin typeface="Comic Sans MS" panose="030F0702030302020204" pitchFamily="66" charset="0"/>
              <a:ea typeface="宋体" panose="02010600030101010101" pitchFamily="2" charset="-122"/>
            </a:endParaRPr>
          </a:p>
        </p:txBody>
      </p:sp>
      <p:sp>
        <p:nvSpPr>
          <p:cNvPr id="21524" name="Rectangle 37"/>
          <p:cNvSpPr/>
          <p:nvPr/>
        </p:nvSpPr>
        <p:spPr>
          <a:xfrm>
            <a:off x="5430838" y="6219825"/>
            <a:ext cx="844550" cy="274638"/>
          </a:xfrm>
          <a:prstGeom prst="rect">
            <a:avLst/>
          </a:prstGeom>
          <a:noFill/>
          <a:ln w="9525">
            <a:noFill/>
          </a:ln>
        </p:spPr>
        <p:txBody>
          <a:bodyPr wrap="none" lIns="92075" tIns="46038" rIns="92075" bIns="46038">
            <a:spAutoFit/>
          </a:bodyPr>
          <a:p>
            <a:pPr defTabSz="824230" eaLnBrk="0" hangingPunct="0"/>
            <a:r>
              <a:rPr lang="en-US" altLang="zh-CN" sz="1000" b="0">
                <a:solidFill>
                  <a:schemeClr val="bg2"/>
                </a:solidFill>
                <a:latin typeface="Comic Sans MS" panose="030F0702030302020204" pitchFamily="66" charset="0"/>
                <a:ea typeface="宋体" panose="02010600030101010101" pitchFamily="2" charset="-122"/>
              </a:rPr>
              <a:t>  </a:t>
            </a:r>
            <a:r>
              <a:rPr lang="en-US" altLang="zh-CN" sz="1200" b="0">
                <a:latin typeface="Comic Sans MS" panose="030F0702030302020204" pitchFamily="66" charset="0"/>
                <a:ea typeface="宋体" panose="02010600030101010101" pitchFamily="2" charset="-122"/>
              </a:rPr>
              <a:t>62 sec.</a:t>
            </a:r>
            <a:r>
              <a:rPr lang="en-US" altLang="zh-CN" sz="1000" b="0">
                <a:latin typeface="Comic Sans MS" panose="030F0702030302020204" pitchFamily="66" charset="0"/>
                <a:ea typeface="宋体" panose="02010600030101010101" pitchFamily="2" charset="-122"/>
              </a:rPr>
              <a:t>  </a:t>
            </a:r>
            <a:endParaRPr lang="en-US" altLang="zh-CN" sz="1000" b="0">
              <a:latin typeface="Comic Sans MS" panose="030F0702030302020204" pitchFamily="66" charset="0"/>
              <a:ea typeface="宋体" panose="02010600030101010101" pitchFamily="2" charset="-122"/>
            </a:endParaRPr>
          </a:p>
        </p:txBody>
      </p:sp>
      <p:sp>
        <p:nvSpPr>
          <p:cNvPr id="21525" name="Rectangle 38"/>
          <p:cNvSpPr/>
          <p:nvPr/>
        </p:nvSpPr>
        <p:spPr>
          <a:xfrm>
            <a:off x="6977063" y="6219825"/>
            <a:ext cx="860425" cy="274638"/>
          </a:xfrm>
          <a:prstGeom prst="rect">
            <a:avLst/>
          </a:prstGeom>
          <a:noFill/>
          <a:ln w="9525">
            <a:noFill/>
          </a:ln>
        </p:spPr>
        <p:txBody>
          <a:bodyPr wrap="none" lIns="92075" tIns="46038" rIns="92075" bIns="46038">
            <a:spAutoFit/>
          </a:bodyPr>
          <a:p>
            <a:pPr defTabSz="824230" eaLnBrk="0" hangingPunct="0"/>
            <a:r>
              <a:rPr lang="en-US" altLang="zh-CN" sz="1200" b="0">
                <a:solidFill>
                  <a:schemeClr val="bg2"/>
                </a:solidFill>
                <a:latin typeface="Comic Sans MS" panose="030F0702030302020204" pitchFamily="66" charset="0"/>
                <a:ea typeface="宋体" panose="02010600030101010101" pitchFamily="2" charset="-122"/>
              </a:rPr>
              <a:t>  </a:t>
            </a:r>
            <a:r>
              <a:rPr lang="en-US" altLang="zh-CN" sz="1200" b="0">
                <a:latin typeface="Comic Sans MS" panose="030F0702030302020204" pitchFamily="66" charset="0"/>
                <a:ea typeface="宋体" panose="02010600030101010101" pitchFamily="2" charset="-122"/>
              </a:rPr>
              <a:t>40 sec.</a:t>
            </a:r>
            <a:r>
              <a:rPr lang="en-US" altLang="zh-CN" sz="1000" b="0">
                <a:solidFill>
                  <a:schemeClr val="bg2"/>
                </a:solidFill>
                <a:latin typeface="Comic Sans MS" panose="030F0702030302020204" pitchFamily="66" charset="0"/>
                <a:ea typeface="宋体" panose="02010600030101010101" pitchFamily="2" charset="-122"/>
              </a:rPr>
              <a:t>  </a:t>
            </a:r>
            <a:endParaRPr lang="en-US" altLang="zh-CN" sz="1000" b="0">
              <a:solidFill>
                <a:schemeClr val="bg2"/>
              </a:solidFill>
              <a:latin typeface="Comic Sans MS" panose="030F0702030302020204" pitchFamily="66" charset="0"/>
              <a:ea typeface="宋体" panose="02010600030101010101" pitchFamily="2" charset="-122"/>
            </a:endParaRPr>
          </a:p>
        </p:txBody>
      </p:sp>
      <p:sp>
        <p:nvSpPr>
          <p:cNvPr id="21526" name="Rectangle 39"/>
          <p:cNvSpPr/>
          <p:nvPr/>
        </p:nvSpPr>
        <p:spPr>
          <a:xfrm>
            <a:off x="8266113" y="6188075"/>
            <a:ext cx="815975" cy="411163"/>
          </a:xfrm>
          <a:prstGeom prst="rect">
            <a:avLst/>
          </a:prstGeom>
          <a:noFill/>
          <a:ln w="9525">
            <a:noFill/>
          </a:ln>
        </p:spPr>
        <p:txBody>
          <a:bodyPr lIns="92075" tIns="46038" rIns="92075" bIns="46038">
            <a:spAutoFit/>
          </a:bodyPr>
          <a:p>
            <a:pPr algn="ctr">
              <a:lnSpc>
                <a:spcPct val="70000"/>
              </a:lnSpc>
            </a:pPr>
            <a:r>
              <a:rPr lang="en-US" altLang="zh-CN" sz="1000" b="0">
                <a:latin typeface="Comic Sans MS" panose="030F0702030302020204" pitchFamily="66" charset="0"/>
                <a:ea typeface="宋体" panose="02010600030101010101" pitchFamily="2" charset="-122"/>
              </a:rPr>
              <a:t>Value</a:t>
            </a:r>
            <a:endParaRPr lang="en-US" altLang="zh-CN" sz="1000" b="0">
              <a:latin typeface="Comic Sans MS" panose="030F0702030302020204" pitchFamily="66" charset="0"/>
              <a:ea typeface="宋体" panose="02010600030101010101" pitchFamily="2" charset="-122"/>
            </a:endParaRPr>
          </a:p>
          <a:p>
            <a:pPr algn="ctr">
              <a:lnSpc>
                <a:spcPct val="70000"/>
              </a:lnSpc>
            </a:pPr>
            <a:r>
              <a:rPr lang="en-US" altLang="zh-CN" sz="1000" b="0">
                <a:latin typeface="Comic Sans MS" panose="030F0702030302020204" pitchFamily="66" charset="0"/>
                <a:ea typeface="宋体" panose="02010600030101010101" pitchFamily="2" charset="-122"/>
              </a:rPr>
              <a:t>Added</a:t>
            </a:r>
            <a:endParaRPr lang="en-US" altLang="zh-CN" sz="1000" b="0">
              <a:latin typeface="Comic Sans MS" panose="030F0702030302020204" pitchFamily="66" charset="0"/>
              <a:ea typeface="宋体" panose="02010600030101010101" pitchFamily="2" charset="-122"/>
            </a:endParaRPr>
          </a:p>
          <a:p>
            <a:pPr algn="ctr">
              <a:lnSpc>
                <a:spcPct val="70000"/>
              </a:lnSpc>
            </a:pPr>
            <a:r>
              <a:rPr lang="en-US" altLang="zh-CN" sz="1000" b="0">
                <a:latin typeface="Comic Sans MS" panose="030F0702030302020204" pitchFamily="66" charset="0"/>
                <a:ea typeface="宋体" panose="02010600030101010101" pitchFamily="2" charset="-122"/>
              </a:rPr>
              <a:t>Time</a:t>
            </a:r>
            <a:endParaRPr lang="en-US" altLang="zh-CN" sz="1000" b="0">
              <a:latin typeface="Comic Sans MS" panose="030F0702030302020204" pitchFamily="66" charset="0"/>
              <a:ea typeface="宋体" panose="02010600030101010101" pitchFamily="2" charset="-122"/>
            </a:endParaRPr>
          </a:p>
        </p:txBody>
      </p:sp>
      <p:sp>
        <p:nvSpPr>
          <p:cNvPr id="21527" name="Rectangle 40"/>
          <p:cNvSpPr/>
          <p:nvPr/>
        </p:nvSpPr>
        <p:spPr>
          <a:xfrm>
            <a:off x="8929688" y="6203950"/>
            <a:ext cx="766762" cy="244475"/>
          </a:xfrm>
          <a:prstGeom prst="rect">
            <a:avLst/>
          </a:prstGeom>
          <a:noFill/>
          <a:ln w="9525">
            <a:noFill/>
          </a:ln>
        </p:spPr>
        <p:txBody>
          <a:bodyPr wrap="none" lIns="92075" tIns="46038" rIns="92075" bIns="46038">
            <a:spAutoFit/>
          </a:bodyPr>
          <a:p>
            <a:pPr defTabSz="824230" eaLnBrk="0" hangingPunct="0"/>
            <a:r>
              <a:rPr lang="en-US" altLang="zh-CN" sz="1000" b="0">
                <a:latin typeface="Comic Sans MS" panose="030F0702030302020204" pitchFamily="66" charset="0"/>
                <a:ea typeface="宋体" panose="02010600030101010101" pitchFamily="2" charset="-122"/>
              </a:rPr>
              <a:t>= 188 sec.</a:t>
            </a:r>
            <a:endParaRPr lang="en-US" altLang="zh-CN" sz="1000" b="0">
              <a:latin typeface="Comic Sans MS" panose="030F0702030302020204" pitchFamily="66" charset="0"/>
              <a:ea typeface="宋体" panose="02010600030101010101" pitchFamily="2" charset="-122"/>
            </a:endParaRPr>
          </a:p>
        </p:txBody>
      </p:sp>
      <p:sp>
        <p:nvSpPr>
          <p:cNvPr id="21528" name="Rectangle 41"/>
          <p:cNvSpPr/>
          <p:nvPr/>
        </p:nvSpPr>
        <p:spPr>
          <a:xfrm>
            <a:off x="3941763" y="6219825"/>
            <a:ext cx="692150" cy="274638"/>
          </a:xfrm>
          <a:prstGeom prst="rect">
            <a:avLst/>
          </a:prstGeom>
          <a:noFill/>
          <a:ln w="9525">
            <a:noFill/>
          </a:ln>
        </p:spPr>
        <p:txBody>
          <a:bodyPr wrap="none" lIns="92075" tIns="46038" rIns="92075" bIns="46038">
            <a:spAutoFit/>
          </a:bodyPr>
          <a:p>
            <a:pPr defTabSz="824230" eaLnBrk="0" hangingPunct="0"/>
            <a:r>
              <a:rPr lang="en-US" altLang="zh-CN" sz="1200" b="0">
                <a:latin typeface="Comic Sans MS" panose="030F0702030302020204" pitchFamily="66" charset="0"/>
                <a:ea typeface="宋体" panose="02010600030101010101" pitchFamily="2" charset="-122"/>
              </a:rPr>
              <a:t>46 sec.</a:t>
            </a:r>
            <a:endParaRPr lang="en-US" altLang="zh-CN" sz="1200" b="0">
              <a:latin typeface="Comic Sans MS" panose="030F0702030302020204" pitchFamily="66" charset="0"/>
              <a:ea typeface="宋体" panose="02010600030101010101" pitchFamily="2" charset="-122"/>
            </a:endParaRPr>
          </a:p>
        </p:txBody>
      </p:sp>
      <p:sp>
        <p:nvSpPr>
          <p:cNvPr id="21529" name="Rectangle 42"/>
          <p:cNvSpPr/>
          <p:nvPr/>
        </p:nvSpPr>
        <p:spPr>
          <a:xfrm>
            <a:off x="192088" y="5978525"/>
            <a:ext cx="874712" cy="274638"/>
          </a:xfrm>
          <a:prstGeom prst="rect">
            <a:avLst/>
          </a:prstGeom>
          <a:noFill/>
          <a:ln w="9525">
            <a:noFill/>
          </a:ln>
        </p:spPr>
        <p:txBody>
          <a:bodyPr wrap="none" lIns="92075" tIns="46038" rIns="92075" bIns="46038">
            <a:spAutoFit/>
          </a:bodyPr>
          <a:p>
            <a:r>
              <a:rPr lang="en-US" altLang="zh-CN" sz="1200" b="0">
                <a:solidFill>
                  <a:schemeClr val="bg2"/>
                </a:solidFill>
                <a:latin typeface="Comic Sans MS" panose="030F0702030302020204" pitchFamily="66" charset="0"/>
                <a:ea typeface="宋体" panose="02010600030101010101" pitchFamily="2" charset="-122"/>
              </a:rPr>
              <a:t>  </a:t>
            </a:r>
            <a:r>
              <a:rPr lang="en-US" altLang="zh-CN" sz="1200" b="0">
                <a:latin typeface="Comic Sans MS" panose="030F0702030302020204" pitchFamily="66" charset="0"/>
                <a:ea typeface="宋体" panose="02010600030101010101" pitchFamily="2" charset="-122"/>
              </a:rPr>
              <a:t>5 days   </a:t>
            </a:r>
            <a:endParaRPr lang="en-US" altLang="zh-CN" sz="1200" b="0">
              <a:latin typeface="Comic Sans MS" panose="030F0702030302020204" pitchFamily="66" charset="0"/>
              <a:ea typeface="宋体" panose="02010600030101010101" pitchFamily="2" charset="-122"/>
            </a:endParaRPr>
          </a:p>
        </p:txBody>
      </p:sp>
      <p:sp>
        <p:nvSpPr>
          <p:cNvPr id="21530" name="Rectangle 43"/>
          <p:cNvSpPr/>
          <p:nvPr/>
        </p:nvSpPr>
        <p:spPr>
          <a:xfrm>
            <a:off x="1597025" y="5978525"/>
            <a:ext cx="960438" cy="274638"/>
          </a:xfrm>
          <a:prstGeom prst="rect">
            <a:avLst/>
          </a:prstGeom>
          <a:noFill/>
          <a:ln w="9525">
            <a:noFill/>
          </a:ln>
        </p:spPr>
        <p:txBody>
          <a:bodyPr wrap="none" lIns="92075" tIns="46038" rIns="92075" bIns="46038">
            <a:spAutoFit/>
          </a:bodyPr>
          <a:p>
            <a:r>
              <a:rPr lang="en-US" altLang="zh-CN" sz="1200" b="0">
                <a:solidFill>
                  <a:schemeClr val="bg2"/>
                </a:solidFill>
                <a:latin typeface="Comic Sans MS" panose="030F0702030302020204" pitchFamily="66" charset="0"/>
                <a:ea typeface="宋体" panose="02010600030101010101" pitchFamily="2" charset="-122"/>
              </a:rPr>
              <a:t>  </a:t>
            </a:r>
            <a:r>
              <a:rPr lang="en-US" altLang="zh-CN" sz="1200" b="0">
                <a:latin typeface="Comic Sans MS" panose="030F0702030302020204" pitchFamily="66" charset="0"/>
                <a:ea typeface="宋体" panose="02010600030101010101" pitchFamily="2" charset="-122"/>
              </a:rPr>
              <a:t>7.6 days  </a:t>
            </a:r>
            <a:endParaRPr lang="en-US" altLang="zh-CN" sz="1200" b="0">
              <a:latin typeface="Comic Sans MS" panose="030F0702030302020204" pitchFamily="66" charset="0"/>
              <a:ea typeface="宋体" panose="02010600030101010101" pitchFamily="2" charset="-122"/>
            </a:endParaRPr>
          </a:p>
        </p:txBody>
      </p:sp>
      <p:sp>
        <p:nvSpPr>
          <p:cNvPr id="21531" name="Rectangle 44"/>
          <p:cNvSpPr/>
          <p:nvPr/>
        </p:nvSpPr>
        <p:spPr>
          <a:xfrm>
            <a:off x="3159125" y="5978525"/>
            <a:ext cx="938213" cy="274638"/>
          </a:xfrm>
          <a:prstGeom prst="rect">
            <a:avLst/>
          </a:prstGeom>
          <a:noFill/>
          <a:ln w="9525">
            <a:noFill/>
          </a:ln>
        </p:spPr>
        <p:txBody>
          <a:bodyPr lIns="92075" tIns="46038" rIns="92075" bIns="46038">
            <a:spAutoFit/>
          </a:bodyPr>
          <a:p>
            <a:r>
              <a:rPr lang="en-US" altLang="zh-CN" sz="1200" b="0">
                <a:solidFill>
                  <a:schemeClr val="bg2"/>
                </a:solidFill>
                <a:latin typeface="Comic Sans MS" panose="030F0702030302020204" pitchFamily="66" charset="0"/>
                <a:ea typeface="宋体" panose="02010600030101010101" pitchFamily="2" charset="-122"/>
              </a:rPr>
              <a:t> </a:t>
            </a:r>
            <a:r>
              <a:rPr lang="en-US" altLang="zh-CN" sz="1200" b="0">
                <a:latin typeface="Comic Sans MS" panose="030F0702030302020204" pitchFamily="66" charset="0"/>
                <a:ea typeface="宋体" panose="02010600030101010101" pitchFamily="2" charset="-122"/>
              </a:rPr>
              <a:t>1.8 days  </a:t>
            </a:r>
            <a:endParaRPr lang="en-US" altLang="zh-CN" sz="1200" b="0">
              <a:latin typeface="Comic Sans MS" panose="030F0702030302020204" pitchFamily="66" charset="0"/>
              <a:ea typeface="宋体" panose="02010600030101010101" pitchFamily="2" charset="-122"/>
            </a:endParaRPr>
          </a:p>
        </p:txBody>
      </p:sp>
      <p:sp>
        <p:nvSpPr>
          <p:cNvPr id="21532" name="Rectangle 45"/>
          <p:cNvSpPr/>
          <p:nvPr/>
        </p:nvSpPr>
        <p:spPr>
          <a:xfrm>
            <a:off x="4668838" y="5978525"/>
            <a:ext cx="915987" cy="274638"/>
          </a:xfrm>
          <a:prstGeom prst="rect">
            <a:avLst/>
          </a:prstGeom>
          <a:noFill/>
          <a:ln w="9525">
            <a:noFill/>
          </a:ln>
        </p:spPr>
        <p:txBody>
          <a:bodyPr lIns="92075" tIns="46038" rIns="92075" bIns="46038">
            <a:spAutoFit/>
          </a:bodyPr>
          <a:p>
            <a:r>
              <a:rPr lang="en-US" altLang="zh-CN" sz="1200" b="0">
                <a:solidFill>
                  <a:schemeClr val="bg2"/>
                </a:solidFill>
                <a:latin typeface="Comic Sans MS" panose="030F0702030302020204" pitchFamily="66" charset="0"/>
                <a:ea typeface="宋体" panose="02010600030101010101" pitchFamily="2" charset="-122"/>
              </a:rPr>
              <a:t> </a:t>
            </a:r>
            <a:r>
              <a:rPr lang="en-US" altLang="zh-CN" sz="1200" b="0">
                <a:latin typeface="Comic Sans MS" panose="030F0702030302020204" pitchFamily="66" charset="0"/>
                <a:ea typeface="宋体" panose="02010600030101010101" pitchFamily="2" charset="-122"/>
              </a:rPr>
              <a:t>2.7 days</a:t>
            </a:r>
            <a:r>
              <a:rPr lang="en-US" altLang="zh-CN" sz="1200" b="0">
                <a:solidFill>
                  <a:schemeClr val="bg2"/>
                </a:solidFill>
                <a:latin typeface="Comic Sans MS" panose="030F0702030302020204" pitchFamily="66" charset="0"/>
                <a:ea typeface="宋体" panose="02010600030101010101" pitchFamily="2" charset="-122"/>
              </a:rPr>
              <a:t> </a:t>
            </a:r>
            <a:endParaRPr lang="en-US" altLang="zh-CN" sz="1200" b="0">
              <a:solidFill>
                <a:schemeClr val="bg2"/>
              </a:solidFill>
              <a:latin typeface="Comic Sans MS" panose="030F0702030302020204" pitchFamily="66" charset="0"/>
              <a:ea typeface="宋体" panose="02010600030101010101" pitchFamily="2" charset="-122"/>
            </a:endParaRPr>
          </a:p>
        </p:txBody>
      </p:sp>
      <p:sp>
        <p:nvSpPr>
          <p:cNvPr id="21533" name="Rectangle 46"/>
          <p:cNvSpPr/>
          <p:nvPr/>
        </p:nvSpPr>
        <p:spPr>
          <a:xfrm>
            <a:off x="6264275" y="5978525"/>
            <a:ext cx="828675" cy="274638"/>
          </a:xfrm>
          <a:prstGeom prst="rect">
            <a:avLst/>
          </a:prstGeom>
          <a:noFill/>
          <a:ln w="9525">
            <a:noFill/>
          </a:ln>
        </p:spPr>
        <p:txBody>
          <a:bodyPr wrap="none" lIns="92075" tIns="46038" rIns="92075" bIns="46038">
            <a:spAutoFit/>
          </a:bodyPr>
          <a:p>
            <a:r>
              <a:rPr lang="en-US" altLang="zh-CN" sz="1200" b="0">
                <a:solidFill>
                  <a:schemeClr val="bg2"/>
                </a:solidFill>
                <a:latin typeface="Comic Sans MS" panose="030F0702030302020204" pitchFamily="66" charset="0"/>
                <a:ea typeface="宋体" panose="02010600030101010101" pitchFamily="2" charset="-122"/>
              </a:rPr>
              <a:t>  </a:t>
            </a:r>
            <a:r>
              <a:rPr lang="en-US" altLang="zh-CN" sz="1200" b="0">
                <a:latin typeface="Comic Sans MS" panose="030F0702030302020204" pitchFamily="66" charset="0"/>
                <a:ea typeface="宋体" panose="02010600030101010101" pitchFamily="2" charset="-122"/>
              </a:rPr>
              <a:t>2 days</a:t>
            </a:r>
            <a:r>
              <a:rPr lang="en-US" altLang="zh-CN" sz="1200" b="0">
                <a:solidFill>
                  <a:schemeClr val="bg2"/>
                </a:solidFill>
                <a:latin typeface="Comic Sans MS" panose="030F0702030302020204" pitchFamily="66" charset="0"/>
                <a:ea typeface="宋体" panose="02010600030101010101" pitchFamily="2" charset="-122"/>
              </a:rPr>
              <a:t>  </a:t>
            </a:r>
            <a:endParaRPr lang="en-US" altLang="zh-CN" sz="1200" b="0">
              <a:solidFill>
                <a:schemeClr val="bg2"/>
              </a:solidFill>
              <a:latin typeface="Comic Sans MS" panose="030F0702030302020204" pitchFamily="66" charset="0"/>
              <a:ea typeface="宋体" panose="02010600030101010101" pitchFamily="2" charset="-122"/>
            </a:endParaRPr>
          </a:p>
        </p:txBody>
      </p:sp>
      <p:sp>
        <p:nvSpPr>
          <p:cNvPr id="21534" name="Rectangle 47"/>
          <p:cNvSpPr/>
          <p:nvPr/>
        </p:nvSpPr>
        <p:spPr>
          <a:xfrm>
            <a:off x="7743825" y="5978525"/>
            <a:ext cx="914400" cy="274638"/>
          </a:xfrm>
          <a:prstGeom prst="rect">
            <a:avLst/>
          </a:prstGeom>
          <a:noFill/>
          <a:ln w="9525">
            <a:noFill/>
          </a:ln>
        </p:spPr>
        <p:txBody>
          <a:bodyPr wrap="none" lIns="92075" tIns="46038" rIns="92075" bIns="46038">
            <a:spAutoFit/>
          </a:bodyPr>
          <a:p>
            <a:r>
              <a:rPr lang="en-US" altLang="zh-CN" sz="1200" b="0">
                <a:solidFill>
                  <a:schemeClr val="bg2"/>
                </a:solidFill>
                <a:latin typeface="Comic Sans MS" panose="030F0702030302020204" pitchFamily="66" charset="0"/>
                <a:ea typeface="宋体" panose="02010600030101010101" pitchFamily="2" charset="-122"/>
              </a:rPr>
              <a:t>  </a:t>
            </a:r>
            <a:r>
              <a:rPr lang="en-US" altLang="zh-CN" sz="1200" b="0">
                <a:latin typeface="Comic Sans MS" panose="030F0702030302020204" pitchFamily="66" charset="0"/>
                <a:ea typeface="宋体" panose="02010600030101010101" pitchFamily="2" charset="-122"/>
              </a:rPr>
              <a:t>4.5 days</a:t>
            </a:r>
            <a:r>
              <a:rPr lang="en-US" altLang="zh-CN" sz="1200" b="0">
                <a:solidFill>
                  <a:schemeClr val="bg2"/>
                </a:solidFill>
                <a:latin typeface="Comic Sans MS" panose="030F0702030302020204" pitchFamily="66" charset="0"/>
                <a:ea typeface="宋体" panose="02010600030101010101" pitchFamily="2" charset="-122"/>
              </a:rPr>
              <a:t> </a:t>
            </a:r>
            <a:endParaRPr lang="en-US" altLang="zh-CN" sz="1200" b="0">
              <a:solidFill>
                <a:schemeClr val="bg2"/>
              </a:solidFill>
              <a:latin typeface="Comic Sans MS" panose="030F0702030302020204" pitchFamily="66" charset="0"/>
              <a:ea typeface="宋体" panose="02010600030101010101" pitchFamily="2" charset="-122"/>
            </a:endParaRPr>
          </a:p>
        </p:txBody>
      </p:sp>
      <p:sp>
        <p:nvSpPr>
          <p:cNvPr id="21535" name="Rectangle 48"/>
          <p:cNvSpPr/>
          <p:nvPr/>
        </p:nvSpPr>
        <p:spPr>
          <a:xfrm>
            <a:off x="8404225" y="5575300"/>
            <a:ext cx="812800" cy="396875"/>
          </a:xfrm>
          <a:prstGeom prst="rect">
            <a:avLst/>
          </a:prstGeom>
          <a:noFill/>
          <a:ln w="9525">
            <a:noFill/>
          </a:ln>
        </p:spPr>
        <p:txBody>
          <a:bodyPr wrap="none" lIns="92075" tIns="46038" rIns="92075" bIns="46038">
            <a:spAutoFit/>
          </a:bodyPr>
          <a:p>
            <a:pPr algn="ctr"/>
            <a:r>
              <a:rPr lang="en-US" altLang="zh-CN" sz="1000" b="0">
                <a:latin typeface="Comic Sans MS" panose="030F0702030302020204" pitchFamily="66" charset="0"/>
                <a:ea typeface="宋体" panose="02010600030101010101" pitchFamily="2" charset="-122"/>
              </a:rPr>
              <a:t>Production</a:t>
            </a:r>
            <a:endParaRPr lang="en-US" altLang="zh-CN" sz="1000" b="0">
              <a:latin typeface="Comic Sans MS" panose="030F0702030302020204" pitchFamily="66" charset="0"/>
              <a:ea typeface="宋体" panose="02010600030101010101" pitchFamily="2" charset="-122"/>
            </a:endParaRPr>
          </a:p>
          <a:p>
            <a:pPr algn="ctr"/>
            <a:r>
              <a:rPr lang="en-US" altLang="zh-CN" sz="1000" b="0" err="1">
                <a:latin typeface="Comic Sans MS" panose="030F0702030302020204" pitchFamily="66" charset="0"/>
                <a:ea typeface="宋体" panose="02010600030101010101" pitchFamily="2" charset="-122"/>
              </a:rPr>
              <a:t>Leadtime</a:t>
            </a:r>
            <a:endParaRPr lang="en-US" altLang="zh-CN" sz="1000" b="0">
              <a:latin typeface="Comic Sans MS" panose="030F0702030302020204" pitchFamily="66" charset="0"/>
              <a:ea typeface="宋体" panose="02010600030101010101" pitchFamily="2" charset="-122"/>
            </a:endParaRPr>
          </a:p>
        </p:txBody>
      </p:sp>
      <p:sp>
        <p:nvSpPr>
          <p:cNvPr id="21536" name="Rectangle 49"/>
          <p:cNvSpPr/>
          <p:nvPr/>
        </p:nvSpPr>
        <p:spPr>
          <a:xfrm>
            <a:off x="9226550" y="5575300"/>
            <a:ext cx="452438" cy="396875"/>
          </a:xfrm>
          <a:prstGeom prst="rect">
            <a:avLst/>
          </a:prstGeom>
          <a:noFill/>
          <a:ln w="9525">
            <a:noFill/>
          </a:ln>
        </p:spPr>
        <p:txBody>
          <a:bodyPr wrap="none" lIns="92075" tIns="46038" rIns="92075" bIns="46038">
            <a:spAutoFit/>
          </a:bodyPr>
          <a:p>
            <a:pPr algn="ctr"/>
            <a:r>
              <a:rPr lang="en-US" altLang="zh-CN" sz="1000" b="0">
                <a:latin typeface="Comic Sans MS" panose="030F0702030302020204" pitchFamily="66" charset="0"/>
                <a:ea typeface="宋体" panose="02010600030101010101" pitchFamily="2" charset="-122"/>
              </a:rPr>
              <a:t>23.6</a:t>
            </a:r>
            <a:endParaRPr lang="en-US" altLang="zh-CN" sz="1000" b="0">
              <a:latin typeface="Comic Sans MS" panose="030F0702030302020204" pitchFamily="66" charset="0"/>
              <a:ea typeface="宋体" panose="02010600030101010101" pitchFamily="2" charset="-122"/>
            </a:endParaRPr>
          </a:p>
          <a:p>
            <a:pPr algn="ctr"/>
            <a:r>
              <a:rPr lang="en-US" altLang="zh-CN" sz="1000" b="0">
                <a:latin typeface="Comic Sans MS" panose="030F0702030302020204" pitchFamily="66" charset="0"/>
                <a:ea typeface="宋体" panose="02010600030101010101" pitchFamily="2" charset="-122"/>
              </a:rPr>
              <a:t>days</a:t>
            </a:r>
            <a:endParaRPr lang="en-US" altLang="zh-CN" sz="1000" b="0">
              <a:latin typeface="Comic Sans MS" panose="030F0702030302020204" pitchFamily="66" charset="0"/>
              <a:ea typeface="宋体" panose="02010600030101010101" pitchFamily="2" charset="-122"/>
            </a:endParaRPr>
          </a:p>
        </p:txBody>
      </p:sp>
      <p:sp>
        <p:nvSpPr>
          <p:cNvPr id="21537" name="Rectangle 50"/>
          <p:cNvSpPr/>
          <p:nvPr/>
        </p:nvSpPr>
        <p:spPr>
          <a:xfrm>
            <a:off x="9082088" y="5656263"/>
            <a:ext cx="249237" cy="244475"/>
          </a:xfrm>
          <a:prstGeom prst="rect">
            <a:avLst/>
          </a:prstGeom>
          <a:noFill/>
          <a:ln w="9525">
            <a:noFill/>
          </a:ln>
        </p:spPr>
        <p:txBody>
          <a:bodyPr wrap="none" lIns="92075" tIns="46038" rIns="92075" bIns="46038">
            <a:spAutoFit/>
          </a:bodyPr>
          <a:p>
            <a:r>
              <a:rPr lang="en-US" altLang="zh-CN" sz="1000" b="0">
                <a:latin typeface="Comic Sans MS" panose="030F0702030302020204" pitchFamily="66" charset="0"/>
                <a:ea typeface="宋体" panose="02010600030101010101" pitchFamily="2" charset="-122"/>
              </a:rPr>
              <a:t>=</a:t>
            </a:r>
            <a:endParaRPr lang="en-US" altLang="zh-CN" sz="1000" b="0">
              <a:latin typeface="Comic Sans MS" panose="030F0702030302020204" pitchFamily="66" charset="0"/>
              <a:ea typeface="宋体" panose="02010600030101010101" pitchFamily="2" charset="-122"/>
            </a:endParaRPr>
          </a:p>
        </p:txBody>
      </p:sp>
      <p:grpSp>
        <p:nvGrpSpPr>
          <p:cNvPr id="21538" name="Group 51"/>
          <p:cNvGrpSpPr/>
          <p:nvPr/>
        </p:nvGrpSpPr>
        <p:grpSpPr>
          <a:xfrm>
            <a:off x="7594600" y="984250"/>
            <a:ext cx="863600" cy="1262063"/>
            <a:chOff x="4896" y="912"/>
            <a:chExt cx="557" cy="752"/>
          </a:xfrm>
        </p:grpSpPr>
        <p:grpSp>
          <p:nvGrpSpPr>
            <p:cNvPr id="21658" name="Group 52"/>
            <p:cNvGrpSpPr/>
            <p:nvPr/>
          </p:nvGrpSpPr>
          <p:grpSpPr>
            <a:xfrm>
              <a:off x="4896" y="912"/>
              <a:ext cx="557" cy="286"/>
              <a:chOff x="5136" y="864"/>
              <a:chExt cx="557" cy="286"/>
            </a:xfrm>
          </p:grpSpPr>
          <p:sp>
            <p:nvSpPr>
              <p:cNvPr id="904245" name="Freeform 53"/>
              <p:cNvSpPr/>
              <p:nvPr/>
            </p:nvSpPr>
            <p:spPr bwMode="auto">
              <a:xfrm>
                <a:off x="5136" y="864"/>
                <a:ext cx="557" cy="286"/>
              </a:xfrm>
              <a:custGeom>
                <a:avLst/>
                <a:gdLst/>
                <a:ahLst/>
                <a:cxnLst>
                  <a:cxn ang="0">
                    <a:pos x="0" y="285"/>
                  </a:cxn>
                  <a:cxn ang="0">
                    <a:pos x="0" y="83"/>
                  </a:cxn>
                  <a:cxn ang="0">
                    <a:pos x="189" y="0"/>
                  </a:cxn>
                  <a:cxn ang="0">
                    <a:pos x="189" y="67"/>
                  </a:cxn>
                  <a:cxn ang="0">
                    <a:pos x="360" y="0"/>
                  </a:cxn>
                  <a:cxn ang="0">
                    <a:pos x="360" y="67"/>
                  </a:cxn>
                  <a:cxn ang="0">
                    <a:pos x="512" y="0"/>
                  </a:cxn>
                  <a:cxn ang="0">
                    <a:pos x="512" y="285"/>
                  </a:cxn>
                  <a:cxn ang="0">
                    <a:pos x="0" y="285"/>
                  </a:cxn>
                </a:cxnLst>
                <a:rect l="0" t="0" r="r" b="b"/>
                <a:pathLst>
                  <a:path w="513" h="286">
                    <a:moveTo>
                      <a:pt x="0" y="285"/>
                    </a:moveTo>
                    <a:lnTo>
                      <a:pt x="0" y="83"/>
                    </a:lnTo>
                    <a:lnTo>
                      <a:pt x="189" y="0"/>
                    </a:lnTo>
                    <a:lnTo>
                      <a:pt x="189" y="67"/>
                    </a:lnTo>
                    <a:lnTo>
                      <a:pt x="360" y="0"/>
                    </a:lnTo>
                    <a:lnTo>
                      <a:pt x="360" y="67"/>
                    </a:lnTo>
                    <a:lnTo>
                      <a:pt x="512" y="0"/>
                    </a:lnTo>
                    <a:lnTo>
                      <a:pt x="512" y="285"/>
                    </a:lnTo>
                    <a:lnTo>
                      <a:pt x="0" y="285"/>
                    </a:lnTo>
                  </a:path>
                </a:pathLst>
              </a:custGeom>
              <a:solidFill>
                <a:schemeClr val="bg1"/>
              </a:solidFill>
              <a:ln w="25400" cap="rnd" cmpd="sng">
                <a:solidFill>
                  <a:schemeClr val="tx1"/>
                </a:solidFill>
                <a:prstDash val="solid"/>
                <a:round/>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666" name="Rectangle 54"/>
              <p:cNvSpPr/>
              <p:nvPr/>
            </p:nvSpPr>
            <p:spPr>
              <a:xfrm>
                <a:off x="5179" y="960"/>
                <a:ext cx="447" cy="164"/>
              </a:xfrm>
              <a:prstGeom prst="rect">
                <a:avLst/>
              </a:prstGeom>
              <a:solidFill>
                <a:schemeClr val="bg1"/>
              </a:solid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State Street</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Assembly</a:t>
                </a:r>
                <a:endParaRPr lang="en-US" altLang="zh-CN" sz="800" b="0">
                  <a:solidFill>
                    <a:schemeClr val="bg2"/>
                  </a:solidFill>
                  <a:latin typeface="Comic Sans MS" panose="030F0702030302020204" pitchFamily="66" charset="0"/>
                  <a:ea typeface="宋体" panose="02010600030101010101" pitchFamily="2" charset="-122"/>
                </a:endParaRPr>
              </a:p>
            </p:txBody>
          </p:sp>
        </p:grpSp>
        <p:grpSp>
          <p:nvGrpSpPr>
            <p:cNvPr id="21659" name="Group 55"/>
            <p:cNvGrpSpPr/>
            <p:nvPr/>
          </p:nvGrpSpPr>
          <p:grpSpPr>
            <a:xfrm>
              <a:off x="4896" y="1201"/>
              <a:ext cx="545" cy="463"/>
              <a:chOff x="4485" y="1179"/>
              <a:chExt cx="502" cy="463"/>
            </a:xfrm>
          </p:grpSpPr>
          <p:sp>
            <p:nvSpPr>
              <p:cNvPr id="21660" name="Rectangle 56"/>
              <p:cNvSpPr/>
              <p:nvPr/>
            </p:nvSpPr>
            <p:spPr>
              <a:xfrm>
                <a:off x="4485" y="1179"/>
                <a:ext cx="500" cy="463"/>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18,400 </a:t>
                </a:r>
                <a:r>
                  <a:rPr lang="en-US" altLang="zh-CN" sz="800" b="0" err="1">
                    <a:latin typeface="Comic Sans MS" panose="030F0702030302020204" pitchFamily="66" charset="0"/>
                    <a:ea typeface="宋体" panose="02010600030101010101" pitchFamily="2" charset="-122"/>
                  </a:rPr>
                  <a:t>pcs</a:t>
                </a:r>
                <a:r>
                  <a:rPr lang="en-US" altLang="zh-CN" sz="800" b="0">
                    <a:latin typeface="Comic Sans MS" panose="030F0702030302020204" pitchFamily="66" charset="0"/>
                    <a:ea typeface="宋体" panose="02010600030101010101" pitchFamily="2" charset="-122"/>
                  </a:rPr>
                  <a:t>/mo</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- 12,000 LH</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   6,400 RH</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Tray = 20 </a:t>
                </a:r>
                <a:r>
                  <a:rPr lang="en-US" altLang="zh-CN" sz="800" b="0" err="1">
                    <a:latin typeface="Comic Sans MS" panose="030F0702030302020204" pitchFamily="66" charset="0"/>
                    <a:ea typeface="宋体" panose="02010600030101010101" pitchFamily="2" charset="-122"/>
                  </a:rPr>
                  <a:t>pcs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920 </a:t>
                </a:r>
                <a:r>
                  <a:rPr lang="en-US" altLang="zh-CN" sz="800" b="0" err="1">
                    <a:latin typeface="Comic Sans MS" panose="030F0702030302020204" pitchFamily="66" charset="0"/>
                    <a:ea typeface="宋体" panose="02010600030101010101" pitchFamily="2" charset="-122"/>
                  </a:rPr>
                  <a:t>pcs</a:t>
                </a:r>
                <a:r>
                  <a:rPr lang="en-US" altLang="zh-CN" sz="800" b="0">
                    <a:latin typeface="Comic Sans MS" panose="030F0702030302020204" pitchFamily="66" charset="0"/>
                    <a:ea typeface="宋体" panose="02010600030101010101" pitchFamily="2" charset="-122"/>
                  </a:rPr>
                  <a:t>/day</a:t>
                </a:r>
                <a:endParaRPr lang="en-US" altLang="zh-CN" sz="800" b="0">
                  <a:solidFill>
                    <a:schemeClr val="bg2"/>
                  </a:solidFill>
                  <a:latin typeface="Comic Sans MS" panose="030F0702030302020204" pitchFamily="66" charset="0"/>
                  <a:ea typeface="宋体" panose="02010600030101010101" pitchFamily="2" charset="-122"/>
                </a:endParaRPr>
              </a:p>
            </p:txBody>
          </p:sp>
          <p:grpSp>
            <p:nvGrpSpPr>
              <p:cNvPr id="21661" name="Group 57"/>
              <p:cNvGrpSpPr/>
              <p:nvPr/>
            </p:nvGrpSpPr>
            <p:grpSpPr>
              <a:xfrm>
                <a:off x="4485" y="1418"/>
                <a:ext cx="502" cy="163"/>
                <a:chOff x="4476" y="1418"/>
                <a:chExt cx="520" cy="163"/>
              </a:xfrm>
            </p:grpSpPr>
            <p:sp>
              <p:nvSpPr>
                <p:cNvPr id="21662" name="Line 58"/>
                <p:cNvSpPr/>
                <p:nvPr/>
              </p:nvSpPr>
              <p:spPr>
                <a:xfrm>
                  <a:off x="4476" y="1418"/>
                  <a:ext cx="520" cy="0"/>
                </a:xfrm>
                <a:prstGeom prst="line">
                  <a:avLst/>
                </a:prstGeom>
                <a:ln w="12700" cap="flat" cmpd="sng">
                  <a:solidFill>
                    <a:schemeClr val="tx1"/>
                  </a:solidFill>
                  <a:prstDash val="solid"/>
                  <a:headEnd type="none" w="sm" len="sm"/>
                  <a:tailEnd type="none" w="sm" len="sm"/>
                </a:ln>
              </p:spPr>
            </p:sp>
            <p:sp>
              <p:nvSpPr>
                <p:cNvPr id="21663" name="Line 59"/>
                <p:cNvSpPr/>
                <p:nvPr/>
              </p:nvSpPr>
              <p:spPr>
                <a:xfrm>
                  <a:off x="4476" y="1502"/>
                  <a:ext cx="520" cy="0"/>
                </a:xfrm>
                <a:prstGeom prst="line">
                  <a:avLst/>
                </a:prstGeom>
                <a:ln w="12700" cap="flat" cmpd="sng">
                  <a:solidFill>
                    <a:schemeClr val="tx1"/>
                  </a:solidFill>
                  <a:prstDash val="solid"/>
                  <a:headEnd type="none" w="sm" len="sm"/>
                  <a:tailEnd type="none" w="sm" len="sm"/>
                </a:ln>
              </p:spPr>
            </p:sp>
            <p:sp>
              <p:nvSpPr>
                <p:cNvPr id="21664" name="Line 60"/>
                <p:cNvSpPr/>
                <p:nvPr/>
              </p:nvSpPr>
              <p:spPr>
                <a:xfrm>
                  <a:off x="4476" y="1581"/>
                  <a:ext cx="520" cy="0"/>
                </a:xfrm>
                <a:prstGeom prst="line">
                  <a:avLst/>
                </a:prstGeom>
                <a:ln w="12700" cap="flat" cmpd="sng">
                  <a:solidFill>
                    <a:schemeClr val="tx1"/>
                  </a:solidFill>
                  <a:prstDash val="solid"/>
                  <a:headEnd type="none" w="sm" len="sm"/>
                  <a:tailEnd type="none" w="sm" len="sm"/>
                </a:ln>
              </p:spPr>
            </p:sp>
          </p:grpSp>
        </p:grpSp>
      </p:grpSp>
      <p:grpSp>
        <p:nvGrpSpPr>
          <p:cNvPr id="21539" name="Group 61"/>
          <p:cNvGrpSpPr/>
          <p:nvPr/>
        </p:nvGrpSpPr>
        <p:grpSpPr>
          <a:xfrm>
            <a:off x="7966075" y="2354263"/>
            <a:ext cx="950913" cy="1689100"/>
            <a:chOff x="5192" y="1764"/>
            <a:chExt cx="613" cy="1007"/>
          </a:xfrm>
        </p:grpSpPr>
        <p:sp>
          <p:nvSpPr>
            <p:cNvPr id="21650" name="Freeform 62"/>
            <p:cNvSpPr/>
            <p:nvPr/>
          </p:nvSpPr>
          <p:spPr>
            <a:xfrm>
              <a:off x="5192" y="1764"/>
              <a:ext cx="613" cy="1007"/>
            </a:xfrm>
            <a:custGeom>
              <a:avLst/>
              <a:gdLst>
                <a:gd name="txL" fmla="*/ 0 w 565"/>
                <a:gd name="txT" fmla="*/ 0 h 1007"/>
                <a:gd name="txR" fmla="*/ 565 w 565"/>
                <a:gd name="txB" fmla="*/ 1007 h 1007"/>
              </a:gdLst>
              <a:ahLst/>
              <a:cxnLst>
                <a:cxn ang="0">
                  <a:pos x="564" y="1006"/>
                </a:cxn>
                <a:cxn ang="0">
                  <a:pos x="51" y="150"/>
                </a:cxn>
                <a:cxn ang="0">
                  <a:pos x="0" y="172"/>
                </a:cxn>
                <a:cxn ang="0">
                  <a:pos x="24" y="0"/>
                </a:cxn>
                <a:cxn ang="0">
                  <a:pos x="202" y="85"/>
                </a:cxn>
                <a:cxn ang="0">
                  <a:pos x="152" y="107"/>
                </a:cxn>
                <a:cxn ang="0">
                  <a:pos x="664" y="962"/>
                </a:cxn>
              </a:cxnLst>
              <a:rect l="txL" t="txT" r="txR" b="txB"/>
              <a:pathLst>
                <a:path w="565" h="1007">
                  <a:moveTo>
                    <a:pt x="479" y="1006"/>
                  </a:moveTo>
                  <a:lnTo>
                    <a:pt x="43" y="150"/>
                  </a:lnTo>
                  <a:lnTo>
                    <a:pt x="0" y="172"/>
                  </a:lnTo>
                  <a:lnTo>
                    <a:pt x="20" y="0"/>
                  </a:lnTo>
                  <a:lnTo>
                    <a:pt x="171" y="85"/>
                  </a:lnTo>
                  <a:lnTo>
                    <a:pt x="129" y="107"/>
                  </a:lnTo>
                  <a:lnTo>
                    <a:pt x="564" y="962"/>
                  </a:lnTo>
                </a:path>
              </a:pathLst>
            </a:custGeom>
            <a:solidFill>
              <a:schemeClr val="bg1"/>
            </a:solidFill>
            <a:ln w="127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21651" name="Group 63"/>
            <p:cNvGrpSpPr/>
            <p:nvPr/>
          </p:nvGrpSpPr>
          <p:grpSpPr>
            <a:xfrm>
              <a:off x="5273" y="2103"/>
              <a:ext cx="428" cy="251"/>
              <a:chOff x="5273" y="2103"/>
              <a:chExt cx="428" cy="251"/>
            </a:xfrm>
          </p:grpSpPr>
          <p:grpSp>
            <p:nvGrpSpPr>
              <p:cNvPr id="21652" name="Group 64"/>
              <p:cNvGrpSpPr/>
              <p:nvPr/>
            </p:nvGrpSpPr>
            <p:grpSpPr>
              <a:xfrm>
                <a:off x="5273" y="2103"/>
                <a:ext cx="428" cy="251"/>
                <a:chOff x="4885" y="2084"/>
                <a:chExt cx="395" cy="251"/>
              </a:xfrm>
            </p:grpSpPr>
            <p:sp>
              <p:nvSpPr>
                <p:cNvPr id="21654" name="Oval 65"/>
                <p:cNvSpPr/>
                <p:nvPr/>
              </p:nvSpPr>
              <p:spPr>
                <a:xfrm>
                  <a:off x="5181" y="2262"/>
                  <a:ext cx="72" cy="73"/>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655" name="Oval 66"/>
                <p:cNvSpPr/>
                <p:nvPr/>
              </p:nvSpPr>
              <p:spPr>
                <a:xfrm>
                  <a:off x="4929" y="2262"/>
                  <a:ext cx="72" cy="73"/>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656" name="Rectangle 67"/>
                <p:cNvSpPr/>
                <p:nvPr/>
              </p:nvSpPr>
              <p:spPr>
                <a:xfrm>
                  <a:off x="4885" y="2084"/>
                  <a:ext cx="277" cy="194"/>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657" name="Rectangle 68"/>
                <p:cNvSpPr/>
                <p:nvPr/>
              </p:nvSpPr>
              <p:spPr>
                <a:xfrm>
                  <a:off x="5170" y="2151"/>
                  <a:ext cx="110" cy="127"/>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21653" name="Rectangle 69"/>
              <p:cNvSpPr/>
              <p:nvPr/>
            </p:nvSpPr>
            <p:spPr>
              <a:xfrm>
                <a:off x="5329" y="2113"/>
                <a:ext cx="193" cy="164"/>
              </a:xfrm>
              <a:prstGeom prst="rect">
                <a:avLst/>
              </a:prstGeom>
              <a:solidFill>
                <a:schemeClr val="bg1"/>
              </a:solid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1x</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Daily</a:t>
                </a:r>
                <a:endParaRPr lang="en-US" altLang="zh-CN" sz="800" b="0">
                  <a:latin typeface="Comic Sans MS" panose="030F0702030302020204" pitchFamily="66" charset="0"/>
                  <a:ea typeface="宋体" panose="02010600030101010101" pitchFamily="2" charset="-122"/>
                </a:endParaRPr>
              </a:p>
            </p:txBody>
          </p:sp>
        </p:grpSp>
      </p:grpSp>
      <p:sp>
        <p:nvSpPr>
          <p:cNvPr id="21540" name="Rectangle 70"/>
          <p:cNvSpPr/>
          <p:nvPr/>
        </p:nvSpPr>
        <p:spPr>
          <a:xfrm>
            <a:off x="8396288" y="4286250"/>
            <a:ext cx="938212" cy="623888"/>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541" name="Rectangle 71"/>
          <p:cNvSpPr/>
          <p:nvPr/>
        </p:nvSpPr>
        <p:spPr>
          <a:xfrm>
            <a:off x="8426450" y="4367213"/>
            <a:ext cx="879475" cy="153987"/>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SHIPPING</a:t>
            </a:r>
            <a:endParaRPr lang="en-US" altLang="zh-CN" sz="800" b="0">
              <a:latin typeface="Comic Sans MS" panose="030F0702030302020204" pitchFamily="66" charset="0"/>
              <a:ea typeface="宋体" panose="02010600030101010101" pitchFamily="2" charset="-122"/>
            </a:endParaRPr>
          </a:p>
        </p:txBody>
      </p:sp>
      <p:sp>
        <p:nvSpPr>
          <p:cNvPr id="21542" name="Rectangle 72"/>
          <p:cNvSpPr/>
          <p:nvPr/>
        </p:nvSpPr>
        <p:spPr>
          <a:xfrm>
            <a:off x="8583613" y="4608513"/>
            <a:ext cx="544512" cy="214312"/>
          </a:xfrm>
          <a:prstGeom prst="rect">
            <a:avLst/>
          </a:prstGeom>
          <a:noFill/>
          <a:ln w="9525">
            <a:noFill/>
          </a:ln>
        </p:spPr>
        <p:txBody>
          <a:bodyPr wrap="none" lIns="92075" tIns="46038" rIns="92075" bIns="46038">
            <a:spAutoFit/>
          </a:bodyPr>
          <a:p>
            <a:pPr defTabSz="824230" eaLnBrk="0" hangingPunct="0"/>
            <a:r>
              <a:rPr lang="en-US" altLang="zh-CN" sz="800" b="0">
                <a:latin typeface="Comic Sans MS" panose="030F0702030302020204" pitchFamily="66" charset="0"/>
                <a:ea typeface="宋体" panose="02010600030101010101" pitchFamily="2" charset="-122"/>
              </a:rPr>
              <a:t>Staging</a:t>
            </a:r>
            <a:endParaRPr lang="en-US" altLang="zh-CN" sz="800" b="0">
              <a:latin typeface="Comic Sans MS" panose="030F0702030302020204" pitchFamily="66" charset="0"/>
              <a:ea typeface="宋体" panose="02010600030101010101" pitchFamily="2" charset="-122"/>
            </a:endParaRPr>
          </a:p>
        </p:txBody>
      </p:sp>
      <p:sp>
        <p:nvSpPr>
          <p:cNvPr id="21543" name="Line 73"/>
          <p:cNvSpPr/>
          <p:nvPr/>
        </p:nvSpPr>
        <p:spPr>
          <a:xfrm flipV="1">
            <a:off x="8385175" y="4529138"/>
            <a:ext cx="963613" cy="3175"/>
          </a:xfrm>
          <a:prstGeom prst="line">
            <a:avLst/>
          </a:prstGeom>
          <a:ln w="25400" cap="flat" cmpd="sng">
            <a:solidFill>
              <a:schemeClr val="tx1"/>
            </a:solidFill>
            <a:prstDash val="solid"/>
            <a:headEnd type="none" w="sm" len="sm"/>
            <a:tailEnd type="none" w="sm" len="sm"/>
          </a:ln>
        </p:spPr>
      </p:sp>
      <p:sp>
        <p:nvSpPr>
          <p:cNvPr id="21544" name="AutoShape 74" descr="Dark vertical"/>
          <p:cNvSpPr/>
          <p:nvPr/>
        </p:nvSpPr>
        <p:spPr>
          <a:xfrm>
            <a:off x="7816850" y="4448175"/>
            <a:ext cx="595313" cy="160338"/>
          </a:xfrm>
          <a:prstGeom prst="rightArrow">
            <a:avLst>
              <a:gd name="adj1" fmla="val 50000"/>
              <a:gd name="adj2" fmla="val 92821"/>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545" name="AutoShape 75"/>
          <p:cNvSpPr/>
          <p:nvPr/>
        </p:nvSpPr>
        <p:spPr>
          <a:xfrm>
            <a:off x="7891463" y="4367213"/>
            <a:ext cx="325437" cy="268287"/>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546" name="Rectangle 76"/>
          <p:cNvSpPr/>
          <p:nvPr/>
        </p:nvSpPr>
        <p:spPr>
          <a:xfrm>
            <a:off x="7966075" y="4448175"/>
            <a:ext cx="155575" cy="230188"/>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sp>
        <p:nvSpPr>
          <p:cNvPr id="21547" name="Rectangle 77"/>
          <p:cNvSpPr/>
          <p:nvPr/>
        </p:nvSpPr>
        <p:spPr>
          <a:xfrm>
            <a:off x="6846888" y="4367213"/>
            <a:ext cx="939800" cy="622300"/>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548" name="Rectangle 78"/>
          <p:cNvSpPr/>
          <p:nvPr/>
        </p:nvSpPr>
        <p:spPr>
          <a:xfrm>
            <a:off x="6878638" y="4448175"/>
            <a:ext cx="877887" cy="153988"/>
          </a:xfrm>
          <a:prstGeom prst="rect">
            <a:avLst/>
          </a:prstGeom>
          <a:solidFill>
            <a:schemeClr val="bg1"/>
          </a:solid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ASSEMBLY #2</a:t>
            </a:r>
            <a:endParaRPr lang="en-US" altLang="zh-CN" sz="800" b="0">
              <a:latin typeface="Comic Sans MS" panose="030F0702030302020204" pitchFamily="66" charset="0"/>
              <a:ea typeface="宋体" panose="02010600030101010101" pitchFamily="2" charset="-122"/>
            </a:endParaRPr>
          </a:p>
        </p:txBody>
      </p:sp>
      <p:sp>
        <p:nvSpPr>
          <p:cNvPr id="21549" name="Line 79"/>
          <p:cNvSpPr/>
          <p:nvPr/>
        </p:nvSpPr>
        <p:spPr>
          <a:xfrm flipV="1">
            <a:off x="6835775" y="4608513"/>
            <a:ext cx="965200" cy="3175"/>
          </a:xfrm>
          <a:prstGeom prst="line">
            <a:avLst/>
          </a:prstGeom>
          <a:ln w="25400" cap="flat" cmpd="sng">
            <a:solidFill>
              <a:schemeClr val="tx1"/>
            </a:solidFill>
            <a:prstDash val="solid"/>
            <a:headEnd type="none" w="sm" len="sm"/>
            <a:tailEnd type="none" w="sm" len="sm"/>
          </a:ln>
        </p:spPr>
      </p:sp>
      <p:sp>
        <p:nvSpPr>
          <p:cNvPr id="21550" name="Rectangle 80"/>
          <p:cNvSpPr/>
          <p:nvPr/>
        </p:nvSpPr>
        <p:spPr>
          <a:xfrm>
            <a:off x="7027863" y="4851400"/>
            <a:ext cx="107950" cy="153988"/>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grpSp>
        <p:nvGrpSpPr>
          <p:cNvPr id="21551" name="Group 81"/>
          <p:cNvGrpSpPr/>
          <p:nvPr/>
        </p:nvGrpSpPr>
        <p:grpSpPr>
          <a:xfrm>
            <a:off x="6834188" y="5253038"/>
            <a:ext cx="1047750" cy="657225"/>
            <a:chOff x="4090" y="3401"/>
            <a:chExt cx="624" cy="391"/>
          </a:xfrm>
        </p:grpSpPr>
        <p:sp>
          <p:nvSpPr>
            <p:cNvPr id="21645" name="Rectangle 82"/>
            <p:cNvSpPr/>
            <p:nvPr/>
          </p:nvSpPr>
          <p:spPr>
            <a:xfrm>
              <a:off x="4095" y="3401"/>
              <a:ext cx="613" cy="391"/>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40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100%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21646" name="Line 83"/>
            <p:cNvSpPr/>
            <p:nvPr/>
          </p:nvSpPr>
          <p:spPr>
            <a:xfrm>
              <a:off x="4090" y="3485"/>
              <a:ext cx="621" cy="0"/>
            </a:xfrm>
            <a:prstGeom prst="line">
              <a:avLst/>
            </a:prstGeom>
            <a:ln w="12700" cap="flat" cmpd="sng">
              <a:solidFill>
                <a:schemeClr val="tx1"/>
              </a:solidFill>
              <a:prstDash val="solid"/>
              <a:headEnd type="none" w="sm" len="sm"/>
              <a:tailEnd type="none" w="sm" len="sm"/>
            </a:ln>
          </p:spPr>
        </p:sp>
        <p:sp>
          <p:nvSpPr>
            <p:cNvPr id="21647" name="Line 84"/>
            <p:cNvSpPr/>
            <p:nvPr/>
          </p:nvSpPr>
          <p:spPr>
            <a:xfrm>
              <a:off x="4092" y="3566"/>
              <a:ext cx="620" cy="0"/>
            </a:xfrm>
            <a:prstGeom prst="line">
              <a:avLst/>
            </a:prstGeom>
            <a:ln w="12700" cap="flat" cmpd="sng">
              <a:solidFill>
                <a:schemeClr val="tx1"/>
              </a:solidFill>
              <a:prstDash val="solid"/>
              <a:headEnd type="none" w="sm" len="sm"/>
              <a:tailEnd type="none" w="sm" len="sm"/>
            </a:ln>
          </p:spPr>
        </p:sp>
        <p:sp>
          <p:nvSpPr>
            <p:cNvPr id="21648" name="Line 85"/>
            <p:cNvSpPr/>
            <p:nvPr/>
          </p:nvSpPr>
          <p:spPr>
            <a:xfrm>
              <a:off x="4092" y="3654"/>
              <a:ext cx="620" cy="0"/>
            </a:xfrm>
            <a:prstGeom prst="line">
              <a:avLst/>
            </a:prstGeom>
            <a:ln w="12700" cap="flat" cmpd="sng">
              <a:solidFill>
                <a:schemeClr val="tx1"/>
              </a:solidFill>
              <a:prstDash val="solid"/>
              <a:headEnd type="none" w="sm" len="sm"/>
              <a:tailEnd type="none" w="sm" len="sm"/>
            </a:ln>
          </p:spPr>
        </p:sp>
        <p:sp>
          <p:nvSpPr>
            <p:cNvPr id="21649" name="Line 86"/>
            <p:cNvSpPr/>
            <p:nvPr/>
          </p:nvSpPr>
          <p:spPr>
            <a:xfrm>
              <a:off x="4094" y="3732"/>
              <a:ext cx="620" cy="0"/>
            </a:xfrm>
            <a:prstGeom prst="line">
              <a:avLst/>
            </a:prstGeom>
            <a:ln w="12700" cap="flat" cmpd="sng">
              <a:solidFill>
                <a:schemeClr val="tx1"/>
              </a:solidFill>
              <a:prstDash val="solid"/>
              <a:headEnd type="none" w="sm" len="sm"/>
              <a:tailEnd type="none" w="sm" len="sm"/>
            </a:ln>
          </p:spPr>
        </p:sp>
      </p:grpSp>
      <p:grpSp>
        <p:nvGrpSpPr>
          <p:cNvPr id="21552" name="Group 87"/>
          <p:cNvGrpSpPr/>
          <p:nvPr/>
        </p:nvGrpSpPr>
        <p:grpSpPr>
          <a:xfrm>
            <a:off x="6381750" y="4448175"/>
            <a:ext cx="325438" cy="298450"/>
            <a:chOff x="4114" y="2929"/>
            <a:chExt cx="210" cy="178"/>
          </a:xfrm>
        </p:grpSpPr>
        <p:sp>
          <p:nvSpPr>
            <p:cNvPr id="21643" name="AutoShape 88"/>
            <p:cNvSpPr/>
            <p:nvPr/>
          </p:nvSpPr>
          <p:spPr>
            <a:xfrm>
              <a:off x="4114" y="2929"/>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644" name="Rectangle 89"/>
            <p:cNvSpPr/>
            <p:nvPr/>
          </p:nvSpPr>
          <p:spPr>
            <a:xfrm>
              <a:off x="4167" y="2970"/>
              <a:ext cx="99" cy="137"/>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grpSp>
      <p:sp>
        <p:nvSpPr>
          <p:cNvPr id="21553" name="Rectangle 90"/>
          <p:cNvSpPr/>
          <p:nvPr/>
        </p:nvSpPr>
        <p:spPr>
          <a:xfrm>
            <a:off x="6346825" y="4851400"/>
            <a:ext cx="388938" cy="285750"/>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1200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 640 R</a:t>
            </a:r>
            <a:endParaRPr lang="en-US" altLang="zh-CN" sz="800" b="0">
              <a:latin typeface="Comic Sans MS" panose="030F0702030302020204" pitchFamily="66" charset="0"/>
              <a:ea typeface="宋体" panose="02010600030101010101" pitchFamily="2" charset="-122"/>
            </a:endParaRPr>
          </a:p>
        </p:txBody>
      </p:sp>
      <p:sp>
        <p:nvSpPr>
          <p:cNvPr id="21554" name="Rectangle 91"/>
          <p:cNvSpPr/>
          <p:nvPr/>
        </p:nvSpPr>
        <p:spPr>
          <a:xfrm>
            <a:off x="5341938" y="4367213"/>
            <a:ext cx="938212" cy="622300"/>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555" name="Line 92"/>
          <p:cNvSpPr/>
          <p:nvPr/>
        </p:nvSpPr>
        <p:spPr>
          <a:xfrm flipV="1">
            <a:off x="5329238" y="4529138"/>
            <a:ext cx="965200" cy="3175"/>
          </a:xfrm>
          <a:prstGeom prst="line">
            <a:avLst/>
          </a:prstGeom>
          <a:ln w="25400" cap="flat" cmpd="sng">
            <a:solidFill>
              <a:schemeClr val="tx1"/>
            </a:solidFill>
            <a:prstDash val="solid"/>
            <a:headEnd type="none" w="sm" len="sm"/>
            <a:tailEnd type="none" w="sm" len="sm"/>
          </a:ln>
        </p:spPr>
      </p:sp>
      <p:sp>
        <p:nvSpPr>
          <p:cNvPr id="21556" name="Rectangle 93"/>
          <p:cNvSpPr/>
          <p:nvPr/>
        </p:nvSpPr>
        <p:spPr>
          <a:xfrm>
            <a:off x="5372100" y="4367213"/>
            <a:ext cx="877888" cy="153987"/>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ASSEMBLY #1</a:t>
            </a:r>
            <a:endParaRPr lang="en-US" altLang="zh-CN" sz="800" b="0">
              <a:latin typeface="Comic Sans MS" panose="030F0702030302020204" pitchFamily="66" charset="0"/>
              <a:ea typeface="宋体" panose="02010600030101010101" pitchFamily="2" charset="-122"/>
            </a:endParaRPr>
          </a:p>
        </p:txBody>
      </p:sp>
      <p:sp>
        <p:nvSpPr>
          <p:cNvPr id="21557" name="Rectangle 94"/>
          <p:cNvSpPr/>
          <p:nvPr/>
        </p:nvSpPr>
        <p:spPr>
          <a:xfrm>
            <a:off x="5521325" y="4851400"/>
            <a:ext cx="109538" cy="153988"/>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sp>
        <p:nvSpPr>
          <p:cNvPr id="21558" name="AutoShape 95" descr="Dark vertical"/>
          <p:cNvSpPr/>
          <p:nvPr/>
        </p:nvSpPr>
        <p:spPr>
          <a:xfrm>
            <a:off x="4767263" y="4529138"/>
            <a:ext cx="595312" cy="160337"/>
          </a:xfrm>
          <a:prstGeom prst="rightArrow">
            <a:avLst>
              <a:gd name="adj1" fmla="val 50000"/>
              <a:gd name="adj2" fmla="val 92821"/>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559" name="AutoShape 96"/>
          <p:cNvSpPr/>
          <p:nvPr/>
        </p:nvSpPr>
        <p:spPr>
          <a:xfrm>
            <a:off x="4841875" y="4448175"/>
            <a:ext cx="325438" cy="268288"/>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560" name="Rectangle 97"/>
          <p:cNvSpPr/>
          <p:nvPr/>
        </p:nvSpPr>
        <p:spPr>
          <a:xfrm>
            <a:off x="4914900" y="4529138"/>
            <a:ext cx="153988" cy="230187"/>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sp>
        <p:nvSpPr>
          <p:cNvPr id="21561" name="Rectangle 98"/>
          <p:cNvSpPr/>
          <p:nvPr/>
        </p:nvSpPr>
        <p:spPr>
          <a:xfrm>
            <a:off x="4854575" y="4930775"/>
            <a:ext cx="390525" cy="285750"/>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1600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 850 R</a:t>
            </a:r>
            <a:endParaRPr lang="en-US" altLang="zh-CN" sz="800" b="0">
              <a:latin typeface="Comic Sans MS" panose="030F0702030302020204" pitchFamily="66" charset="0"/>
              <a:ea typeface="宋体" panose="02010600030101010101" pitchFamily="2" charset="-122"/>
            </a:endParaRPr>
          </a:p>
        </p:txBody>
      </p:sp>
      <p:sp>
        <p:nvSpPr>
          <p:cNvPr id="21562" name="Rectangle 99"/>
          <p:cNvSpPr/>
          <p:nvPr/>
        </p:nvSpPr>
        <p:spPr>
          <a:xfrm>
            <a:off x="3851275" y="4448175"/>
            <a:ext cx="938213" cy="622300"/>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563" name="Rectangle 100"/>
          <p:cNvSpPr/>
          <p:nvPr/>
        </p:nvSpPr>
        <p:spPr>
          <a:xfrm>
            <a:off x="3881438" y="4448175"/>
            <a:ext cx="879475" cy="153988"/>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 WELD #2</a:t>
            </a:r>
            <a:endParaRPr lang="en-US" altLang="zh-CN" sz="800" b="0">
              <a:latin typeface="Comic Sans MS" panose="030F0702030302020204" pitchFamily="66" charset="0"/>
              <a:ea typeface="宋体" panose="02010600030101010101" pitchFamily="2" charset="-122"/>
            </a:endParaRPr>
          </a:p>
        </p:txBody>
      </p:sp>
      <p:sp>
        <p:nvSpPr>
          <p:cNvPr id="21564" name="Line 101"/>
          <p:cNvSpPr/>
          <p:nvPr/>
        </p:nvSpPr>
        <p:spPr>
          <a:xfrm flipV="1">
            <a:off x="3840163" y="4608513"/>
            <a:ext cx="963612" cy="3175"/>
          </a:xfrm>
          <a:prstGeom prst="line">
            <a:avLst/>
          </a:prstGeom>
          <a:ln w="25400" cap="flat" cmpd="sng">
            <a:solidFill>
              <a:schemeClr val="tx1"/>
            </a:solidFill>
            <a:prstDash val="solid"/>
            <a:headEnd type="none" w="sm" len="sm"/>
            <a:tailEnd type="none" w="sm" len="sm"/>
          </a:ln>
        </p:spPr>
      </p:sp>
      <p:sp>
        <p:nvSpPr>
          <p:cNvPr id="21565" name="Rectangle 102"/>
          <p:cNvSpPr/>
          <p:nvPr/>
        </p:nvSpPr>
        <p:spPr>
          <a:xfrm>
            <a:off x="4030663" y="4851400"/>
            <a:ext cx="109537" cy="153988"/>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sp>
        <p:nvSpPr>
          <p:cNvPr id="21566" name="Rectangle 103"/>
          <p:cNvSpPr/>
          <p:nvPr/>
        </p:nvSpPr>
        <p:spPr>
          <a:xfrm>
            <a:off x="3849688" y="5253038"/>
            <a:ext cx="1031875" cy="657225"/>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46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10 minutes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80%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21567" name="Line 104"/>
          <p:cNvSpPr/>
          <p:nvPr/>
        </p:nvSpPr>
        <p:spPr>
          <a:xfrm>
            <a:off x="3843338" y="5414963"/>
            <a:ext cx="1042987" cy="0"/>
          </a:xfrm>
          <a:prstGeom prst="line">
            <a:avLst/>
          </a:prstGeom>
          <a:ln w="12700" cap="flat" cmpd="sng">
            <a:solidFill>
              <a:schemeClr val="tx1"/>
            </a:solidFill>
            <a:prstDash val="solid"/>
            <a:headEnd type="none" w="sm" len="sm"/>
            <a:tailEnd type="none" w="sm" len="sm"/>
          </a:ln>
        </p:spPr>
      </p:sp>
      <p:sp>
        <p:nvSpPr>
          <p:cNvPr id="21568" name="Line 105"/>
          <p:cNvSpPr/>
          <p:nvPr/>
        </p:nvSpPr>
        <p:spPr>
          <a:xfrm>
            <a:off x="3843338" y="5524500"/>
            <a:ext cx="1041400" cy="0"/>
          </a:xfrm>
          <a:prstGeom prst="line">
            <a:avLst/>
          </a:prstGeom>
          <a:ln w="12700" cap="flat" cmpd="sng">
            <a:solidFill>
              <a:schemeClr val="tx1"/>
            </a:solidFill>
            <a:prstDash val="solid"/>
            <a:headEnd type="none" w="sm" len="sm"/>
            <a:tailEnd type="none" w="sm" len="sm"/>
          </a:ln>
        </p:spPr>
      </p:sp>
      <p:sp>
        <p:nvSpPr>
          <p:cNvPr id="21569" name="Line 106"/>
          <p:cNvSpPr/>
          <p:nvPr/>
        </p:nvSpPr>
        <p:spPr>
          <a:xfrm>
            <a:off x="3843338" y="5659438"/>
            <a:ext cx="1041400" cy="0"/>
          </a:xfrm>
          <a:prstGeom prst="line">
            <a:avLst/>
          </a:prstGeom>
          <a:ln w="12700" cap="flat" cmpd="sng">
            <a:solidFill>
              <a:schemeClr val="tx1"/>
            </a:solidFill>
            <a:prstDash val="solid"/>
            <a:headEnd type="none" w="sm" len="sm"/>
            <a:tailEnd type="none" w="sm" len="sm"/>
          </a:ln>
        </p:spPr>
      </p:sp>
      <p:sp>
        <p:nvSpPr>
          <p:cNvPr id="21570" name="Line 107"/>
          <p:cNvSpPr/>
          <p:nvPr/>
        </p:nvSpPr>
        <p:spPr>
          <a:xfrm>
            <a:off x="3843338" y="5784850"/>
            <a:ext cx="1041400" cy="0"/>
          </a:xfrm>
          <a:prstGeom prst="line">
            <a:avLst/>
          </a:prstGeom>
          <a:ln w="12700" cap="flat" cmpd="sng">
            <a:solidFill>
              <a:schemeClr val="tx1"/>
            </a:solidFill>
            <a:prstDash val="solid"/>
            <a:headEnd type="none" w="sm" len="sm"/>
            <a:tailEnd type="none" w="sm" len="sm"/>
          </a:ln>
        </p:spPr>
      </p:sp>
      <p:sp>
        <p:nvSpPr>
          <p:cNvPr id="21571" name="Rectangle 108"/>
          <p:cNvSpPr/>
          <p:nvPr/>
        </p:nvSpPr>
        <p:spPr>
          <a:xfrm>
            <a:off x="3354388" y="4930775"/>
            <a:ext cx="381000" cy="285750"/>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1100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 600 R</a:t>
            </a:r>
            <a:endParaRPr lang="en-US" altLang="zh-CN" sz="800" b="0">
              <a:latin typeface="Comic Sans MS" panose="030F0702030302020204" pitchFamily="66" charset="0"/>
              <a:ea typeface="宋体" panose="02010600030101010101" pitchFamily="2" charset="-122"/>
            </a:endParaRPr>
          </a:p>
        </p:txBody>
      </p:sp>
      <p:sp>
        <p:nvSpPr>
          <p:cNvPr id="21572" name="AutoShape 109" descr="Dark vertical"/>
          <p:cNvSpPr/>
          <p:nvPr/>
        </p:nvSpPr>
        <p:spPr>
          <a:xfrm>
            <a:off x="3278188" y="4529138"/>
            <a:ext cx="595312" cy="160337"/>
          </a:xfrm>
          <a:prstGeom prst="rightArrow">
            <a:avLst>
              <a:gd name="adj1" fmla="val 50000"/>
              <a:gd name="adj2" fmla="val 92821"/>
            </a:avLst>
          </a:prstGeom>
          <a:pattFill prst="dkVert">
            <a:fgClr>
              <a:schemeClr val="tx2"/>
            </a:fgClr>
            <a:bgClr>
              <a:srgbClr val="FFFFFF"/>
            </a:bgClr>
          </a:patt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573" name="AutoShape 110"/>
          <p:cNvSpPr/>
          <p:nvPr/>
        </p:nvSpPr>
        <p:spPr>
          <a:xfrm>
            <a:off x="3354388" y="4448175"/>
            <a:ext cx="323850" cy="268288"/>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574" name="Rectangle 111"/>
          <p:cNvSpPr/>
          <p:nvPr/>
        </p:nvSpPr>
        <p:spPr>
          <a:xfrm>
            <a:off x="3427413" y="4529138"/>
            <a:ext cx="153987" cy="230187"/>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sp>
        <p:nvSpPr>
          <p:cNvPr id="21575" name="Rectangle 112"/>
          <p:cNvSpPr/>
          <p:nvPr/>
        </p:nvSpPr>
        <p:spPr>
          <a:xfrm>
            <a:off x="2324100" y="4448175"/>
            <a:ext cx="936625" cy="622300"/>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576" name="Rectangle 113"/>
          <p:cNvSpPr/>
          <p:nvPr/>
        </p:nvSpPr>
        <p:spPr>
          <a:xfrm>
            <a:off x="2352675" y="4448175"/>
            <a:ext cx="879475" cy="153988"/>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 WELD #1</a:t>
            </a:r>
            <a:endParaRPr lang="en-US" altLang="zh-CN" sz="800" b="0">
              <a:latin typeface="Comic Sans MS" panose="030F0702030302020204" pitchFamily="66" charset="0"/>
              <a:ea typeface="宋体" panose="02010600030101010101" pitchFamily="2" charset="-122"/>
            </a:endParaRPr>
          </a:p>
        </p:txBody>
      </p:sp>
      <p:sp>
        <p:nvSpPr>
          <p:cNvPr id="21577" name="Line 114"/>
          <p:cNvSpPr/>
          <p:nvPr/>
        </p:nvSpPr>
        <p:spPr>
          <a:xfrm flipV="1">
            <a:off x="2311400" y="4608513"/>
            <a:ext cx="963613" cy="3175"/>
          </a:xfrm>
          <a:prstGeom prst="line">
            <a:avLst/>
          </a:prstGeom>
          <a:ln w="25400" cap="flat" cmpd="sng">
            <a:solidFill>
              <a:schemeClr val="tx1"/>
            </a:solidFill>
            <a:prstDash val="solid"/>
            <a:headEnd type="none" w="sm" len="sm"/>
            <a:tailEnd type="none" w="sm" len="sm"/>
          </a:ln>
        </p:spPr>
      </p:sp>
      <p:sp>
        <p:nvSpPr>
          <p:cNvPr id="21578" name="Rectangle 115"/>
          <p:cNvSpPr/>
          <p:nvPr/>
        </p:nvSpPr>
        <p:spPr>
          <a:xfrm>
            <a:off x="1790700" y="4930775"/>
            <a:ext cx="414338" cy="285750"/>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4600 L</a:t>
            </a:r>
            <a:endParaRPr lang="en-US" altLang="zh-CN" sz="800" b="0">
              <a:latin typeface="Comic Sans MS" panose="030F0702030302020204" pitchFamily="66" charset="0"/>
              <a:ea typeface="宋体" panose="02010600030101010101" pitchFamily="2" charset="-122"/>
            </a:endParaRPr>
          </a:p>
          <a:p>
            <a:pPr defTabSz="101600" eaLnBrk="0" hangingPunct="0"/>
            <a:r>
              <a:rPr lang="en-US" altLang="zh-CN" sz="800" b="0">
                <a:latin typeface="Comic Sans MS" panose="030F0702030302020204" pitchFamily="66" charset="0"/>
                <a:ea typeface="宋体" panose="02010600030101010101" pitchFamily="2" charset="-122"/>
              </a:rPr>
              <a:t>2400 R</a:t>
            </a:r>
            <a:endParaRPr lang="en-US" altLang="zh-CN" sz="800" b="0">
              <a:latin typeface="Comic Sans MS" panose="030F0702030302020204" pitchFamily="66" charset="0"/>
              <a:ea typeface="宋体" panose="02010600030101010101" pitchFamily="2" charset="-122"/>
            </a:endParaRPr>
          </a:p>
        </p:txBody>
      </p:sp>
      <p:sp>
        <p:nvSpPr>
          <p:cNvPr id="21579" name="Rectangle 116"/>
          <p:cNvSpPr/>
          <p:nvPr/>
        </p:nvSpPr>
        <p:spPr>
          <a:xfrm>
            <a:off x="2500313" y="4851400"/>
            <a:ext cx="111125" cy="153988"/>
          </a:xfrm>
          <a:prstGeom prst="rect">
            <a:avLst/>
          </a:prstGeom>
          <a:noFill/>
          <a:ln w="9525">
            <a:noFill/>
          </a:ln>
        </p:spPr>
        <p:txBody>
          <a:bodyPr wrap="none" lIns="31750" tIns="15875" rIns="31750" bIns="15875">
            <a:spAutoFit/>
          </a:bodyPr>
          <a:p>
            <a:pPr defTabSz="101600" eaLnBrk="0" hangingPunct="0"/>
            <a:r>
              <a:rPr lang="en-US" altLang="zh-CN" sz="800" b="0">
                <a:solidFill>
                  <a:schemeClr val="bg2"/>
                </a:solidFill>
                <a:latin typeface="Comic Sans MS" panose="030F0702030302020204" pitchFamily="66" charset="0"/>
                <a:ea typeface="宋体" panose="02010600030101010101" pitchFamily="2" charset="-122"/>
              </a:rPr>
              <a:t>1</a:t>
            </a:r>
            <a:endParaRPr lang="en-US" altLang="zh-CN" sz="800" b="0">
              <a:solidFill>
                <a:schemeClr val="bg2"/>
              </a:solidFill>
              <a:latin typeface="Comic Sans MS" panose="030F0702030302020204" pitchFamily="66" charset="0"/>
              <a:ea typeface="宋体" panose="02010600030101010101" pitchFamily="2" charset="-122"/>
            </a:endParaRPr>
          </a:p>
        </p:txBody>
      </p:sp>
      <p:sp>
        <p:nvSpPr>
          <p:cNvPr id="21580" name="Rectangle 117"/>
          <p:cNvSpPr/>
          <p:nvPr/>
        </p:nvSpPr>
        <p:spPr>
          <a:xfrm>
            <a:off x="2317750" y="5253038"/>
            <a:ext cx="1030288" cy="657225"/>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39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10 minutes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100%</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p:txBody>
      </p:sp>
      <p:sp>
        <p:nvSpPr>
          <p:cNvPr id="21581" name="Line 118"/>
          <p:cNvSpPr/>
          <p:nvPr/>
        </p:nvSpPr>
        <p:spPr>
          <a:xfrm>
            <a:off x="2311400" y="5414963"/>
            <a:ext cx="1042988" cy="0"/>
          </a:xfrm>
          <a:prstGeom prst="line">
            <a:avLst/>
          </a:prstGeom>
          <a:ln w="12700" cap="flat" cmpd="sng">
            <a:solidFill>
              <a:schemeClr val="tx1"/>
            </a:solidFill>
            <a:prstDash val="solid"/>
            <a:headEnd type="none" w="sm" len="sm"/>
            <a:tailEnd type="none" w="sm" len="sm"/>
          </a:ln>
        </p:spPr>
      </p:sp>
      <p:sp>
        <p:nvSpPr>
          <p:cNvPr id="21582" name="Line 119"/>
          <p:cNvSpPr/>
          <p:nvPr/>
        </p:nvSpPr>
        <p:spPr>
          <a:xfrm>
            <a:off x="2311400" y="5524500"/>
            <a:ext cx="1042988" cy="0"/>
          </a:xfrm>
          <a:prstGeom prst="line">
            <a:avLst/>
          </a:prstGeom>
          <a:ln w="12700" cap="flat" cmpd="sng">
            <a:solidFill>
              <a:schemeClr val="tx1"/>
            </a:solidFill>
            <a:prstDash val="solid"/>
            <a:headEnd type="none" w="sm" len="sm"/>
            <a:tailEnd type="none" w="sm" len="sm"/>
          </a:ln>
        </p:spPr>
      </p:sp>
      <p:sp>
        <p:nvSpPr>
          <p:cNvPr id="21583" name="Line 120"/>
          <p:cNvSpPr/>
          <p:nvPr/>
        </p:nvSpPr>
        <p:spPr>
          <a:xfrm>
            <a:off x="2311400" y="5656263"/>
            <a:ext cx="1042988" cy="0"/>
          </a:xfrm>
          <a:prstGeom prst="line">
            <a:avLst/>
          </a:prstGeom>
          <a:ln w="12700" cap="flat" cmpd="sng">
            <a:solidFill>
              <a:schemeClr val="tx1"/>
            </a:solidFill>
            <a:prstDash val="solid"/>
            <a:headEnd type="none" w="sm" len="sm"/>
            <a:tailEnd type="none" w="sm" len="sm"/>
          </a:ln>
        </p:spPr>
      </p:sp>
      <p:sp>
        <p:nvSpPr>
          <p:cNvPr id="21584" name="Line 121"/>
          <p:cNvSpPr/>
          <p:nvPr/>
        </p:nvSpPr>
        <p:spPr>
          <a:xfrm>
            <a:off x="2311400" y="5784850"/>
            <a:ext cx="1042988" cy="0"/>
          </a:xfrm>
          <a:prstGeom prst="line">
            <a:avLst/>
          </a:prstGeom>
          <a:ln w="12700" cap="flat" cmpd="sng">
            <a:solidFill>
              <a:schemeClr val="tx1"/>
            </a:solidFill>
            <a:prstDash val="solid"/>
            <a:headEnd type="none" w="sm" len="sm"/>
            <a:tailEnd type="none" w="sm" len="sm"/>
          </a:ln>
        </p:spPr>
      </p:sp>
      <p:grpSp>
        <p:nvGrpSpPr>
          <p:cNvPr id="21585" name="Group 122"/>
          <p:cNvGrpSpPr/>
          <p:nvPr/>
        </p:nvGrpSpPr>
        <p:grpSpPr>
          <a:xfrm>
            <a:off x="1800225" y="4448175"/>
            <a:ext cx="325438" cy="298450"/>
            <a:chOff x="1152" y="2880"/>
            <a:chExt cx="210" cy="178"/>
          </a:xfrm>
        </p:grpSpPr>
        <p:sp>
          <p:nvSpPr>
            <p:cNvPr id="21641" name="AutoShape 123"/>
            <p:cNvSpPr/>
            <p:nvPr/>
          </p:nvSpPr>
          <p:spPr>
            <a:xfrm>
              <a:off x="1152" y="2880"/>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642" name="Rectangle 124"/>
            <p:cNvSpPr/>
            <p:nvPr/>
          </p:nvSpPr>
          <p:spPr>
            <a:xfrm>
              <a:off x="1207" y="2921"/>
              <a:ext cx="99" cy="137"/>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grpSp>
      <p:grpSp>
        <p:nvGrpSpPr>
          <p:cNvPr id="21586" name="Group 125"/>
          <p:cNvGrpSpPr/>
          <p:nvPr/>
        </p:nvGrpSpPr>
        <p:grpSpPr>
          <a:xfrm>
            <a:off x="223838" y="4448175"/>
            <a:ext cx="1562100" cy="1452563"/>
            <a:chOff x="141" y="2928"/>
            <a:chExt cx="1008" cy="866"/>
          </a:xfrm>
        </p:grpSpPr>
        <p:sp>
          <p:nvSpPr>
            <p:cNvPr id="21626" name="Rectangle 126"/>
            <p:cNvSpPr/>
            <p:nvPr/>
          </p:nvSpPr>
          <p:spPr>
            <a:xfrm>
              <a:off x="500" y="2948"/>
              <a:ext cx="567" cy="97"/>
            </a:xfrm>
            <a:prstGeom prst="rect">
              <a:avLst/>
            </a:prstGeom>
            <a:solidFill>
              <a:schemeClr val="bg1"/>
            </a:solidFill>
            <a:ln w="9525"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solidFill>
                    <a:schemeClr val="bg2"/>
                  </a:solidFill>
                  <a:latin typeface="Comic Sans MS" panose="030F0702030302020204" pitchFamily="66" charset="0"/>
                  <a:ea typeface="宋体" panose="02010600030101010101" pitchFamily="2" charset="-122"/>
                </a:rPr>
                <a:t>STAMPING</a:t>
              </a:r>
              <a:endParaRPr lang="en-US" altLang="zh-CN" sz="800" b="0">
                <a:solidFill>
                  <a:schemeClr val="bg2"/>
                </a:solidFill>
                <a:latin typeface="Comic Sans MS" panose="030F0702030302020204" pitchFamily="66" charset="0"/>
                <a:ea typeface="宋体" panose="02010600030101010101" pitchFamily="2" charset="-122"/>
              </a:endParaRPr>
            </a:p>
          </p:txBody>
        </p:sp>
        <p:grpSp>
          <p:nvGrpSpPr>
            <p:cNvPr id="21627" name="Group 127"/>
            <p:cNvGrpSpPr/>
            <p:nvPr/>
          </p:nvGrpSpPr>
          <p:grpSpPr>
            <a:xfrm>
              <a:off x="161" y="2942"/>
              <a:ext cx="210" cy="178"/>
              <a:chOff x="173" y="2934"/>
              <a:chExt cx="210" cy="178"/>
            </a:xfrm>
          </p:grpSpPr>
          <p:sp>
            <p:nvSpPr>
              <p:cNvPr id="21639" name="AutoShape 128"/>
              <p:cNvSpPr/>
              <p:nvPr/>
            </p:nvSpPr>
            <p:spPr>
              <a:xfrm>
                <a:off x="173" y="2934"/>
                <a:ext cx="210" cy="160"/>
              </a:xfrm>
              <a:prstGeom prst="triangle">
                <a:avLst>
                  <a:gd name="adj" fmla="val 49995"/>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640" name="Rectangle 129"/>
              <p:cNvSpPr/>
              <p:nvPr/>
            </p:nvSpPr>
            <p:spPr>
              <a:xfrm>
                <a:off x="228" y="2975"/>
                <a:ext cx="100" cy="137"/>
              </a:xfrm>
              <a:prstGeom prst="rect">
                <a:avLst/>
              </a:prstGeom>
              <a:noFill/>
              <a:ln w="9525">
                <a:noFill/>
              </a:ln>
            </p:spPr>
            <p:txBody>
              <a:bodyPr wrap="none" lIns="31750" tIns="15875" rIns="31750" bIns="15875">
                <a:spAutoFit/>
              </a:bodyPr>
              <a:p>
                <a:pPr defTabSz="101600" eaLnBrk="0" hangingPunct="0"/>
                <a:r>
                  <a:rPr lang="en-US" altLang="zh-CN" sz="1300" b="0">
                    <a:latin typeface="Comic Sans MS" panose="030F0702030302020204" pitchFamily="66" charset="0"/>
                    <a:ea typeface="宋体" panose="02010600030101010101" pitchFamily="2" charset="-122"/>
                  </a:rPr>
                  <a:t>I</a:t>
                </a:r>
                <a:endParaRPr lang="en-US" altLang="zh-CN" sz="1300" b="0">
                  <a:latin typeface="Comic Sans MS" panose="030F0702030302020204" pitchFamily="66" charset="0"/>
                  <a:ea typeface="宋体" panose="02010600030101010101" pitchFamily="2" charset="-122"/>
                </a:endParaRPr>
              </a:p>
            </p:txBody>
          </p:sp>
        </p:grpSp>
        <p:sp>
          <p:nvSpPr>
            <p:cNvPr id="21628" name="Rectangle 130"/>
            <p:cNvSpPr/>
            <p:nvPr/>
          </p:nvSpPr>
          <p:spPr>
            <a:xfrm>
              <a:off x="141" y="3134"/>
              <a:ext cx="245" cy="171"/>
            </a:xfrm>
            <a:prstGeom prst="rect">
              <a:avLst/>
            </a:prstGeom>
            <a:solidFill>
              <a:schemeClr val="bg1"/>
            </a:solidFill>
            <a:ln w="9525" cap="flat" cmpd="sng">
              <a:solidFill>
                <a:schemeClr val="tx1"/>
              </a:solidFill>
              <a:prstDash val="solid"/>
              <a:miter/>
              <a:headEnd type="none" w="med" len="med"/>
              <a:tailEnd type="none" w="med" len="med"/>
            </a:ln>
          </p:spPr>
          <p:txBody>
            <a:bodyPr wrap="none" lIns="31750" tIns="15875" rIns="31750" bIns="15875">
              <a:spAutoFit/>
            </a:bodyPr>
            <a:p>
              <a:pPr algn="ctr" defTabSz="101600" eaLnBrk="0" hangingPunct="0"/>
              <a:r>
                <a:rPr lang="en-US" altLang="zh-CN" sz="800" b="0">
                  <a:latin typeface="Comic Sans MS" panose="030F0702030302020204" pitchFamily="66" charset="0"/>
                  <a:ea typeface="宋体" panose="02010600030101010101" pitchFamily="2" charset="-122"/>
                </a:rPr>
                <a:t>Coils</a:t>
              </a:r>
              <a:endParaRPr lang="en-US" altLang="zh-CN" sz="800" b="0">
                <a:latin typeface="Comic Sans MS" panose="030F0702030302020204" pitchFamily="66" charset="0"/>
                <a:ea typeface="宋体" panose="02010600030101010101" pitchFamily="2" charset="-122"/>
              </a:endParaRPr>
            </a:p>
            <a:p>
              <a:pPr algn="ctr" defTabSz="101600" eaLnBrk="0" hangingPunct="0"/>
              <a:r>
                <a:rPr lang="en-US" altLang="zh-CN" sz="800" b="0">
                  <a:latin typeface="Comic Sans MS" panose="030F0702030302020204" pitchFamily="66" charset="0"/>
                  <a:ea typeface="宋体" panose="02010600030101010101" pitchFamily="2" charset="-122"/>
                </a:rPr>
                <a:t>5 days</a:t>
              </a:r>
              <a:endParaRPr lang="en-US" altLang="zh-CN" sz="800" b="0">
                <a:latin typeface="Comic Sans MS" panose="030F0702030302020204" pitchFamily="66" charset="0"/>
                <a:ea typeface="宋体" panose="02010600030101010101" pitchFamily="2" charset="-122"/>
              </a:endParaRPr>
            </a:p>
          </p:txBody>
        </p:sp>
        <p:sp>
          <p:nvSpPr>
            <p:cNvPr id="21629" name="Rectangle 131"/>
            <p:cNvSpPr/>
            <p:nvPr/>
          </p:nvSpPr>
          <p:spPr>
            <a:xfrm>
              <a:off x="478" y="3403"/>
              <a:ext cx="663" cy="391"/>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C/T = 1 seconds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 = 1 hour</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Uptime = 85%</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27,600 sec./shift</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EPE = 2 weeks</a:t>
              </a:r>
              <a:endParaRPr lang="en-US" altLang="zh-CN" sz="800" b="0">
                <a:latin typeface="Comic Sans MS" panose="030F0702030302020204" pitchFamily="66" charset="0"/>
                <a:ea typeface="宋体" panose="02010600030101010101" pitchFamily="2" charset="-122"/>
              </a:endParaRPr>
            </a:p>
          </p:txBody>
        </p:sp>
        <p:sp>
          <p:nvSpPr>
            <p:cNvPr id="21630" name="Line 132"/>
            <p:cNvSpPr/>
            <p:nvPr/>
          </p:nvSpPr>
          <p:spPr>
            <a:xfrm>
              <a:off x="472" y="3487"/>
              <a:ext cx="673" cy="0"/>
            </a:xfrm>
            <a:prstGeom prst="line">
              <a:avLst/>
            </a:prstGeom>
            <a:ln w="12700" cap="flat" cmpd="sng">
              <a:solidFill>
                <a:schemeClr val="tx1"/>
              </a:solidFill>
              <a:prstDash val="solid"/>
              <a:headEnd type="none" w="sm" len="sm"/>
              <a:tailEnd type="none" w="sm" len="sm"/>
            </a:ln>
          </p:spPr>
        </p:sp>
        <p:sp>
          <p:nvSpPr>
            <p:cNvPr id="21631" name="Line 133"/>
            <p:cNvSpPr/>
            <p:nvPr/>
          </p:nvSpPr>
          <p:spPr>
            <a:xfrm>
              <a:off x="471" y="3562"/>
              <a:ext cx="672" cy="0"/>
            </a:xfrm>
            <a:prstGeom prst="line">
              <a:avLst/>
            </a:prstGeom>
            <a:ln w="12700" cap="flat" cmpd="sng">
              <a:solidFill>
                <a:schemeClr val="tx1"/>
              </a:solidFill>
              <a:prstDash val="solid"/>
              <a:headEnd type="none" w="sm" len="sm"/>
              <a:tailEnd type="none" w="sm" len="sm"/>
            </a:ln>
          </p:spPr>
        </p:sp>
        <p:sp>
          <p:nvSpPr>
            <p:cNvPr id="21632" name="Line 134"/>
            <p:cNvSpPr/>
            <p:nvPr/>
          </p:nvSpPr>
          <p:spPr>
            <a:xfrm>
              <a:off x="478" y="3647"/>
              <a:ext cx="671" cy="0"/>
            </a:xfrm>
            <a:prstGeom prst="line">
              <a:avLst/>
            </a:prstGeom>
            <a:ln w="12700" cap="flat" cmpd="sng">
              <a:solidFill>
                <a:schemeClr val="tx1"/>
              </a:solidFill>
              <a:prstDash val="solid"/>
              <a:headEnd type="none" w="sm" len="sm"/>
              <a:tailEnd type="none" w="sm" len="sm"/>
            </a:ln>
          </p:spPr>
        </p:sp>
        <p:sp>
          <p:nvSpPr>
            <p:cNvPr id="21633" name="Line 135"/>
            <p:cNvSpPr/>
            <p:nvPr/>
          </p:nvSpPr>
          <p:spPr>
            <a:xfrm>
              <a:off x="476" y="3722"/>
              <a:ext cx="672" cy="0"/>
            </a:xfrm>
            <a:prstGeom prst="line">
              <a:avLst/>
            </a:prstGeom>
            <a:ln w="12700" cap="flat" cmpd="sng">
              <a:solidFill>
                <a:schemeClr val="tx1"/>
              </a:solidFill>
              <a:prstDash val="solid"/>
              <a:headEnd type="none" w="sm" len="sm"/>
              <a:tailEnd type="none" w="sm" len="sm"/>
            </a:ln>
          </p:spPr>
        </p:sp>
        <p:grpSp>
          <p:nvGrpSpPr>
            <p:cNvPr id="21634" name="Group 136"/>
            <p:cNvGrpSpPr/>
            <p:nvPr/>
          </p:nvGrpSpPr>
          <p:grpSpPr>
            <a:xfrm>
              <a:off x="473" y="2928"/>
              <a:ext cx="622" cy="384"/>
              <a:chOff x="485" y="2920"/>
              <a:chExt cx="622" cy="384"/>
            </a:xfrm>
          </p:grpSpPr>
          <p:sp>
            <p:nvSpPr>
              <p:cNvPr id="21635" name="Rectangle 137"/>
              <p:cNvSpPr/>
              <p:nvPr/>
            </p:nvSpPr>
            <p:spPr>
              <a:xfrm>
                <a:off x="493" y="2933"/>
                <a:ext cx="605"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636" name="Rectangle 138"/>
              <p:cNvSpPr/>
              <p:nvPr/>
            </p:nvSpPr>
            <p:spPr>
              <a:xfrm>
                <a:off x="635" y="3100"/>
                <a:ext cx="303" cy="128"/>
              </a:xfrm>
              <a:prstGeom prst="rect">
                <a:avLst/>
              </a:prstGeom>
              <a:noFill/>
              <a:ln w="9525">
                <a:noFill/>
              </a:ln>
            </p:spPr>
            <p:txBody>
              <a:bodyPr wrap="none" lIns="92075" tIns="46038" rIns="92075" bIns="46038">
                <a:spAutoFit/>
              </a:bodyPr>
              <a:p>
                <a:pPr defTabSz="824230" eaLnBrk="0" hangingPunct="0"/>
                <a:r>
                  <a:rPr lang="en-US" altLang="zh-CN" sz="800" b="0">
                    <a:latin typeface="Comic Sans MS" panose="030F0702030302020204" pitchFamily="66" charset="0"/>
                    <a:ea typeface="宋体" panose="02010600030101010101" pitchFamily="2" charset="-122"/>
                  </a:rPr>
                  <a:t>200 T</a:t>
                </a:r>
                <a:endParaRPr lang="en-US" altLang="zh-CN" sz="800" b="0">
                  <a:latin typeface="Comic Sans MS" panose="030F0702030302020204" pitchFamily="66" charset="0"/>
                  <a:ea typeface="宋体" panose="02010600030101010101" pitchFamily="2" charset="-122"/>
                </a:endParaRPr>
              </a:p>
            </p:txBody>
          </p:sp>
          <p:sp>
            <p:nvSpPr>
              <p:cNvPr id="21637" name="Line 139"/>
              <p:cNvSpPr/>
              <p:nvPr/>
            </p:nvSpPr>
            <p:spPr>
              <a:xfrm flipV="1">
                <a:off x="485" y="3029"/>
                <a:ext cx="622" cy="2"/>
              </a:xfrm>
              <a:prstGeom prst="line">
                <a:avLst/>
              </a:prstGeom>
              <a:ln w="25400" cap="flat" cmpd="sng">
                <a:solidFill>
                  <a:schemeClr val="tx1"/>
                </a:solidFill>
                <a:prstDash val="solid"/>
                <a:headEnd type="none" w="sm" len="sm"/>
                <a:tailEnd type="none" w="sm" len="sm"/>
              </a:ln>
            </p:spPr>
          </p:sp>
          <p:sp>
            <p:nvSpPr>
              <p:cNvPr id="21638" name="Rectangle 140"/>
              <p:cNvSpPr/>
              <p:nvPr/>
            </p:nvSpPr>
            <p:spPr>
              <a:xfrm>
                <a:off x="541" y="2920"/>
                <a:ext cx="482" cy="128"/>
              </a:xfrm>
              <a:prstGeom prst="rect">
                <a:avLst/>
              </a:prstGeom>
              <a:noFill/>
              <a:ln w="9525">
                <a:noFill/>
              </a:ln>
            </p:spPr>
            <p:txBody>
              <a:bodyPr wrap="none" lIns="92075" tIns="46038" rIns="92075" bIns="46038">
                <a:spAutoFit/>
              </a:bodyPr>
              <a:p>
                <a:pPr defTabSz="824230" eaLnBrk="0" hangingPunct="0"/>
                <a:r>
                  <a:rPr lang="en-US" altLang="zh-CN" sz="800" b="0">
                    <a:latin typeface="Comic Sans MS" panose="030F0702030302020204" pitchFamily="66" charset="0"/>
                    <a:ea typeface="宋体" panose="02010600030101010101" pitchFamily="2" charset="-122"/>
                  </a:rPr>
                  <a:t>STAMPING</a:t>
                </a:r>
                <a:endParaRPr lang="en-US" altLang="zh-CN" sz="800" b="0">
                  <a:latin typeface="Comic Sans MS" panose="030F0702030302020204" pitchFamily="66" charset="0"/>
                  <a:ea typeface="宋体" panose="02010600030101010101" pitchFamily="2" charset="-122"/>
                </a:endParaRPr>
              </a:p>
            </p:txBody>
          </p:sp>
        </p:grpSp>
      </p:grpSp>
      <p:grpSp>
        <p:nvGrpSpPr>
          <p:cNvPr id="21587" name="Group 141"/>
          <p:cNvGrpSpPr/>
          <p:nvPr/>
        </p:nvGrpSpPr>
        <p:grpSpPr>
          <a:xfrm>
            <a:off x="369888" y="1225550"/>
            <a:ext cx="1244600" cy="3201988"/>
            <a:chOff x="236" y="935"/>
            <a:chExt cx="803" cy="1908"/>
          </a:xfrm>
        </p:grpSpPr>
        <p:grpSp>
          <p:nvGrpSpPr>
            <p:cNvPr id="21614" name="Group 142"/>
            <p:cNvGrpSpPr/>
            <p:nvPr/>
          </p:nvGrpSpPr>
          <p:grpSpPr>
            <a:xfrm>
              <a:off x="483" y="935"/>
              <a:ext cx="556" cy="287"/>
              <a:chOff x="483" y="935"/>
              <a:chExt cx="556" cy="287"/>
            </a:xfrm>
          </p:grpSpPr>
          <p:sp>
            <p:nvSpPr>
              <p:cNvPr id="904335" name="Freeform 143"/>
              <p:cNvSpPr/>
              <p:nvPr/>
            </p:nvSpPr>
            <p:spPr bwMode="auto">
              <a:xfrm>
                <a:off x="483" y="935"/>
                <a:ext cx="556" cy="287"/>
              </a:xfrm>
              <a:custGeom>
                <a:avLst/>
                <a:gdLst/>
                <a:ahLst/>
                <a:cxnLst>
                  <a:cxn ang="0">
                    <a:pos x="0" y="286"/>
                  </a:cxn>
                  <a:cxn ang="0">
                    <a:pos x="0" y="84"/>
                  </a:cxn>
                  <a:cxn ang="0">
                    <a:pos x="189" y="0"/>
                  </a:cxn>
                  <a:cxn ang="0">
                    <a:pos x="189" y="67"/>
                  </a:cxn>
                  <a:cxn ang="0">
                    <a:pos x="360" y="0"/>
                  </a:cxn>
                  <a:cxn ang="0">
                    <a:pos x="360" y="67"/>
                  </a:cxn>
                  <a:cxn ang="0">
                    <a:pos x="512" y="0"/>
                  </a:cxn>
                  <a:cxn ang="0">
                    <a:pos x="512" y="286"/>
                  </a:cxn>
                  <a:cxn ang="0">
                    <a:pos x="0" y="286"/>
                  </a:cxn>
                </a:cxnLst>
                <a:rect l="0" t="0" r="r" b="b"/>
                <a:pathLst>
                  <a:path w="513" h="287">
                    <a:moveTo>
                      <a:pt x="0" y="286"/>
                    </a:moveTo>
                    <a:lnTo>
                      <a:pt x="0" y="84"/>
                    </a:lnTo>
                    <a:lnTo>
                      <a:pt x="189" y="0"/>
                    </a:lnTo>
                    <a:lnTo>
                      <a:pt x="189" y="67"/>
                    </a:lnTo>
                    <a:lnTo>
                      <a:pt x="360" y="0"/>
                    </a:lnTo>
                    <a:lnTo>
                      <a:pt x="360" y="67"/>
                    </a:lnTo>
                    <a:lnTo>
                      <a:pt x="512" y="0"/>
                    </a:lnTo>
                    <a:lnTo>
                      <a:pt x="512" y="286"/>
                    </a:lnTo>
                    <a:lnTo>
                      <a:pt x="0" y="286"/>
                    </a:lnTo>
                  </a:path>
                </a:pathLst>
              </a:custGeom>
              <a:solidFill>
                <a:schemeClr val="bg1"/>
              </a:solidFill>
              <a:ln w="25400" cap="rnd" cmpd="sng">
                <a:solidFill>
                  <a:schemeClr val="tx1"/>
                </a:solidFill>
                <a:prstDash val="solid"/>
                <a:round/>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625" name="Rectangle 144"/>
              <p:cNvSpPr/>
              <p:nvPr/>
            </p:nvSpPr>
            <p:spPr>
              <a:xfrm>
                <a:off x="597" y="1031"/>
                <a:ext cx="318" cy="165"/>
              </a:xfrm>
              <a:prstGeom prst="rect">
                <a:avLst/>
              </a:prstGeom>
              <a:no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Michigan</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Steel Co.</a:t>
                </a:r>
                <a:endParaRPr lang="en-US" altLang="zh-CN" sz="800" b="0">
                  <a:latin typeface="Comic Sans MS" panose="030F0702030302020204" pitchFamily="66" charset="0"/>
                  <a:ea typeface="宋体" panose="02010600030101010101" pitchFamily="2" charset="-122"/>
                </a:endParaRPr>
              </a:p>
            </p:txBody>
          </p:sp>
        </p:grpSp>
        <p:sp>
          <p:nvSpPr>
            <p:cNvPr id="21615" name="Rectangle 145"/>
            <p:cNvSpPr/>
            <p:nvPr/>
          </p:nvSpPr>
          <p:spPr>
            <a:xfrm>
              <a:off x="488" y="1263"/>
              <a:ext cx="551" cy="107"/>
            </a:xfrm>
            <a:prstGeom prst="rect">
              <a:avLst/>
            </a:prstGeom>
            <a:solidFill>
              <a:schemeClr val="bg1"/>
            </a:solidFill>
            <a:ln w="254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500 ft. coils</a:t>
              </a:r>
              <a:endParaRPr lang="en-US" altLang="zh-CN" sz="800" b="0">
                <a:latin typeface="Comic Sans MS" panose="030F0702030302020204" pitchFamily="66" charset="0"/>
                <a:ea typeface="宋体" panose="02010600030101010101" pitchFamily="2" charset="-122"/>
              </a:endParaRPr>
            </a:p>
          </p:txBody>
        </p:sp>
        <p:sp>
          <p:nvSpPr>
            <p:cNvPr id="21616" name="Freeform 146"/>
            <p:cNvSpPr/>
            <p:nvPr/>
          </p:nvSpPr>
          <p:spPr>
            <a:xfrm>
              <a:off x="236" y="1470"/>
              <a:ext cx="517" cy="1373"/>
            </a:xfrm>
            <a:custGeom>
              <a:avLst/>
              <a:gdLst>
                <a:gd name="txL" fmla="*/ 0 w 477"/>
                <a:gd name="txT" fmla="*/ 0 h 1373"/>
                <a:gd name="txR" fmla="*/ 477 w 477"/>
                <a:gd name="txB" fmla="*/ 1373 h 1373"/>
              </a:gdLst>
              <a:ahLst/>
              <a:cxnLst>
                <a:cxn ang="0">
                  <a:pos x="439" y="0"/>
                </a:cxn>
                <a:cxn ang="0">
                  <a:pos x="54" y="1221"/>
                </a:cxn>
                <a:cxn ang="0">
                  <a:pos x="0" y="1208"/>
                </a:cxn>
                <a:cxn ang="0">
                  <a:pos x="65" y="1372"/>
                </a:cxn>
                <a:cxn ang="0">
                  <a:pos x="218" y="1257"/>
                </a:cxn>
                <a:cxn ang="0">
                  <a:pos x="165" y="1244"/>
                </a:cxn>
                <a:cxn ang="0">
                  <a:pos x="559" y="11"/>
                </a:cxn>
              </a:cxnLst>
              <a:rect l="txL" t="txT" r="txR" b="txB"/>
              <a:pathLst>
                <a:path w="477" h="1373">
                  <a:moveTo>
                    <a:pt x="374" y="0"/>
                  </a:moveTo>
                  <a:lnTo>
                    <a:pt x="46" y="1221"/>
                  </a:lnTo>
                  <a:lnTo>
                    <a:pt x="0" y="1208"/>
                  </a:lnTo>
                  <a:lnTo>
                    <a:pt x="55" y="1372"/>
                  </a:lnTo>
                  <a:lnTo>
                    <a:pt x="185" y="1257"/>
                  </a:lnTo>
                  <a:lnTo>
                    <a:pt x="140" y="1244"/>
                  </a:lnTo>
                  <a:lnTo>
                    <a:pt x="476" y="11"/>
                  </a:lnTo>
                </a:path>
              </a:pathLst>
            </a:custGeom>
            <a:solidFill>
              <a:schemeClr val="bg1"/>
            </a:solidFill>
            <a:ln w="127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21617" name="Group 147"/>
            <p:cNvGrpSpPr/>
            <p:nvPr/>
          </p:nvGrpSpPr>
          <p:grpSpPr>
            <a:xfrm>
              <a:off x="244" y="2077"/>
              <a:ext cx="417" cy="242"/>
              <a:chOff x="244" y="2077"/>
              <a:chExt cx="417" cy="242"/>
            </a:xfrm>
          </p:grpSpPr>
          <p:grpSp>
            <p:nvGrpSpPr>
              <p:cNvPr id="21618" name="Group 148"/>
              <p:cNvGrpSpPr/>
              <p:nvPr/>
            </p:nvGrpSpPr>
            <p:grpSpPr>
              <a:xfrm>
                <a:off x="244" y="2077"/>
                <a:ext cx="417" cy="242"/>
                <a:chOff x="225" y="2077"/>
                <a:chExt cx="385" cy="242"/>
              </a:xfrm>
            </p:grpSpPr>
            <p:sp>
              <p:nvSpPr>
                <p:cNvPr id="21620" name="Oval 149"/>
                <p:cNvSpPr/>
                <p:nvPr/>
              </p:nvSpPr>
              <p:spPr>
                <a:xfrm>
                  <a:off x="519" y="2254"/>
                  <a:ext cx="64" cy="65"/>
                </a:xfrm>
                <a:prstGeom prst="ellipse">
                  <a:avLst/>
                </a:prstGeom>
                <a:solidFill>
                  <a:schemeClr val="bg1"/>
                </a:solidFill>
                <a:ln w="254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621" name="Oval 150"/>
                <p:cNvSpPr/>
                <p:nvPr/>
              </p:nvSpPr>
              <p:spPr>
                <a:xfrm>
                  <a:off x="268" y="2254"/>
                  <a:ext cx="64" cy="65"/>
                </a:xfrm>
                <a:prstGeom prst="ellipse">
                  <a:avLst/>
                </a:prstGeom>
                <a:solidFill>
                  <a:schemeClr val="bg1"/>
                </a:solidFill>
                <a:ln w="254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622" name="Rectangle 151"/>
                <p:cNvSpPr/>
                <p:nvPr/>
              </p:nvSpPr>
              <p:spPr>
                <a:xfrm>
                  <a:off x="225" y="2077"/>
                  <a:ext cx="268" cy="185"/>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623" name="Rectangle 152"/>
                <p:cNvSpPr/>
                <p:nvPr/>
              </p:nvSpPr>
              <p:spPr>
                <a:xfrm>
                  <a:off x="509" y="2143"/>
                  <a:ext cx="101" cy="119"/>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21619" name="Rectangle 153"/>
              <p:cNvSpPr/>
              <p:nvPr/>
            </p:nvSpPr>
            <p:spPr>
              <a:xfrm>
                <a:off x="264" y="2081"/>
                <a:ext cx="255" cy="165"/>
              </a:xfrm>
              <a:prstGeom prst="rect">
                <a:avLst/>
              </a:prstGeom>
              <a:no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Tues. +</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Thurs.</a:t>
                </a:r>
                <a:endParaRPr lang="en-US" altLang="zh-CN" sz="800" b="0">
                  <a:latin typeface="Comic Sans MS" panose="030F0702030302020204" pitchFamily="66" charset="0"/>
                  <a:ea typeface="宋体" panose="02010600030101010101" pitchFamily="2" charset="-122"/>
                </a:endParaRPr>
              </a:p>
            </p:txBody>
          </p:sp>
        </p:grpSp>
      </p:grpSp>
      <p:grpSp>
        <p:nvGrpSpPr>
          <p:cNvPr id="21588" name="Group 154"/>
          <p:cNvGrpSpPr/>
          <p:nvPr/>
        </p:nvGrpSpPr>
        <p:grpSpPr>
          <a:xfrm>
            <a:off x="4256088" y="1144588"/>
            <a:ext cx="947737" cy="623887"/>
            <a:chOff x="2743" y="963"/>
            <a:chExt cx="611" cy="371"/>
          </a:xfrm>
        </p:grpSpPr>
        <p:sp>
          <p:nvSpPr>
            <p:cNvPr id="21610" name="Rectangle 155"/>
            <p:cNvSpPr/>
            <p:nvPr/>
          </p:nvSpPr>
          <p:spPr>
            <a:xfrm>
              <a:off x="2746" y="963"/>
              <a:ext cx="605"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1611" name="Rectangle 156"/>
            <p:cNvSpPr/>
            <p:nvPr/>
          </p:nvSpPr>
          <p:spPr>
            <a:xfrm>
              <a:off x="2765" y="968"/>
              <a:ext cx="567" cy="165"/>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PRODUCTION</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CONTROL</a:t>
              </a:r>
              <a:endParaRPr lang="en-US" altLang="zh-CN" sz="800" b="0">
                <a:latin typeface="Comic Sans MS" panose="030F0702030302020204" pitchFamily="66" charset="0"/>
                <a:ea typeface="宋体" panose="02010600030101010101" pitchFamily="2" charset="-122"/>
              </a:endParaRPr>
            </a:p>
          </p:txBody>
        </p:sp>
        <p:sp>
          <p:nvSpPr>
            <p:cNvPr id="21612" name="Line 157"/>
            <p:cNvSpPr/>
            <p:nvPr/>
          </p:nvSpPr>
          <p:spPr>
            <a:xfrm>
              <a:off x="2743" y="1140"/>
              <a:ext cx="611" cy="0"/>
            </a:xfrm>
            <a:prstGeom prst="line">
              <a:avLst/>
            </a:prstGeom>
            <a:ln w="25400" cap="flat" cmpd="sng">
              <a:solidFill>
                <a:schemeClr val="tx1"/>
              </a:solidFill>
              <a:prstDash val="solid"/>
              <a:headEnd type="none" w="sm" len="sm"/>
              <a:tailEnd type="none" w="sm" len="sm"/>
            </a:ln>
          </p:spPr>
        </p:sp>
        <p:sp>
          <p:nvSpPr>
            <p:cNvPr id="21613" name="Rectangle 158"/>
            <p:cNvSpPr/>
            <p:nvPr/>
          </p:nvSpPr>
          <p:spPr>
            <a:xfrm>
              <a:off x="2744" y="1226"/>
              <a:ext cx="182" cy="100"/>
            </a:xfrm>
            <a:prstGeom prst="rect">
              <a:avLst/>
            </a:prstGeom>
            <a:noFill/>
            <a:ln w="12700" cap="flat" cmpd="sng">
              <a:solidFill>
                <a:schemeClr val="tx1"/>
              </a:solidFill>
              <a:prstDash val="solid"/>
              <a:miter/>
              <a:headEnd type="none" w="med" len="med"/>
              <a:tailEnd type="none" w="med" len="med"/>
            </a:ln>
          </p:spPr>
          <p:txBody>
            <a:bodyPr wrap="none" lIns="31750" tIns="15875" rIns="31750" bIns="15875">
              <a:spAutoFit/>
            </a:bodyPr>
            <a:p>
              <a:pPr defTabSz="101600" eaLnBrk="0" hangingPunct="0"/>
              <a:r>
                <a:rPr lang="en-US" altLang="zh-CN" sz="800" b="0">
                  <a:latin typeface="Comic Sans MS" panose="030F0702030302020204" pitchFamily="66" charset="0"/>
                  <a:ea typeface="宋体" panose="02010600030101010101" pitchFamily="2" charset="-122"/>
                </a:rPr>
                <a:t>MRP</a:t>
              </a:r>
              <a:endParaRPr lang="en-US" altLang="zh-CN" sz="800" b="0">
                <a:latin typeface="Comic Sans MS" panose="030F0702030302020204" pitchFamily="66" charset="0"/>
                <a:ea typeface="宋体" panose="02010600030101010101" pitchFamily="2" charset="-122"/>
              </a:endParaRPr>
            </a:p>
          </p:txBody>
        </p:sp>
      </p:grpSp>
      <p:grpSp>
        <p:nvGrpSpPr>
          <p:cNvPr id="21589" name="Group 159"/>
          <p:cNvGrpSpPr/>
          <p:nvPr/>
        </p:nvGrpSpPr>
        <p:grpSpPr>
          <a:xfrm>
            <a:off x="1279525" y="1789113"/>
            <a:ext cx="6065838" cy="2608262"/>
            <a:chOff x="822" y="1332"/>
            <a:chExt cx="3913" cy="1554"/>
          </a:xfrm>
        </p:grpSpPr>
        <p:grpSp>
          <p:nvGrpSpPr>
            <p:cNvPr id="21602" name="Group 160"/>
            <p:cNvGrpSpPr/>
            <p:nvPr/>
          </p:nvGrpSpPr>
          <p:grpSpPr>
            <a:xfrm>
              <a:off x="822" y="1332"/>
              <a:ext cx="3913" cy="1554"/>
              <a:chOff x="762" y="1332"/>
              <a:chExt cx="3612" cy="1554"/>
            </a:xfrm>
          </p:grpSpPr>
          <p:sp>
            <p:nvSpPr>
              <p:cNvPr id="21604" name="Line 161"/>
              <p:cNvSpPr/>
              <p:nvPr/>
            </p:nvSpPr>
            <p:spPr>
              <a:xfrm flipH="1">
                <a:off x="762" y="1344"/>
                <a:ext cx="1830" cy="1542"/>
              </a:xfrm>
              <a:prstGeom prst="line">
                <a:avLst/>
              </a:prstGeom>
              <a:ln w="12700" cap="flat" cmpd="sng">
                <a:solidFill>
                  <a:schemeClr val="tx1"/>
                </a:solidFill>
                <a:prstDash val="solid"/>
                <a:headEnd type="none" w="sm" len="sm"/>
                <a:tailEnd type="stealth" w="med" len="lg"/>
              </a:ln>
            </p:spPr>
          </p:sp>
          <p:sp>
            <p:nvSpPr>
              <p:cNvPr id="21605" name="Line 162"/>
              <p:cNvSpPr/>
              <p:nvPr/>
            </p:nvSpPr>
            <p:spPr>
              <a:xfrm flipH="1">
                <a:off x="1674" y="1332"/>
                <a:ext cx="1008" cy="1548"/>
              </a:xfrm>
              <a:prstGeom prst="line">
                <a:avLst/>
              </a:prstGeom>
              <a:ln w="12700" cap="flat" cmpd="sng">
                <a:solidFill>
                  <a:schemeClr val="tx1"/>
                </a:solidFill>
                <a:prstDash val="solid"/>
                <a:headEnd type="none" w="sm" len="sm"/>
                <a:tailEnd type="stealth" w="med" len="lg"/>
              </a:ln>
            </p:spPr>
          </p:sp>
          <p:sp>
            <p:nvSpPr>
              <p:cNvPr id="21606" name="Line 163"/>
              <p:cNvSpPr/>
              <p:nvPr/>
            </p:nvSpPr>
            <p:spPr>
              <a:xfrm flipH="1">
                <a:off x="2562" y="1338"/>
                <a:ext cx="198" cy="1542"/>
              </a:xfrm>
              <a:prstGeom prst="line">
                <a:avLst/>
              </a:prstGeom>
              <a:ln w="12700" cap="flat" cmpd="sng">
                <a:solidFill>
                  <a:schemeClr val="tx1"/>
                </a:solidFill>
                <a:prstDash val="solid"/>
                <a:headEnd type="none" w="sm" len="sm"/>
                <a:tailEnd type="stealth" w="med" len="lg"/>
              </a:ln>
            </p:spPr>
          </p:sp>
          <p:sp>
            <p:nvSpPr>
              <p:cNvPr id="21607" name="Line 164"/>
              <p:cNvSpPr/>
              <p:nvPr/>
            </p:nvSpPr>
            <p:spPr>
              <a:xfrm>
                <a:off x="2838" y="1344"/>
                <a:ext cx="612" cy="1542"/>
              </a:xfrm>
              <a:prstGeom prst="line">
                <a:avLst/>
              </a:prstGeom>
              <a:ln w="12700" cap="flat" cmpd="sng">
                <a:solidFill>
                  <a:schemeClr val="tx1"/>
                </a:solidFill>
                <a:prstDash val="solid"/>
                <a:headEnd type="none" w="sm" len="sm"/>
                <a:tailEnd type="stealth" w="med" len="lg"/>
              </a:ln>
            </p:spPr>
          </p:sp>
          <p:sp>
            <p:nvSpPr>
              <p:cNvPr id="21608" name="Line 165"/>
              <p:cNvSpPr/>
              <p:nvPr/>
            </p:nvSpPr>
            <p:spPr>
              <a:xfrm>
                <a:off x="2934" y="1344"/>
                <a:ext cx="1440" cy="1536"/>
              </a:xfrm>
              <a:prstGeom prst="line">
                <a:avLst/>
              </a:prstGeom>
              <a:ln w="12700" cap="flat" cmpd="sng">
                <a:solidFill>
                  <a:schemeClr val="tx1"/>
                </a:solidFill>
                <a:prstDash val="solid"/>
                <a:headEnd type="none" w="sm" len="sm"/>
                <a:tailEnd type="stealth" w="med" len="lg"/>
              </a:ln>
            </p:spPr>
          </p:sp>
          <p:sp>
            <p:nvSpPr>
              <p:cNvPr id="21609" name="Rectangle 166"/>
              <p:cNvSpPr/>
              <p:nvPr/>
            </p:nvSpPr>
            <p:spPr>
              <a:xfrm>
                <a:off x="2236" y="1496"/>
                <a:ext cx="958" cy="100"/>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Weekly Schedule</a:t>
                </a:r>
                <a:endParaRPr lang="en-US" altLang="zh-CN" sz="800" b="0">
                  <a:latin typeface="Comic Sans MS" panose="030F0702030302020204" pitchFamily="66" charset="0"/>
                  <a:ea typeface="宋体" panose="02010600030101010101" pitchFamily="2" charset="-122"/>
                </a:endParaRPr>
              </a:p>
            </p:txBody>
          </p:sp>
        </p:grpSp>
        <p:sp>
          <p:nvSpPr>
            <p:cNvPr id="21603" name="Line 167"/>
            <p:cNvSpPr/>
            <p:nvPr/>
          </p:nvSpPr>
          <p:spPr>
            <a:xfrm>
              <a:off x="2418" y="1599"/>
              <a:ext cx="1040" cy="0"/>
            </a:xfrm>
            <a:prstGeom prst="line">
              <a:avLst/>
            </a:prstGeom>
            <a:ln w="12700" cap="flat" cmpd="sng">
              <a:solidFill>
                <a:schemeClr val="tx1"/>
              </a:solidFill>
              <a:prstDash val="solid"/>
              <a:headEnd type="none" w="sm" len="sm"/>
              <a:tailEnd type="none" w="sm" len="sm"/>
            </a:ln>
          </p:spPr>
        </p:sp>
      </p:grpSp>
      <p:sp>
        <p:nvSpPr>
          <p:cNvPr id="21590" name="Rectangle 168"/>
          <p:cNvSpPr/>
          <p:nvPr/>
        </p:nvSpPr>
        <p:spPr>
          <a:xfrm>
            <a:off x="5876925" y="2997200"/>
            <a:ext cx="552450" cy="288925"/>
          </a:xfrm>
          <a:prstGeom prst="rect">
            <a:avLst/>
          </a:prstGeom>
          <a:solidFill>
            <a:schemeClr val="bg1"/>
          </a:solidFill>
          <a:ln w="12700" cap="flat" cmpd="sng">
            <a:solidFill>
              <a:schemeClr val="tx1"/>
            </a:solidFill>
            <a:prstDash val="solid"/>
            <a:miter/>
            <a:headEnd type="none" w="med" len="med"/>
            <a:tailEnd type="none" w="med" len="med"/>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Daily Ship</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Schedule</a:t>
            </a:r>
            <a:endParaRPr lang="en-US" altLang="zh-CN" sz="800" b="0">
              <a:latin typeface="Comic Sans MS" panose="030F0702030302020204" pitchFamily="66" charset="0"/>
              <a:ea typeface="宋体" panose="02010600030101010101" pitchFamily="2" charset="-122"/>
            </a:endParaRPr>
          </a:p>
        </p:txBody>
      </p:sp>
      <p:sp>
        <p:nvSpPr>
          <p:cNvPr id="904361" name="Rectangle 169"/>
          <p:cNvSpPr/>
          <p:nvPr/>
        </p:nvSpPr>
        <p:spPr>
          <a:xfrm>
            <a:off x="533400" y="2286000"/>
            <a:ext cx="2057400" cy="1866900"/>
          </a:xfrm>
          <a:prstGeom prst="rect">
            <a:avLst/>
          </a:prstGeom>
          <a:solidFill>
            <a:srgbClr val="FFFF00"/>
          </a:solidFill>
          <a:ln w="9525" cap="flat" cmpd="sng">
            <a:solidFill>
              <a:srgbClr val="FFFF00"/>
            </a:solidFill>
            <a:prstDash val="solid"/>
            <a:miter/>
            <a:headEnd type="none" w="med" len="med"/>
            <a:tailEnd type="none" w="med" len="med"/>
          </a:ln>
        </p:spPr>
        <p:txBody>
          <a:bodyPr lIns="31750" tIns="15875" rIns="31750" bIns="15875">
            <a:spAutoFit/>
          </a:bodyPr>
          <a:p>
            <a:pPr algn="ctr" defTabSz="101600" eaLnBrk="0" hangingPunct="0"/>
            <a:r>
              <a:rPr lang="en-US" altLang="zh-CN" sz="2400" b="0">
                <a:latin typeface="Comic Sans MS" panose="030F0702030302020204" pitchFamily="66" charset="0"/>
                <a:ea typeface="宋体" panose="02010600030101010101" pitchFamily="2" charset="-122"/>
              </a:rPr>
              <a:t>4600 L</a:t>
            </a:r>
            <a:endParaRPr lang="en-US" altLang="zh-CN" sz="2400" b="0">
              <a:latin typeface="Comic Sans MS" panose="030F0702030302020204" pitchFamily="66" charset="0"/>
              <a:ea typeface="宋体" panose="02010600030101010101" pitchFamily="2" charset="-122"/>
            </a:endParaRPr>
          </a:p>
          <a:p>
            <a:pPr algn="ctr" defTabSz="101600" eaLnBrk="0" hangingPunct="0"/>
            <a:r>
              <a:rPr lang="en-US" altLang="zh-CN" sz="2400" b="0" u="sng">
                <a:latin typeface="Comic Sans MS" panose="030F0702030302020204" pitchFamily="66" charset="0"/>
                <a:ea typeface="宋体" panose="02010600030101010101" pitchFamily="2" charset="-122"/>
              </a:rPr>
              <a:t>2400 R</a:t>
            </a:r>
            <a:endParaRPr lang="en-US" altLang="zh-CN" sz="2400" b="0" u="sng">
              <a:latin typeface="Comic Sans MS" panose="030F0702030302020204" pitchFamily="66" charset="0"/>
              <a:ea typeface="宋体" panose="02010600030101010101" pitchFamily="2" charset="-122"/>
            </a:endParaRPr>
          </a:p>
          <a:p>
            <a:pPr algn="ctr" defTabSz="101600" eaLnBrk="0" hangingPunct="0"/>
            <a:r>
              <a:rPr lang="en-US" altLang="zh-CN" sz="2400" b="0">
                <a:latin typeface="Comic Sans MS" panose="030F0702030302020204" pitchFamily="66" charset="0"/>
                <a:ea typeface="宋体" panose="02010600030101010101" pitchFamily="2" charset="-122"/>
              </a:rPr>
              <a:t>7000   </a:t>
            </a:r>
            <a:endParaRPr lang="en-US" altLang="zh-CN" sz="2400" b="0">
              <a:latin typeface="Comic Sans MS" panose="030F0702030302020204" pitchFamily="66" charset="0"/>
              <a:ea typeface="宋体" panose="02010600030101010101" pitchFamily="2" charset="-122"/>
            </a:endParaRPr>
          </a:p>
          <a:p>
            <a:pPr algn="ctr" defTabSz="101600" eaLnBrk="0" hangingPunct="0">
              <a:buChar char="÷"/>
            </a:pPr>
            <a:r>
              <a:rPr lang="en-US" altLang="zh-CN" sz="2400" b="0">
                <a:latin typeface="Comic Sans MS" panose="030F0702030302020204" pitchFamily="66" charset="0"/>
                <a:ea typeface="宋体" panose="02010600030101010101" pitchFamily="2" charset="-122"/>
              </a:rPr>
              <a:t> 920 =</a:t>
            </a:r>
            <a:endParaRPr lang="en-US" altLang="zh-CN" sz="2400" b="0">
              <a:latin typeface="Comic Sans MS" panose="030F0702030302020204" pitchFamily="66" charset="0"/>
              <a:ea typeface="宋体" panose="02010600030101010101" pitchFamily="2" charset="-122"/>
            </a:endParaRPr>
          </a:p>
          <a:p>
            <a:pPr algn="ctr" defTabSz="101600" eaLnBrk="0" hangingPunct="0"/>
            <a:r>
              <a:rPr lang="en-US" altLang="zh-CN" sz="2400" b="0">
                <a:latin typeface="Comic Sans MS" panose="030F0702030302020204" pitchFamily="66" charset="0"/>
                <a:ea typeface="宋体" panose="02010600030101010101" pitchFamily="2" charset="-122"/>
              </a:rPr>
              <a:t>7.6 days</a:t>
            </a:r>
            <a:endParaRPr lang="en-US" altLang="zh-CN" sz="2400" b="0">
              <a:latin typeface="Comic Sans MS" panose="030F0702030302020204" pitchFamily="66" charset="0"/>
              <a:ea typeface="宋体" panose="02010600030101010101" pitchFamily="2" charset="-122"/>
            </a:endParaRPr>
          </a:p>
        </p:txBody>
      </p:sp>
      <p:graphicFrame>
        <p:nvGraphicFramePr>
          <p:cNvPr id="21506" name="Object 170"/>
          <p:cNvGraphicFramePr/>
          <p:nvPr/>
        </p:nvGraphicFramePr>
        <p:xfrm>
          <a:off x="2397125" y="4851400"/>
          <a:ext cx="138113" cy="119063"/>
        </p:xfrm>
        <a:graphic>
          <a:graphicData uri="http://schemas.openxmlformats.org/presentationml/2006/ole">
            <mc:AlternateContent xmlns:mc="http://schemas.openxmlformats.org/markup-compatibility/2006">
              <mc:Choice xmlns:v="urn:schemas-microsoft-com:vml" Requires="v">
                <p:oleObj spid="_x0000_s3103" name="" r:id="rId1" imgW="599440" imgH="476250" progId="Word.Document.8">
                  <p:embed/>
                </p:oleObj>
              </mc:Choice>
              <mc:Fallback>
                <p:oleObj name="" r:id="rId1" imgW="599440" imgH="476250" progId="Word.Document.8">
                  <p:embed/>
                  <p:pic>
                    <p:nvPicPr>
                      <p:cNvPr id="0" name="图片 3102"/>
                      <p:cNvPicPr/>
                      <p:nvPr/>
                    </p:nvPicPr>
                    <p:blipFill>
                      <a:blip r:embed="rId2"/>
                      <a:stretch>
                        <a:fillRect/>
                      </a:stretch>
                    </p:blipFill>
                    <p:spPr>
                      <a:xfrm>
                        <a:off x="2397125" y="4851400"/>
                        <a:ext cx="138113" cy="119063"/>
                      </a:xfrm>
                      <a:prstGeom prst="rect">
                        <a:avLst/>
                      </a:prstGeom>
                      <a:noFill/>
                      <a:ln w="38100">
                        <a:noFill/>
                        <a:miter/>
                      </a:ln>
                    </p:spPr>
                  </p:pic>
                </p:oleObj>
              </mc:Fallback>
            </mc:AlternateContent>
          </a:graphicData>
        </a:graphic>
      </p:graphicFrame>
      <p:graphicFrame>
        <p:nvGraphicFramePr>
          <p:cNvPr id="21507" name="Object 171"/>
          <p:cNvGraphicFramePr/>
          <p:nvPr/>
        </p:nvGraphicFramePr>
        <p:xfrm>
          <a:off x="3884613" y="4851400"/>
          <a:ext cx="138112" cy="119063"/>
        </p:xfrm>
        <a:graphic>
          <a:graphicData uri="http://schemas.openxmlformats.org/presentationml/2006/ole">
            <mc:AlternateContent xmlns:mc="http://schemas.openxmlformats.org/markup-compatibility/2006">
              <mc:Choice xmlns:v="urn:schemas-microsoft-com:vml" Requires="v">
                <p:oleObj spid="_x0000_s3104" name="" r:id="rId3" imgW="599440" imgH="476250" progId="Word.Document.8">
                  <p:embed/>
                </p:oleObj>
              </mc:Choice>
              <mc:Fallback>
                <p:oleObj name="" r:id="rId3" imgW="599440" imgH="476250" progId="Word.Document.8">
                  <p:embed/>
                  <p:pic>
                    <p:nvPicPr>
                      <p:cNvPr id="0" name="图片 3103"/>
                      <p:cNvPicPr/>
                      <p:nvPr/>
                    </p:nvPicPr>
                    <p:blipFill>
                      <a:blip r:embed="rId2"/>
                      <a:stretch>
                        <a:fillRect/>
                      </a:stretch>
                    </p:blipFill>
                    <p:spPr>
                      <a:xfrm>
                        <a:off x="3884613" y="4851400"/>
                        <a:ext cx="138112" cy="119063"/>
                      </a:xfrm>
                      <a:prstGeom prst="rect">
                        <a:avLst/>
                      </a:prstGeom>
                      <a:noFill/>
                      <a:ln w="38100">
                        <a:noFill/>
                        <a:miter/>
                      </a:ln>
                    </p:spPr>
                  </p:pic>
                </p:oleObj>
              </mc:Fallback>
            </mc:AlternateContent>
          </a:graphicData>
        </a:graphic>
      </p:graphicFrame>
      <p:graphicFrame>
        <p:nvGraphicFramePr>
          <p:cNvPr id="21508" name="Object 172"/>
          <p:cNvGraphicFramePr/>
          <p:nvPr/>
        </p:nvGraphicFramePr>
        <p:xfrm>
          <a:off x="5362575" y="4851400"/>
          <a:ext cx="138113" cy="119063"/>
        </p:xfrm>
        <a:graphic>
          <a:graphicData uri="http://schemas.openxmlformats.org/presentationml/2006/ole">
            <mc:AlternateContent xmlns:mc="http://schemas.openxmlformats.org/markup-compatibility/2006">
              <mc:Choice xmlns:v="urn:schemas-microsoft-com:vml" Requires="v">
                <p:oleObj spid="_x0000_s3095" name="" r:id="rId4" imgW="599440" imgH="476250" progId="Word.Document.8">
                  <p:embed/>
                </p:oleObj>
              </mc:Choice>
              <mc:Fallback>
                <p:oleObj name="" r:id="rId4" imgW="599440" imgH="476250" progId="Word.Document.8">
                  <p:embed/>
                  <p:pic>
                    <p:nvPicPr>
                      <p:cNvPr id="0" name="图片 3094"/>
                      <p:cNvPicPr/>
                      <p:nvPr/>
                    </p:nvPicPr>
                    <p:blipFill>
                      <a:blip r:embed="rId2"/>
                      <a:stretch>
                        <a:fillRect/>
                      </a:stretch>
                    </p:blipFill>
                    <p:spPr>
                      <a:xfrm>
                        <a:off x="5362575" y="4851400"/>
                        <a:ext cx="138113" cy="119063"/>
                      </a:xfrm>
                      <a:prstGeom prst="rect">
                        <a:avLst/>
                      </a:prstGeom>
                      <a:noFill/>
                      <a:ln w="38100">
                        <a:noFill/>
                        <a:miter/>
                      </a:ln>
                    </p:spPr>
                  </p:pic>
                </p:oleObj>
              </mc:Fallback>
            </mc:AlternateContent>
          </a:graphicData>
        </a:graphic>
      </p:graphicFrame>
      <p:graphicFrame>
        <p:nvGraphicFramePr>
          <p:cNvPr id="21509" name="Object 173"/>
          <p:cNvGraphicFramePr/>
          <p:nvPr/>
        </p:nvGraphicFramePr>
        <p:xfrm>
          <a:off x="6862763" y="4851400"/>
          <a:ext cx="136525" cy="119063"/>
        </p:xfrm>
        <a:graphic>
          <a:graphicData uri="http://schemas.openxmlformats.org/presentationml/2006/ole">
            <mc:AlternateContent xmlns:mc="http://schemas.openxmlformats.org/markup-compatibility/2006">
              <mc:Choice xmlns:v="urn:schemas-microsoft-com:vml" Requires="v">
                <p:oleObj spid="_x0000_s3105" name="" r:id="rId5" imgW="599440" imgH="476250" progId="Word.Document.8">
                  <p:embed/>
                </p:oleObj>
              </mc:Choice>
              <mc:Fallback>
                <p:oleObj name="" r:id="rId5" imgW="599440" imgH="476250" progId="Word.Document.8">
                  <p:embed/>
                  <p:pic>
                    <p:nvPicPr>
                      <p:cNvPr id="0" name="图片 3104"/>
                      <p:cNvPicPr/>
                      <p:nvPr/>
                    </p:nvPicPr>
                    <p:blipFill>
                      <a:blip r:embed="rId2"/>
                      <a:stretch>
                        <a:fillRect/>
                      </a:stretch>
                    </p:blipFill>
                    <p:spPr>
                      <a:xfrm>
                        <a:off x="6862763" y="4851400"/>
                        <a:ext cx="136525" cy="119063"/>
                      </a:xfrm>
                      <a:prstGeom prst="rect">
                        <a:avLst/>
                      </a:prstGeom>
                      <a:noFill/>
                      <a:ln w="38100">
                        <a:noFill/>
                        <a:miter/>
                      </a:ln>
                    </p:spPr>
                  </p:pic>
                </p:oleObj>
              </mc:Fallback>
            </mc:AlternateContent>
          </a:graphicData>
        </a:graphic>
      </p:graphicFrame>
      <p:grpSp>
        <p:nvGrpSpPr>
          <p:cNvPr id="21592" name="Group 174"/>
          <p:cNvGrpSpPr/>
          <p:nvPr/>
        </p:nvGrpSpPr>
        <p:grpSpPr>
          <a:xfrm>
            <a:off x="5264150" y="1065213"/>
            <a:ext cx="2330450" cy="739775"/>
            <a:chOff x="3393" y="888"/>
            <a:chExt cx="1503" cy="441"/>
          </a:xfrm>
        </p:grpSpPr>
        <p:sp>
          <p:nvSpPr>
            <p:cNvPr id="21598" name="Freeform 175"/>
            <p:cNvSpPr/>
            <p:nvPr/>
          </p:nvSpPr>
          <p:spPr>
            <a:xfrm>
              <a:off x="3393" y="1176"/>
              <a:ext cx="1496" cy="73"/>
            </a:xfrm>
            <a:custGeom>
              <a:avLst/>
              <a:gdLst>
                <a:gd name="txL" fmla="*/ 0 w 1381"/>
                <a:gd name="txT" fmla="*/ 0 h 73"/>
                <a:gd name="txR" fmla="*/ 1381 w 1381"/>
                <a:gd name="txB" fmla="*/ 73 h 73"/>
              </a:gdLst>
              <a:ahLst/>
              <a:cxnLst>
                <a:cxn ang="0">
                  <a:pos x="0" y="69"/>
                </a:cxn>
                <a:cxn ang="0">
                  <a:pos x="1077" y="72"/>
                </a:cxn>
                <a:cxn ang="0">
                  <a:pos x="1006" y="0"/>
                </a:cxn>
                <a:cxn ang="0">
                  <a:pos x="1619" y="0"/>
                </a:cxn>
              </a:cxnLst>
              <a:rect l="txL" t="txT" r="txR" b="txB"/>
              <a:pathLst>
                <a:path w="1381" h="73">
                  <a:moveTo>
                    <a:pt x="0" y="69"/>
                  </a:moveTo>
                  <a:lnTo>
                    <a:pt x="918" y="72"/>
                  </a:lnTo>
                  <a:lnTo>
                    <a:pt x="858" y="0"/>
                  </a:lnTo>
                  <a:lnTo>
                    <a:pt x="1380" y="0"/>
                  </a:lnTo>
                </a:path>
              </a:pathLst>
            </a:custGeom>
            <a:noFill/>
            <a:ln w="31750" cap="rnd" cmpd="sng">
              <a:solidFill>
                <a:schemeClr val="tx1"/>
              </a:solidFill>
              <a:prstDash val="solid"/>
              <a:round/>
              <a:headEnd type="stealth" w="med" len="lg"/>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21599" name="Rectangle 176"/>
            <p:cNvSpPr/>
            <p:nvPr/>
          </p:nvSpPr>
          <p:spPr>
            <a:xfrm>
              <a:off x="3825" y="1157"/>
              <a:ext cx="240" cy="172"/>
            </a:xfrm>
            <a:prstGeom prst="rect">
              <a:avLst/>
            </a:prstGeom>
            <a:solidFill>
              <a:schemeClr val="bg1"/>
            </a:solidFill>
            <a:ln w="12700" cap="flat" cmpd="sng">
              <a:solidFill>
                <a:schemeClr val="tx1"/>
              </a:solidFill>
              <a:prstDash val="solid"/>
              <a:miter/>
              <a:headEnd type="none" w="med" len="med"/>
              <a:tailEnd type="none" w="med" len="med"/>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Daily</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Order</a:t>
              </a:r>
              <a:endParaRPr lang="en-US" altLang="zh-CN" sz="800" b="0">
                <a:latin typeface="Comic Sans MS" panose="030F0702030302020204" pitchFamily="66" charset="0"/>
                <a:ea typeface="宋体" panose="02010600030101010101" pitchFamily="2" charset="-122"/>
              </a:endParaRPr>
            </a:p>
          </p:txBody>
        </p:sp>
        <p:sp>
          <p:nvSpPr>
            <p:cNvPr id="21600" name="Freeform 177"/>
            <p:cNvSpPr/>
            <p:nvPr/>
          </p:nvSpPr>
          <p:spPr>
            <a:xfrm>
              <a:off x="3400" y="996"/>
              <a:ext cx="1496" cy="73"/>
            </a:xfrm>
            <a:custGeom>
              <a:avLst/>
              <a:gdLst>
                <a:gd name="txL" fmla="*/ 0 w 1381"/>
                <a:gd name="txT" fmla="*/ 0 h 73"/>
                <a:gd name="txR" fmla="*/ 1381 w 1381"/>
                <a:gd name="txB" fmla="*/ 73 h 73"/>
              </a:gdLst>
              <a:ahLst/>
              <a:cxnLst>
                <a:cxn ang="0">
                  <a:pos x="0" y="69"/>
                </a:cxn>
                <a:cxn ang="0">
                  <a:pos x="562" y="72"/>
                </a:cxn>
                <a:cxn ang="0">
                  <a:pos x="494" y="0"/>
                </a:cxn>
                <a:cxn ang="0">
                  <a:pos x="1619" y="0"/>
                </a:cxn>
              </a:cxnLst>
              <a:rect l="txL" t="txT" r="txR" b="txB"/>
              <a:pathLst>
                <a:path w="1381" h="73">
                  <a:moveTo>
                    <a:pt x="0" y="69"/>
                  </a:moveTo>
                  <a:lnTo>
                    <a:pt x="479" y="72"/>
                  </a:lnTo>
                  <a:lnTo>
                    <a:pt x="421" y="0"/>
                  </a:lnTo>
                  <a:lnTo>
                    <a:pt x="1380" y="0"/>
                  </a:lnTo>
                </a:path>
              </a:pathLst>
            </a:custGeom>
            <a:noFill/>
            <a:ln w="31750" cap="rnd" cmpd="sng">
              <a:solidFill>
                <a:schemeClr val="tx1"/>
              </a:solidFill>
              <a:prstDash val="solid"/>
              <a:round/>
              <a:headEnd type="stealth" w="med" len="lg"/>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21601" name="Rectangle 178"/>
            <p:cNvSpPr/>
            <p:nvPr/>
          </p:nvSpPr>
          <p:spPr>
            <a:xfrm>
              <a:off x="4095" y="888"/>
              <a:ext cx="561" cy="208"/>
            </a:xfrm>
            <a:prstGeom prst="rect">
              <a:avLst/>
            </a:prstGeom>
            <a:solidFill>
              <a:schemeClr val="bg1"/>
            </a:solidFill>
            <a:ln w="12700" cap="flat" cmpd="sng">
              <a:solidFill>
                <a:schemeClr val="tx1"/>
              </a:solidFill>
              <a:prstDash val="solid"/>
              <a:miter/>
              <a:headEnd type="none" w="med" len="med"/>
              <a:tailEnd type="none" w="med" len="med"/>
            </a:ln>
          </p:spPr>
          <p:txBody>
            <a:bodyPr wrap="none" lIns="92075" tIns="46038" rIns="92075" bIns="46038">
              <a:spAutoFit/>
            </a:bodyPr>
            <a:p>
              <a:pPr algn="ctr" defTabSz="824230"/>
              <a:r>
                <a:rPr lang="en-US" altLang="zh-CN" sz="800" b="0">
                  <a:latin typeface="Comic Sans MS" panose="030F0702030302020204" pitchFamily="66" charset="0"/>
                  <a:ea typeface="宋体" panose="02010600030101010101" pitchFamily="2" charset="-122"/>
                </a:rPr>
                <a:t>30/60/90 day</a:t>
              </a:r>
              <a:endParaRPr lang="en-US" altLang="zh-CN" sz="800" b="0">
                <a:latin typeface="Comic Sans MS" panose="030F0702030302020204" pitchFamily="66" charset="0"/>
                <a:ea typeface="宋体" panose="02010600030101010101" pitchFamily="2" charset="-122"/>
              </a:endParaRPr>
            </a:p>
            <a:p>
              <a:pPr algn="ctr" defTabSz="824230"/>
              <a:r>
                <a:rPr lang="en-US" altLang="zh-CN" sz="800" b="0">
                  <a:latin typeface="Comic Sans MS" panose="030F0702030302020204" pitchFamily="66" charset="0"/>
                  <a:ea typeface="宋体" panose="02010600030101010101" pitchFamily="2" charset="-122"/>
                </a:rPr>
                <a:t>Forecasts</a:t>
              </a:r>
              <a:endParaRPr lang="en-US" altLang="zh-CN" sz="800" b="0">
                <a:latin typeface="Comic Sans MS" panose="030F0702030302020204" pitchFamily="66" charset="0"/>
                <a:ea typeface="宋体" panose="02010600030101010101" pitchFamily="2" charset="-122"/>
              </a:endParaRPr>
            </a:p>
          </p:txBody>
        </p:sp>
      </p:grpSp>
      <p:grpSp>
        <p:nvGrpSpPr>
          <p:cNvPr id="21593" name="Group 179"/>
          <p:cNvGrpSpPr/>
          <p:nvPr/>
        </p:nvGrpSpPr>
        <p:grpSpPr>
          <a:xfrm>
            <a:off x="1708150" y="1144588"/>
            <a:ext cx="2500313" cy="739775"/>
            <a:chOff x="1099" y="918"/>
            <a:chExt cx="1613" cy="440"/>
          </a:xfrm>
        </p:grpSpPr>
        <p:sp>
          <p:nvSpPr>
            <p:cNvPr id="21594" name="Freeform 180"/>
            <p:cNvSpPr/>
            <p:nvPr/>
          </p:nvSpPr>
          <p:spPr>
            <a:xfrm>
              <a:off x="1099" y="1200"/>
              <a:ext cx="1607" cy="79"/>
            </a:xfrm>
            <a:custGeom>
              <a:avLst/>
              <a:gdLst>
                <a:gd name="txL" fmla="*/ 0 w 1483"/>
                <a:gd name="txT" fmla="*/ 0 h 79"/>
                <a:gd name="txR" fmla="*/ 1483 w 1483"/>
                <a:gd name="txB" fmla="*/ 79 h 79"/>
              </a:gdLst>
              <a:ahLst/>
              <a:cxnLst>
                <a:cxn ang="0">
                  <a:pos x="0" y="75"/>
                </a:cxn>
                <a:cxn ang="0">
                  <a:pos x="1156" y="78"/>
                </a:cxn>
                <a:cxn ang="0">
                  <a:pos x="1081" y="0"/>
                </a:cxn>
                <a:cxn ang="0">
                  <a:pos x="1740" y="0"/>
                </a:cxn>
              </a:cxnLst>
              <a:rect l="txL" t="txT" r="txR" b="txB"/>
              <a:pathLst>
                <a:path w="1483" h="79">
                  <a:moveTo>
                    <a:pt x="0" y="75"/>
                  </a:moveTo>
                  <a:lnTo>
                    <a:pt x="985" y="78"/>
                  </a:lnTo>
                  <a:lnTo>
                    <a:pt x="921" y="0"/>
                  </a:lnTo>
                  <a:lnTo>
                    <a:pt x="1482" y="0"/>
                  </a:lnTo>
                </a:path>
              </a:pathLst>
            </a:custGeom>
            <a:noFill/>
            <a:ln w="31750" cap="rnd" cmpd="sng">
              <a:solidFill>
                <a:schemeClr val="tx1"/>
              </a:solidFill>
              <a:prstDash val="solid"/>
              <a:round/>
              <a:headEnd type="stealth" w="med" len="lg"/>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21595" name="Rectangle 181"/>
            <p:cNvSpPr/>
            <p:nvPr/>
          </p:nvSpPr>
          <p:spPr>
            <a:xfrm>
              <a:off x="1394" y="1186"/>
              <a:ext cx="282" cy="172"/>
            </a:xfrm>
            <a:prstGeom prst="rect">
              <a:avLst/>
            </a:prstGeom>
            <a:solidFill>
              <a:schemeClr val="bg1"/>
            </a:solidFill>
            <a:ln w="12700" cap="flat" cmpd="sng">
              <a:solidFill>
                <a:schemeClr val="tx1"/>
              </a:solidFill>
              <a:prstDash val="solid"/>
              <a:miter/>
              <a:headEnd type="none" w="med" len="med"/>
              <a:tailEnd type="none" w="med" len="med"/>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Weekly</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Release</a:t>
              </a:r>
              <a:endParaRPr lang="en-US" altLang="zh-CN" sz="800" b="0">
                <a:latin typeface="Comic Sans MS" panose="030F0702030302020204" pitchFamily="66" charset="0"/>
                <a:ea typeface="宋体" panose="02010600030101010101" pitchFamily="2" charset="-122"/>
              </a:endParaRPr>
            </a:p>
          </p:txBody>
        </p:sp>
        <p:sp>
          <p:nvSpPr>
            <p:cNvPr id="21596" name="Freeform 182"/>
            <p:cNvSpPr/>
            <p:nvPr/>
          </p:nvSpPr>
          <p:spPr>
            <a:xfrm>
              <a:off x="1105" y="1026"/>
              <a:ext cx="1607" cy="73"/>
            </a:xfrm>
            <a:custGeom>
              <a:avLst/>
              <a:gdLst>
                <a:gd name="txL" fmla="*/ 0 w 1483"/>
                <a:gd name="txT" fmla="*/ 0 h 73"/>
                <a:gd name="txR" fmla="*/ 1483 w 1483"/>
                <a:gd name="txB" fmla="*/ 73 h 73"/>
              </a:gdLst>
              <a:ahLst/>
              <a:cxnLst>
                <a:cxn ang="0">
                  <a:pos x="0" y="69"/>
                </a:cxn>
                <a:cxn ang="0">
                  <a:pos x="605" y="72"/>
                </a:cxn>
                <a:cxn ang="0">
                  <a:pos x="531" y="0"/>
                </a:cxn>
                <a:cxn ang="0">
                  <a:pos x="1740" y="0"/>
                </a:cxn>
              </a:cxnLst>
              <a:rect l="txL" t="txT" r="txR" b="txB"/>
              <a:pathLst>
                <a:path w="1483" h="73">
                  <a:moveTo>
                    <a:pt x="0" y="69"/>
                  </a:moveTo>
                  <a:lnTo>
                    <a:pt x="515" y="72"/>
                  </a:lnTo>
                  <a:lnTo>
                    <a:pt x="452" y="0"/>
                  </a:lnTo>
                  <a:lnTo>
                    <a:pt x="1482" y="0"/>
                  </a:lnTo>
                </a:path>
              </a:pathLst>
            </a:custGeom>
            <a:noFill/>
            <a:ln w="31750" cap="rnd" cmpd="sng">
              <a:solidFill>
                <a:schemeClr val="tx1"/>
              </a:solidFill>
              <a:prstDash val="solid"/>
              <a:round/>
              <a:headEnd type="stealth" w="med" len="lg"/>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21597" name="Rectangle 183"/>
            <p:cNvSpPr/>
            <p:nvPr/>
          </p:nvSpPr>
          <p:spPr>
            <a:xfrm>
              <a:off x="1863" y="918"/>
              <a:ext cx="431" cy="208"/>
            </a:xfrm>
            <a:prstGeom prst="rect">
              <a:avLst/>
            </a:prstGeom>
            <a:solidFill>
              <a:schemeClr val="bg1"/>
            </a:solidFill>
            <a:ln w="12700" cap="flat" cmpd="sng">
              <a:solidFill>
                <a:schemeClr val="tx1"/>
              </a:solidFill>
              <a:prstDash val="solid"/>
              <a:miter/>
              <a:headEnd type="none" w="med" len="med"/>
              <a:tailEnd type="none" w="med" len="med"/>
            </a:ln>
          </p:spPr>
          <p:txBody>
            <a:bodyPr wrap="none" lIns="92075" tIns="46038" rIns="92075" bIns="46038">
              <a:spAutoFit/>
            </a:bodyPr>
            <a:p>
              <a:pPr algn="ctr" defTabSz="824230"/>
              <a:r>
                <a:rPr lang="en-US" altLang="zh-CN" sz="800" b="0">
                  <a:latin typeface="Comic Sans MS" panose="030F0702030302020204" pitchFamily="66" charset="0"/>
                  <a:ea typeface="宋体" panose="02010600030101010101" pitchFamily="2" charset="-122"/>
                </a:rPr>
                <a:t>6-week</a:t>
              </a:r>
              <a:endParaRPr lang="en-US" altLang="zh-CN" sz="800" b="0">
                <a:latin typeface="Comic Sans MS" panose="030F0702030302020204" pitchFamily="66" charset="0"/>
                <a:ea typeface="宋体" panose="02010600030101010101" pitchFamily="2" charset="-122"/>
              </a:endParaRPr>
            </a:p>
            <a:p>
              <a:pPr algn="ctr" defTabSz="824230"/>
              <a:r>
                <a:rPr lang="en-US" altLang="zh-CN" sz="800" b="0">
                  <a:latin typeface="Comic Sans MS" panose="030F0702030302020204" pitchFamily="66" charset="0"/>
                  <a:ea typeface="宋体" panose="02010600030101010101" pitchFamily="2" charset="-122"/>
                </a:rPr>
                <a:t>Forecasts</a:t>
              </a:r>
              <a:endParaRPr lang="en-US" altLang="zh-CN" sz="800" b="0">
                <a:latin typeface="Comic Sans MS" panose="030F0702030302020204" pitchFamily="66" charset="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04361"/>
                                        </p:tgtEl>
                                        <p:attrNameLst>
                                          <p:attrName>style.visibility</p:attrName>
                                        </p:attrNameLst>
                                      </p:cBhvr>
                                      <p:to>
                                        <p:strVal val="visible"/>
                                      </p:to>
                                    </p:set>
                                    <p:animEffect transition="in" filter="box(out)">
                                      <p:cBhvr>
                                        <p:cTn id="7" dur="500"/>
                                        <p:tgtEl>
                                          <p:spTgt spid="904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36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Rectangle 2"/>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识别机会</a:t>
            </a:r>
            <a:endParaRPr lang="zh-CN" altLang="en-US" dirty="0">
              <a:ea typeface="宋体" panose="02010600030101010101" pitchFamily="2" charset="-122"/>
            </a:endParaRPr>
          </a:p>
        </p:txBody>
      </p:sp>
      <p:sp>
        <p:nvSpPr>
          <p:cNvPr id="135171" name="Rectangle 3"/>
          <p:cNvSpPr>
            <a:spLocks noGrp="1"/>
          </p:cNvSpPr>
          <p:nvPr>
            <p:ph idx="1"/>
          </p:nvPr>
        </p:nvSpPr>
        <p:spPr>
          <a:ln/>
        </p:spPr>
        <p:txBody>
          <a:bodyPr vert="horz" wrap="square" lIns="92075" tIns="46038" rIns="92075" bIns="46038" anchor="t" anchorCtr="0"/>
          <a:p>
            <a:pPr eaLnBrk="1" hangingPunct="1"/>
            <a:r>
              <a:rPr lang="en-US" altLang="zh-CN">
                <a:ea typeface="宋体" panose="02010600030101010101" pitchFamily="2" charset="-122"/>
              </a:rPr>
              <a:t> </a:t>
            </a:r>
            <a:r>
              <a:rPr lang="zh-CN" altLang="en-US" dirty="0">
                <a:ea typeface="宋体" panose="02010600030101010101" pitchFamily="2" charset="-122"/>
              </a:rPr>
              <a:t>目前的状态图表明“正在”所发生的</a:t>
            </a:r>
            <a:endParaRPr lang="zh-CN" altLang="en-US" dirty="0">
              <a:ea typeface="宋体" panose="02010600030101010101" pitchFamily="2" charset="-122"/>
            </a:endParaRPr>
          </a:p>
          <a:p>
            <a:pPr eaLnBrk="1" hangingPunct="1"/>
            <a:r>
              <a:rPr lang="en-US" altLang="zh-CN">
                <a:ea typeface="宋体" panose="02010600030101010101" pitchFamily="2" charset="-122"/>
              </a:rPr>
              <a:t> </a:t>
            </a:r>
            <a:r>
              <a:rPr lang="zh-CN" altLang="en-US" dirty="0">
                <a:ea typeface="宋体" panose="02010600030101010101" pitchFamily="2" charset="-122"/>
              </a:rPr>
              <a:t>它展示了浪费的步骤和瓶颈</a:t>
            </a:r>
            <a:endParaRPr lang="en-US" altLang="zh-CN"/>
          </a:p>
          <a:p>
            <a:pPr eaLnBrk="1" hangingPunct="1"/>
            <a:r>
              <a:rPr lang="en-US" altLang="zh-CN">
                <a:ea typeface="宋体" panose="02010600030101010101" pitchFamily="2" charset="-122"/>
              </a:rPr>
              <a:t> </a:t>
            </a:r>
            <a:r>
              <a:rPr lang="zh-CN" altLang="en-US" dirty="0">
                <a:ea typeface="宋体" panose="02010600030101010101" pitchFamily="2" charset="-122"/>
              </a:rPr>
              <a:t>它帮助目视操作者如何能够合并“流动”</a:t>
            </a:r>
            <a:endParaRPr lang="en-US" altLang="zh-CN"/>
          </a:p>
          <a:p>
            <a:pPr eaLnBrk="1" hangingPunct="1"/>
            <a:r>
              <a:rPr lang="en-US" altLang="zh-CN">
                <a:ea typeface="宋体" panose="02010600030101010101" pitchFamily="2" charset="-122"/>
              </a:rPr>
              <a:t> </a:t>
            </a:r>
            <a:r>
              <a:rPr lang="zh-CN" altLang="en-US" dirty="0">
                <a:ea typeface="宋体" panose="02010600030101010101" pitchFamily="2" charset="-122"/>
              </a:rPr>
              <a:t>它帮助你看到哪里需要“拉动”体系 </a:t>
            </a:r>
            <a:endParaRPr lang="zh-CN" altLang="en-US" dirty="0">
              <a:ea typeface="宋体" panose="02010600030101010101" pitchFamily="2" charset="-122"/>
            </a:endParaRPr>
          </a:p>
          <a:p>
            <a:pPr eaLnBrk="1" hangingPunct="1"/>
            <a:r>
              <a:rPr lang="en-US" altLang="zh-CN">
                <a:ea typeface="宋体" panose="02010600030101010101" pitchFamily="2" charset="-122"/>
              </a:rPr>
              <a:t> </a:t>
            </a:r>
            <a:r>
              <a:rPr lang="zh-CN" altLang="en-US" dirty="0">
                <a:ea typeface="宋体" panose="02010600030101010101" pitchFamily="2" charset="-122"/>
              </a:rPr>
              <a:t>它帮助如何改进影响</a:t>
            </a:r>
            <a:r>
              <a:rPr lang="zh-CN" altLang="en-US" i="1" dirty="0">
                <a:ea typeface="宋体" panose="02010600030101010101" pitchFamily="2" charset="-122"/>
              </a:rPr>
              <a:t>价值流</a:t>
            </a:r>
            <a:endParaRPr lang="en-US" altLang="zh-CN"/>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Rectangle 2"/>
          <p:cNvSpPr>
            <a:spLocks noGrp="1"/>
          </p:cNvSpPr>
          <p:nvPr>
            <p:ph type="ctrTitle"/>
          </p:nvPr>
        </p:nvSpPr>
        <p:spPr>
          <a:ln/>
        </p:spPr>
        <p:txBody>
          <a:bodyPr vert="horz" wrap="square" lIns="91440" tIns="45720" rIns="91440" bIns="45720" anchor="ctr" anchorCtr="0"/>
          <a:p>
            <a:pPr eaLnBrk="1" hangingPunct="1">
              <a:buClrTx/>
              <a:buSzTx/>
              <a:buFontTx/>
            </a:pPr>
            <a:r>
              <a:rPr lang="en-GB" altLang="zh-CN">
                <a:latin typeface="+mj-lt"/>
                <a:ea typeface="宋体" panose="02010600030101010101" pitchFamily="2" charset="-122"/>
                <a:cs typeface="+mj-cs"/>
              </a:rPr>
              <a:t> </a:t>
            </a:r>
            <a:r>
              <a:rPr lang="zh-CN" altLang="en-GB" dirty="0">
                <a:latin typeface="+mj-lt"/>
                <a:ea typeface="宋体" panose="02010600030101010101" pitchFamily="2" charset="-122"/>
                <a:cs typeface="+mj-cs"/>
              </a:rPr>
              <a:t>价值流图</a:t>
            </a:r>
            <a:endParaRPr lang="zh-CN" altLang="en-GB" dirty="0">
              <a:latin typeface="+mj-lt"/>
              <a:ea typeface="宋体" panose="02010600030101010101" pitchFamily="2" charset="-122"/>
              <a:cs typeface="+mj-cs"/>
            </a:endParaRPr>
          </a:p>
        </p:txBody>
      </p:sp>
      <p:sp>
        <p:nvSpPr>
          <p:cNvPr id="136195" name="Rectangle 3"/>
          <p:cNvSpPr>
            <a:spLocks noGrp="1"/>
          </p:cNvSpPr>
          <p:nvPr>
            <p:ph type="subTitle" idx="1"/>
          </p:nvPr>
        </p:nvSpPr>
        <p:spPr>
          <a:xfrm>
            <a:off x="579438" y="3846513"/>
            <a:ext cx="8382000" cy="1752600"/>
          </a:xfrm>
          <a:ln/>
        </p:spPr>
        <p:txBody>
          <a:bodyPr vert="horz" wrap="square" lIns="91440" tIns="45720" rIns="91440" bIns="45720" anchor="t" anchorCtr="0"/>
          <a:p>
            <a:pPr eaLnBrk="1" hangingPunct="1">
              <a:buClr>
                <a:srgbClr val="FF9900"/>
              </a:buClr>
              <a:buSzPct val="150000"/>
            </a:pPr>
            <a:r>
              <a:rPr lang="zh-CN" altLang="en-GB" dirty="0">
                <a:latin typeface="+mn-lt"/>
                <a:ea typeface="宋体" panose="02010600030101010101" pitchFamily="2" charset="-122"/>
                <a:cs typeface="+mn-cs"/>
              </a:rPr>
              <a:t>  </a:t>
            </a:r>
            <a:r>
              <a:rPr lang="en-GB" altLang="zh-CN">
                <a:latin typeface="+mn-lt"/>
                <a:ea typeface="宋体" panose="02010600030101010101" pitchFamily="2" charset="-122"/>
                <a:cs typeface="+mn-cs"/>
              </a:rPr>
              <a:t>“</a:t>
            </a:r>
            <a:r>
              <a:rPr lang="zh-CN" altLang="en-GB" dirty="0">
                <a:latin typeface="+mn-lt"/>
                <a:ea typeface="宋体" panose="02010600030101010101" pitchFamily="2" charset="-122"/>
                <a:cs typeface="+mn-cs"/>
              </a:rPr>
              <a:t>将来的状态</a:t>
            </a:r>
            <a:r>
              <a:rPr lang="en-GB" altLang="zh-CN">
                <a:latin typeface="+mn-lt"/>
                <a:ea typeface="宋体" panose="02010600030101010101" pitchFamily="2" charset="-122"/>
                <a:cs typeface="+mn-cs"/>
              </a:rPr>
              <a:t> ”</a:t>
            </a:r>
            <a:endParaRPr lang="en-GB" altLang="zh-CN">
              <a:latin typeface="+mn-lt"/>
              <a:ea typeface="宋体" panose="02010600030101010101" pitchFamily="2" charset="-122"/>
              <a:cs typeface="+mn-cs"/>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5410" name="Rectangle 2"/>
          <p:cNvSpPr>
            <a:spLocks noChangeArrowheads="1"/>
          </p:cNvSpPr>
          <p:nvPr/>
        </p:nvSpPr>
        <p:spPr bwMode="auto">
          <a:xfrm>
            <a:off x="-304800" y="304800"/>
            <a:ext cx="9904413" cy="701675"/>
          </a:xfrm>
          <a:prstGeom prst="rect">
            <a:avLst/>
          </a:prstGeom>
          <a:noFill/>
          <a:ln w="9525">
            <a:noFill/>
            <a:miter lim="800000"/>
          </a:ln>
          <a:effectLst/>
        </p:spPr>
        <p:txBody>
          <a:bodyPr lIns="92075" tIns="46038" rIns="92075" bIns="46038">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4000" b="1" i="0" u="none" strike="noStrike" kern="1200" cap="none" spc="0" normalizeH="0" baseline="0" noProof="0">
              <a:ln>
                <a:noFill/>
              </a:ln>
              <a:solidFill>
                <a:srgbClr val="FFFF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37219" name="Line 3"/>
          <p:cNvSpPr/>
          <p:nvPr/>
        </p:nvSpPr>
        <p:spPr>
          <a:xfrm>
            <a:off x="4953000" y="2212975"/>
            <a:ext cx="0" cy="3182938"/>
          </a:xfrm>
          <a:prstGeom prst="line">
            <a:avLst/>
          </a:prstGeom>
          <a:ln w="50800" cap="flat" cmpd="sng">
            <a:solidFill>
              <a:schemeClr val="tx1"/>
            </a:solidFill>
            <a:prstDash val="solid"/>
            <a:headEnd type="none" w="sm" len="sm"/>
            <a:tailEnd type="none" w="sm" len="sm"/>
          </a:ln>
        </p:spPr>
      </p:sp>
      <p:sp>
        <p:nvSpPr>
          <p:cNvPr id="137220" name="Oval 4"/>
          <p:cNvSpPr/>
          <p:nvPr/>
        </p:nvSpPr>
        <p:spPr>
          <a:xfrm>
            <a:off x="2655888" y="1212850"/>
            <a:ext cx="4594225" cy="1060450"/>
          </a:xfrm>
          <a:prstGeom prst="ellipse">
            <a:avLst/>
          </a:prstGeom>
          <a:gradFill rotWithShape="0">
            <a:gsLst>
              <a:gs pos="0">
                <a:srgbClr val="00185E"/>
              </a:gs>
              <a:gs pos="50000">
                <a:srgbClr val="0033CC"/>
              </a:gs>
              <a:gs pos="100000">
                <a:srgbClr val="00185E"/>
              </a:gs>
            </a:gsLst>
            <a:lin ang="5400000" scaled="1"/>
            <a:tileRect/>
          </a:gradFill>
          <a:ln w="25400" cap="flat" cmpd="sng">
            <a:solidFill>
              <a:schemeClr val="tx1"/>
            </a:solidFill>
            <a:prstDash val="solid"/>
            <a:headEnd type="none" w="med" len="med"/>
            <a:tailEnd type="none" w="med" len="med"/>
          </a:ln>
        </p:spPr>
        <p:txBody>
          <a:bodyPr wrap="none" anchor="ctr" anchorCtr="0"/>
          <a:p>
            <a:pPr algn="ctr"/>
            <a:endParaRPr lang="zh-CN" altLang="en-US" b="0" dirty="0">
              <a:latin typeface="Arial" panose="020B0604020202020204" pitchFamily="34" charset="0"/>
              <a:ea typeface="宋体" panose="02010600030101010101" pitchFamily="2" charset="-122"/>
            </a:endParaRPr>
          </a:p>
        </p:txBody>
      </p:sp>
      <p:sp>
        <p:nvSpPr>
          <p:cNvPr id="137221" name="Rectangle 5"/>
          <p:cNvSpPr/>
          <p:nvPr/>
        </p:nvSpPr>
        <p:spPr>
          <a:xfrm>
            <a:off x="4038600" y="1447800"/>
            <a:ext cx="1689100" cy="641350"/>
          </a:xfrm>
          <a:prstGeom prst="rect">
            <a:avLst/>
          </a:prstGeom>
          <a:noFill/>
          <a:ln w="9525">
            <a:noFill/>
          </a:ln>
        </p:spPr>
        <p:txBody>
          <a:bodyPr wrap="none" lIns="92075" tIns="46038" rIns="92075" bIns="46038">
            <a:spAutoFit/>
          </a:bodyPr>
          <a:p>
            <a:pPr algn="ctr"/>
            <a:r>
              <a:rPr lang="en-US" altLang="zh-CN" sz="3600">
                <a:solidFill>
                  <a:schemeClr val="bg1"/>
                </a:solidFill>
                <a:latin typeface="Arial" panose="020B0604020202020204" pitchFamily="34" charset="0"/>
                <a:ea typeface="宋体" panose="02010600030101010101" pitchFamily="2" charset="-122"/>
              </a:rPr>
              <a:t> </a:t>
            </a:r>
            <a:r>
              <a:rPr lang="zh-CN" altLang="en-US" sz="3600" dirty="0">
                <a:solidFill>
                  <a:schemeClr val="bg1"/>
                </a:solidFill>
                <a:latin typeface="Arial" panose="020B0604020202020204" pitchFamily="34" charset="0"/>
                <a:ea typeface="宋体" panose="02010600030101010101" pitchFamily="2" charset="-122"/>
              </a:rPr>
              <a:t>产品族</a:t>
            </a:r>
            <a:endParaRPr lang="zh-CN" altLang="en-US" sz="3600" dirty="0">
              <a:solidFill>
                <a:schemeClr val="bg1"/>
              </a:solidFill>
              <a:latin typeface="Arial" panose="020B0604020202020204" pitchFamily="34" charset="0"/>
              <a:ea typeface="宋体" panose="02010600030101010101" pitchFamily="2" charset="-122"/>
            </a:endParaRPr>
          </a:p>
        </p:txBody>
      </p:sp>
      <p:sp>
        <p:nvSpPr>
          <p:cNvPr id="137222" name="Rectangle 6"/>
          <p:cNvSpPr/>
          <p:nvPr/>
        </p:nvSpPr>
        <p:spPr>
          <a:xfrm>
            <a:off x="3033713" y="2501900"/>
            <a:ext cx="3829050" cy="666750"/>
          </a:xfrm>
          <a:prstGeom prst="rect">
            <a:avLst/>
          </a:prstGeom>
          <a:gradFill rotWithShape="0">
            <a:gsLst>
              <a:gs pos="0">
                <a:srgbClr val="00185E"/>
              </a:gs>
              <a:gs pos="50000">
                <a:srgbClr val="0033CC"/>
              </a:gs>
              <a:gs pos="100000">
                <a:srgbClr val="00185E"/>
              </a:gs>
            </a:gsLst>
            <a:lin ang="5400000" scaled="1"/>
            <a:tileRect/>
          </a:gradFill>
          <a:ln w="25400" cap="flat" cmpd="sng">
            <a:solidFill>
              <a:schemeClr val="tx1"/>
            </a:solidFill>
            <a:prstDash val="solid"/>
            <a:miter/>
            <a:headEnd type="none" w="med" len="med"/>
            <a:tailEnd type="none" w="med" len="med"/>
          </a:ln>
        </p:spPr>
        <p:txBody>
          <a:bodyPr lIns="92075" tIns="46038" rIns="92075" bIns="46038">
            <a:spAutoFit/>
          </a:bodyPr>
          <a:p>
            <a:pPr algn="ctr"/>
            <a:r>
              <a:rPr lang="en-US" altLang="zh-CN" sz="3600">
                <a:solidFill>
                  <a:schemeClr val="bg1"/>
                </a:solidFill>
                <a:latin typeface="Arial" panose="020B0604020202020204" pitchFamily="34" charset="0"/>
                <a:ea typeface="宋体" panose="02010600030101010101" pitchFamily="2" charset="-122"/>
              </a:rPr>
              <a:t> </a:t>
            </a:r>
            <a:r>
              <a:rPr lang="zh-CN" altLang="en-US" sz="3600" dirty="0">
                <a:solidFill>
                  <a:schemeClr val="bg1"/>
                </a:solidFill>
                <a:latin typeface="Arial" panose="020B0604020202020204" pitchFamily="34" charset="0"/>
                <a:ea typeface="宋体" panose="02010600030101010101" pitchFamily="2" charset="-122"/>
              </a:rPr>
              <a:t>目前状态图</a:t>
            </a:r>
            <a:endParaRPr lang="zh-CN" altLang="en-US" sz="3600" dirty="0">
              <a:solidFill>
                <a:schemeClr val="bg1"/>
              </a:solidFill>
              <a:latin typeface="Arial" panose="020B0604020202020204" pitchFamily="34" charset="0"/>
              <a:ea typeface="宋体" panose="02010600030101010101" pitchFamily="2" charset="-122"/>
            </a:endParaRPr>
          </a:p>
        </p:txBody>
      </p:sp>
      <p:sp>
        <p:nvSpPr>
          <p:cNvPr id="1425415" name="Rectangle 7"/>
          <p:cNvSpPr>
            <a:spLocks noChangeArrowheads="1"/>
          </p:cNvSpPr>
          <p:nvPr/>
        </p:nvSpPr>
        <p:spPr bwMode="auto">
          <a:xfrm>
            <a:off x="3017838" y="3878263"/>
            <a:ext cx="3859213" cy="1216025"/>
          </a:xfrm>
          <a:prstGeom prst="rect">
            <a:avLst/>
          </a:prstGeom>
          <a:gradFill rotWithShape="0">
            <a:gsLst>
              <a:gs pos="0">
                <a:srgbClr val="0033CC">
                  <a:gamma/>
                  <a:shade val="46275"/>
                  <a:invGamma/>
                </a:srgbClr>
              </a:gs>
              <a:gs pos="50000">
                <a:srgbClr val="0033CC"/>
              </a:gs>
              <a:gs pos="100000">
                <a:srgbClr val="0033CC">
                  <a:gamma/>
                  <a:shade val="46275"/>
                  <a:invGamma/>
                </a:srgbClr>
              </a:gs>
            </a:gsLst>
            <a:lin ang="5400000" scaled="1"/>
          </a:gradFill>
          <a:ln w="25400">
            <a:solidFill>
              <a:schemeClr val="tx1"/>
            </a:solidFill>
            <a:miter lim="800000"/>
          </a:ln>
          <a:effectLst/>
        </p:spPr>
        <p:txBody>
          <a:bodyPr lIns="92075" tIns="46038" rIns="92075" bIns="46038">
            <a:spAutoFit/>
          </a:bodyPr>
          <a:lstStyle/>
          <a:p>
            <a:pPr marL="0" marR="0" lvl="0" indent="0" algn="ctr" defTabSz="82423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rgbClr val="CBCBCB"/>
                </a:solidFill>
                <a:effectLst>
                  <a:outerShdw blurRad="38100" dist="38100" dir="2700000" algn="tl">
                    <a:srgbClr val="000000"/>
                  </a:outerShdw>
                </a:effectLst>
                <a:uLnTx/>
                <a:uFillTx/>
                <a:latin typeface="Arial Black" panose="020B0A04020102020204" pitchFamily="34" charset="0"/>
                <a:ea typeface="宋体" panose="02010600030101010101" pitchFamily="2" charset="-122"/>
                <a:cs typeface="+mn-cs"/>
              </a:rPr>
              <a:t> </a:t>
            </a:r>
            <a:r>
              <a:rPr kumimoji="0" lang="zh-CN" altLang="en-US" sz="3600" b="1" i="0" u="none" strike="noStrike" kern="1200" cap="none" spc="0" normalizeH="0" baseline="0" noProof="0">
                <a:ln>
                  <a:noFill/>
                </a:ln>
                <a:solidFill>
                  <a:srgbClr val="FF3300"/>
                </a:solidFill>
                <a:effectLst/>
                <a:uLnTx/>
                <a:uFillTx/>
                <a:latin typeface="Arial" panose="020B0604020202020204" pitchFamily="34" charset="0"/>
                <a:ea typeface="宋体" panose="02010600030101010101" pitchFamily="2" charset="-122"/>
                <a:cs typeface="+mn-cs"/>
              </a:rPr>
              <a:t>将来状态图 </a:t>
            </a:r>
            <a:endParaRPr kumimoji="0" lang="zh-CN" altLang="en-US" sz="3600" b="1" i="0" u="none" strike="noStrike" kern="1200" cap="none" spc="0" normalizeH="0" baseline="0" noProof="0">
              <a:ln>
                <a:noFill/>
              </a:ln>
              <a:solidFill>
                <a:srgbClr val="FF3300"/>
              </a:solidFill>
              <a:effectLst/>
              <a:uLnTx/>
              <a:uFillTx/>
              <a:latin typeface="Arial" panose="020B0604020202020204" pitchFamily="34" charset="0"/>
              <a:ea typeface="宋体" panose="02010600030101010101" pitchFamily="2" charset="-122"/>
              <a:cs typeface="+mn-cs"/>
            </a:endParaRPr>
          </a:p>
          <a:p>
            <a:pPr marL="0" marR="0" lvl="0" indent="0" algn="ctr" defTabSz="82423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 </a:t>
            </a:r>
            <a:endParaRPr kumimoji="0" lang="en-US" altLang="zh-CN" sz="36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137224" name="Rectangle 8"/>
          <p:cNvSpPr/>
          <p:nvPr/>
        </p:nvSpPr>
        <p:spPr>
          <a:xfrm>
            <a:off x="2987675" y="5310188"/>
            <a:ext cx="3921125" cy="666750"/>
          </a:xfrm>
          <a:prstGeom prst="rect">
            <a:avLst/>
          </a:prstGeom>
          <a:gradFill rotWithShape="0">
            <a:gsLst>
              <a:gs pos="0">
                <a:srgbClr val="00185E"/>
              </a:gs>
              <a:gs pos="50000">
                <a:srgbClr val="0033CC"/>
              </a:gs>
              <a:gs pos="100000">
                <a:srgbClr val="00185E"/>
              </a:gs>
            </a:gsLst>
            <a:lin ang="5400000" scaled="1"/>
            <a:tileRect/>
          </a:gradFill>
          <a:ln w="25400" cap="flat" cmpd="sng">
            <a:solidFill>
              <a:schemeClr val="tx1"/>
            </a:solidFill>
            <a:prstDash val="solid"/>
            <a:miter/>
            <a:headEnd type="none" w="med" len="med"/>
            <a:tailEnd type="none" w="med" len="med"/>
          </a:ln>
        </p:spPr>
        <p:txBody>
          <a:bodyPr lIns="92075" tIns="46038" rIns="92075" bIns="46038">
            <a:spAutoFit/>
          </a:bodyPr>
          <a:p>
            <a:pPr algn="ctr"/>
            <a:r>
              <a:rPr lang="en-US" altLang="zh-CN" sz="3600">
                <a:solidFill>
                  <a:schemeClr val="bg1"/>
                </a:solidFill>
                <a:latin typeface="Arial" panose="020B0604020202020204" pitchFamily="34" charset="0"/>
                <a:ea typeface="宋体" panose="02010600030101010101" pitchFamily="2" charset="-122"/>
              </a:rPr>
              <a:t> </a:t>
            </a:r>
            <a:r>
              <a:rPr lang="en-US" altLang="zh-CN" sz="3600">
                <a:solidFill>
                  <a:srgbClr val="CBCBCB"/>
                </a:solidFill>
                <a:latin typeface="Arial" panose="020B0604020202020204" pitchFamily="34" charset="0"/>
                <a:ea typeface="宋体" panose="02010600030101010101" pitchFamily="2" charset="-122"/>
              </a:rPr>
              <a:t> </a:t>
            </a:r>
            <a:r>
              <a:rPr lang="zh-CN" altLang="en-US" sz="3600" dirty="0">
                <a:solidFill>
                  <a:schemeClr val="bg1"/>
                </a:solidFill>
                <a:latin typeface="Arial" panose="020B0604020202020204" pitchFamily="34" charset="0"/>
                <a:ea typeface="宋体" panose="02010600030101010101" pitchFamily="2" charset="-122"/>
              </a:rPr>
              <a:t>工作计划</a:t>
            </a:r>
            <a:endParaRPr lang="zh-CN" altLang="en-US" sz="3600" dirty="0">
              <a:solidFill>
                <a:schemeClr val="bg1"/>
              </a:solidFill>
              <a:latin typeface="Arial" panose="020B0604020202020204" pitchFamily="34" charset="0"/>
              <a:ea typeface="宋体" panose="02010600030101010101" pitchFamily="2" charset="-122"/>
            </a:endParaRPr>
          </a:p>
        </p:txBody>
      </p:sp>
      <p:sp>
        <p:nvSpPr>
          <p:cNvPr id="137225" name="Arc 9"/>
          <p:cNvSpPr/>
          <p:nvPr/>
        </p:nvSpPr>
        <p:spPr>
          <a:xfrm>
            <a:off x="1403350" y="2955925"/>
            <a:ext cx="1355725" cy="1665288"/>
          </a:xfrm>
          <a:custGeom>
            <a:avLst/>
            <a:gdLst>
              <a:gd name="txL" fmla="*/ 0 w 22753"/>
              <a:gd name="txT" fmla="*/ 0 h 43200"/>
              <a:gd name="txR" fmla="*/ 22753 w 22753"/>
              <a:gd name="txB" fmla="*/ 43200 h 43200"/>
            </a:gdLst>
            <a:ahLst/>
            <a:cxnLst>
              <a:cxn ang="0">
                <a:pos x="2147483647" y="2147483647"/>
              </a:cxn>
              <a:cxn ang="0">
                <a:pos x="2147483647" y="1775729"/>
              </a:cxn>
              <a:cxn ang="0">
                <a:pos x="2147483647" y="1237286641"/>
              </a:cxn>
            </a:cxnLst>
            <a:rect l="txL" t="txT" r="txR" b="txB"/>
            <a:pathLst>
              <a:path w="22753" h="43200" fill="none">
                <a:moveTo>
                  <a:pt x="21600" y="43200"/>
                </a:moveTo>
                <a:cubicBezTo>
                  <a:pt x="9670" y="43200"/>
                  <a:pt x="0" y="33529"/>
                  <a:pt x="0" y="21600"/>
                </a:cubicBezTo>
                <a:cubicBezTo>
                  <a:pt x="0" y="9670"/>
                  <a:pt x="9670" y="0"/>
                  <a:pt x="21600" y="0"/>
                </a:cubicBezTo>
                <a:cubicBezTo>
                  <a:pt x="21984" y="-1"/>
                  <a:pt x="22369" y="10"/>
                  <a:pt x="22753" y="30"/>
                </a:cubicBezTo>
              </a:path>
              <a:path w="22753" h="43200" stroke="0">
                <a:moveTo>
                  <a:pt x="21600" y="43200"/>
                </a:moveTo>
                <a:cubicBezTo>
                  <a:pt x="9670" y="43200"/>
                  <a:pt x="0" y="33529"/>
                  <a:pt x="0" y="21600"/>
                </a:cubicBezTo>
                <a:cubicBezTo>
                  <a:pt x="0" y="9670"/>
                  <a:pt x="9670" y="0"/>
                  <a:pt x="21600" y="0"/>
                </a:cubicBezTo>
                <a:cubicBezTo>
                  <a:pt x="21984" y="-1"/>
                  <a:pt x="22369" y="10"/>
                  <a:pt x="22753" y="30"/>
                </a:cubicBezTo>
                <a:lnTo>
                  <a:pt x="21600" y="21600"/>
                </a:lnTo>
                <a:close/>
              </a:path>
            </a:pathLst>
          </a:custGeom>
          <a:noFill/>
          <a:ln w="101600" cap="rnd" cmpd="sng">
            <a:solidFill>
              <a:srgbClr val="D60093"/>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37226" name="Arc 10"/>
          <p:cNvSpPr/>
          <p:nvPr/>
        </p:nvSpPr>
        <p:spPr>
          <a:xfrm>
            <a:off x="7181850" y="2955925"/>
            <a:ext cx="1357313" cy="1665288"/>
          </a:xfrm>
          <a:custGeom>
            <a:avLst/>
            <a:gdLst>
              <a:gd name="txL" fmla="*/ 0 w 22782"/>
              <a:gd name="txT" fmla="*/ 0 h 43200"/>
              <a:gd name="txR" fmla="*/ 22782 w 22782"/>
              <a:gd name="txB" fmla="*/ 43200 h 43200"/>
            </a:gdLst>
            <a:ahLst/>
            <a:cxnLst>
              <a:cxn ang="0">
                <a:pos x="0" y="1833706"/>
              </a:cxn>
              <a:cxn ang="0">
                <a:pos x="249968210" y="2147483647"/>
              </a:cxn>
              <a:cxn ang="0">
                <a:pos x="249968210" y="1237286641"/>
              </a:cxn>
            </a:cxnLst>
            <a:rect l="txL" t="txT" r="txR" b="txB"/>
            <a:pathLst>
              <a:path w="22782" h="43200" fill="none">
                <a:moveTo>
                  <a:pt x="0" y="32"/>
                </a:moveTo>
                <a:cubicBezTo>
                  <a:pt x="393" y="10"/>
                  <a:pt x="787" y="-1"/>
                  <a:pt x="1182" y="0"/>
                </a:cubicBezTo>
                <a:cubicBezTo>
                  <a:pt x="13111" y="0"/>
                  <a:pt x="22782" y="9670"/>
                  <a:pt x="22782" y="21600"/>
                </a:cubicBezTo>
                <a:cubicBezTo>
                  <a:pt x="22782" y="33529"/>
                  <a:pt x="13111" y="43199"/>
                  <a:pt x="1182" y="43200"/>
                </a:cubicBezTo>
              </a:path>
              <a:path w="22782" h="43200" stroke="0">
                <a:moveTo>
                  <a:pt x="0" y="32"/>
                </a:moveTo>
                <a:cubicBezTo>
                  <a:pt x="393" y="10"/>
                  <a:pt x="787" y="-1"/>
                  <a:pt x="1182" y="0"/>
                </a:cubicBezTo>
                <a:cubicBezTo>
                  <a:pt x="13111" y="0"/>
                  <a:pt x="22782" y="9670"/>
                  <a:pt x="22782" y="21600"/>
                </a:cubicBezTo>
                <a:cubicBezTo>
                  <a:pt x="22782" y="33529"/>
                  <a:pt x="13111" y="43199"/>
                  <a:pt x="1182" y="43200"/>
                </a:cubicBezTo>
                <a:lnTo>
                  <a:pt x="1182" y="21600"/>
                </a:lnTo>
                <a:close/>
              </a:path>
            </a:pathLst>
          </a:custGeom>
          <a:noFill/>
          <a:ln w="101600" cap="rnd" cmpd="sng">
            <a:solidFill>
              <a:srgbClr val="D60093"/>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37227" name="AutoShape 11"/>
          <p:cNvSpPr/>
          <p:nvPr/>
        </p:nvSpPr>
        <p:spPr>
          <a:xfrm rot="6000000">
            <a:off x="2419350" y="4335463"/>
            <a:ext cx="434975" cy="495300"/>
          </a:xfrm>
          <a:prstGeom prst="triangle">
            <a:avLst>
              <a:gd name="adj" fmla="val 49995"/>
            </a:avLst>
          </a:prstGeom>
          <a:solidFill>
            <a:srgbClr val="D60093"/>
          </a:solidFill>
          <a:ln w="9525" cap="flat" cmpd="sng">
            <a:solidFill>
              <a:srgbClr val="D60093"/>
            </a:solidFill>
            <a:prstDash val="solid"/>
            <a:miter/>
            <a:headEnd type="none" w="med" len="med"/>
            <a:tailEnd type="none" w="med" len="med"/>
          </a:ln>
        </p:spPr>
        <p:txBody>
          <a:bodyPr rot="10800000" vert="eaVert" wrap="none" anchor="ctr" anchorCtr="0"/>
          <a:p>
            <a:endParaRPr lang="zh-CN" altLang="en-US" dirty="0">
              <a:latin typeface="Arial" panose="020B0604020202020204" pitchFamily="34" charset="0"/>
              <a:ea typeface="宋体" panose="02010600030101010101" pitchFamily="2" charset="-122"/>
            </a:endParaRPr>
          </a:p>
        </p:txBody>
      </p:sp>
      <p:sp>
        <p:nvSpPr>
          <p:cNvPr id="137228" name="AutoShape 12"/>
          <p:cNvSpPr/>
          <p:nvPr/>
        </p:nvSpPr>
        <p:spPr>
          <a:xfrm rot="-4920000" flipH="1">
            <a:off x="7037388" y="2743200"/>
            <a:ext cx="433387" cy="495300"/>
          </a:xfrm>
          <a:prstGeom prst="triangle">
            <a:avLst>
              <a:gd name="adj" fmla="val 49995"/>
            </a:avLst>
          </a:prstGeom>
          <a:solidFill>
            <a:srgbClr val="D60093"/>
          </a:solidFill>
          <a:ln w="9525" cap="flat" cmpd="sng">
            <a:solidFill>
              <a:srgbClr val="D60093"/>
            </a:solidFill>
            <a:prstDash val="solid"/>
            <a:miter/>
            <a:headEnd type="none" w="med" len="med"/>
            <a:tailEnd type="none" w="med" len="med"/>
          </a:ln>
        </p:spPr>
        <p:txBody>
          <a:bodyPr rot="0" vert="eaVert" wrap="none" anchor="ctr" anchorCtr="0"/>
          <a:p>
            <a:endParaRPr lang="zh-CN" altLang="en-US" dirty="0">
              <a:latin typeface="Arial" panose="020B0604020202020204" pitchFamily="34" charset="0"/>
              <a:ea typeface="宋体" panose="02010600030101010101" pitchFamily="2" charset="-122"/>
            </a:endParaRPr>
          </a:p>
        </p:txBody>
      </p:sp>
      <p:sp>
        <p:nvSpPr>
          <p:cNvPr id="1425421" name="Rectangle 13"/>
          <p:cNvSpPr>
            <a:spLocks noChangeArrowheads="1"/>
          </p:cNvSpPr>
          <p:nvPr/>
        </p:nvSpPr>
        <p:spPr bwMode="auto">
          <a:xfrm>
            <a:off x="4845050" y="3878263"/>
            <a:ext cx="184150" cy="641350"/>
          </a:xfrm>
          <a:prstGeom prst="rect">
            <a:avLst/>
          </a:prstGeom>
          <a:noFill/>
          <a:ln w="25400">
            <a:noFill/>
            <a:miter lim="800000"/>
          </a:ln>
          <a:effectLst/>
        </p:spPr>
        <p:txBody>
          <a:bodyPr wrap="none" lIns="92075" tIns="46038" rIns="92075" bIns="46038">
            <a:spAutoFit/>
          </a:bodyPr>
          <a:lstStyle/>
          <a:p>
            <a:pPr marL="0" marR="0" lvl="0" indent="0" algn="ctr" defTabSz="824230" rtl="0" eaLnBrk="1" fontAlgn="base" latinLnBrk="0" hangingPunct="1">
              <a:lnSpc>
                <a:spcPct val="100000"/>
              </a:lnSpc>
              <a:spcBef>
                <a:spcPct val="0"/>
              </a:spcBef>
              <a:spcAft>
                <a:spcPct val="0"/>
              </a:spcAft>
              <a:buClrTx/>
              <a:buSzTx/>
              <a:buFontTx/>
              <a:buNone/>
              <a:defRPr/>
            </a:pPr>
            <a:endParaRPr kumimoji="0" lang="en-US" altLang="zh-CN" sz="3600" b="1" i="0" u="none" strike="noStrike" kern="1200" cap="none" spc="0" normalizeH="0" baseline="0" noProof="0">
              <a:ln>
                <a:noFill/>
              </a:ln>
              <a:solidFill>
                <a:schemeClr val="bg1"/>
              </a:solidFill>
              <a:effectLst>
                <a:outerShdw blurRad="38100" dist="38100" dir="2700000" algn="tl">
                  <a:srgbClr val="C0C0C0"/>
                </a:outerShdw>
              </a:effectLst>
              <a:uLnTx/>
              <a:uFillTx/>
              <a:latin typeface="Arial Black" panose="020B0A04020102020204" pitchFamily="34" charset="0"/>
              <a:ea typeface="宋体" panose="02010600030101010101" pitchFamily="2" charset="-122"/>
              <a:cs typeface="+mn-cs"/>
            </a:endParaRPr>
          </a:p>
        </p:txBody>
      </p:sp>
      <p:sp>
        <p:nvSpPr>
          <p:cNvPr id="137230" name="Rectangle 14"/>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价值流图步骤</a:t>
            </a:r>
            <a:endParaRPr lang="en-US" altLang="zh-CN">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nodePh="1">
                                  <p:stCondLst>
                                    <p:cond delay="0"/>
                                  </p:stCondLst>
                                  <p:endCondLst>
                                    <p:cond evt="begin" delay="0">
                                      <p:tn val="5"/>
                                    </p:cond>
                                  </p:endCondLst>
                                  <p:childTnLst>
                                    <p:set>
                                      <p:cBhvr>
                                        <p:cTn id="6" dur="1" fill="hold">
                                          <p:stCondLst>
                                            <p:cond delay="0"/>
                                          </p:stCondLst>
                                        </p:cTn>
                                        <p:tgtEl>
                                          <p:spTgt spid="1425421"/>
                                        </p:tgtEl>
                                        <p:attrNameLst>
                                          <p:attrName>style.visibility</p:attrName>
                                        </p:attrNameLst>
                                      </p:cBhvr>
                                      <p:to>
                                        <p:strVal val="visible"/>
                                      </p:to>
                                    </p:set>
                                    <p:animEffect transition="in" filter="box(out)">
                                      <p:cBhvr>
                                        <p:cTn id="7" dur="500"/>
                                        <p:tgtEl>
                                          <p:spTgt spid="1425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542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Rectangle 2"/>
          <p:cNvSpPr>
            <a:spLocks noGrp="1"/>
          </p:cNvSpPr>
          <p:nvPr>
            <p:ph type="title"/>
          </p:nvPr>
        </p:nvSpPr>
        <p:spPr>
          <a:xfrm>
            <a:off x="382588" y="190500"/>
            <a:ext cx="9142412" cy="1143000"/>
          </a:xfrm>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将来状态的问题</a:t>
            </a:r>
            <a:endParaRPr lang="zh-CN" altLang="en-US" dirty="0">
              <a:ea typeface="宋体" panose="02010600030101010101" pitchFamily="2" charset="-122"/>
            </a:endParaRPr>
          </a:p>
        </p:txBody>
      </p:sp>
      <p:graphicFrame>
        <p:nvGraphicFramePr>
          <p:cNvPr id="138261" name="表格 138260"/>
          <p:cNvGraphicFramePr/>
          <p:nvPr/>
        </p:nvGraphicFramePr>
        <p:xfrm>
          <a:off x="419100" y="1395413"/>
          <a:ext cx="9067800" cy="4384675"/>
        </p:xfrm>
        <a:graphic>
          <a:graphicData uri="http://schemas.openxmlformats.org/drawingml/2006/table">
            <a:tbl>
              <a:tblPr/>
              <a:tblGrid>
                <a:gridCol w="2400300"/>
                <a:gridCol w="6667500"/>
              </a:tblGrid>
              <a:tr h="1119188">
                <a:tc>
                  <a:txBody>
                    <a:bodyPr/>
                    <a:lstStyle>
                      <a:lvl1pPr marL="342900" lvl="0" indent="-342900" algn="l" rtl="0" eaLnBrk="0" fontAlgn="base" hangingPunct="0">
                        <a:spcBef>
                          <a:spcPct val="20000"/>
                        </a:spcBef>
                        <a:spcAft>
                          <a:spcPct val="0"/>
                        </a:spcAft>
                        <a:buClr>
                          <a:srgbClr val="FF9900"/>
                        </a:buClr>
                        <a:buSzPct val="150000"/>
                        <a:buFontTx/>
                        <a:buChar char="•"/>
                        <a:defRPr sz="2000">
                          <a:solidFill>
                            <a:srgbClr val="0000CC"/>
                          </a:solidFill>
                          <a:latin typeface="+mn-lt"/>
                          <a:ea typeface="文鼎CS中圆繁" pitchFamily="49" charset="-122"/>
                          <a:cs typeface="+mn-cs"/>
                        </a:defRPr>
                      </a:lvl1pPr>
                      <a:lvl2pPr marL="742950" lvl="1" indent="-285750" algn="l" rtl="0" eaLnBrk="0" fontAlgn="base" hangingPunct="0">
                        <a:spcBef>
                          <a:spcPct val="20000"/>
                        </a:spcBef>
                        <a:spcAft>
                          <a:spcPct val="0"/>
                        </a:spcAft>
                        <a:buClr>
                          <a:srgbClr val="CC3300"/>
                        </a:buClr>
                        <a:buSzPct val="130000"/>
                        <a:buFont typeface="Wingdings" panose="05000000000000000000" pitchFamily="2" charset="2"/>
                        <a:buChar char="§"/>
                        <a:defRPr sz="2000">
                          <a:solidFill>
                            <a:srgbClr val="0000CC"/>
                          </a:solidFill>
                          <a:latin typeface="+mn-lt"/>
                        </a:defRPr>
                      </a:lvl2pPr>
                      <a:lvl3pPr marL="1143000" lvl="2" indent="-228600" algn="l" rtl="0" eaLnBrk="0" fontAlgn="base" hangingPunct="0">
                        <a:spcBef>
                          <a:spcPct val="20000"/>
                        </a:spcBef>
                        <a:spcAft>
                          <a:spcPct val="0"/>
                        </a:spcAft>
                        <a:buClr>
                          <a:srgbClr val="660033"/>
                        </a:buClr>
                        <a:buSzPct val="120000"/>
                        <a:buFontTx/>
                        <a:buChar char="•"/>
                        <a:defRPr sz="2000">
                          <a:solidFill>
                            <a:srgbClr val="0000CC"/>
                          </a:solidFill>
                          <a:latin typeface="+mn-lt"/>
                        </a:defRPr>
                      </a:lvl3pPr>
                      <a:lvl4pPr marL="1600200" lvl="3" indent="-228600" algn="l" rtl="0" eaLnBrk="0" fontAlgn="base" hangingPunct="0">
                        <a:spcBef>
                          <a:spcPct val="20000"/>
                        </a:spcBef>
                        <a:spcAft>
                          <a:spcPct val="0"/>
                        </a:spcAft>
                        <a:buClrTx/>
                        <a:buSzTx/>
                        <a:buFontTx/>
                        <a:buChar char="–"/>
                        <a:defRPr sz="2000">
                          <a:solidFill>
                            <a:srgbClr val="0000CC"/>
                          </a:solidFill>
                          <a:latin typeface="+mn-lt"/>
                        </a:defRPr>
                      </a:lvl4pPr>
                      <a:lvl5pPr marL="2057400" lvl="4" indent="-228600" algn="l" rtl="0" eaLnBrk="0" fontAlgn="base" hangingPunct="0">
                        <a:spcBef>
                          <a:spcPct val="20000"/>
                        </a:spcBef>
                        <a:spcAft>
                          <a:spcPct val="0"/>
                        </a:spcAft>
                        <a:buClrTx/>
                        <a:buSzTx/>
                        <a:buFontTx/>
                        <a:buChar char="»"/>
                        <a:defRPr sz="2000">
                          <a:solidFill>
                            <a:srgbClr val="0000CC"/>
                          </a:solidFill>
                          <a:latin typeface="+mn-lt"/>
                        </a:defRPr>
                      </a:lvl5pPr>
                    </a:lstStyle>
                    <a:p>
                      <a:pPr marL="0" lvl="0" indent="0" eaLnBrk="1" hangingPunct="1">
                        <a:buNone/>
                      </a:pPr>
                      <a:r>
                        <a:rPr lang="en-US" altLang="zh-CN" sz="1800">
                          <a:ea typeface="宋体" panose="02010600030101010101" pitchFamily="2" charset="-122"/>
                        </a:rPr>
                        <a:t> 要</a:t>
                      </a:r>
                      <a:r>
                        <a:rPr lang="zh-CN" altLang="en-US" sz="1800" dirty="0">
                          <a:ea typeface="宋体" panose="02010600030101010101" pitchFamily="2" charset="-122"/>
                        </a:rPr>
                        <a:t>求</a:t>
                      </a:r>
                      <a:endParaRPr lang="zh-CN" altLang="en-US" sz="1800" dirty="0">
                        <a:ea typeface="宋体" panose="02010600030101010101" pitchFamily="2" charset="-122"/>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342900" lvl="0" indent="-342900" algn="l" rtl="0" eaLnBrk="0" fontAlgn="base" hangingPunct="0">
                        <a:spcBef>
                          <a:spcPct val="20000"/>
                        </a:spcBef>
                        <a:spcAft>
                          <a:spcPct val="0"/>
                        </a:spcAft>
                        <a:buClr>
                          <a:srgbClr val="FF9900"/>
                        </a:buClr>
                        <a:buSzPct val="150000"/>
                        <a:buFontTx/>
                        <a:buChar char="•"/>
                        <a:defRPr sz="2000">
                          <a:solidFill>
                            <a:srgbClr val="0000CC"/>
                          </a:solidFill>
                          <a:latin typeface="+mn-lt"/>
                          <a:ea typeface="文鼎CS中圆繁" pitchFamily="49" charset="-122"/>
                          <a:cs typeface="+mn-cs"/>
                        </a:defRPr>
                      </a:lvl1pPr>
                      <a:lvl2pPr marL="742950" lvl="1" indent="-285750" algn="l" rtl="0" eaLnBrk="0" fontAlgn="base" hangingPunct="0">
                        <a:spcBef>
                          <a:spcPct val="20000"/>
                        </a:spcBef>
                        <a:spcAft>
                          <a:spcPct val="0"/>
                        </a:spcAft>
                        <a:buClr>
                          <a:srgbClr val="CC3300"/>
                        </a:buClr>
                        <a:buSzPct val="130000"/>
                        <a:buFont typeface="Wingdings" panose="05000000000000000000" pitchFamily="2" charset="2"/>
                        <a:buChar char="§"/>
                        <a:defRPr sz="2000">
                          <a:solidFill>
                            <a:srgbClr val="0000CC"/>
                          </a:solidFill>
                          <a:latin typeface="+mn-lt"/>
                        </a:defRPr>
                      </a:lvl2pPr>
                      <a:lvl3pPr marL="1143000" lvl="2" indent="-228600" algn="l" rtl="0" eaLnBrk="0" fontAlgn="base" hangingPunct="0">
                        <a:spcBef>
                          <a:spcPct val="20000"/>
                        </a:spcBef>
                        <a:spcAft>
                          <a:spcPct val="0"/>
                        </a:spcAft>
                        <a:buClr>
                          <a:srgbClr val="660033"/>
                        </a:buClr>
                        <a:buSzPct val="120000"/>
                        <a:buFontTx/>
                        <a:buChar char="•"/>
                        <a:defRPr sz="2000">
                          <a:solidFill>
                            <a:srgbClr val="0000CC"/>
                          </a:solidFill>
                          <a:latin typeface="+mn-lt"/>
                        </a:defRPr>
                      </a:lvl3pPr>
                      <a:lvl4pPr marL="1600200" lvl="3" indent="-228600" algn="l" rtl="0" eaLnBrk="0" fontAlgn="base" hangingPunct="0">
                        <a:spcBef>
                          <a:spcPct val="20000"/>
                        </a:spcBef>
                        <a:spcAft>
                          <a:spcPct val="0"/>
                        </a:spcAft>
                        <a:buClrTx/>
                        <a:buSzTx/>
                        <a:buFontTx/>
                        <a:buChar char="–"/>
                        <a:defRPr sz="2000">
                          <a:solidFill>
                            <a:srgbClr val="0000CC"/>
                          </a:solidFill>
                          <a:latin typeface="+mn-lt"/>
                        </a:defRPr>
                      </a:lvl4pPr>
                      <a:lvl5pPr marL="2057400" lvl="4" indent="-228600" algn="l" rtl="0" eaLnBrk="0" fontAlgn="base" hangingPunct="0">
                        <a:spcBef>
                          <a:spcPct val="20000"/>
                        </a:spcBef>
                        <a:spcAft>
                          <a:spcPct val="0"/>
                        </a:spcAft>
                        <a:buClrTx/>
                        <a:buSzTx/>
                        <a:buFontTx/>
                        <a:buChar char="»"/>
                        <a:defRPr sz="2000">
                          <a:solidFill>
                            <a:srgbClr val="0000CC"/>
                          </a:solidFill>
                          <a:latin typeface="+mn-lt"/>
                        </a:defRPr>
                      </a:lvl5pPr>
                    </a:lstStyle>
                    <a:p>
                      <a:pPr marL="0" lvl="0" indent="0" eaLnBrk="1" hangingPunct="1">
                        <a:spcBef>
                          <a:spcPct val="0"/>
                        </a:spcBef>
                        <a:buClrTx/>
                        <a:buSzTx/>
                        <a:buNone/>
                      </a:pPr>
                      <a:r>
                        <a:rPr lang="en-US" altLang="zh-CN" sz="1800">
                          <a:ea typeface="宋体" panose="02010600030101010101" pitchFamily="2" charset="-122"/>
                        </a:rPr>
                        <a:t>1. </a:t>
                      </a:r>
                      <a:r>
                        <a:rPr lang="zh-CN" altLang="en-US" sz="1800" dirty="0">
                          <a:ea typeface="宋体" panose="02010600030101010101" pitchFamily="2" charset="-122"/>
                        </a:rPr>
                        <a:t>理想的操作时间</a:t>
                      </a:r>
                      <a:r>
                        <a:rPr lang="en-US" altLang="zh-CN" sz="1800">
                          <a:ea typeface="宋体" panose="02010600030101010101" pitchFamily="2" charset="-122"/>
                        </a:rPr>
                        <a:t> </a:t>
                      </a:r>
                      <a:r>
                        <a:rPr lang="en-US" altLang="zh-CN" sz="1800"/>
                        <a:t> </a:t>
                      </a:r>
                      <a:r>
                        <a:rPr lang="en-US" altLang="zh-CN" sz="1800">
                          <a:ea typeface="宋体" panose="02010600030101010101" pitchFamily="2" charset="-122"/>
                        </a:rPr>
                        <a:t>(</a:t>
                      </a:r>
                      <a:r>
                        <a:rPr lang="zh-CN" altLang="en-US" sz="1800" dirty="0">
                          <a:ea typeface="宋体" panose="02010600030101010101" pitchFamily="2" charset="-122"/>
                        </a:rPr>
                        <a:t>节拍时间</a:t>
                      </a:r>
                      <a:r>
                        <a:rPr lang="en-US" altLang="zh-CN" sz="1800">
                          <a:ea typeface="宋体" panose="02010600030101010101" pitchFamily="2" charset="-122"/>
                        </a:rPr>
                        <a:t> )?</a:t>
                      </a:r>
                      <a:endParaRPr lang="en-US" altLang="zh-CN" sz="1800">
                        <a:ea typeface="宋体" panose="02010600030101010101" pitchFamily="2" charset="-122"/>
                      </a:endParaRPr>
                    </a:p>
                    <a:p>
                      <a:pPr marL="0" lvl="0" indent="0" eaLnBrk="1" hangingPunct="1">
                        <a:spcBef>
                          <a:spcPct val="0"/>
                        </a:spcBef>
                        <a:buClrTx/>
                        <a:buSzTx/>
                        <a:buNone/>
                      </a:pPr>
                      <a:r>
                        <a:rPr lang="en-US" altLang="zh-CN" sz="1800">
                          <a:ea typeface="宋体" panose="02010600030101010101" pitchFamily="2" charset="-122"/>
                        </a:rPr>
                        <a:t>2. </a:t>
                      </a:r>
                      <a:r>
                        <a:rPr lang="zh-CN" altLang="en-US" sz="1800" dirty="0">
                          <a:ea typeface="宋体" panose="02010600030101010101" pitchFamily="2" charset="-122"/>
                        </a:rPr>
                        <a:t>建立成品超市或直接发货</a:t>
                      </a:r>
                      <a:r>
                        <a:rPr lang="en-US" altLang="zh-CN" sz="1800">
                          <a:ea typeface="宋体" panose="02010600030101010101" pitchFamily="2" charset="-122"/>
                        </a:rPr>
                        <a:t> </a:t>
                      </a:r>
                      <a:r>
                        <a:rPr lang="en-US" altLang="zh-CN" sz="1800"/>
                        <a:t> </a:t>
                      </a:r>
                      <a:r>
                        <a:rPr lang="en-US" altLang="zh-CN" sz="1800">
                          <a:ea typeface="宋体" panose="02010600030101010101" pitchFamily="2" charset="-122"/>
                        </a:rPr>
                        <a:t>?</a:t>
                      </a:r>
                      <a:endParaRPr lang="en-US" altLang="zh-CN" sz="1800">
                        <a:ea typeface="宋体" panose="02010600030101010101" pitchFamily="2" charset="-122"/>
                      </a:endParaRPr>
                    </a:p>
                  </a:txBody>
                  <a:tcPr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r>
              <a:tr h="1295400">
                <a:tc>
                  <a:txBody>
                    <a:bodyPr/>
                    <a:lstStyle>
                      <a:lvl1pPr marL="342900" lvl="0" indent="-342900" algn="l" rtl="0" eaLnBrk="0" fontAlgn="base" hangingPunct="0">
                        <a:spcBef>
                          <a:spcPct val="20000"/>
                        </a:spcBef>
                        <a:spcAft>
                          <a:spcPct val="0"/>
                        </a:spcAft>
                        <a:buClr>
                          <a:srgbClr val="FF9900"/>
                        </a:buClr>
                        <a:buSzPct val="150000"/>
                        <a:buFontTx/>
                        <a:buChar char="•"/>
                        <a:defRPr sz="2000">
                          <a:solidFill>
                            <a:srgbClr val="0000CC"/>
                          </a:solidFill>
                          <a:latin typeface="+mn-lt"/>
                          <a:ea typeface="文鼎CS中圆繁" pitchFamily="49" charset="-122"/>
                          <a:cs typeface="+mn-cs"/>
                        </a:defRPr>
                      </a:lvl1pPr>
                      <a:lvl2pPr marL="742950" lvl="1" indent="-285750" algn="l" rtl="0" eaLnBrk="0" fontAlgn="base" hangingPunct="0">
                        <a:spcBef>
                          <a:spcPct val="20000"/>
                        </a:spcBef>
                        <a:spcAft>
                          <a:spcPct val="0"/>
                        </a:spcAft>
                        <a:buClr>
                          <a:srgbClr val="CC3300"/>
                        </a:buClr>
                        <a:buSzPct val="130000"/>
                        <a:buFont typeface="Wingdings" panose="05000000000000000000" pitchFamily="2" charset="2"/>
                        <a:buChar char="§"/>
                        <a:defRPr sz="2000">
                          <a:solidFill>
                            <a:srgbClr val="0000CC"/>
                          </a:solidFill>
                          <a:latin typeface="+mn-lt"/>
                        </a:defRPr>
                      </a:lvl2pPr>
                      <a:lvl3pPr marL="1143000" lvl="2" indent="-228600" algn="l" rtl="0" eaLnBrk="0" fontAlgn="base" hangingPunct="0">
                        <a:spcBef>
                          <a:spcPct val="20000"/>
                        </a:spcBef>
                        <a:spcAft>
                          <a:spcPct val="0"/>
                        </a:spcAft>
                        <a:buClr>
                          <a:srgbClr val="660033"/>
                        </a:buClr>
                        <a:buSzPct val="120000"/>
                        <a:buFontTx/>
                        <a:buChar char="•"/>
                        <a:defRPr sz="2000">
                          <a:solidFill>
                            <a:srgbClr val="0000CC"/>
                          </a:solidFill>
                          <a:latin typeface="+mn-lt"/>
                        </a:defRPr>
                      </a:lvl3pPr>
                      <a:lvl4pPr marL="1600200" lvl="3" indent="-228600" algn="l" rtl="0" eaLnBrk="0" fontAlgn="base" hangingPunct="0">
                        <a:spcBef>
                          <a:spcPct val="20000"/>
                        </a:spcBef>
                        <a:spcAft>
                          <a:spcPct val="0"/>
                        </a:spcAft>
                        <a:buClrTx/>
                        <a:buSzTx/>
                        <a:buFontTx/>
                        <a:buChar char="–"/>
                        <a:defRPr sz="2000">
                          <a:solidFill>
                            <a:srgbClr val="0000CC"/>
                          </a:solidFill>
                          <a:latin typeface="+mn-lt"/>
                        </a:defRPr>
                      </a:lvl4pPr>
                      <a:lvl5pPr marL="2057400" lvl="4" indent="-228600" algn="l" rtl="0" eaLnBrk="0" fontAlgn="base" hangingPunct="0">
                        <a:spcBef>
                          <a:spcPct val="20000"/>
                        </a:spcBef>
                        <a:spcAft>
                          <a:spcPct val="0"/>
                        </a:spcAft>
                        <a:buClrTx/>
                        <a:buSzTx/>
                        <a:buFontTx/>
                        <a:buChar char="»"/>
                        <a:defRPr sz="2000">
                          <a:solidFill>
                            <a:srgbClr val="0000CC"/>
                          </a:solidFill>
                          <a:latin typeface="+mn-lt"/>
                        </a:defRPr>
                      </a:lvl5pPr>
                    </a:lstStyle>
                    <a:p>
                      <a:pPr marL="0" lvl="0" indent="0" eaLnBrk="1" hangingPunct="1">
                        <a:buNone/>
                      </a:pPr>
                      <a:r>
                        <a:rPr lang="en-US" altLang="zh-CN" sz="1800">
                          <a:ea typeface="宋体" panose="02010600030101010101" pitchFamily="2" charset="-122"/>
                        </a:rPr>
                        <a:t> </a:t>
                      </a:r>
                      <a:r>
                        <a:rPr lang="zh-CN" altLang="en-US" sz="1800" dirty="0">
                          <a:ea typeface="宋体" panose="02010600030101010101" pitchFamily="2" charset="-122"/>
                        </a:rPr>
                        <a:t>材料流</a:t>
                      </a:r>
                      <a:endParaRPr lang="zh-CN" altLang="en-US" sz="1800" dirty="0">
                        <a:ea typeface="宋体" panose="02010600030101010101" pitchFamily="2" charset="-122"/>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66"/>
                    </a:solidFill>
                  </a:tcPr>
                </a:tc>
                <a:tc>
                  <a:txBody>
                    <a:bodyPr/>
                    <a:lstStyle>
                      <a:lvl1pPr marL="342900" lvl="0" indent="-342900" algn="l" rtl="0" eaLnBrk="0" fontAlgn="base" hangingPunct="0">
                        <a:spcBef>
                          <a:spcPct val="20000"/>
                        </a:spcBef>
                        <a:spcAft>
                          <a:spcPct val="0"/>
                        </a:spcAft>
                        <a:buClr>
                          <a:srgbClr val="FF9900"/>
                        </a:buClr>
                        <a:buSzPct val="150000"/>
                        <a:buFontTx/>
                        <a:buChar char="•"/>
                        <a:defRPr sz="2000">
                          <a:solidFill>
                            <a:srgbClr val="0000CC"/>
                          </a:solidFill>
                          <a:latin typeface="+mn-lt"/>
                          <a:ea typeface="文鼎CS中圆繁" pitchFamily="49" charset="-122"/>
                          <a:cs typeface="+mn-cs"/>
                        </a:defRPr>
                      </a:lvl1pPr>
                      <a:lvl2pPr marL="742950" lvl="1" indent="-285750" algn="l" rtl="0" eaLnBrk="0" fontAlgn="base" hangingPunct="0">
                        <a:spcBef>
                          <a:spcPct val="20000"/>
                        </a:spcBef>
                        <a:spcAft>
                          <a:spcPct val="0"/>
                        </a:spcAft>
                        <a:buClr>
                          <a:srgbClr val="CC3300"/>
                        </a:buClr>
                        <a:buSzPct val="130000"/>
                        <a:buFont typeface="Wingdings" panose="05000000000000000000" pitchFamily="2" charset="2"/>
                        <a:buChar char="§"/>
                        <a:defRPr sz="2000">
                          <a:solidFill>
                            <a:srgbClr val="0000CC"/>
                          </a:solidFill>
                          <a:latin typeface="+mn-lt"/>
                        </a:defRPr>
                      </a:lvl2pPr>
                      <a:lvl3pPr marL="1143000" lvl="2" indent="-228600" algn="l" rtl="0" eaLnBrk="0" fontAlgn="base" hangingPunct="0">
                        <a:spcBef>
                          <a:spcPct val="20000"/>
                        </a:spcBef>
                        <a:spcAft>
                          <a:spcPct val="0"/>
                        </a:spcAft>
                        <a:buClr>
                          <a:srgbClr val="660033"/>
                        </a:buClr>
                        <a:buSzPct val="120000"/>
                        <a:buFontTx/>
                        <a:buChar char="•"/>
                        <a:defRPr sz="2000">
                          <a:solidFill>
                            <a:srgbClr val="0000CC"/>
                          </a:solidFill>
                          <a:latin typeface="+mn-lt"/>
                        </a:defRPr>
                      </a:lvl3pPr>
                      <a:lvl4pPr marL="1600200" lvl="3" indent="-228600" algn="l" rtl="0" eaLnBrk="0" fontAlgn="base" hangingPunct="0">
                        <a:spcBef>
                          <a:spcPct val="20000"/>
                        </a:spcBef>
                        <a:spcAft>
                          <a:spcPct val="0"/>
                        </a:spcAft>
                        <a:buClrTx/>
                        <a:buSzTx/>
                        <a:buFontTx/>
                        <a:buChar char="–"/>
                        <a:defRPr sz="2000">
                          <a:solidFill>
                            <a:srgbClr val="0000CC"/>
                          </a:solidFill>
                          <a:latin typeface="+mn-lt"/>
                        </a:defRPr>
                      </a:lvl4pPr>
                      <a:lvl5pPr marL="2057400" lvl="4" indent="-228600" algn="l" rtl="0" eaLnBrk="0" fontAlgn="base" hangingPunct="0">
                        <a:spcBef>
                          <a:spcPct val="20000"/>
                        </a:spcBef>
                        <a:spcAft>
                          <a:spcPct val="0"/>
                        </a:spcAft>
                        <a:buClrTx/>
                        <a:buSzTx/>
                        <a:buFontTx/>
                        <a:buChar char="»"/>
                        <a:defRPr sz="2000">
                          <a:solidFill>
                            <a:srgbClr val="0000CC"/>
                          </a:solidFill>
                          <a:latin typeface="+mn-lt"/>
                        </a:defRPr>
                      </a:lvl5pPr>
                    </a:lstStyle>
                    <a:p>
                      <a:pPr marL="0" lvl="0" indent="0" eaLnBrk="1" hangingPunct="1">
                        <a:spcBef>
                          <a:spcPct val="0"/>
                        </a:spcBef>
                        <a:buClrTx/>
                        <a:buSzTx/>
                        <a:buNone/>
                      </a:pPr>
                      <a:r>
                        <a:rPr lang="en-US" altLang="zh-CN" sz="1800">
                          <a:ea typeface="宋体" panose="02010600030101010101" pitchFamily="2" charset="-122"/>
                        </a:rPr>
                        <a:t>3. </a:t>
                      </a:r>
                      <a:r>
                        <a:rPr lang="zh-CN" altLang="en-US" sz="1800" dirty="0">
                          <a:ea typeface="宋体" panose="02010600030101010101" pitchFamily="2" charset="-122"/>
                        </a:rPr>
                        <a:t>哪里能够使用持续的流动</a:t>
                      </a:r>
                      <a:r>
                        <a:rPr lang="en-US" altLang="zh-CN" sz="1800">
                          <a:ea typeface="宋体" panose="02010600030101010101" pitchFamily="2" charset="-122"/>
                        </a:rPr>
                        <a:t> </a:t>
                      </a:r>
                      <a:r>
                        <a:rPr lang="en-US" altLang="zh-CN" sz="1800">
                          <a:ea typeface="宋体" panose="02010600030101010101" pitchFamily="2" charset="-122"/>
                        </a:rPr>
                        <a:t>?</a:t>
                      </a:r>
                      <a:endParaRPr lang="en-US" altLang="zh-CN" sz="1800">
                        <a:ea typeface="宋体" panose="02010600030101010101" pitchFamily="2" charset="-122"/>
                      </a:endParaRPr>
                    </a:p>
                    <a:p>
                      <a:pPr marL="0" lvl="0" indent="0" eaLnBrk="1" hangingPunct="1">
                        <a:spcBef>
                          <a:spcPct val="0"/>
                        </a:spcBef>
                        <a:buClrTx/>
                        <a:buSzTx/>
                        <a:buNone/>
                      </a:pPr>
                      <a:r>
                        <a:rPr lang="en-US" altLang="zh-CN" sz="1800">
                          <a:ea typeface="宋体" panose="02010600030101010101" pitchFamily="2" charset="-122"/>
                        </a:rPr>
                        <a:t>4. </a:t>
                      </a:r>
                      <a:r>
                        <a:rPr lang="zh-CN" altLang="en-US" sz="1800" dirty="0">
                          <a:ea typeface="宋体" panose="02010600030101010101" pitchFamily="2" charset="-122"/>
                        </a:rPr>
                        <a:t>哪里需要超市拉动系统</a:t>
                      </a:r>
                      <a:r>
                        <a:rPr lang="en-US" altLang="zh-CN" sz="1800">
                          <a:ea typeface="宋体" panose="02010600030101010101" pitchFamily="2" charset="-122"/>
                        </a:rPr>
                        <a:t> </a:t>
                      </a:r>
                      <a:r>
                        <a:rPr lang="en-US" altLang="zh-CN" sz="1800">
                          <a:ea typeface="宋体" panose="02010600030101010101" pitchFamily="2" charset="-122"/>
                        </a:rPr>
                        <a:t>?</a:t>
                      </a:r>
                      <a:endParaRPr lang="en-US" altLang="zh-CN" sz="1800">
                        <a:ea typeface="宋体" panose="02010600030101010101" pitchFamily="2" charset="-122"/>
                      </a:endParaRPr>
                    </a:p>
                  </a:txBody>
                  <a:tcPr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66"/>
                    </a:solidFill>
                  </a:tcPr>
                </a:tc>
              </a:tr>
              <a:tr h="1189037">
                <a:tc>
                  <a:txBody>
                    <a:bodyPr/>
                    <a:lstStyle>
                      <a:lvl1pPr marL="342900" lvl="0" indent="-342900" algn="l" rtl="0" eaLnBrk="0" fontAlgn="base" hangingPunct="0">
                        <a:spcBef>
                          <a:spcPct val="20000"/>
                        </a:spcBef>
                        <a:spcAft>
                          <a:spcPct val="0"/>
                        </a:spcAft>
                        <a:buClr>
                          <a:srgbClr val="FF9900"/>
                        </a:buClr>
                        <a:buSzPct val="150000"/>
                        <a:buFontTx/>
                        <a:buChar char="•"/>
                        <a:defRPr sz="2000">
                          <a:solidFill>
                            <a:srgbClr val="0000CC"/>
                          </a:solidFill>
                          <a:latin typeface="+mn-lt"/>
                          <a:ea typeface="文鼎CS中圆繁" pitchFamily="49" charset="-122"/>
                          <a:cs typeface="+mn-cs"/>
                        </a:defRPr>
                      </a:lvl1pPr>
                      <a:lvl2pPr marL="742950" lvl="1" indent="-285750" algn="l" rtl="0" eaLnBrk="0" fontAlgn="base" hangingPunct="0">
                        <a:spcBef>
                          <a:spcPct val="20000"/>
                        </a:spcBef>
                        <a:spcAft>
                          <a:spcPct val="0"/>
                        </a:spcAft>
                        <a:buClr>
                          <a:srgbClr val="CC3300"/>
                        </a:buClr>
                        <a:buSzPct val="130000"/>
                        <a:buFont typeface="Wingdings" panose="05000000000000000000" pitchFamily="2" charset="2"/>
                        <a:buChar char="§"/>
                        <a:defRPr sz="2000">
                          <a:solidFill>
                            <a:srgbClr val="0000CC"/>
                          </a:solidFill>
                          <a:latin typeface="+mn-lt"/>
                        </a:defRPr>
                      </a:lvl2pPr>
                      <a:lvl3pPr marL="1143000" lvl="2" indent="-228600" algn="l" rtl="0" eaLnBrk="0" fontAlgn="base" hangingPunct="0">
                        <a:spcBef>
                          <a:spcPct val="20000"/>
                        </a:spcBef>
                        <a:spcAft>
                          <a:spcPct val="0"/>
                        </a:spcAft>
                        <a:buClr>
                          <a:srgbClr val="660033"/>
                        </a:buClr>
                        <a:buSzPct val="120000"/>
                        <a:buFontTx/>
                        <a:buChar char="•"/>
                        <a:defRPr sz="2000">
                          <a:solidFill>
                            <a:srgbClr val="0000CC"/>
                          </a:solidFill>
                          <a:latin typeface="+mn-lt"/>
                        </a:defRPr>
                      </a:lvl3pPr>
                      <a:lvl4pPr marL="1600200" lvl="3" indent="-228600" algn="l" rtl="0" eaLnBrk="0" fontAlgn="base" hangingPunct="0">
                        <a:spcBef>
                          <a:spcPct val="20000"/>
                        </a:spcBef>
                        <a:spcAft>
                          <a:spcPct val="0"/>
                        </a:spcAft>
                        <a:buClrTx/>
                        <a:buSzTx/>
                        <a:buFontTx/>
                        <a:buChar char="–"/>
                        <a:defRPr sz="2000">
                          <a:solidFill>
                            <a:srgbClr val="0000CC"/>
                          </a:solidFill>
                          <a:latin typeface="+mn-lt"/>
                        </a:defRPr>
                      </a:lvl4pPr>
                      <a:lvl5pPr marL="2057400" lvl="4" indent="-228600" algn="l" rtl="0" eaLnBrk="0" fontAlgn="base" hangingPunct="0">
                        <a:spcBef>
                          <a:spcPct val="20000"/>
                        </a:spcBef>
                        <a:spcAft>
                          <a:spcPct val="0"/>
                        </a:spcAft>
                        <a:buClrTx/>
                        <a:buSzTx/>
                        <a:buFontTx/>
                        <a:buChar char="»"/>
                        <a:defRPr sz="2000">
                          <a:solidFill>
                            <a:srgbClr val="0000CC"/>
                          </a:solidFill>
                          <a:latin typeface="+mn-lt"/>
                        </a:defRPr>
                      </a:lvl5pPr>
                    </a:lstStyle>
                    <a:p>
                      <a:pPr marL="0" lvl="0" indent="0" eaLnBrk="1" hangingPunct="1">
                        <a:buNone/>
                      </a:pPr>
                      <a:r>
                        <a:rPr lang="en-US" altLang="zh-CN" sz="1800">
                          <a:ea typeface="宋体" panose="02010600030101010101" pitchFamily="2" charset="-122"/>
                        </a:rPr>
                        <a:t> </a:t>
                      </a:r>
                      <a:r>
                        <a:rPr lang="zh-CN" altLang="en-US" sz="1800" dirty="0">
                          <a:ea typeface="宋体" panose="02010600030101010101" pitchFamily="2" charset="-122"/>
                        </a:rPr>
                        <a:t>信息流</a:t>
                      </a:r>
                      <a:endParaRPr lang="zh-CN" altLang="en-US" sz="1800" dirty="0">
                        <a:ea typeface="宋体" panose="02010600030101010101" pitchFamily="2" charset="-122"/>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c>
                  <a:txBody>
                    <a:bodyPr/>
                    <a:lstStyle>
                      <a:lvl1pPr marL="342900" lvl="0" indent="-342900" algn="l" rtl="0" eaLnBrk="0" fontAlgn="base" hangingPunct="0">
                        <a:spcBef>
                          <a:spcPct val="20000"/>
                        </a:spcBef>
                        <a:spcAft>
                          <a:spcPct val="0"/>
                        </a:spcAft>
                        <a:buClr>
                          <a:srgbClr val="FF9900"/>
                        </a:buClr>
                        <a:buSzPct val="150000"/>
                        <a:buFontTx/>
                        <a:buChar char="•"/>
                        <a:defRPr sz="2000">
                          <a:solidFill>
                            <a:srgbClr val="0000CC"/>
                          </a:solidFill>
                          <a:latin typeface="+mn-lt"/>
                          <a:ea typeface="文鼎CS中圆繁" pitchFamily="49" charset="-122"/>
                          <a:cs typeface="+mn-cs"/>
                        </a:defRPr>
                      </a:lvl1pPr>
                      <a:lvl2pPr marL="742950" lvl="1" indent="-285750" algn="l" rtl="0" eaLnBrk="0" fontAlgn="base" hangingPunct="0">
                        <a:spcBef>
                          <a:spcPct val="20000"/>
                        </a:spcBef>
                        <a:spcAft>
                          <a:spcPct val="0"/>
                        </a:spcAft>
                        <a:buClr>
                          <a:srgbClr val="CC3300"/>
                        </a:buClr>
                        <a:buSzPct val="130000"/>
                        <a:buFont typeface="Wingdings" panose="05000000000000000000" pitchFamily="2" charset="2"/>
                        <a:buChar char="§"/>
                        <a:defRPr sz="2000">
                          <a:solidFill>
                            <a:srgbClr val="0000CC"/>
                          </a:solidFill>
                          <a:latin typeface="+mn-lt"/>
                        </a:defRPr>
                      </a:lvl2pPr>
                      <a:lvl3pPr marL="1143000" lvl="2" indent="-228600" algn="l" rtl="0" eaLnBrk="0" fontAlgn="base" hangingPunct="0">
                        <a:spcBef>
                          <a:spcPct val="20000"/>
                        </a:spcBef>
                        <a:spcAft>
                          <a:spcPct val="0"/>
                        </a:spcAft>
                        <a:buClr>
                          <a:srgbClr val="660033"/>
                        </a:buClr>
                        <a:buSzPct val="120000"/>
                        <a:buFontTx/>
                        <a:buChar char="•"/>
                        <a:defRPr sz="2000">
                          <a:solidFill>
                            <a:srgbClr val="0000CC"/>
                          </a:solidFill>
                          <a:latin typeface="+mn-lt"/>
                        </a:defRPr>
                      </a:lvl3pPr>
                      <a:lvl4pPr marL="1600200" lvl="3" indent="-228600" algn="l" rtl="0" eaLnBrk="0" fontAlgn="base" hangingPunct="0">
                        <a:spcBef>
                          <a:spcPct val="20000"/>
                        </a:spcBef>
                        <a:spcAft>
                          <a:spcPct val="0"/>
                        </a:spcAft>
                        <a:buClrTx/>
                        <a:buSzTx/>
                        <a:buFontTx/>
                        <a:buChar char="–"/>
                        <a:defRPr sz="2000">
                          <a:solidFill>
                            <a:srgbClr val="0000CC"/>
                          </a:solidFill>
                          <a:latin typeface="+mn-lt"/>
                        </a:defRPr>
                      </a:lvl4pPr>
                      <a:lvl5pPr marL="2057400" lvl="4" indent="-228600" algn="l" rtl="0" eaLnBrk="0" fontAlgn="base" hangingPunct="0">
                        <a:spcBef>
                          <a:spcPct val="20000"/>
                        </a:spcBef>
                        <a:spcAft>
                          <a:spcPct val="0"/>
                        </a:spcAft>
                        <a:buClrTx/>
                        <a:buSzTx/>
                        <a:buFontTx/>
                        <a:buChar char="»"/>
                        <a:defRPr sz="2000">
                          <a:solidFill>
                            <a:srgbClr val="0000CC"/>
                          </a:solidFill>
                          <a:latin typeface="+mn-lt"/>
                        </a:defRPr>
                      </a:lvl5pPr>
                    </a:lstStyle>
                    <a:p>
                      <a:pPr marL="0" lvl="0" indent="0" eaLnBrk="1" hangingPunct="1">
                        <a:spcBef>
                          <a:spcPct val="0"/>
                        </a:spcBef>
                        <a:buClrTx/>
                        <a:buSzTx/>
                        <a:buNone/>
                      </a:pPr>
                      <a:r>
                        <a:rPr lang="en-US" altLang="zh-CN" sz="1800">
                          <a:ea typeface="宋体" panose="02010600030101010101" pitchFamily="2" charset="-122"/>
                        </a:rPr>
                        <a:t>5. </a:t>
                      </a:r>
                      <a:r>
                        <a:rPr lang="zh-CN" altLang="en-US" sz="1800" dirty="0">
                          <a:ea typeface="宋体" panose="02010600030101010101" pitchFamily="2" charset="-122"/>
                        </a:rPr>
                        <a:t>哪个是“触发器”的过程</a:t>
                      </a:r>
                      <a:r>
                        <a:rPr lang="en-US" altLang="zh-CN" sz="1800">
                          <a:ea typeface="宋体" panose="02010600030101010101" pitchFamily="2" charset="-122"/>
                        </a:rPr>
                        <a:t> </a:t>
                      </a:r>
                      <a:r>
                        <a:rPr lang="en-US" altLang="zh-CN" sz="1800">
                          <a:ea typeface="宋体" panose="02010600030101010101" pitchFamily="2" charset="-122"/>
                        </a:rPr>
                        <a:t>?</a:t>
                      </a:r>
                      <a:endParaRPr lang="en-US" altLang="zh-CN" sz="1800">
                        <a:ea typeface="宋体" panose="02010600030101010101" pitchFamily="2" charset="-122"/>
                      </a:endParaRPr>
                    </a:p>
                    <a:p>
                      <a:pPr marL="0" lvl="0" indent="0" eaLnBrk="1" hangingPunct="1">
                        <a:spcBef>
                          <a:spcPct val="0"/>
                        </a:spcBef>
                        <a:buClrTx/>
                        <a:buSzTx/>
                        <a:buNone/>
                      </a:pPr>
                      <a:r>
                        <a:rPr lang="en-US" altLang="zh-CN" sz="1800">
                          <a:ea typeface="宋体" panose="02010600030101010101" pitchFamily="2" charset="-122"/>
                        </a:rPr>
                        <a:t>6. </a:t>
                      </a:r>
                      <a:r>
                        <a:rPr lang="zh-CN" altLang="en-US" sz="1800" dirty="0">
                          <a:ea typeface="宋体" panose="02010600030101010101" pitchFamily="2" charset="-122"/>
                        </a:rPr>
                        <a:t>如何均衡混合生产</a:t>
                      </a:r>
                      <a:r>
                        <a:rPr lang="en-US" altLang="zh-CN" sz="1800">
                          <a:ea typeface="宋体" panose="02010600030101010101" pitchFamily="2" charset="-122"/>
                        </a:rPr>
                        <a:t> </a:t>
                      </a:r>
                      <a:r>
                        <a:rPr lang="en-US" altLang="zh-CN" sz="1800">
                          <a:ea typeface="宋体" panose="02010600030101010101" pitchFamily="2" charset="-122"/>
                        </a:rPr>
                        <a:t>?</a:t>
                      </a:r>
                      <a:endParaRPr lang="en-US" altLang="zh-CN" sz="1800">
                        <a:ea typeface="宋体" panose="02010600030101010101" pitchFamily="2" charset="-122"/>
                      </a:endParaRPr>
                    </a:p>
                    <a:p>
                      <a:pPr marL="0" lvl="0" indent="0" eaLnBrk="1" hangingPunct="1">
                        <a:spcBef>
                          <a:spcPct val="0"/>
                        </a:spcBef>
                        <a:buClrTx/>
                        <a:buSzTx/>
                        <a:buNone/>
                      </a:pPr>
                      <a:r>
                        <a:rPr lang="en-US" altLang="zh-CN" sz="1800">
                          <a:ea typeface="宋体" panose="02010600030101010101" pitchFamily="2" charset="-122"/>
                        </a:rPr>
                        <a:t>7.</a:t>
                      </a:r>
                      <a:r>
                        <a:rPr lang="zh-CN" altLang="en-US" sz="1800" dirty="0">
                          <a:ea typeface="宋体" panose="02010600030101010101" pitchFamily="2" charset="-122"/>
                        </a:rPr>
                        <a:t>释放什么工作批量</a:t>
                      </a:r>
                      <a:r>
                        <a:rPr lang="en-US" altLang="zh-CN" sz="1800">
                          <a:ea typeface="宋体" panose="02010600030101010101" pitchFamily="2" charset="-122"/>
                        </a:rPr>
                        <a:t> </a:t>
                      </a:r>
                      <a:r>
                        <a:rPr lang="en-US" altLang="zh-CN" sz="1800">
                          <a:ea typeface="宋体" panose="02010600030101010101" pitchFamily="2" charset="-122"/>
                        </a:rPr>
                        <a:t>?</a:t>
                      </a:r>
                      <a:endParaRPr lang="en-US" altLang="zh-CN" sz="1800">
                        <a:ea typeface="宋体" panose="02010600030101010101" pitchFamily="2" charset="-122"/>
                      </a:endParaRPr>
                    </a:p>
                  </a:txBody>
                  <a:tcPr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r>
              <a:tr h="781050">
                <a:tc>
                  <a:txBody>
                    <a:bodyPr/>
                    <a:lstStyle>
                      <a:lvl1pPr marL="342900" lvl="0" indent="-342900" algn="l" rtl="0" eaLnBrk="0" fontAlgn="base" hangingPunct="0">
                        <a:spcBef>
                          <a:spcPct val="20000"/>
                        </a:spcBef>
                        <a:spcAft>
                          <a:spcPct val="0"/>
                        </a:spcAft>
                        <a:buClr>
                          <a:srgbClr val="FF9900"/>
                        </a:buClr>
                        <a:buSzPct val="150000"/>
                        <a:buFontTx/>
                        <a:buChar char="•"/>
                        <a:defRPr sz="2000">
                          <a:solidFill>
                            <a:srgbClr val="0000CC"/>
                          </a:solidFill>
                          <a:latin typeface="+mn-lt"/>
                          <a:ea typeface="文鼎CS中圆繁" pitchFamily="49" charset="-122"/>
                          <a:cs typeface="+mn-cs"/>
                        </a:defRPr>
                      </a:lvl1pPr>
                      <a:lvl2pPr marL="742950" lvl="1" indent="-285750" algn="l" rtl="0" eaLnBrk="0" fontAlgn="base" hangingPunct="0">
                        <a:spcBef>
                          <a:spcPct val="20000"/>
                        </a:spcBef>
                        <a:spcAft>
                          <a:spcPct val="0"/>
                        </a:spcAft>
                        <a:buClr>
                          <a:srgbClr val="CC3300"/>
                        </a:buClr>
                        <a:buSzPct val="130000"/>
                        <a:buFont typeface="Wingdings" panose="05000000000000000000" pitchFamily="2" charset="2"/>
                        <a:buChar char="§"/>
                        <a:defRPr sz="2000">
                          <a:solidFill>
                            <a:srgbClr val="0000CC"/>
                          </a:solidFill>
                          <a:latin typeface="+mn-lt"/>
                        </a:defRPr>
                      </a:lvl2pPr>
                      <a:lvl3pPr marL="1143000" lvl="2" indent="-228600" algn="l" rtl="0" eaLnBrk="0" fontAlgn="base" hangingPunct="0">
                        <a:spcBef>
                          <a:spcPct val="20000"/>
                        </a:spcBef>
                        <a:spcAft>
                          <a:spcPct val="0"/>
                        </a:spcAft>
                        <a:buClr>
                          <a:srgbClr val="660033"/>
                        </a:buClr>
                        <a:buSzPct val="120000"/>
                        <a:buFontTx/>
                        <a:buChar char="•"/>
                        <a:defRPr sz="2000">
                          <a:solidFill>
                            <a:srgbClr val="0000CC"/>
                          </a:solidFill>
                          <a:latin typeface="+mn-lt"/>
                        </a:defRPr>
                      </a:lvl3pPr>
                      <a:lvl4pPr marL="1600200" lvl="3" indent="-228600" algn="l" rtl="0" eaLnBrk="0" fontAlgn="base" hangingPunct="0">
                        <a:spcBef>
                          <a:spcPct val="20000"/>
                        </a:spcBef>
                        <a:spcAft>
                          <a:spcPct val="0"/>
                        </a:spcAft>
                        <a:buClrTx/>
                        <a:buSzTx/>
                        <a:buFontTx/>
                        <a:buChar char="–"/>
                        <a:defRPr sz="2000">
                          <a:solidFill>
                            <a:srgbClr val="0000CC"/>
                          </a:solidFill>
                          <a:latin typeface="+mn-lt"/>
                        </a:defRPr>
                      </a:lvl4pPr>
                      <a:lvl5pPr marL="2057400" lvl="4" indent="-228600" algn="l" rtl="0" eaLnBrk="0" fontAlgn="base" hangingPunct="0">
                        <a:spcBef>
                          <a:spcPct val="20000"/>
                        </a:spcBef>
                        <a:spcAft>
                          <a:spcPct val="0"/>
                        </a:spcAft>
                        <a:buClrTx/>
                        <a:buSzTx/>
                        <a:buFontTx/>
                        <a:buChar char="»"/>
                        <a:defRPr sz="2000">
                          <a:solidFill>
                            <a:srgbClr val="0000CC"/>
                          </a:solidFill>
                          <a:latin typeface="+mn-lt"/>
                        </a:defRPr>
                      </a:lvl5pPr>
                    </a:lstStyle>
                    <a:p>
                      <a:pPr marL="0" lvl="0" indent="0" eaLnBrk="1" hangingPunct="1">
                        <a:buNone/>
                      </a:pPr>
                      <a:r>
                        <a:rPr lang="en-US" altLang="zh-CN" sz="1800">
                          <a:ea typeface="宋体" panose="02010600030101010101" pitchFamily="2" charset="-122"/>
                        </a:rPr>
                        <a:t> </a:t>
                      </a:r>
                      <a:r>
                        <a:rPr lang="zh-CN" altLang="en-US" sz="1800" dirty="0">
                          <a:ea typeface="宋体" panose="02010600030101010101" pitchFamily="2" charset="-122"/>
                        </a:rPr>
                        <a:t>改进</a:t>
                      </a:r>
                      <a:endParaRPr lang="zh-CN" altLang="en-US" sz="1800" dirty="0">
                        <a:ea typeface="宋体" panose="02010600030101010101" pitchFamily="2" charset="-122"/>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66"/>
                    </a:solidFill>
                  </a:tcPr>
                </a:tc>
                <a:tc>
                  <a:txBody>
                    <a:bodyPr/>
                    <a:lstStyle>
                      <a:lvl1pPr marL="342900" lvl="0" indent="-342900" algn="l" rtl="0" eaLnBrk="0" fontAlgn="base" hangingPunct="0">
                        <a:spcBef>
                          <a:spcPct val="20000"/>
                        </a:spcBef>
                        <a:spcAft>
                          <a:spcPct val="0"/>
                        </a:spcAft>
                        <a:buClr>
                          <a:srgbClr val="FF9900"/>
                        </a:buClr>
                        <a:buSzPct val="150000"/>
                        <a:buFontTx/>
                        <a:buChar char="•"/>
                        <a:defRPr sz="2000">
                          <a:solidFill>
                            <a:srgbClr val="0000CC"/>
                          </a:solidFill>
                          <a:latin typeface="+mn-lt"/>
                          <a:ea typeface="文鼎CS中圆繁" pitchFamily="49" charset="-122"/>
                          <a:cs typeface="+mn-cs"/>
                        </a:defRPr>
                      </a:lvl1pPr>
                      <a:lvl2pPr marL="742950" lvl="1" indent="-285750" algn="l" rtl="0" eaLnBrk="0" fontAlgn="base" hangingPunct="0">
                        <a:spcBef>
                          <a:spcPct val="20000"/>
                        </a:spcBef>
                        <a:spcAft>
                          <a:spcPct val="0"/>
                        </a:spcAft>
                        <a:buClr>
                          <a:srgbClr val="CC3300"/>
                        </a:buClr>
                        <a:buSzPct val="130000"/>
                        <a:buFont typeface="Wingdings" panose="05000000000000000000" pitchFamily="2" charset="2"/>
                        <a:buChar char="§"/>
                        <a:defRPr sz="2000">
                          <a:solidFill>
                            <a:srgbClr val="0000CC"/>
                          </a:solidFill>
                          <a:latin typeface="+mn-lt"/>
                        </a:defRPr>
                      </a:lvl2pPr>
                      <a:lvl3pPr marL="1143000" lvl="2" indent="-228600" algn="l" rtl="0" eaLnBrk="0" fontAlgn="base" hangingPunct="0">
                        <a:spcBef>
                          <a:spcPct val="20000"/>
                        </a:spcBef>
                        <a:spcAft>
                          <a:spcPct val="0"/>
                        </a:spcAft>
                        <a:buClr>
                          <a:srgbClr val="660033"/>
                        </a:buClr>
                        <a:buSzPct val="120000"/>
                        <a:buFontTx/>
                        <a:buChar char="•"/>
                        <a:defRPr sz="2000">
                          <a:solidFill>
                            <a:srgbClr val="0000CC"/>
                          </a:solidFill>
                          <a:latin typeface="+mn-lt"/>
                        </a:defRPr>
                      </a:lvl3pPr>
                      <a:lvl4pPr marL="1600200" lvl="3" indent="-228600" algn="l" rtl="0" eaLnBrk="0" fontAlgn="base" hangingPunct="0">
                        <a:spcBef>
                          <a:spcPct val="20000"/>
                        </a:spcBef>
                        <a:spcAft>
                          <a:spcPct val="0"/>
                        </a:spcAft>
                        <a:buClrTx/>
                        <a:buSzTx/>
                        <a:buFontTx/>
                        <a:buChar char="–"/>
                        <a:defRPr sz="2000">
                          <a:solidFill>
                            <a:srgbClr val="0000CC"/>
                          </a:solidFill>
                          <a:latin typeface="+mn-lt"/>
                        </a:defRPr>
                      </a:lvl4pPr>
                      <a:lvl5pPr marL="2057400" lvl="4" indent="-228600" algn="l" rtl="0" eaLnBrk="0" fontAlgn="base" hangingPunct="0">
                        <a:spcBef>
                          <a:spcPct val="20000"/>
                        </a:spcBef>
                        <a:spcAft>
                          <a:spcPct val="0"/>
                        </a:spcAft>
                        <a:buClrTx/>
                        <a:buSzTx/>
                        <a:buFontTx/>
                        <a:buChar char="»"/>
                        <a:defRPr sz="2000">
                          <a:solidFill>
                            <a:srgbClr val="0000CC"/>
                          </a:solidFill>
                          <a:latin typeface="+mn-lt"/>
                        </a:defRPr>
                      </a:lvl5pPr>
                    </a:lstStyle>
                    <a:p>
                      <a:pPr marL="0" lvl="0" indent="0" eaLnBrk="1" hangingPunct="1">
                        <a:spcBef>
                          <a:spcPct val="0"/>
                        </a:spcBef>
                        <a:buClrTx/>
                        <a:buSzTx/>
                        <a:buNone/>
                      </a:pPr>
                      <a:r>
                        <a:rPr lang="en-US" altLang="zh-CN" sz="1800">
                          <a:ea typeface="宋体" panose="02010600030101010101" pitchFamily="2" charset="-122"/>
                        </a:rPr>
                        <a:t>8. </a:t>
                      </a:r>
                      <a:r>
                        <a:rPr lang="zh-CN" altLang="en-US" sz="1800" dirty="0">
                          <a:ea typeface="宋体" panose="02010600030101010101" pitchFamily="2" charset="-122"/>
                        </a:rPr>
                        <a:t>哪里需改进来实现？</a:t>
                      </a:r>
                      <a:endParaRPr lang="en-US" altLang="zh-CN" sz="1800"/>
                    </a:p>
                  </a:txBody>
                  <a:tcPr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66"/>
                    </a:solidFill>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Rectangle 2"/>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将来状态的问题 </a:t>
            </a:r>
            <a:r>
              <a:rPr lang="en-US" altLang="zh-CN">
                <a:ea typeface="宋体" panose="02010600030101010101" pitchFamily="2" charset="-122"/>
              </a:rPr>
              <a:t>#1</a:t>
            </a:r>
            <a:br>
              <a:rPr lang="en-US" altLang="zh-CN">
                <a:ea typeface="宋体" panose="02010600030101010101" pitchFamily="2" charset="-122"/>
              </a:rPr>
            </a:br>
            <a:endParaRPr lang="en-US" altLang="zh-CN">
              <a:ea typeface="宋体" panose="02010600030101010101" pitchFamily="2" charset="-122"/>
            </a:endParaRPr>
          </a:p>
        </p:txBody>
      </p:sp>
      <p:sp>
        <p:nvSpPr>
          <p:cNvPr id="139267" name="Rectangle 3"/>
          <p:cNvSpPr>
            <a:spLocks noGrp="1"/>
          </p:cNvSpPr>
          <p:nvPr>
            <p:ph idx="1"/>
          </p:nvPr>
        </p:nvSpPr>
        <p:spPr>
          <a:xfrm>
            <a:off x="273050" y="1052513"/>
            <a:ext cx="9144000" cy="4648200"/>
          </a:xfrm>
          <a:ln/>
        </p:spPr>
        <p:txBody>
          <a:bodyPr vert="horz" wrap="square" lIns="91440" tIns="45720" rIns="91440" bIns="45720" anchor="t" anchorCtr="0"/>
          <a:p>
            <a:pPr eaLnBrk="1" hangingPunct="1"/>
            <a:r>
              <a:rPr lang="zh-CN" altLang="en-US" dirty="0">
                <a:ea typeface="宋体" panose="02010600030101010101" pitchFamily="2" charset="-122"/>
              </a:rPr>
              <a:t>什么是节拍（理想的操作时间 ）</a:t>
            </a:r>
            <a:r>
              <a:rPr lang="en-US" altLang="zh-CN">
                <a:ea typeface="宋体" panose="02010600030101010101" pitchFamily="2" charset="-122"/>
              </a:rPr>
              <a:t>?</a:t>
            </a:r>
            <a:endParaRPr lang="en-US" altLang="zh-CN">
              <a:ea typeface="宋体" panose="02010600030101010101" pitchFamily="2" charset="-122"/>
            </a:endParaRPr>
          </a:p>
          <a:p>
            <a:pPr eaLnBrk="1" hangingPunct="1"/>
            <a:endParaRPr lang="en-US" altLang="zh-CN">
              <a:ea typeface="宋体" panose="02010600030101010101" pitchFamily="2" charset="-122"/>
            </a:endParaRPr>
          </a:p>
          <a:p>
            <a:pPr eaLnBrk="1" hangingPunct="1"/>
            <a:endParaRPr lang="en-US" altLang="zh-CN">
              <a:ea typeface="宋体" panose="02010600030101010101" pitchFamily="2" charset="-122"/>
            </a:endParaRPr>
          </a:p>
          <a:p>
            <a:pPr lvl="1" eaLnBrk="1" hangingPunct="1"/>
            <a:r>
              <a:rPr lang="zh-CN" altLang="en-GB" dirty="0">
                <a:solidFill>
                  <a:schemeClr val="tx2"/>
                </a:solidFill>
                <a:ea typeface="宋体" panose="02010600030101010101" pitchFamily="2" charset="-122"/>
              </a:rPr>
              <a:t>节拍是通过计算生产及最终销售的步伐把顾客与生产相连的工具</a:t>
            </a:r>
            <a:endParaRPr lang="zh-CN" altLang="en-GB" dirty="0">
              <a:solidFill>
                <a:schemeClr val="tx2"/>
              </a:solidFill>
              <a:ea typeface="宋体" panose="02010600030101010101" pitchFamily="2" charset="-122"/>
            </a:endParaRPr>
          </a:p>
          <a:p>
            <a:pPr lvl="1" eaLnBrk="1" hangingPunct="1"/>
            <a:endParaRPr lang="en-GB" altLang="zh-CN">
              <a:solidFill>
                <a:schemeClr val="tx2"/>
              </a:solidFill>
              <a:ea typeface="宋体" panose="02010600030101010101" pitchFamily="2" charset="-122"/>
            </a:endParaRPr>
          </a:p>
          <a:p>
            <a:pPr lvl="1" eaLnBrk="1" hangingPunct="1"/>
            <a:r>
              <a:rPr lang="zh-CN" altLang="en-GB" dirty="0">
                <a:solidFill>
                  <a:schemeClr val="tx2"/>
                </a:solidFill>
                <a:ea typeface="宋体" panose="02010600030101010101" pitchFamily="2" charset="-122"/>
              </a:rPr>
              <a:t>精益生产的目的是按顾客的频率生产</a:t>
            </a:r>
            <a:r>
              <a:rPr lang="en-GB" altLang="zh-CN">
                <a:solidFill>
                  <a:schemeClr val="tx2"/>
                </a:solidFill>
                <a:ea typeface="宋体" panose="02010600030101010101" pitchFamily="2" charset="-122"/>
              </a:rPr>
              <a:t> ，</a:t>
            </a:r>
            <a:r>
              <a:rPr lang="zh-CN" altLang="en-GB" dirty="0">
                <a:solidFill>
                  <a:schemeClr val="tx2"/>
                </a:solidFill>
                <a:ea typeface="宋体" panose="02010600030101010101" pitchFamily="2" charset="-122"/>
              </a:rPr>
              <a:t>不快也不慢</a:t>
            </a:r>
            <a:endParaRPr lang="en-GB" altLang="zh-CN">
              <a:solidFill>
                <a:schemeClr val="tx2"/>
              </a:solidFill>
              <a:ea typeface="宋体" panose="02010600030101010101" pitchFamily="2" charset="-122"/>
            </a:endParaRPr>
          </a:p>
          <a:p>
            <a:pPr eaLnBrk="1" hangingPunct="1"/>
            <a:endParaRPr lang="en-GB" altLang="zh-CN">
              <a:solidFill>
                <a:schemeClr val="tx2"/>
              </a:solidFill>
              <a:ea typeface="宋体" panose="02010600030101010101" pitchFamily="2" charset="-122"/>
            </a:endParaRPr>
          </a:p>
          <a:p>
            <a:pPr lvl="1" eaLnBrk="1" hangingPunct="1"/>
            <a:r>
              <a:rPr lang="zh-CN" altLang="en-GB" dirty="0">
                <a:solidFill>
                  <a:schemeClr val="tx2"/>
                </a:solidFill>
                <a:ea typeface="宋体" panose="02010600030101010101" pitchFamily="2" charset="-122"/>
              </a:rPr>
              <a:t>无论或快或慢的生产都会产生浪费与非增值活动</a:t>
            </a:r>
            <a:endParaRPr lang="en-US" altLang="zh-CN"/>
          </a:p>
          <a:p>
            <a:pPr algn="ctr" eaLnBrk="1" hangingPunct="1">
              <a:buNone/>
            </a:pPr>
            <a:endParaRPr lang="en-US" altLang="zh-CN"/>
          </a:p>
        </p:txBody>
      </p:sp>
      <p:grpSp>
        <p:nvGrpSpPr>
          <p:cNvPr id="2" name="Group 4"/>
          <p:cNvGrpSpPr/>
          <p:nvPr/>
        </p:nvGrpSpPr>
        <p:grpSpPr>
          <a:xfrm>
            <a:off x="2144713" y="1700213"/>
            <a:ext cx="4718050" cy="706437"/>
            <a:chOff x="2789" y="912"/>
            <a:chExt cx="2971" cy="445"/>
          </a:xfrm>
        </p:grpSpPr>
        <p:sp>
          <p:nvSpPr>
            <p:cNvPr id="139269" name="Rectangle 5"/>
            <p:cNvSpPr/>
            <p:nvPr/>
          </p:nvSpPr>
          <p:spPr>
            <a:xfrm>
              <a:off x="2789" y="912"/>
              <a:ext cx="2928" cy="443"/>
            </a:xfrm>
            <a:prstGeom prst="rect">
              <a:avLst/>
            </a:prstGeom>
            <a:solidFill>
              <a:srgbClr val="FF99FF"/>
            </a:solidFill>
            <a:ln w="25400" cap="flat" cmpd="sng">
              <a:solidFill>
                <a:srgbClr val="000000"/>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39270" name="Text Box 6"/>
            <p:cNvSpPr txBox="1"/>
            <p:nvPr/>
          </p:nvSpPr>
          <p:spPr>
            <a:xfrm>
              <a:off x="2880" y="1028"/>
              <a:ext cx="810" cy="231"/>
            </a:xfrm>
            <a:prstGeom prst="rect">
              <a:avLst/>
            </a:prstGeom>
            <a:noFill/>
            <a:ln w="9525">
              <a:noFill/>
            </a:ln>
          </p:spPr>
          <p:txBody>
            <a:bodyPr wrap="none" anchor="ctr" anchorCtr="0">
              <a:spAutoFit/>
            </a:bodyPr>
            <a:p>
              <a:pPr algn="ctr" eaLnBrk="0" hangingPunct="0"/>
              <a:r>
                <a:rPr lang="en-US" altLang="zh-CN">
                  <a:latin typeface="Arial" panose="020B0604020202020204" pitchFamily="34" charset="0"/>
                  <a:ea typeface="宋体" panose="02010600030101010101" pitchFamily="2" charset="-122"/>
                </a:rPr>
                <a:t>    </a:t>
              </a:r>
              <a:r>
                <a:rPr lang="zh-CN" altLang="en-US" dirty="0">
                  <a:latin typeface="Arial" panose="020B0604020202020204" pitchFamily="34" charset="0"/>
                  <a:ea typeface="宋体" panose="02010600030101010101" pitchFamily="2" charset="-122"/>
                </a:rPr>
                <a:t>节拍   = </a:t>
              </a:r>
              <a:endParaRPr lang="zh-CN" altLang="en-US" dirty="0">
                <a:latin typeface="Arial" panose="020B0604020202020204" pitchFamily="34" charset="0"/>
                <a:ea typeface="宋体" panose="02010600030101010101" pitchFamily="2" charset="-122"/>
              </a:endParaRPr>
            </a:p>
          </p:txBody>
        </p:sp>
        <p:sp>
          <p:nvSpPr>
            <p:cNvPr id="139271" name="Text Box 7"/>
            <p:cNvSpPr txBox="1"/>
            <p:nvPr/>
          </p:nvSpPr>
          <p:spPr>
            <a:xfrm>
              <a:off x="4043" y="929"/>
              <a:ext cx="1717" cy="428"/>
            </a:xfrm>
            <a:prstGeom prst="rect">
              <a:avLst/>
            </a:prstGeom>
            <a:noFill/>
            <a:ln w="9525">
              <a:noFill/>
            </a:ln>
          </p:spPr>
          <p:txBody>
            <a:bodyPr anchor="ctr" anchorCtr="0">
              <a:spAutoFit/>
            </a:bodyPr>
            <a:p>
              <a:pPr algn="ctr" eaLnBrk="0" hangingPunct="0">
                <a:lnSpc>
                  <a:spcPct val="120000"/>
                </a:lnSpc>
              </a:pPr>
              <a:r>
                <a:rPr lang="zh-CN" altLang="en-US" sz="1600" dirty="0">
                  <a:latin typeface="Arial" panose="020B0604020202020204" pitchFamily="34" charset="0"/>
                  <a:ea typeface="宋体" panose="02010600030101010101" pitchFamily="2" charset="-122"/>
                </a:rPr>
                <a:t>可用时间</a:t>
              </a:r>
              <a:r>
                <a:rPr lang="en-US" altLang="zh-CN" sz="1600">
                  <a:latin typeface="Arial" panose="020B0604020202020204" pitchFamily="34" charset="0"/>
                  <a:ea typeface="宋体" panose="02010600030101010101" pitchFamily="2" charset="-122"/>
                </a:rPr>
                <a:t> (</a:t>
              </a:r>
              <a:r>
                <a:rPr lang="zh-CN" altLang="en-US" sz="1600" dirty="0">
                  <a:latin typeface="Arial" panose="020B0604020202020204" pitchFamily="34" charset="0"/>
                  <a:ea typeface="宋体" panose="02010600030101010101" pitchFamily="2" charset="-122"/>
                </a:rPr>
                <a:t>小时</a:t>
              </a:r>
              <a:r>
                <a:rPr lang="en-US" altLang="zh-CN" sz="1600">
                  <a:latin typeface="Arial" panose="020B0604020202020204" pitchFamily="34" charset="0"/>
                  <a:ea typeface="宋体" panose="02010600030101010101" pitchFamily="2" charset="-122"/>
                </a:rPr>
                <a:t>/</a:t>
              </a:r>
              <a:r>
                <a:rPr lang="zh-CN" altLang="en-US" sz="1600" dirty="0">
                  <a:latin typeface="Arial" panose="020B0604020202020204" pitchFamily="34" charset="0"/>
                  <a:ea typeface="宋体" panose="02010600030101010101" pitchFamily="2" charset="-122"/>
                </a:rPr>
                <a:t>秒</a:t>
              </a:r>
              <a:r>
                <a:rPr lang="en-US" altLang="zh-CN" sz="1600">
                  <a:latin typeface="Arial" panose="020B0604020202020204" pitchFamily="34" charset="0"/>
                  <a:ea typeface="宋体" panose="02010600030101010101" pitchFamily="2" charset="-122"/>
                </a:rPr>
                <a:t>) </a:t>
              </a:r>
              <a:endParaRPr lang="en-US" altLang="zh-CN" sz="1600">
                <a:latin typeface="Arial" panose="020B0604020202020204" pitchFamily="34" charset="0"/>
                <a:ea typeface="宋体" panose="02010600030101010101" pitchFamily="2" charset="-122"/>
              </a:endParaRPr>
            </a:p>
            <a:p>
              <a:pPr algn="ctr" eaLnBrk="0" hangingPunct="0">
                <a:lnSpc>
                  <a:spcPct val="120000"/>
                </a:lnSpc>
              </a:pPr>
              <a:r>
                <a:rPr lang="zh-CN" altLang="en-US" sz="1600" dirty="0">
                  <a:latin typeface="Arial" panose="020B0604020202020204" pitchFamily="34" charset="0"/>
                  <a:ea typeface="宋体" panose="02010600030101010101" pitchFamily="2" charset="-122"/>
                </a:rPr>
                <a:t>顾客要求</a:t>
              </a:r>
              <a:r>
                <a:rPr lang="en-US" altLang="zh-CN" sz="1600">
                  <a:latin typeface="Arial" panose="020B0604020202020204" pitchFamily="34" charset="0"/>
                  <a:ea typeface="宋体" panose="02010600030101010101" pitchFamily="2" charset="-122"/>
                </a:rPr>
                <a:t> (</a:t>
              </a:r>
              <a:r>
                <a:rPr lang="zh-CN" altLang="en-US" sz="1600" dirty="0">
                  <a:latin typeface="Arial" panose="020B0604020202020204" pitchFamily="34" charset="0"/>
                  <a:ea typeface="宋体" panose="02010600030101010101" pitchFamily="2" charset="-122"/>
                </a:rPr>
                <a:t>单元)</a:t>
              </a:r>
              <a:endParaRPr lang="zh-CN" altLang="en-US" sz="1600" dirty="0">
                <a:latin typeface="Arial" panose="020B0604020202020204" pitchFamily="34" charset="0"/>
                <a:ea typeface="宋体" panose="02010600030101010101" pitchFamily="2" charset="-122"/>
              </a:endParaRPr>
            </a:p>
          </p:txBody>
        </p:sp>
        <p:sp>
          <p:nvSpPr>
            <p:cNvPr id="139272" name="Line 8"/>
            <p:cNvSpPr/>
            <p:nvPr/>
          </p:nvSpPr>
          <p:spPr>
            <a:xfrm>
              <a:off x="4133" y="1151"/>
              <a:ext cx="1437" cy="1"/>
            </a:xfrm>
            <a:prstGeom prst="line">
              <a:avLst/>
            </a:prstGeom>
            <a:ln w="28575" cap="flat" cmpd="sng">
              <a:solidFill>
                <a:schemeClr val="tx1"/>
              </a:solidFill>
              <a:prstDash val="solid"/>
              <a:headEnd type="none" w="med" len="med"/>
              <a:tailEnd type="none" w="med" len="med"/>
            </a:ln>
          </p:spPr>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Text Box 2"/>
          <p:cNvSpPr txBox="1"/>
          <p:nvPr/>
        </p:nvSpPr>
        <p:spPr>
          <a:xfrm>
            <a:off x="990600" y="1930400"/>
            <a:ext cx="6042025" cy="1373188"/>
          </a:xfrm>
          <a:prstGeom prst="rect">
            <a:avLst/>
          </a:prstGeom>
          <a:noFill/>
          <a:ln w="9525">
            <a:noFill/>
          </a:ln>
        </p:spPr>
        <p:txBody>
          <a:bodyPr wrap="none">
            <a:spAutoFit/>
          </a:bodyPr>
          <a:p>
            <a:pPr eaLnBrk="0" hangingPunct="0"/>
            <a:r>
              <a:rPr lang="en-GB" altLang="zh-CN" sz="2800">
                <a:solidFill>
                  <a:srgbClr val="0033CC"/>
                </a:solidFill>
                <a:latin typeface="Arial" panose="020B0604020202020204" pitchFamily="34" charset="0"/>
                <a:ea typeface="宋体" panose="02010600030101010101" pitchFamily="2" charset="-122"/>
              </a:rPr>
              <a:t> </a:t>
            </a:r>
            <a:r>
              <a:rPr lang="zh-CN" altLang="en-GB" sz="2800" dirty="0">
                <a:solidFill>
                  <a:srgbClr val="0033CC"/>
                </a:solidFill>
                <a:latin typeface="Arial" panose="020B0604020202020204" pitchFamily="34" charset="0"/>
                <a:ea typeface="宋体" panose="02010600030101010101" pitchFamily="2" charset="-122"/>
              </a:rPr>
              <a:t>加工时间				3 </a:t>
            </a:r>
            <a:r>
              <a:rPr lang="en-GB" altLang="zh-CN" sz="2800">
                <a:solidFill>
                  <a:srgbClr val="0033CC"/>
                </a:solidFill>
                <a:latin typeface="Arial" panose="020B0604020202020204" pitchFamily="34" charset="0"/>
                <a:ea typeface="宋体" panose="02010600030101010101" pitchFamily="2" charset="-122"/>
              </a:rPr>
              <a:t>hours</a:t>
            </a:r>
            <a:endParaRPr lang="en-GB" altLang="zh-CN" sz="2800">
              <a:solidFill>
                <a:srgbClr val="0033CC"/>
              </a:solidFill>
              <a:latin typeface="Arial" panose="020B0604020202020204" pitchFamily="34" charset="0"/>
              <a:ea typeface="宋体" panose="02010600030101010101" pitchFamily="2" charset="-122"/>
            </a:endParaRPr>
          </a:p>
          <a:p>
            <a:pPr eaLnBrk="0" hangingPunct="0"/>
            <a:r>
              <a:rPr lang="en-GB" altLang="zh-CN" sz="2800">
                <a:solidFill>
                  <a:srgbClr val="0033CC"/>
                </a:solidFill>
                <a:latin typeface="Arial" panose="020B0604020202020204" pitchFamily="34" charset="0"/>
                <a:ea typeface="宋体" panose="02010600030101010101" pitchFamily="2" charset="-122"/>
              </a:rPr>
              <a:t> </a:t>
            </a:r>
            <a:r>
              <a:rPr lang="zh-CN" altLang="en-GB" sz="2800" dirty="0">
                <a:solidFill>
                  <a:srgbClr val="0033CC"/>
                </a:solidFill>
                <a:latin typeface="Arial" panose="020B0604020202020204" pitchFamily="34" charset="0"/>
                <a:ea typeface="宋体" panose="02010600030101010101" pitchFamily="2" charset="-122"/>
              </a:rPr>
              <a:t>储存和运输时间		11 </a:t>
            </a:r>
            <a:r>
              <a:rPr lang="en-GB" altLang="zh-CN" sz="2800">
                <a:solidFill>
                  <a:srgbClr val="0033CC"/>
                </a:solidFill>
                <a:latin typeface="Arial" panose="020B0604020202020204" pitchFamily="34" charset="0"/>
                <a:ea typeface="宋体" panose="02010600030101010101" pitchFamily="2" charset="-122"/>
              </a:rPr>
              <a:t>months</a:t>
            </a:r>
            <a:endParaRPr lang="en-GB" altLang="zh-CN" sz="2800">
              <a:solidFill>
                <a:srgbClr val="0033CC"/>
              </a:solidFill>
              <a:latin typeface="Arial" panose="020B0604020202020204" pitchFamily="34" charset="0"/>
              <a:ea typeface="宋体" panose="02010600030101010101" pitchFamily="2" charset="-122"/>
            </a:endParaRPr>
          </a:p>
          <a:p>
            <a:pPr eaLnBrk="0" hangingPunct="0"/>
            <a:r>
              <a:rPr lang="en-GB" altLang="zh-CN" sz="2800">
                <a:solidFill>
                  <a:srgbClr val="0033CC"/>
                </a:solidFill>
                <a:latin typeface="Arial" panose="020B0604020202020204" pitchFamily="34" charset="0"/>
                <a:ea typeface="宋体" panose="02010600030101010101" pitchFamily="2" charset="-122"/>
              </a:rPr>
              <a:t> </a:t>
            </a:r>
            <a:r>
              <a:rPr lang="zh-CN" altLang="en-GB" sz="2800" dirty="0">
                <a:solidFill>
                  <a:srgbClr val="0033CC"/>
                </a:solidFill>
                <a:latin typeface="Arial" panose="020B0604020202020204" pitchFamily="34" charset="0"/>
                <a:ea typeface="宋体" panose="02010600030101010101" pitchFamily="2" charset="-122"/>
              </a:rPr>
              <a:t>累计报废				24%</a:t>
            </a:r>
            <a:endParaRPr lang="zh-CN" altLang="en-GB" sz="2800" dirty="0">
              <a:solidFill>
                <a:srgbClr val="0033CC"/>
              </a:solidFill>
              <a:latin typeface="Arial" panose="020B0604020202020204" pitchFamily="34" charset="0"/>
              <a:ea typeface="宋体" panose="02010600030101010101" pitchFamily="2" charset="-122"/>
            </a:endParaRPr>
          </a:p>
        </p:txBody>
      </p:sp>
      <p:sp>
        <p:nvSpPr>
          <p:cNvPr id="55299" name="Text Box 3"/>
          <p:cNvSpPr txBox="1"/>
          <p:nvPr/>
        </p:nvSpPr>
        <p:spPr>
          <a:xfrm>
            <a:off x="2541588" y="3810000"/>
            <a:ext cx="5170487" cy="457200"/>
          </a:xfrm>
          <a:prstGeom prst="rect">
            <a:avLst/>
          </a:prstGeom>
          <a:noFill/>
          <a:ln w="9525">
            <a:noFill/>
          </a:ln>
        </p:spPr>
        <p:txBody>
          <a:bodyPr wrap="none">
            <a:spAutoFit/>
          </a:bodyPr>
          <a:p>
            <a:pPr algn="ctr" eaLnBrk="0" hangingPunct="0"/>
            <a:r>
              <a:rPr lang="en-GB" altLang="zh-CN" sz="2400">
                <a:solidFill>
                  <a:srgbClr val="0033CC"/>
                </a:solidFill>
                <a:latin typeface="Arial" panose="020B0604020202020204" pitchFamily="34" charset="0"/>
                <a:ea typeface="宋体" panose="02010600030101010101" pitchFamily="2" charset="-122"/>
              </a:rPr>
              <a:t> </a:t>
            </a:r>
            <a:r>
              <a:rPr lang="zh-CN" altLang="en-GB" sz="2400" dirty="0">
                <a:solidFill>
                  <a:srgbClr val="0033CC"/>
                </a:solidFill>
                <a:latin typeface="Arial" panose="020B0604020202020204" pitchFamily="34" charset="0"/>
                <a:ea typeface="宋体" panose="02010600030101010101" pitchFamily="2" charset="-122"/>
              </a:rPr>
              <a:t>这是发达公司运营的很现代的价值流</a:t>
            </a:r>
            <a:endParaRPr lang="zh-CN" altLang="en-GB" sz="2400" dirty="0">
              <a:solidFill>
                <a:srgbClr val="0033CC"/>
              </a:solidFill>
              <a:latin typeface="Arial" panose="020B0604020202020204" pitchFamily="34" charset="0"/>
              <a:ea typeface="宋体" panose="02010600030101010101" pitchFamily="2" charset="-122"/>
            </a:endParaRPr>
          </a:p>
        </p:txBody>
      </p:sp>
      <p:sp>
        <p:nvSpPr>
          <p:cNvPr id="55300" name="Rectangle 4"/>
          <p:cNvSpPr>
            <a:spLocks noGrp="1"/>
          </p:cNvSpPr>
          <p:nvPr>
            <p:ph type="title"/>
          </p:nvPr>
        </p:nvSpPr>
        <p:spPr>
          <a:ln/>
        </p:spPr>
        <p:txBody>
          <a:bodyPr vert="horz" wrap="square" lIns="91440" tIns="45720" rIns="91440" bIns="45720" anchor="ctr" anchorCtr="0"/>
          <a:p>
            <a:pPr eaLnBrk="1" hangingPunct="1"/>
            <a:r>
              <a:rPr lang="en-GB" altLang="zh-CN">
                <a:ea typeface="宋体" panose="02010600030101010101" pitchFamily="2" charset="-122"/>
              </a:rPr>
              <a:t> </a:t>
            </a:r>
            <a:r>
              <a:rPr lang="zh-CN" altLang="en-GB" dirty="0">
                <a:ea typeface="宋体" panose="02010600030101010101" pitchFamily="2" charset="-122"/>
              </a:rPr>
              <a:t>可乐罐的价值流</a:t>
            </a:r>
            <a:endParaRPr lang="zh-CN" altLang="en-US" dirty="0">
              <a:ea typeface="宋体" panose="02010600030101010101" pitchFamily="2" charset="-122"/>
            </a:endParaRPr>
          </a:p>
        </p:txBody>
      </p:sp>
      <p:pic>
        <p:nvPicPr>
          <p:cNvPr id="55301" name="Picture 5" descr="conveyer_belt_cans_lgver1_wm"/>
          <p:cNvPicPr>
            <a:picLocks noChangeAspect="1"/>
          </p:cNvPicPr>
          <p:nvPr/>
        </p:nvPicPr>
        <p:blipFill>
          <a:blip r:embed="rId1"/>
          <a:stretch>
            <a:fillRect/>
          </a:stretch>
        </p:blipFill>
        <p:spPr>
          <a:xfrm>
            <a:off x="4016375" y="4648200"/>
            <a:ext cx="2209800" cy="2209800"/>
          </a:xfrm>
          <a:prstGeom prst="rect">
            <a:avLst/>
          </a:prstGeom>
          <a:noFill/>
          <a:ln w="9525">
            <a:noFill/>
          </a:ln>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Rectangle 2"/>
          <p:cNvSpPr/>
          <p:nvPr/>
        </p:nvSpPr>
        <p:spPr>
          <a:xfrm>
            <a:off x="1588" y="381000"/>
            <a:ext cx="9904412" cy="641350"/>
          </a:xfrm>
          <a:prstGeom prst="rect">
            <a:avLst/>
          </a:prstGeom>
          <a:no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31555" name="Rectangle 3"/>
          <p:cNvSpPr>
            <a:spLocks noChangeArrowheads="1"/>
          </p:cNvSpPr>
          <p:nvPr/>
        </p:nvSpPr>
        <p:spPr bwMode="auto">
          <a:xfrm>
            <a:off x="609600" y="336550"/>
            <a:ext cx="8763000" cy="641350"/>
          </a:xfrm>
          <a:prstGeom prst="rect">
            <a:avLst/>
          </a:prstGeom>
          <a:noFill/>
          <a:ln w="9525">
            <a:noFill/>
            <a:miter lim="800000"/>
          </a:ln>
          <a:effectLst/>
        </p:spPr>
        <p:txBody>
          <a:bodyPr lIns="92075" tIns="46038" rIns="92075" bIns="46038">
            <a:spAutoFit/>
          </a:bodyPr>
          <a:lstStyle/>
          <a:p>
            <a:pPr marL="0" marR="0" lvl="0" indent="0" algn="ctr" defTabSz="824230" rtl="0" eaLnBrk="0" fontAlgn="base" latinLnBrk="0" hangingPunct="0">
              <a:lnSpc>
                <a:spcPct val="100000"/>
              </a:lnSpc>
              <a:spcBef>
                <a:spcPct val="0"/>
              </a:spcBef>
              <a:spcAft>
                <a:spcPct val="0"/>
              </a:spcAft>
              <a:buClrTx/>
              <a:buSzTx/>
              <a:buFontTx/>
              <a:buNone/>
              <a:defRPr/>
            </a:pPr>
            <a:endParaRPr kumimoji="0" lang="en-US" altLang="zh-CN"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40292" name="Rectangle 4"/>
          <p:cNvSpPr/>
          <p:nvPr/>
        </p:nvSpPr>
        <p:spPr>
          <a:xfrm>
            <a:off x="528638" y="1371600"/>
            <a:ext cx="8988425" cy="2041525"/>
          </a:xfrm>
          <a:prstGeom prst="rect">
            <a:avLst/>
          </a:prstGeom>
          <a:noFill/>
          <a:ln w="9525">
            <a:noFill/>
          </a:ln>
        </p:spPr>
        <p:txBody>
          <a:bodyPr lIns="92075" tIns="46038" rIns="92075" bIns="46038">
            <a:spAutoFit/>
          </a:bodyPr>
          <a:p>
            <a:pPr defTabSz="824230"/>
            <a:r>
              <a:rPr lang="en-US" altLang="zh-CN" sz="3200" b="0">
                <a:solidFill>
                  <a:schemeClr val="accent2"/>
                </a:solidFill>
                <a:latin typeface="Arial" panose="020B0604020202020204" pitchFamily="34" charset="0"/>
                <a:ea typeface="宋体" panose="02010600030101010101" pitchFamily="2" charset="-122"/>
              </a:rPr>
              <a:t> </a:t>
            </a:r>
            <a:r>
              <a:rPr lang="zh-CN" altLang="en-US" sz="3200" b="0" dirty="0">
                <a:solidFill>
                  <a:schemeClr val="accent2"/>
                </a:solidFill>
                <a:latin typeface="Arial" panose="020B0604020202020204" pitchFamily="34" charset="0"/>
                <a:ea typeface="宋体" panose="02010600030101010101" pitchFamily="2" charset="-122"/>
              </a:rPr>
              <a:t>可用时间 </a:t>
            </a:r>
            <a:r>
              <a:rPr lang="en-US" altLang="zh-CN" sz="3200" b="0">
                <a:solidFill>
                  <a:schemeClr val="accent2"/>
                </a:solidFill>
                <a:latin typeface="Arial" panose="020B0604020202020204" pitchFamily="34" charset="0"/>
                <a:ea typeface="宋体" panose="02010600030101010101" pitchFamily="2" charset="-122"/>
              </a:rPr>
              <a:t>= </a:t>
            </a:r>
            <a:r>
              <a:rPr lang="zh-CN" altLang="en-US" sz="3200" b="0" dirty="0">
                <a:solidFill>
                  <a:schemeClr val="accent2"/>
                </a:solidFill>
                <a:latin typeface="Arial" panose="020B0604020202020204" pitchFamily="34" charset="0"/>
                <a:ea typeface="宋体" panose="02010600030101010101" pitchFamily="2" charset="-122"/>
              </a:rPr>
              <a:t>付费时间</a:t>
            </a:r>
            <a:r>
              <a:rPr lang="en-US" altLang="zh-CN" sz="3200" b="0">
                <a:solidFill>
                  <a:schemeClr val="accent2"/>
                </a:solidFill>
                <a:latin typeface="Arial" panose="020B0604020202020204" pitchFamily="34" charset="0"/>
                <a:ea typeface="宋体" panose="02010600030101010101" pitchFamily="2" charset="-122"/>
              </a:rPr>
              <a:t> </a:t>
            </a:r>
            <a:r>
              <a:rPr lang="en-US" altLang="zh-CN" sz="3200" b="0">
                <a:solidFill>
                  <a:schemeClr val="accent2"/>
                </a:solidFill>
                <a:latin typeface="Arial" panose="020B0604020202020204" pitchFamily="34" charset="0"/>
              </a:rPr>
              <a:t> </a:t>
            </a:r>
            <a:r>
              <a:rPr lang="en-US" altLang="zh-CN" sz="3200" b="0">
                <a:solidFill>
                  <a:schemeClr val="accent2"/>
                </a:solidFill>
                <a:latin typeface="Arial" panose="020B0604020202020204" pitchFamily="34" charset="0"/>
                <a:ea typeface="宋体" panose="02010600030101010101" pitchFamily="2" charset="-122"/>
              </a:rPr>
              <a:t>– </a:t>
            </a:r>
            <a:r>
              <a:rPr lang="zh-CN" altLang="en-US" sz="3200" b="0" dirty="0">
                <a:solidFill>
                  <a:schemeClr val="accent2"/>
                </a:solidFill>
                <a:latin typeface="Arial" panose="020B0604020202020204" pitchFamily="34" charset="0"/>
                <a:ea typeface="宋体" panose="02010600030101010101" pitchFamily="2" charset="-122"/>
              </a:rPr>
              <a:t>休息时间</a:t>
            </a:r>
            <a:r>
              <a:rPr lang="en-US" altLang="zh-CN" sz="3200" b="0">
                <a:solidFill>
                  <a:schemeClr val="accent2"/>
                </a:solidFill>
                <a:latin typeface="Arial" panose="020B0604020202020204" pitchFamily="34" charset="0"/>
                <a:ea typeface="宋体" panose="02010600030101010101" pitchFamily="2" charset="-122"/>
              </a:rPr>
              <a:t> </a:t>
            </a:r>
            <a:endParaRPr lang="en-US" altLang="zh-CN" sz="3200" b="0">
              <a:solidFill>
                <a:schemeClr val="accent2"/>
              </a:solidFill>
              <a:latin typeface="Arial" panose="020B0604020202020204" pitchFamily="34" charset="0"/>
            </a:endParaRPr>
          </a:p>
          <a:p>
            <a:pPr defTabSz="824230"/>
            <a:r>
              <a:rPr lang="en-US" altLang="zh-CN" sz="3200" b="0">
                <a:solidFill>
                  <a:schemeClr val="accent2"/>
                </a:solidFill>
                <a:latin typeface="Arial" panose="020B0604020202020204" pitchFamily="34" charset="0"/>
              </a:rPr>
              <a:t>                       </a:t>
            </a:r>
            <a:r>
              <a:rPr lang="en-US" altLang="zh-CN" sz="3200" b="0">
                <a:solidFill>
                  <a:schemeClr val="accent2"/>
                </a:solidFill>
                <a:latin typeface="Arial" panose="020B0604020202020204" pitchFamily="34" charset="0"/>
                <a:ea typeface="宋体" panose="02010600030101010101" pitchFamily="2" charset="-122"/>
              </a:rPr>
              <a:t>=   8 </a:t>
            </a:r>
            <a:r>
              <a:rPr lang="zh-CN" altLang="en-US" sz="3200" b="0" dirty="0">
                <a:solidFill>
                  <a:schemeClr val="accent2"/>
                </a:solidFill>
                <a:latin typeface="Arial" panose="020B0604020202020204" pitchFamily="34" charset="0"/>
                <a:ea typeface="宋体" panose="02010600030101010101" pitchFamily="2" charset="-122"/>
              </a:rPr>
              <a:t>小时</a:t>
            </a:r>
            <a:r>
              <a:rPr lang="en-US" altLang="zh-CN" sz="3200" b="0">
                <a:solidFill>
                  <a:schemeClr val="accent2"/>
                </a:solidFill>
                <a:latin typeface="Arial" panose="020B0604020202020204" pitchFamily="34" charset="0"/>
                <a:ea typeface="宋体" panose="02010600030101010101" pitchFamily="2" charset="-122"/>
              </a:rPr>
              <a:t> </a:t>
            </a:r>
            <a:r>
              <a:rPr lang="en-US" altLang="zh-CN" sz="3200" b="0">
                <a:solidFill>
                  <a:schemeClr val="accent2"/>
                </a:solidFill>
                <a:latin typeface="Arial" panose="020B0604020202020204" pitchFamily="34" charset="0"/>
              </a:rPr>
              <a:t> </a:t>
            </a:r>
            <a:r>
              <a:rPr lang="en-US" altLang="zh-CN" sz="3200" b="0">
                <a:solidFill>
                  <a:schemeClr val="accent2"/>
                </a:solidFill>
                <a:latin typeface="Arial" panose="020B0604020202020204" pitchFamily="34" charset="0"/>
                <a:ea typeface="宋体" panose="02010600030101010101" pitchFamily="2" charset="-122"/>
              </a:rPr>
              <a:t>- 20 </a:t>
            </a:r>
            <a:r>
              <a:rPr lang="zh-CN" altLang="en-US" sz="3200" b="0" dirty="0">
                <a:solidFill>
                  <a:schemeClr val="accent2"/>
                </a:solidFill>
                <a:latin typeface="Arial" panose="020B0604020202020204" pitchFamily="34" charset="0"/>
                <a:ea typeface="宋体" panose="02010600030101010101" pitchFamily="2" charset="-122"/>
              </a:rPr>
              <a:t>分钟</a:t>
            </a:r>
            <a:r>
              <a:rPr lang="en-US" altLang="zh-CN" sz="3200" b="0">
                <a:solidFill>
                  <a:schemeClr val="accent2"/>
                </a:solidFill>
                <a:latin typeface="Arial" panose="020B0604020202020204" pitchFamily="34" charset="0"/>
                <a:ea typeface="宋体" panose="02010600030101010101" pitchFamily="2" charset="-122"/>
              </a:rPr>
              <a:t> </a:t>
            </a:r>
            <a:endParaRPr lang="en-US" altLang="zh-CN" sz="3200" b="0">
              <a:solidFill>
                <a:schemeClr val="accent2"/>
              </a:solidFill>
              <a:latin typeface="Arial" panose="020B0604020202020204" pitchFamily="34" charset="0"/>
            </a:endParaRPr>
          </a:p>
          <a:p>
            <a:pPr defTabSz="824230"/>
            <a:r>
              <a:rPr lang="en-US" altLang="zh-CN" sz="3200" b="0">
                <a:solidFill>
                  <a:schemeClr val="accent2"/>
                </a:solidFill>
                <a:latin typeface="Arial" panose="020B0604020202020204" pitchFamily="34" charset="0"/>
              </a:rPr>
              <a:t>                       </a:t>
            </a:r>
            <a:r>
              <a:rPr lang="en-US" altLang="zh-CN" sz="3200" b="0">
                <a:solidFill>
                  <a:schemeClr val="accent2"/>
                </a:solidFill>
                <a:latin typeface="Arial" panose="020B0604020202020204" pitchFamily="34" charset="0"/>
                <a:ea typeface="宋体" panose="02010600030101010101" pitchFamily="2" charset="-122"/>
              </a:rPr>
              <a:t>= 28,800 - 1200 </a:t>
            </a:r>
            <a:r>
              <a:rPr lang="zh-CN" altLang="en-US" sz="3200" b="0" dirty="0">
                <a:solidFill>
                  <a:schemeClr val="accent2"/>
                </a:solidFill>
                <a:latin typeface="Arial" panose="020B0604020202020204" pitchFamily="34" charset="0"/>
                <a:ea typeface="宋体" panose="02010600030101010101" pitchFamily="2" charset="-122"/>
              </a:rPr>
              <a:t>秒</a:t>
            </a:r>
            <a:r>
              <a:rPr lang="en-US" altLang="zh-CN" sz="3200" b="0">
                <a:solidFill>
                  <a:schemeClr val="accent2"/>
                </a:solidFill>
                <a:latin typeface="Arial" panose="020B0604020202020204" pitchFamily="34" charset="0"/>
                <a:ea typeface="宋体" panose="02010600030101010101" pitchFamily="2" charset="-122"/>
              </a:rPr>
              <a:t> </a:t>
            </a:r>
            <a:endParaRPr lang="en-US" altLang="zh-CN" sz="3200" b="0">
              <a:solidFill>
                <a:schemeClr val="accent2"/>
              </a:solidFill>
              <a:latin typeface="Arial" panose="020B0604020202020204" pitchFamily="34" charset="0"/>
            </a:endParaRPr>
          </a:p>
          <a:p>
            <a:pPr defTabSz="824230"/>
            <a:r>
              <a:rPr lang="en-US" altLang="zh-CN" sz="3200" b="0">
                <a:solidFill>
                  <a:schemeClr val="accent2"/>
                </a:solidFill>
                <a:latin typeface="Arial" panose="020B0604020202020204" pitchFamily="34" charset="0"/>
              </a:rPr>
              <a:t>                       </a:t>
            </a:r>
            <a:r>
              <a:rPr lang="en-US" altLang="zh-CN" sz="3200" b="0">
                <a:solidFill>
                  <a:schemeClr val="accent2"/>
                </a:solidFill>
                <a:latin typeface="Arial" panose="020B0604020202020204" pitchFamily="34" charset="0"/>
                <a:ea typeface="宋体" panose="02010600030101010101" pitchFamily="2" charset="-122"/>
              </a:rPr>
              <a:t>= 27,600 </a:t>
            </a:r>
            <a:r>
              <a:rPr lang="zh-CN" altLang="en-US" sz="3200" b="0" dirty="0">
                <a:solidFill>
                  <a:schemeClr val="accent2"/>
                </a:solidFill>
                <a:latin typeface="Arial" panose="020B0604020202020204" pitchFamily="34" charset="0"/>
                <a:ea typeface="宋体" panose="02010600030101010101" pitchFamily="2" charset="-122"/>
              </a:rPr>
              <a:t>秒</a:t>
            </a:r>
            <a:r>
              <a:rPr lang="en-US" altLang="zh-CN" sz="3200" b="0">
                <a:solidFill>
                  <a:schemeClr val="accent2"/>
                </a:solidFill>
                <a:latin typeface="Arial" panose="020B0604020202020204" pitchFamily="34" charset="0"/>
                <a:ea typeface="宋体" panose="02010600030101010101" pitchFamily="2" charset="-122"/>
              </a:rPr>
              <a:t> </a:t>
            </a:r>
            <a:r>
              <a:rPr lang="en-US" altLang="zh-CN" sz="3200" b="0">
                <a:solidFill>
                  <a:schemeClr val="accent2"/>
                </a:solidFill>
                <a:latin typeface="Arial" panose="020B0604020202020204" pitchFamily="34" charset="0"/>
              </a:rPr>
              <a:t> </a:t>
            </a:r>
            <a:r>
              <a:rPr lang="en-US" altLang="zh-CN" sz="3200" b="0">
                <a:solidFill>
                  <a:schemeClr val="accent2"/>
                </a:solidFill>
                <a:latin typeface="Arial" panose="020B0604020202020204" pitchFamily="34" charset="0"/>
                <a:ea typeface="宋体" panose="02010600030101010101" pitchFamily="2" charset="-122"/>
              </a:rPr>
              <a:t>/ </a:t>
            </a:r>
            <a:r>
              <a:rPr lang="zh-CN" altLang="en-US" sz="3200" b="0" dirty="0">
                <a:solidFill>
                  <a:schemeClr val="accent2"/>
                </a:solidFill>
                <a:latin typeface="Arial" panose="020B0604020202020204" pitchFamily="34" charset="0"/>
                <a:ea typeface="宋体" panose="02010600030101010101" pitchFamily="2" charset="-122"/>
              </a:rPr>
              <a:t>班</a:t>
            </a:r>
            <a:r>
              <a:rPr lang="en-US" altLang="zh-CN" sz="3200" b="0">
                <a:solidFill>
                  <a:schemeClr val="accent2"/>
                </a:solidFill>
                <a:latin typeface="Arial" panose="020B0604020202020204" pitchFamily="34" charset="0"/>
                <a:ea typeface="宋体" panose="02010600030101010101" pitchFamily="2" charset="-122"/>
              </a:rPr>
              <a:t> </a:t>
            </a:r>
            <a:endParaRPr lang="en-US" altLang="zh-CN" sz="3200" b="0">
              <a:solidFill>
                <a:schemeClr val="accent2"/>
              </a:solidFill>
              <a:latin typeface="Arial" panose="020B0604020202020204" pitchFamily="34" charset="0"/>
            </a:endParaRPr>
          </a:p>
        </p:txBody>
      </p:sp>
      <p:sp>
        <p:nvSpPr>
          <p:cNvPr id="140293" name="Rectangle 5"/>
          <p:cNvSpPr/>
          <p:nvPr/>
        </p:nvSpPr>
        <p:spPr>
          <a:xfrm>
            <a:off x="304800" y="3875088"/>
            <a:ext cx="4464050" cy="1138237"/>
          </a:xfrm>
          <a:prstGeom prst="rect">
            <a:avLst/>
          </a:prstGeom>
          <a:noFill/>
          <a:ln w="9525" cap="flat" cmpd="sng">
            <a:solidFill>
              <a:schemeClr val="tx1"/>
            </a:solidFill>
            <a:prstDash val="solid"/>
            <a:miter/>
            <a:headEnd type="none" w="med" len="med"/>
            <a:tailEnd type="none" w="med" len="med"/>
          </a:ln>
        </p:spPr>
        <p:txBody>
          <a:bodyPr lIns="92075" tIns="46038" rIns="92075" bIns="46038">
            <a:spAutoFit/>
          </a:bodyPr>
          <a:p>
            <a:r>
              <a:rPr lang="en-US" altLang="zh-CN" sz="3600" b="0">
                <a:solidFill>
                  <a:schemeClr val="accent2"/>
                </a:solidFill>
                <a:latin typeface="Arial" panose="020B0604020202020204" pitchFamily="34" charset="0"/>
                <a:ea typeface="宋体" panose="02010600030101010101" pitchFamily="2" charset="-122"/>
              </a:rPr>
              <a:t>    </a:t>
            </a:r>
            <a:r>
              <a:rPr lang="en-US" altLang="zh-CN" sz="3200" b="0">
                <a:solidFill>
                  <a:schemeClr val="accent2"/>
                </a:solidFill>
                <a:latin typeface="Arial" panose="020B0604020202020204" pitchFamily="34" charset="0"/>
                <a:ea typeface="宋体" panose="02010600030101010101" pitchFamily="2" charset="-122"/>
              </a:rPr>
              <a:t> </a:t>
            </a:r>
            <a:r>
              <a:rPr lang="zh-CN" altLang="en-US" sz="3200" b="0" dirty="0">
                <a:solidFill>
                  <a:schemeClr val="accent2"/>
                </a:solidFill>
                <a:latin typeface="Arial" panose="020B0604020202020204" pitchFamily="34" charset="0"/>
                <a:ea typeface="宋体" panose="02010600030101010101" pitchFamily="2" charset="-122"/>
              </a:rPr>
              <a:t>可用时间</a:t>
            </a:r>
            <a:endParaRPr lang="zh-CN" altLang="en-US" sz="3200" b="0" dirty="0">
              <a:solidFill>
                <a:schemeClr val="accent2"/>
              </a:solidFill>
              <a:latin typeface="Arial" panose="020B0604020202020204" pitchFamily="34" charset="0"/>
              <a:ea typeface="宋体" panose="02010600030101010101" pitchFamily="2" charset="-122"/>
            </a:endParaRPr>
          </a:p>
          <a:p>
            <a:r>
              <a:rPr lang="en-US" altLang="zh-CN" sz="3200" b="0">
                <a:solidFill>
                  <a:schemeClr val="accent2"/>
                </a:solidFill>
                <a:latin typeface="Arial" panose="020B0604020202020204" pitchFamily="34" charset="0"/>
                <a:ea typeface="宋体" panose="02010600030101010101" pitchFamily="2" charset="-122"/>
              </a:rPr>
              <a:t>      </a:t>
            </a:r>
            <a:r>
              <a:rPr lang="zh-CN" altLang="en-US" sz="3200" b="0" dirty="0">
                <a:solidFill>
                  <a:schemeClr val="accent2"/>
                </a:solidFill>
                <a:latin typeface="Arial" panose="020B0604020202020204" pitchFamily="34" charset="0"/>
                <a:ea typeface="宋体" panose="02010600030101010101" pitchFamily="2" charset="-122"/>
              </a:rPr>
              <a:t>顾客要求</a:t>
            </a:r>
            <a:endParaRPr lang="zh-CN" altLang="en-US" sz="3200" b="0" dirty="0">
              <a:solidFill>
                <a:schemeClr val="accent2"/>
              </a:solidFill>
              <a:latin typeface="Arial" panose="020B0604020202020204" pitchFamily="34" charset="0"/>
              <a:ea typeface="宋体" panose="02010600030101010101" pitchFamily="2" charset="-122"/>
            </a:endParaRPr>
          </a:p>
        </p:txBody>
      </p:sp>
      <p:sp>
        <p:nvSpPr>
          <p:cNvPr id="140294" name="Line 6"/>
          <p:cNvSpPr/>
          <p:nvPr/>
        </p:nvSpPr>
        <p:spPr>
          <a:xfrm>
            <a:off x="415925" y="4433888"/>
            <a:ext cx="3378200" cy="3175"/>
          </a:xfrm>
          <a:prstGeom prst="line">
            <a:avLst/>
          </a:prstGeom>
          <a:ln w="25400" cap="flat" cmpd="sng">
            <a:solidFill>
              <a:schemeClr val="accent2"/>
            </a:solidFill>
            <a:prstDash val="solid"/>
            <a:headEnd type="none" w="sm" len="sm"/>
            <a:tailEnd type="none" w="sm" len="sm"/>
          </a:ln>
        </p:spPr>
      </p:sp>
      <p:sp>
        <p:nvSpPr>
          <p:cNvPr id="140295" name="Rectangle 7"/>
          <p:cNvSpPr/>
          <p:nvPr/>
        </p:nvSpPr>
        <p:spPr>
          <a:xfrm>
            <a:off x="4937125" y="4143375"/>
            <a:ext cx="534988" cy="577850"/>
          </a:xfrm>
          <a:prstGeom prst="rect">
            <a:avLst/>
          </a:prstGeom>
          <a:noFill/>
          <a:ln w="9525">
            <a:noFill/>
          </a:ln>
        </p:spPr>
        <p:txBody>
          <a:bodyPr wrap="none" lIns="92075" tIns="46038" rIns="92075" bIns="46038">
            <a:spAutoFit/>
          </a:bodyPr>
          <a:p>
            <a:pPr algn="ctr"/>
            <a:r>
              <a:rPr lang="en-US" altLang="zh-CN" sz="3200" b="0">
                <a:solidFill>
                  <a:schemeClr val="accent2"/>
                </a:solidFill>
                <a:latin typeface="Arial" panose="020B0604020202020204" pitchFamily="34" charset="0"/>
                <a:ea typeface="宋体" panose="02010600030101010101" pitchFamily="2" charset="-122"/>
              </a:rPr>
              <a:t>= </a:t>
            </a:r>
            <a:endParaRPr lang="en-US" altLang="zh-CN" sz="3200" b="0">
              <a:solidFill>
                <a:schemeClr val="accent2"/>
              </a:solidFill>
              <a:latin typeface="Arial" panose="020B0604020202020204" pitchFamily="34" charset="0"/>
              <a:ea typeface="宋体" panose="02010600030101010101" pitchFamily="2" charset="-122"/>
            </a:endParaRPr>
          </a:p>
        </p:txBody>
      </p:sp>
      <p:sp>
        <p:nvSpPr>
          <p:cNvPr id="140296" name="Rectangle 8"/>
          <p:cNvSpPr/>
          <p:nvPr/>
        </p:nvSpPr>
        <p:spPr>
          <a:xfrm>
            <a:off x="6183313" y="3921125"/>
            <a:ext cx="2417762" cy="1066800"/>
          </a:xfrm>
          <a:prstGeom prst="rect">
            <a:avLst/>
          </a:prstGeom>
          <a:noFill/>
          <a:ln w="9525">
            <a:noFill/>
          </a:ln>
        </p:spPr>
        <p:txBody>
          <a:bodyPr wrap="none" lIns="92075" tIns="46038" rIns="92075" bIns="46038">
            <a:spAutoFit/>
          </a:bodyPr>
          <a:p>
            <a:pPr algn="ctr"/>
            <a:r>
              <a:rPr lang="en-US" altLang="zh-CN" sz="3200" b="0">
                <a:solidFill>
                  <a:schemeClr val="accent2"/>
                </a:solidFill>
                <a:latin typeface="Arial" panose="020B0604020202020204" pitchFamily="34" charset="0"/>
                <a:ea typeface="宋体" panose="02010600030101010101" pitchFamily="2" charset="-122"/>
              </a:rPr>
              <a:t>27,600 </a:t>
            </a:r>
            <a:r>
              <a:rPr lang="zh-CN" altLang="en-US" sz="3200" b="0" dirty="0">
                <a:solidFill>
                  <a:schemeClr val="accent2"/>
                </a:solidFill>
                <a:latin typeface="Arial" panose="020B0604020202020204" pitchFamily="34" charset="0"/>
                <a:ea typeface="宋体" panose="02010600030101010101" pitchFamily="2" charset="-122"/>
              </a:rPr>
              <a:t>秒</a:t>
            </a:r>
            <a:r>
              <a:rPr lang="en-US" altLang="zh-CN" sz="3200" b="0">
                <a:solidFill>
                  <a:schemeClr val="accent2"/>
                </a:solidFill>
                <a:latin typeface="Arial" panose="020B0604020202020204" pitchFamily="34" charset="0"/>
                <a:ea typeface="宋体" panose="02010600030101010101" pitchFamily="2" charset="-122"/>
              </a:rPr>
              <a:t> </a:t>
            </a:r>
            <a:endParaRPr lang="en-US" altLang="zh-CN" sz="3200" b="0">
              <a:solidFill>
                <a:schemeClr val="accent2"/>
              </a:solidFill>
              <a:latin typeface="Arial" panose="020B0604020202020204" pitchFamily="34" charset="0"/>
            </a:endParaRPr>
          </a:p>
          <a:p>
            <a:pPr algn="ctr"/>
            <a:r>
              <a:rPr lang="en-US" altLang="zh-CN" sz="3200" b="0">
                <a:solidFill>
                  <a:schemeClr val="accent2"/>
                </a:solidFill>
                <a:latin typeface="Arial" panose="020B0604020202020204" pitchFamily="34" charset="0"/>
                <a:ea typeface="宋体" panose="02010600030101010101" pitchFamily="2" charset="-122"/>
              </a:rPr>
              <a:t>460 </a:t>
            </a:r>
            <a:r>
              <a:rPr lang="zh-CN" altLang="en-US" sz="3200" b="0" dirty="0">
                <a:solidFill>
                  <a:schemeClr val="accent2"/>
                </a:solidFill>
                <a:latin typeface="Arial" panose="020B0604020202020204" pitchFamily="34" charset="0"/>
                <a:ea typeface="宋体" panose="02010600030101010101" pitchFamily="2" charset="-122"/>
              </a:rPr>
              <a:t>件</a:t>
            </a:r>
            <a:r>
              <a:rPr lang="en-US" altLang="zh-CN" sz="3200" b="0">
                <a:solidFill>
                  <a:schemeClr val="accent2"/>
                </a:solidFill>
                <a:latin typeface="Arial" panose="020B0604020202020204" pitchFamily="34" charset="0"/>
                <a:ea typeface="宋体" panose="02010600030101010101" pitchFamily="2" charset="-122"/>
              </a:rPr>
              <a:t> </a:t>
            </a:r>
            <a:r>
              <a:rPr lang="zh-CN" altLang="en-US" sz="3200" b="0" dirty="0">
                <a:solidFill>
                  <a:schemeClr val="accent2"/>
                </a:solidFill>
                <a:latin typeface="Arial" panose="020B0604020202020204" pitchFamily="34" charset="0"/>
                <a:ea typeface="宋体" panose="02010600030101010101" pitchFamily="2" charset="-122"/>
              </a:rPr>
              <a:t>每班</a:t>
            </a:r>
            <a:r>
              <a:rPr lang="en-US" altLang="zh-CN" sz="3200" b="0">
                <a:solidFill>
                  <a:schemeClr val="accent2"/>
                </a:solidFill>
                <a:latin typeface="Arial" panose="020B0604020202020204" pitchFamily="34" charset="0"/>
                <a:ea typeface="宋体" panose="02010600030101010101" pitchFamily="2" charset="-122"/>
              </a:rPr>
              <a:t> </a:t>
            </a:r>
            <a:endParaRPr lang="en-US" altLang="zh-CN" sz="3200" b="0">
              <a:solidFill>
                <a:schemeClr val="accent2"/>
              </a:solidFill>
              <a:latin typeface="Arial" panose="020B0604020202020204" pitchFamily="34" charset="0"/>
            </a:endParaRPr>
          </a:p>
        </p:txBody>
      </p:sp>
      <p:sp>
        <p:nvSpPr>
          <p:cNvPr id="140297" name="Line 9"/>
          <p:cNvSpPr/>
          <p:nvPr/>
        </p:nvSpPr>
        <p:spPr>
          <a:xfrm>
            <a:off x="5508625" y="4433888"/>
            <a:ext cx="3962400" cy="0"/>
          </a:xfrm>
          <a:prstGeom prst="line">
            <a:avLst/>
          </a:prstGeom>
          <a:ln w="25400" cap="flat" cmpd="sng">
            <a:solidFill>
              <a:schemeClr val="accent2"/>
            </a:solidFill>
            <a:prstDash val="solid"/>
            <a:headEnd type="none" w="sm" len="sm"/>
            <a:tailEnd type="none" w="sm" len="sm"/>
          </a:ln>
        </p:spPr>
      </p:sp>
      <p:sp>
        <p:nvSpPr>
          <p:cNvPr id="140298" name="Rectangle 10"/>
          <p:cNvSpPr/>
          <p:nvPr/>
        </p:nvSpPr>
        <p:spPr>
          <a:xfrm>
            <a:off x="412750" y="5303838"/>
            <a:ext cx="6719888" cy="579437"/>
          </a:xfrm>
          <a:prstGeom prst="rect">
            <a:avLst/>
          </a:prstGeom>
          <a:noFill/>
          <a:ln w="9525">
            <a:noFill/>
          </a:ln>
        </p:spPr>
        <p:txBody>
          <a:bodyPr wrap="none" lIns="92075" tIns="46038" rIns="92075" bIns="46038">
            <a:spAutoFit/>
          </a:bodyPr>
          <a:p>
            <a:pPr defTabSz="824230" eaLnBrk="0" hangingPunct="0"/>
            <a:r>
              <a:rPr lang="en-US" altLang="zh-CN" sz="3200" b="0">
                <a:solidFill>
                  <a:schemeClr val="accent2"/>
                </a:solidFill>
                <a:latin typeface="Arial" panose="020B0604020202020204" pitchFamily="34" charset="0"/>
                <a:ea typeface="宋体" panose="02010600030101010101" pitchFamily="2" charset="-122"/>
              </a:rPr>
              <a:t>  </a:t>
            </a:r>
            <a:r>
              <a:rPr lang="zh-CN" altLang="en-US" sz="3200" b="0" dirty="0">
                <a:solidFill>
                  <a:schemeClr val="accent2"/>
                </a:solidFill>
                <a:latin typeface="Arial" panose="020B0604020202020204" pitchFamily="34" charset="0"/>
                <a:ea typeface="宋体" panose="02010600030101010101" pitchFamily="2" charset="-122"/>
              </a:rPr>
              <a:t>理想的操作时间（或节拍）</a:t>
            </a:r>
            <a:r>
              <a:rPr lang="en-US" altLang="zh-CN" sz="3200" b="0">
                <a:solidFill>
                  <a:schemeClr val="accent2"/>
                </a:solidFill>
                <a:latin typeface="Arial" panose="020B0604020202020204" pitchFamily="34" charset="0"/>
                <a:ea typeface="宋体" panose="02010600030101010101" pitchFamily="2" charset="-122"/>
              </a:rPr>
              <a:t>= 60 </a:t>
            </a:r>
            <a:r>
              <a:rPr lang="zh-CN" altLang="en-US" sz="3200" b="0" dirty="0">
                <a:solidFill>
                  <a:schemeClr val="accent2"/>
                </a:solidFill>
                <a:latin typeface="Arial" panose="020B0604020202020204" pitchFamily="34" charset="0"/>
                <a:ea typeface="宋体" panose="02010600030101010101" pitchFamily="2" charset="-122"/>
              </a:rPr>
              <a:t>秒</a:t>
            </a:r>
            <a:r>
              <a:rPr lang="en-US" altLang="zh-CN" sz="3200" b="0">
                <a:solidFill>
                  <a:schemeClr val="accent2"/>
                </a:solidFill>
                <a:latin typeface="Arial" panose="020B0604020202020204" pitchFamily="34" charset="0"/>
                <a:ea typeface="宋体" panose="02010600030101010101" pitchFamily="2" charset="-122"/>
              </a:rPr>
              <a:t> </a:t>
            </a:r>
            <a:endParaRPr lang="en-US" altLang="zh-CN" sz="3200" b="0">
              <a:solidFill>
                <a:schemeClr val="accent2"/>
              </a:solidFill>
              <a:latin typeface="Arial" panose="020B0604020202020204" pitchFamily="34" charset="0"/>
            </a:endParaRPr>
          </a:p>
        </p:txBody>
      </p:sp>
      <p:sp>
        <p:nvSpPr>
          <p:cNvPr id="140299" name="Rectangle 11"/>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ACME </a:t>
            </a:r>
            <a:r>
              <a:rPr lang="zh-CN" altLang="en-US" dirty="0">
                <a:ea typeface="宋体" panose="02010600030101010101" pitchFamily="2" charset="-122"/>
              </a:rPr>
              <a:t>冲压节拍</a:t>
            </a:r>
            <a:r>
              <a:rPr lang="en-US" altLang="zh-CN">
                <a:ea typeface="宋体" panose="02010600030101010101" pitchFamily="2" charset="-122"/>
              </a:rPr>
              <a:t> </a:t>
            </a:r>
            <a:endParaRPr lang="en-US" altLang="zh-CN"/>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Rectangle 2"/>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将来状态图问题</a:t>
            </a:r>
            <a:r>
              <a:rPr lang="en-US" altLang="zh-CN">
                <a:ea typeface="宋体" panose="02010600030101010101" pitchFamily="2" charset="-122"/>
              </a:rPr>
              <a:t>#2</a:t>
            </a:r>
            <a:br>
              <a:rPr lang="en-US" altLang="zh-CN">
                <a:ea typeface="宋体" panose="02010600030101010101" pitchFamily="2" charset="-122"/>
              </a:rPr>
            </a:br>
            <a:endParaRPr lang="en-US" altLang="zh-CN">
              <a:ea typeface="宋体" panose="02010600030101010101" pitchFamily="2" charset="-122"/>
            </a:endParaRPr>
          </a:p>
        </p:txBody>
      </p:sp>
      <p:sp>
        <p:nvSpPr>
          <p:cNvPr id="141315" name="Rectangle 3"/>
          <p:cNvSpPr>
            <a:spLocks noGrp="1"/>
          </p:cNvSpPr>
          <p:nvPr>
            <p:ph idx="1"/>
          </p:nvPr>
        </p:nvSpPr>
        <p:spPr>
          <a:ln/>
        </p:spPr>
        <p:txBody>
          <a:bodyPr vert="horz" wrap="square" lIns="91440" tIns="45720" rIns="91440" bIns="45720" anchor="t" anchorCtr="0"/>
          <a:p>
            <a:pPr eaLnBrk="1" hangingPunct="1"/>
            <a:r>
              <a:rPr lang="zh-CN" altLang="en-US" dirty="0">
                <a:ea typeface="宋体" panose="02010600030101010101" pitchFamily="2" charset="-122"/>
              </a:rPr>
              <a:t>是否建立成品超市，顾客从这里拉动，或直接发货</a:t>
            </a:r>
            <a:r>
              <a:rPr lang="en-US" altLang="zh-CN">
                <a:ea typeface="宋体" panose="02010600030101010101" pitchFamily="2" charset="-122"/>
              </a:rPr>
              <a:t> ?</a:t>
            </a:r>
            <a:endParaRPr lang="en-US" altLang="zh-CN">
              <a:ea typeface="宋体" panose="02010600030101010101" pitchFamily="2" charset="-122"/>
            </a:endParaRPr>
          </a:p>
          <a:p>
            <a:pPr eaLnBrk="1" hangingPunct="1"/>
            <a:endParaRPr lang="en-US" altLang="zh-CN"/>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Line 2"/>
          <p:cNvSpPr/>
          <p:nvPr/>
        </p:nvSpPr>
        <p:spPr>
          <a:xfrm flipH="1">
            <a:off x="1981200" y="2819400"/>
            <a:ext cx="5335588" cy="1143000"/>
          </a:xfrm>
          <a:prstGeom prst="line">
            <a:avLst/>
          </a:prstGeom>
          <a:ln w="38100" cap="flat" cmpd="sng">
            <a:solidFill>
              <a:schemeClr val="tx1"/>
            </a:solidFill>
            <a:prstDash val="solid"/>
            <a:headEnd type="none" w="med" len="med"/>
            <a:tailEnd type="triangle" w="med" len="med"/>
          </a:ln>
        </p:spPr>
      </p:sp>
      <p:sp>
        <p:nvSpPr>
          <p:cNvPr id="1435651" name="Rectangle 3"/>
          <p:cNvSpPr>
            <a:spLocks noChangeArrowheads="1"/>
          </p:cNvSpPr>
          <p:nvPr/>
        </p:nvSpPr>
        <p:spPr bwMode="auto">
          <a:xfrm>
            <a:off x="0" y="304800"/>
            <a:ext cx="8839200" cy="576263"/>
          </a:xfrm>
          <a:prstGeom prst="rect">
            <a:avLst/>
          </a:prstGeom>
          <a:noFill/>
          <a:ln w="9525">
            <a:noFill/>
            <a:miter lim="800000"/>
          </a:ln>
          <a:effectLst/>
        </p:spPr>
        <p:txBody>
          <a:bodyPr lIns="87313" tIns="44450" rIns="87313" bIns="44450">
            <a:spAutoFit/>
          </a:bodyPr>
          <a:lstStyle/>
          <a:p>
            <a:pPr marL="0" marR="0" lvl="0" indent="0" algn="ctr" defTabSz="742950" rtl="0" eaLnBrk="0" fontAlgn="base" latinLnBrk="0" hangingPunct="0">
              <a:lnSpc>
                <a:spcPct val="100000"/>
              </a:lnSpc>
              <a:spcBef>
                <a:spcPct val="0"/>
              </a:spcBef>
              <a:spcAft>
                <a:spcPct val="0"/>
              </a:spcAft>
              <a:buClrTx/>
              <a:buSzTx/>
              <a:buFontTx/>
              <a:buNone/>
              <a:defRPr/>
            </a:pPr>
            <a:endParaRPr kumimoji="0" lang="en-US" altLang="zh-CN" sz="3200" b="1" i="0" u="none" strike="noStrike" kern="1200" cap="none" spc="0" normalizeH="0" baseline="0" noProof="0">
              <a:ln>
                <a:noFill/>
              </a:ln>
              <a:solidFill>
                <a:srgbClr val="FFFF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435652" name="Rectangle 4"/>
          <p:cNvSpPr>
            <a:spLocks noChangeArrowheads="1"/>
          </p:cNvSpPr>
          <p:nvPr/>
        </p:nvSpPr>
        <p:spPr bwMode="auto">
          <a:xfrm>
            <a:off x="-38100" y="5581650"/>
            <a:ext cx="9904413" cy="579438"/>
          </a:xfrm>
          <a:prstGeom prst="rect">
            <a:avLst/>
          </a:prstGeom>
          <a:noFill/>
          <a:ln w="9525">
            <a:noFill/>
            <a:miter lim="800000"/>
          </a:ln>
          <a:effectLst/>
        </p:spPr>
        <p:txBody>
          <a:bodyPr lIns="92075" tIns="46038" rIns="92075" bIns="46038">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3200" b="1"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顾客时间表装配</a:t>
            </a:r>
            <a:endParaRPr kumimoji="0" lang="zh-CN" altLang="en-US" sz="3200" b="1"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42341" name="Rectangle 5"/>
          <p:cNvSpPr/>
          <p:nvPr/>
        </p:nvSpPr>
        <p:spPr>
          <a:xfrm>
            <a:off x="4911725" y="3919538"/>
            <a:ext cx="2033588" cy="1255712"/>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2342" name="Line 6"/>
          <p:cNvSpPr/>
          <p:nvPr/>
        </p:nvSpPr>
        <p:spPr>
          <a:xfrm>
            <a:off x="4903788" y="4325938"/>
            <a:ext cx="2082800" cy="0"/>
          </a:xfrm>
          <a:prstGeom prst="line">
            <a:avLst/>
          </a:prstGeom>
          <a:ln w="25400" cap="flat" cmpd="sng">
            <a:solidFill>
              <a:schemeClr val="tx1"/>
            </a:solidFill>
            <a:prstDash val="solid"/>
            <a:headEnd type="none" w="sm" len="sm"/>
            <a:tailEnd type="none" w="sm" len="sm"/>
          </a:ln>
        </p:spPr>
      </p:sp>
      <p:sp>
        <p:nvSpPr>
          <p:cNvPr id="142343" name="Rectangle 7"/>
          <p:cNvSpPr/>
          <p:nvPr/>
        </p:nvSpPr>
        <p:spPr>
          <a:xfrm>
            <a:off x="4765675" y="3914775"/>
            <a:ext cx="2319338" cy="427038"/>
          </a:xfrm>
          <a:prstGeom prst="rect">
            <a:avLst/>
          </a:prstGeom>
          <a:solidFill>
            <a:schemeClr val="bg1"/>
          </a:solidFill>
          <a:ln w="9525" cap="flat" cmpd="sng">
            <a:solidFill>
              <a:schemeClr val="tx1"/>
            </a:solidFill>
            <a:prstDash val="solid"/>
            <a:miter/>
            <a:headEnd type="none" w="med" len="med"/>
            <a:tailEnd type="none" w="med" len="med"/>
          </a:ln>
        </p:spPr>
        <p:txBody>
          <a:bodyPr lIns="82550" tIns="41275" rIns="82550" bIns="41275">
            <a:spAutoFit/>
          </a:bodyPr>
          <a:p>
            <a:pPr algn="ctr" defTabSz="739775"/>
            <a:r>
              <a:rPr lang="en-US" altLang="zh-CN" sz="2200">
                <a:latin typeface="Arial" panose="020B0604020202020204" pitchFamily="34" charset="0"/>
                <a:ea typeface="宋体" panose="02010600030101010101" pitchFamily="2" charset="-122"/>
              </a:rPr>
              <a:t> </a:t>
            </a:r>
            <a:r>
              <a:rPr lang="zh-CN" altLang="en-US" sz="2200" dirty="0">
                <a:latin typeface="Arial" panose="020B0604020202020204" pitchFamily="34" charset="0"/>
                <a:ea typeface="宋体" panose="02010600030101010101" pitchFamily="2" charset="-122"/>
              </a:rPr>
              <a:t>发货</a:t>
            </a:r>
            <a:endParaRPr lang="zh-CN" altLang="en-US" sz="2200" dirty="0">
              <a:latin typeface="Arial" panose="020B0604020202020204" pitchFamily="34" charset="0"/>
              <a:ea typeface="宋体" panose="02010600030101010101" pitchFamily="2" charset="-122"/>
            </a:endParaRPr>
          </a:p>
        </p:txBody>
      </p:sp>
      <p:sp>
        <p:nvSpPr>
          <p:cNvPr id="1435656" name="Freeform 8"/>
          <p:cNvSpPr/>
          <p:nvPr/>
        </p:nvSpPr>
        <p:spPr bwMode="auto">
          <a:xfrm>
            <a:off x="7048500" y="4308475"/>
            <a:ext cx="2724150" cy="557213"/>
          </a:xfrm>
          <a:custGeom>
            <a:avLst/>
            <a:gdLst/>
            <a:ahLst/>
            <a:cxnLst>
              <a:cxn ang="0">
                <a:pos x="0" y="87"/>
              </a:cxn>
              <a:cxn ang="0">
                <a:pos x="1375" y="88"/>
              </a:cxn>
              <a:cxn ang="0">
                <a:pos x="1376" y="0"/>
              </a:cxn>
              <a:cxn ang="0">
                <a:pos x="1583" y="174"/>
              </a:cxn>
              <a:cxn ang="0">
                <a:pos x="1375" y="350"/>
              </a:cxn>
              <a:cxn ang="0">
                <a:pos x="1374" y="263"/>
              </a:cxn>
              <a:cxn ang="0">
                <a:pos x="0" y="262"/>
              </a:cxn>
            </a:cxnLst>
            <a:rect l="0" t="0" r="r" b="b"/>
            <a:pathLst>
              <a:path w="1584" h="351">
                <a:moveTo>
                  <a:pt x="0" y="87"/>
                </a:moveTo>
                <a:lnTo>
                  <a:pt x="1375" y="88"/>
                </a:lnTo>
                <a:lnTo>
                  <a:pt x="1376" y="0"/>
                </a:lnTo>
                <a:lnTo>
                  <a:pt x="1583" y="174"/>
                </a:lnTo>
                <a:lnTo>
                  <a:pt x="1375" y="350"/>
                </a:lnTo>
                <a:lnTo>
                  <a:pt x="1374" y="263"/>
                </a:lnTo>
                <a:lnTo>
                  <a:pt x="0" y="262"/>
                </a:lnTo>
              </a:path>
            </a:pathLst>
          </a:custGeom>
          <a:solidFill>
            <a:schemeClr val="bg1"/>
          </a:solidFill>
          <a:ln w="25400" cap="rnd" cmpd="sng">
            <a:solidFill>
              <a:schemeClr val="tx1"/>
            </a:solidFill>
            <a:prstDash val="solid"/>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42345" name="Group 9"/>
          <p:cNvGrpSpPr/>
          <p:nvPr/>
        </p:nvGrpSpPr>
        <p:grpSpPr>
          <a:xfrm>
            <a:off x="7534275" y="4086225"/>
            <a:ext cx="1571625" cy="922338"/>
            <a:chOff x="4458" y="2662"/>
            <a:chExt cx="914" cy="581"/>
          </a:xfrm>
        </p:grpSpPr>
        <p:sp>
          <p:nvSpPr>
            <p:cNvPr id="142355" name="Oval 10"/>
            <p:cNvSpPr/>
            <p:nvPr/>
          </p:nvSpPr>
          <p:spPr>
            <a:xfrm>
              <a:off x="5141" y="3072"/>
              <a:ext cx="169" cy="171"/>
            </a:xfrm>
            <a:prstGeom prst="ellipse">
              <a:avLst/>
            </a:prstGeom>
            <a:solidFill>
              <a:schemeClr val="bg1"/>
            </a:solidFill>
            <a:ln w="254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2356" name="Oval 11"/>
            <p:cNvSpPr/>
            <p:nvPr/>
          </p:nvSpPr>
          <p:spPr>
            <a:xfrm>
              <a:off x="4559" y="3072"/>
              <a:ext cx="169" cy="171"/>
            </a:xfrm>
            <a:prstGeom prst="ellipse">
              <a:avLst/>
            </a:prstGeom>
            <a:solidFill>
              <a:schemeClr val="bg1"/>
            </a:solidFill>
            <a:ln w="254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2357" name="Rectangle 12"/>
            <p:cNvSpPr/>
            <p:nvPr/>
          </p:nvSpPr>
          <p:spPr>
            <a:xfrm>
              <a:off x="4458" y="2662"/>
              <a:ext cx="642" cy="450"/>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2358" name="Rectangle 13"/>
            <p:cNvSpPr/>
            <p:nvPr/>
          </p:nvSpPr>
          <p:spPr>
            <a:xfrm>
              <a:off x="5116" y="2816"/>
              <a:ext cx="256" cy="296"/>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435662" name="Line 14"/>
          <p:cNvSpPr>
            <a:spLocks noChangeShapeType="1"/>
          </p:cNvSpPr>
          <p:nvPr/>
        </p:nvSpPr>
        <p:spPr bwMode="auto">
          <a:xfrm>
            <a:off x="2425700" y="4584700"/>
            <a:ext cx="2393950" cy="0"/>
          </a:xfrm>
          <a:prstGeom prst="line">
            <a:avLst/>
          </a:prstGeom>
          <a:noFill/>
          <a:ln w="38100">
            <a:solidFill>
              <a:schemeClr val="tx1"/>
            </a:solidFill>
            <a:round/>
            <a:headEnd type="none" w="sm" len="sm"/>
            <a:tailEnd type="stealth" w="med" len="lg"/>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42347" name="Rectangle 15"/>
          <p:cNvSpPr/>
          <p:nvPr/>
        </p:nvSpPr>
        <p:spPr>
          <a:xfrm>
            <a:off x="7721600" y="2581275"/>
            <a:ext cx="1493838" cy="457200"/>
          </a:xfrm>
          <a:prstGeom prst="rect">
            <a:avLst/>
          </a:prstGeom>
          <a:noFill/>
          <a:ln w="12700">
            <a:noFill/>
          </a:ln>
        </p:spPr>
        <p:txBody>
          <a:bodyPr wrap="none" lIns="92075" tIns="46038" rIns="92075" bIns="46038">
            <a:spAutoFit/>
          </a:bodyPr>
          <a:p>
            <a:pPr algn="ctr"/>
            <a:r>
              <a:rPr lang="en-US" altLang="zh-CN" sz="2400">
                <a:solidFill>
                  <a:schemeClr val="accent2"/>
                </a:solidFill>
                <a:latin typeface="Arial" panose="020B0604020202020204" pitchFamily="34" charset="0"/>
                <a:ea typeface="宋体" panose="02010600030101010101" pitchFamily="2" charset="-122"/>
              </a:rPr>
              <a:t> </a:t>
            </a:r>
            <a:r>
              <a:rPr lang="zh-CN" altLang="en-US" sz="2400" dirty="0">
                <a:solidFill>
                  <a:schemeClr val="accent2"/>
                </a:solidFill>
                <a:latin typeface="Arial" panose="020B0604020202020204" pitchFamily="34" charset="0"/>
                <a:ea typeface="宋体" panose="02010600030101010101" pitchFamily="2" charset="-122"/>
              </a:rPr>
              <a:t>顾客要求</a:t>
            </a:r>
            <a:endParaRPr lang="zh-CN" altLang="en-US" sz="2400" dirty="0">
              <a:solidFill>
                <a:schemeClr val="accent2"/>
              </a:solidFill>
              <a:latin typeface="Arial" panose="020B0604020202020204" pitchFamily="34" charset="0"/>
              <a:ea typeface="宋体" panose="02010600030101010101" pitchFamily="2" charset="-122"/>
            </a:endParaRPr>
          </a:p>
        </p:txBody>
      </p:sp>
      <p:sp>
        <p:nvSpPr>
          <p:cNvPr id="142348" name="Freeform 16" descr="Light upward diagonal"/>
          <p:cNvSpPr/>
          <p:nvPr/>
        </p:nvSpPr>
        <p:spPr>
          <a:xfrm>
            <a:off x="5910263" y="2832100"/>
            <a:ext cx="993775" cy="534988"/>
          </a:xfrm>
          <a:custGeom>
            <a:avLst/>
            <a:gdLst>
              <a:gd name="txL" fmla="*/ 0 w 577"/>
              <a:gd name="txT" fmla="*/ 0 h 337"/>
              <a:gd name="txR" fmla="*/ 577 w 577"/>
              <a:gd name="txB" fmla="*/ 337 h 337"/>
            </a:gdLst>
            <a:ahLst/>
            <a:cxnLst>
              <a:cxn ang="0">
                <a:pos x="1215282828" y="0"/>
              </a:cxn>
              <a:cxn ang="0">
                <a:pos x="0" y="0"/>
              </a:cxn>
              <a:cxn ang="0">
                <a:pos x="0" y="846773382"/>
              </a:cxn>
              <a:cxn ang="0">
                <a:pos x="1703168654" y="846773382"/>
              </a:cxn>
              <a:cxn ang="0">
                <a:pos x="1703168654" y="241935238"/>
              </a:cxn>
              <a:cxn ang="0">
                <a:pos x="1215282828" y="0"/>
              </a:cxn>
            </a:cxnLst>
            <a:rect l="txL" t="txT" r="txR" b="txB"/>
            <a:pathLst>
              <a:path w="577" h="337">
                <a:moveTo>
                  <a:pt x="411" y="0"/>
                </a:moveTo>
                <a:lnTo>
                  <a:pt x="0" y="0"/>
                </a:lnTo>
                <a:lnTo>
                  <a:pt x="0" y="336"/>
                </a:lnTo>
                <a:lnTo>
                  <a:pt x="576" y="336"/>
                </a:lnTo>
                <a:lnTo>
                  <a:pt x="576" y="96"/>
                </a:lnTo>
                <a:lnTo>
                  <a:pt x="411" y="0"/>
                </a:lnTo>
              </a:path>
            </a:pathLst>
          </a:custGeom>
          <a:pattFill prst="ltUpDiag">
            <a:fgClr>
              <a:schemeClr val="tx1"/>
            </a:fgClr>
            <a:bgClr>
              <a:srgbClr val="FFFFFF"/>
            </a:bgClr>
          </a:pattFill>
          <a:ln w="127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42349" name="Rectangle 17"/>
          <p:cNvSpPr/>
          <p:nvPr/>
        </p:nvSpPr>
        <p:spPr>
          <a:xfrm>
            <a:off x="5067300" y="2228850"/>
            <a:ext cx="1836738" cy="823913"/>
          </a:xfrm>
          <a:prstGeom prst="rect">
            <a:avLst/>
          </a:prstGeom>
          <a:noFill/>
          <a:ln w="12700">
            <a:noFill/>
          </a:ln>
        </p:spPr>
        <p:txBody>
          <a:bodyPr>
            <a:spAutoFit/>
          </a:bodyPr>
          <a:p>
            <a:pPr>
              <a:lnSpc>
                <a:spcPct val="75000"/>
              </a:lnSpc>
              <a:spcBef>
                <a:spcPct val="50000"/>
              </a:spcBef>
            </a:pPr>
            <a:r>
              <a:rPr lang="en-US" altLang="zh-CN" sz="2400">
                <a:solidFill>
                  <a:srgbClr val="FF6600"/>
                </a:solidFill>
                <a:latin typeface="Arial" panose="020B0604020202020204" pitchFamily="34" charset="0"/>
                <a:ea typeface="宋体" panose="02010600030101010101" pitchFamily="2" charset="-122"/>
              </a:rPr>
              <a:t> </a:t>
            </a:r>
            <a:r>
              <a:rPr lang="zh-CN" altLang="en-US" sz="2400" dirty="0">
                <a:solidFill>
                  <a:srgbClr val="FF6600"/>
                </a:solidFill>
                <a:latin typeface="Arial" panose="020B0604020202020204" pitchFamily="34" charset="0"/>
                <a:ea typeface="宋体" panose="02010600030101010101" pitchFamily="2" charset="-122"/>
              </a:rPr>
              <a:t>订单</a:t>
            </a:r>
            <a:endParaRPr lang="zh-CN" altLang="en-US" sz="2400" dirty="0">
              <a:solidFill>
                <a:srgbClr val="FF6600"/>
              </a:solidFill>
              <a:latin typeface="Arial" panose="020B0604020202020204" pitchFamily="34" charset="0"/>
              <a:ea typeface="宋体" panose="02010600030101010101" pitchFamily="2" charset="-122"/>
            </a:endParaRPr>
          </a:p>
          <a:p>
            <a:pPr>
              <a:lnSpc>
                <a:spcPct val="75000"/>
              </a:lnSpc>
              <a:spcBef>
                <a:spcPct val="50000"/>
              </a:spcBef>
            </a:pPr>
            <a:r>
              <a:rPr lang="en-US" altLang="zh-CN" sz="2400">
                <a:solidFill>
                  <a:srgbClr val="FF6600"/>
                </a:solidFill>
                <a:latin typeface="Arial" panose="020B0604020202020204" pitchFamily="34" charset="0"/>
                <a:ea typeface="宋体" panose="02010600030101010101" pitchFamily="2" charset="-122"/>
              </a:rPr>
              <a:t> </a:t>
            </a:r>
            <a:endParaRPr lang="en-US" altLang="zh-CN" sz="2400">
              <a:solidFill>
                <a:srgbClr val="FF6600"/>
              </a:solidFill>
              <a:latin typeface="Arial" panose="020B0604020202020204" pitchFamily="34" charset="0"/>
              <a:ea typeface="宋体" panose="02010600030101010101" pitchFamily="2" charset="-122"/>
            </a:endParaRPr>
          </a:p>
        </p:txBody>
      </p:sp>
      <p:sp>
        <p:nvSpPr>
          <p:cNvPr id="142350" name="Rectangle 18"/>
          <p:cNvSpPr/>
          <p:nvPr/>
        </p:nvSpPr>
        <p:spPr>
          <a:xfrm>
            <a:off x="373063" y="4029075"/>
            <a:ext cx="2032000" cy="1255713"/>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2351" name="Line 19"/>
          <p:cNvSpPr/>
          <p:nvPr/>
        </p:nvSpPr>
        <p:spPr>
          <a:xfrm>
            <a:off x="307975" y="4402138"/>
            <a:ext cx="2081213" cy="0"/>
          </a:xfrm>
          <a:prstGeom prst="line">
            <a:avLst/>
          </a:prstGeom>
          <a:ln w="25400" cap="flat" cmpd="sng">
            <a:solidFill>
              <a:schemeClr val="tx1"/>
            </a:solidFill>
            <a:prstDash val="solid"/>
            <a:headEnd type="none" w="sm" len="sm"/>
            <a:tailEnd type="none" w="sm" len="sm"/>
          </a:ln>
        </p:spPr>
      </p:sp>
      <p:sp>
        <p:nvSpPr>
          <p:cNvPr id="142352" name="Rectangle 20"/>
          <p:cNvSpPr/>
          <p:nvPr/>
        </p:nvSpPr>
        <p:spPr>
          <a:xfrm>
            <a:off x="228600" y="4029075"/>
            <a:ext cx="2316163" cy="427038"/>
          </a:xfrm>
          <a:prstGeom prst="rect">
            <a:avLst/>
          </a:prstGeom>
          <a:solidFill>
            <a:schemeClr val="bg1"/>
          </a:solidFill>
          <a:ln w="9525" cap="flat" cmpd="sng">
            <a:solidFill>
              <a:schemeClr val="tx1"/>
            </a:solidFill>
            <a:prstDash val="solid"/>
            <a:miter/>
            <a:headEnd type="none" w="med" len="med"/>
            <a:tailEnd type="none" w="med" len="med"/>
          </a:ln>
        </p:spPr>
        <p:txBody>
          <a:bodyPr lIns="82550" tIns="41275" rIns="82550" bIns="41275">
            <a:spAutoFit/>
          </a:bodyPr>
          <a:p>
            <a:pPr algn="ctr" defTabSz="739775"/>
            <a:r>
              <a:rPr lang="en-US" altLang="zh-CN" sz="2200">
                <a:latin typeface="Arial" panose="020B0604020202020204" pitchFamily="34" charset="0"/>
                <a:ea typeface="宋体" panose="02010600030101010101" pitchFamily="2" charset="-122"/>
              </a:rPr>
              <a:t> </a:t>
            </a:r>
            <a:r>
              <a:rPr lang="zh-CN" altLang="en-US" sz="2200" b="0" dirty="0">
                <a:latin typeface="Comic Sans MS" panose="030F0702030302020204" pitchFamily="66" charset="0"/>
                <a:ea typeface="宋体" panose="02010600030101010101" pitchFamily="2" charset="-122"/>
              </a:rPr>
              <a:t>组装</a:t>
            </a:r>
            <a:endParaRPr lang="zh-CN" altLang="en-US" sz="2200" b="0" dirty="0">
              <a:latin typeface="Comic Sans MS" panose="030F0702030302020204" pitchFamily="66" charset="0"/>
              <a:ea typeface="宋体" panose="02010600030101010101" pitchFamily="2" charset="-122"/>
            </a:endParaRPr>
          </a:p>
        </p:txBody>
      </p:sp>
      <p:sp>
        <p:nvSpPr>
          <p:cNvPr id="142353" name="Rectangle 21"/>
          <p:cNvSpPr>
            <a:spLocks noGrp="1"/>
          </p:cNvSpPr>
          <p:nvPr>
            <p:ph type="title"/>
          </p:nvPr>
        </p:nvSpPr>
        <p:spPr>
          <a:xfrm>
            <a:off x="382588" y="190500"/>
            <a:ext cx="9142412" cy="1143000"/>
          </a:xfrm>
          <a:ln/>
        </p:spPr>
        <p:txBody>
          <a:bodyPr vert="horz" wrap="square" lIns="91440" tIns="45720" rIns="91440" bIns="45720" anchor="ctr" anchorCtr="0"/>
          <a:p>
            <a:pPr eaLnBrk="1" hangingPunct="1"/>
            <a:r>
              <a:rPr lang="en-US" altLang="zh-CN">
                <a:ea typeface="宋体" panose="02010600030101010101" pitchFamily="2" charset="-122"/>
              </a:rPr>
              <a:t>2.  </a:t>
            </a:r>
            <a:r>
              <a:rPr lang="zh-CN" altLang="en-US" dirty="0">
                <a:ea typeface="宋体" panose="02010600030101010101" pitchFamily="2" charset="-122"/>
              </a:rPr>
              <a:t>直接发货或超市</a:t>
            </a:r>
            <a:r>
              <a:rPr lang="en-US" altLang="zh-CN">
                <a:ea typeface="宋体" panose="02010600030101010101" pitchFamily="2" charset="-122"/>
              </a:rPr>
              <a:t>?</a:t>
            </a:r>
            <a:endParaRPr lang="en-US" altLang="zh-CN">
              <a:ea typeface="宋体" panose="02010600030101010101" pitchFamily="2" charset="-122"/>
            </a:endParaRPr>
          </a:p>
        </p:txBody>
      </p:sp>
      <p:sp>
        <p:nvSpPr>
          <p:cNvPr id="142354" name="Rectangle 22"/>
          <p:cNvSpPr>
            <a:spLocks noGrp="1"/>
          </p:cNvSpPr>
          <p:nvPr>
            <p:ph type="body" sz="half" idx="1"/>
          </p:nvPr>
        </p:nvSpPr>
        <p:spPr>
          <a:xfrm>
            <a:off x="382588" y="1295400"/>
            <a:ext cx="9142412" cy="2247900"/>
          </a:xfrm>
          <a:ln/>
        </p:spPr>
        <p:txBody>
          <a:bodyPr vert="horz" wrap="square" lIns="91440" tIns="45720" rIns="91440" bIns="45720" anchor="t" anchorCtr="0"/>
          <a:p>
            <a:pPr eaLnBrk="1" hangingPunct="1">
              <a:buClr>
                <a:srgbClr val="FF9900"/>
              </a:buClr>
              <a:buSzPct val="150000"/>
              <a:buFontTx/>
              <a:buNone/>
            </a:pPr>
            <a:r>
              <a:rPr lang="en-US" altLang="zh-CN" sz="2000">
                <a:ea typeface="宋体" panose="02010600030101010101" pitchFamily="2" charset="-122"/>
              </a:rPr>
              <a:t> </a:t>
            </a:r>
            <a:r>
              <a:rPr lang="zh-CN" altLang="en-US" sz="2000" dirty="0">
                <a:ea typeface="宋体" panose="02010600030101010101" pitchFamily="2" charset="-122"/>
              </a:rPr>
              <a:t>当持续流动使用直接发货，可以混合模式生产</a:t>
            </a:r>
            <a:r>
              <a:rPr lang="en-US" altLang="zh-CN" sz="2000">
                <a:ea typeface="宋体" panose="02010600030101010101" pitchFamily="2" charset="-122"/>
              </a:rPr>
              <a:t>.</a:t>
            </a:r>
            <a:endParaRPr lang="en-US" altLang="zh-CN" sz="2000">
              <a:ea typeface="宋体" panose="02010600030101010101" pitchFamily="2" charset="-122"/>
            </a:endParaRPr>
          </a:p>
          <a:p>
            <a:pPr eaLnBrk="1" hangingPunct="1">
              <a:buClr>
                <a:srgbClr val="FF9900"/>
              </a:buClr>
              <a:buSzPct val="150000"/>
              <a:buFontTx/>
            </a:pPr>
            <a:endParaRPr lang="en-US" altLang="zh-CN" sz="200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Rectangle 2"/>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2. </a:t>
            </a:r>
            <a:r>
              <a:rPr lang="zh-CN" altLang="en-US" dirty="0">
                <a:ea typeface="宋体" panose="02010600030101010101" pitchFamily="2" charset="-122"/>
              </a:rPr>
              <a:t>直接发货或超市</a:t>
            </a:r>
            <a:r>
              <a:rPr lang="en-US" altLang="zh-CN">
                <a:ea typeface="宋体" panose="02010600030101010101" pitchFamily="2" charset="-122"/>
              </a:rPr>
              <a:t> </a:t>
            </a:r>
            <a:r>
              <a:rPr lang="en-US" altLang="zh-CN"/>
              <a:t> </a:t>
            </a:r>
            <a:r>
              <a:rPr lang="en-US" altLang="zh-CN">
                <a:ea typeface="宋体" panose="02010600030101010101" pitchFamily="2" charset="-122"/>
              </a:rPr>
              <a:t>?</a:t>
            </a:r>
            <a:endParaRPr lang="en-US" altLang="zh-CN">
              <a:ea typeface="宋体" panose="02010600030101010101" pitchFamily="2" charset="-122"/>
            </a:endParaRPr>
          </a:p>
        </p:txBody>
      </p:sp>
      <p:sp>
        <p:nvSpPr>
          <p:cNvPr id="143363" name="Rectangle 3"/>
          <p:cNvSpPr>
            <a:spLocks noGrp="1"/>
          </p:cNvSpPr>
          <p:nvPr>
            <p:ph idx="1"/>
          </p:nvPr>
        </p:nvSpPr>
        <p:spPr>
          <a:ln/>
        </p:spPr>
        <p:txBody>
          <a:bodyPr vert="horz" wrap="square" lIns="91440" tIns="45720" rIns="91440" bIns="45720" anchor="t" anchorCtr="0"/>
          <a:p>
            <a:pPr eaLnBrk="1" hangingPunct="1"/>
            <a:r>
              <a:rPr lang="zh-CN" altLang="en-US" dirty="0">
                <a:ea typeface="宋体" panose="02010600030101010101" pitchFamily="2" charset="-122"/>
              </a:rPr>
              <a:t>使用成品超市，需要考虑以下因素：</a:t>
            </a:r>
            <a:r>
              <a:rPr lang="en-US" altLang="zh-CN">
                <a:ea typeface="宋体" panose="02010600030101010101" pitchFamily="2" charset="-122"/>
              </a:rPr>
              <a:t> </a:t>
            </a:r>
            <a:endParaRPr lang="en-US" altLang="zh-CN"/>
          </a:p>
          <a:p>
            <a:pPr lvl="1" eaLnBrk="1" hangingPunct="1"/>
            <a:r>
              <a:rPr lang="en-US" altLang="zh-CN"/>
              <a:t> </a:t>
            </a:r>
            <a:r>
              <a:rPr lang="zh-CN" altLang="en-US" dirty="0">
                <a:ea typeface="宋体" panose="02010600030101010101" pitchFamily="2" charset="-122"/>
              </a:rPr>
              <a:t>设置时间长 </a:t>
            </a:r>
            <a:r>
              <a:rPr lang="en-US" altLang="zh-CN">
                <a:ea typeface="宋体" panose="02010600030101010101" pitchFamily="2" charset="-122"/>
              </a:rPr>
              <a:t> </a:t>
            </a:r>
            <a:endParaRPr lang="en-US" altLang="zh-CN"/>
          </a:p>
          <a:p>
            <a:pPr lvl="1" eaLnBrk="1" hangingPunct="1"/>
            <a:r>
              <a:rPr lang="en-US" altLang="zh-CN"/>
              <a:t> </a:t>
            </a:r>
            <a:r>
              <a:rPr lang="zh-CN" altLang="en-US" dirty="0">
                <a:ea typeface="宋体" panose="02010600030101010101" pitchFamily="2" charset="-122"/>
              </a:rPr>
              <a:t>过程长或不可靠</a:t>
            </a:r>
            <a:r>
              <a:rPr lang="en-US" altLang="zh-CN">
                <a:ea typeface="宋体" panose="02010600030101010101" pitchFamily="2" charset="-122"/>
              </a:rPr>
              <a:t> </a:t>
            </a:r>
            <a:endParaRPr lang="en-US" altLang="zh-CN"/>
          </a:p>
          <a:p>
            <a:pPr lvl="1" eaLnBrk="1" hangingPunct="1"/>
            <a:r>
              <a:rPr lang="en-US" altLang="zh-CN"/>
              <a:t> </a:t>
            </a:r>
            <a:r>
              <a:rPr lang="zh-CN" altLang="en-US" dirty="0">
                <a:ea typeface="宋体" panose="02010600030101010101" pitchFamily="2" charset="-122"/>
              </a:rPr>
              <a:t>远距离外面供货</a:t>
            </a:r>
            <a:r>
              <a:rPr lang="en-US" altLang="zh-CN">
                <a:ea typeface="宋体" panose="02010600030101010101" pitchFamily="2" charset="-122"/>
              </a:rPr>
              <a:t> </a:t>
            </a:r>
            <a:endParaRPr lang="en-US" altLang="zh-CN"/>
          </a:p>
          <a:p>
            <a:pPr eaLnBrk="1" hangingPunct="1"/>
            <a:endParaRPr lang="en-US" altLang="zh-CN"/>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Line 2"/>
          <p:cNvSpPr/>
          <p:nvPr/>
        </p:nvSpPr>
        <p:spPr>
          <a:xfrm flipH="1">
            <a:off x="5715000" y="2057400"/>
            <a:ext cx="1524000" cy="1219200"/>
          </a:xfrm>
          <a:prstGeom prst="line">
            <a:avLst/>
          </a:prstGeom>
          <a:ln w="38100" cap="flat" cmpd="sng">
            <a:solidFill>
              <a:schemeClr val="bg2"/>
            </a:solidFill>
            <a:prstDash val="solid"/>
            <a:headEnd type="none" w="med" len="med"/>
            <a:tailEnd type="triangle" w="med" len="med"/>
          </a:ln>
        </p:spPr>
      </p:sp>
      <p:sp>
        <p:nvSpPr>
          <p:cNvPr id="144387" name="Rectangle 3"/>
          <p:cNvSpPr/>
          <p:nvPr/>
        </p:nvSpPr>
        <p:spPr>
          <a:xfrm>
            <a:off x="-69850" y="103188"/>
            <a:ext cx="9942513" cy="641350"/>
          </a:xfrm>
          <a:prstGeom prst="rect">
            <a:avLst/>
          </a:prstGeom>
          <a:no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nvGrpSpPr>
          <p:cNvPr id="144388" name="Group 4"/>
          <p:cNvGrpSpPr/>
          <p:nvPr/>
        </p:nvGrpSpPr>
        <p:grpSpPr>
          <a:xfrm>
            <a:off x="4530725" y="3276600"/>
            <a:ext cx="2319338" cy="1255713"/>
            <a:chOff x="2758" y="2256"/>
            <a:chExt cx="1348" cy="791"/>
          </a:xfrm>
        </p:grpSpPr>
        <p:sp>
          <p:nvSpPr>
            <p:cNvPr id="144421" name="Rectangle 5"/>
            <p:cNvSpPr/>
            <p:nvPr/>
          </p:nvSpPr>
          <p:spPr>
            <a:xfrm>
              <a:off x="2843" y="2256"/>
              <a:ext cx="1181" cy="791"/>
            </a:xfrm>
            <a:prstGeom prst="rect">
              <a:avLst/>
            </a:prstGeom>
            <a:solidFill>
              <a:schemeClr val="tx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4422" name="Line 6"/>
            <p:cNvSpPr/>
            <p:nvPr/>
          </p:nvSpPr>
          <p:spPr>
            <a:xfrm>
              <a:off x="2838" y="2511"/>
              <a:ext cx="1210" cy="0"/>
            </a:xfrm>
            <a:prstGeom prst="line">
              <a:avLst/>
            </a:prstGeom>
            <a:ln w="25400" cap="flat" cmpd="sng">
              <a:solidFill>
                <a:schemeClr val="bg2"/>
              </a:solidFill>
              <a:prstDash val="solid"/>
              <a:headEnd type="none" w="sm" len="sm"/>
              <a:tailEnd type="none" w="sm" len="sm"/>
            </a:ln>
          </p:spPr>
        </p:sp>
        <p:sp>
          <p:nvSpPr>
            <p:cNvPr id="144423" name="Rectangle 7"/>
            <p:cNvSpPr/>
            <p:nvPr/>
          </p:nvSpPr>
          <p:spPr>
            <a:xfrm>
              <a:off x="2758" y="2276"/>
              <a:ext cx="1348" cy="263"/>
            </a:xfrm>
            <a:prstGeom prst="rect">
              <a:avLst/>
            </a:prstGeom>
            <a:noFill/>
            <a:ln w="9525">
              <a:noFill/>
            </a:ln>
          </p:spPr>
          <p:txBody>
            <a:bodyPr lIns="82550" tIns="41275" rIns="82550" bIns="41275">
              <a:spAutoFit/>
            </a:bodyPr>
            <a:p>
              <a:pPr algn="ctr" defTabSz="739775"/>
              <a:r>
                <a:rPr lang="en-US" altLang="zh-CN" sz="2200">
                  <a:solidFill>
                    <a:schemeClr val="accent2"/>
                  </a:solidFill>
                  <a:latin typeface="Arial" panose="020B0604020202020204" pitchFamily="34" charset="0"/>
                  <a:ea typeface="宋体" panose="02010600030101010101" pitchFamily="2" charset="-122"/>
                </a:rPr>
                <a:t> </a:t>
              </a:r>
              <a:r>
                <a:rPr lang="zh-CN" altLang="en-US" sz="2200" dirty="0">
                  <a:solidFill>
                    <a:schemeClr val="accent2"/>
                  </a:solidFill>
                  <a:latin typeface="Arial" panose="020B0604020202020204" pitchFamily="34" charset="0"/>
                  <a:ea typeface="宋体" panose="02010600030101010101" pitchFamily="2" charset="-122"/>
                </a:rPr>
                <a:t>发货</a:t>
              </a:r>
              <a:r>
                <a:rPr lang="zh-CN" altLang="en-US" sz="2200" b="0" dirty="0">
                  <a:solidFill>
                    <a:schemeClr val="accent2"/>
                  </a:solidFill>
                  <a:latin typeface="Comic Sans MS" panose="030F0702030302020204" pitchFamily="66" charset="0"/>
                  <a:ea typeface="宋体" panose="02010600030101010101" pitchFamily="2" charset="-122"/>
                </a:rPr>
                <a:t> </a:t>
              </a:r>
              <a:endParaRPr lang="zh-CN" altLang="en-US" sz="2200" b="0" dirty="0">
                <a:solidFill>
                  <a:schemeClr val="accent2"/>
                </a:solidFill>
                <a:latin typeface="Comic Sans MS" panose="030F0702030302020204" pitchFamily="66" charset="0"/>
                <a:ea typeface="宋体" panose="02010600030101010101" pitchFamily="2" charset="-122"/>
              </a:endParaRPr>
            </a:p>
          </p:txBody>
        </p:sp>
      </p:grpSp>
      <p:sp>
        <p:nvSpPr>
          <p:cNvPr id="144389" name="Freeform 8"/>
          <p:cNvSpPr/>
          <p:nvPr/>
        </p:nvSpPr>
        <p:spPr>
          <a:xfrm>
            <a:off x="5794375" y="2471738"/>
            <a:ext cx="992188" cy="534987"/>
          </a:xfrm>
          <a:custGeom>
            <a:avLst/>
            <a:gdLst>
              <a:gd name="txL" fmla="*/ 0 w 577"/>
              <a:gd name="txT" fmla="*/ 0 h 337"/>
              <a:gd name="txR" fmla="*/ 577 w 577"/>
              <a:gd name="txB" fmla="*/ 337 h 337"/>
            </a:gdLst>
            <a:ahLst/>
            <a:cxnLst>
              <a:cxn ang="0">
                <a:pos x="1215284053" y="0"/>
              </a:cxn>
              <a:cxn ang="0">
                <a:pos x="0" y="0"/>
              </a:cxn>
              <a:cxn ang="0">
                <a:pos x="0" y="846771799"/>
              </a:cxn>
              <a:cxn ang="0">
                <a:pos x="1703172090" y="846771799"/>
              </a:cxn>
              <a:cxn ang="0">
                <a:pos x="1703172090" y="241934785"/>
              </a:cxn>
              <a:cxn ang="0">
                <a:pos x="1215284053" y="0"/>
              </a:cxn>
            </a:cxnLst>
            <a:rect l="txL" t="txT" r="txR" b="txB"/>
            <a:pathLst>
              <a:path w="577" h="337">
                <a:moveTo>
                  <a:pt x="411" y="0"/>
                </a:moveTo>
                <a:lnTo>
                  <a:pt x="0" y="0"/>
                </a:lnTo>
                <a:lnTo>
                  <a:pt x="0" y="336"/>
                </a:lnTo>
                <a:lnTo>
                  <a:pt x="576" y="336"/>
                </a:lnTo>
                <a:lnTo>
                  <a:pt x="576" y="96"/>
                </a:lnTo>
                <a:lnTo>
                  <a:pt x="411" y="0"/>
                </a:lnTo>
              </a:path>
            </a:pathLst>
          </a:custGeom>
          <a:pattFill prst="dkUpDiag">
            <a:fgClr>
              <a:schemeClr val="tx1"/>
            </a:fgClr>
            <a:bgClr>
              <a:schemeClr val="bg2"/>
            </a:bgClr>
          </a:patt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44390" name="Rectangle 9"/>
          <p:cNvSpPr/>
          <p:nvPr/>
        </p:nvSpPr>
        <p:spPr>
          <a:xfrm>
            <a:off x="7478713" y="1371600"/>
            <a:ext cx="1493837" cy="822325"/>
          </a:xfrm>
          <a:prstGeom prst="rect">
            <a:avLst/>
          </a:prstGeom>
          <a:noFill/>
          <a:ln w="12700">
            <a:noFill/>
          </a:ln>
        </p:spPr>
        <p:txBody>
          <a:bodyPr wrap="none" lIns="92075" tIns="46038" rIns="92075" bIns="46038">
            <a:spAutoFit/>
          </a:bodyPr>
          <a:p>
            <a:pPr algn="ctr" defTabSz="824230"/>
            <a:r>
              <a:rPr lang="en-US" altLang="zh-CN" sz="2400">
                <a:solidFill>
                  <a:schemeClr val="accent2"/>
                </a:solidFill>
                <a:latin typeface="Arial" panose="020B0604020202020204" pitchFamily="34" charset="0"/>
                <a:ea typeface="宋体" panose="02010600030101010101" pitchFamily="2" charset="-122"/>
              </a:rPr>
              <a:t> </a:t>
            </a:r>
            <a:r>
              <a:rPr lang="zh-CN" altLang="en-US" sz="2400" dirty="0">
                <a:solidFill>
                  <a:schemeClr val="accent2"/>
                </a:solidFill>
                <a:latin typeface="Arial" panose="020B0604020202020204" pitchFamily="34" charset="0"/>
                <a:ea typeface="宋体" panose="02010600030101010101" pitchFamily="2" charset="-122"/>
              </a:rPr>
              <a:t>顾客要求</a:t>
            </a:r>
            <a:endParaRPr lang="zh-CN" altLang="en-US" sz="2400" dirty="0">
              <a:solidFill>
                <a:schemeClr val="accent2"/>
              </a:solidFill>
              <a:latin typeface="Arial" panose="020B0604020202020204" pitchFamily="34" charset="0"/>
              <a:ea typeface="宋体" panose="02010600030101010101" pitchFamily="2" charset="-122"/>
            </a:endParaRPr>
          </a:p>
          <a:p>
            <a:pPr algn="ctr" defTabSz="824230"/>
            <a:r>
              <a:rPr lang="en-US" altLang="zh-CN" sz="2400">
                <a:solidFill>
                  <a:schemeClr val="accent2"/>
                </a:solidFill>
                <a:latin typeface="Arial" panose="020B0604020202020204" pitchFamily="34" charset="0"/>
                <a:ea typeface="宋体" panose="02010600030101010101" pitchFamily="2" charset="-122"/>
              </a:rPr>
              <a:t> </a:t>
            </a:r>
            <a:endParaRPr lang="en-US" altLang="zh-CN" sz="2400">
              <a:solidFill>
                <a:schemeClr val="accent2"/>
              </a:solidFill>
              <a:latin typeface="Arial" panose="020B0604020202020204" pitchFamily="34" charset="0"/>
              <a:ea typeface="宋体" panose="02010600030101010101" pitchFamily="2" charset="-122"/>
            </a:endParaRPr>
          </a:p>
        </p:txBody>
      </p:sp>
      <p:sp>
        <p:nvSpPr>
          <p:cNvPr id="144391" name="Rectangle 10"/>
          <p:cNvSpPr/>
          <p:nvPr/>
        </p:nvSpPr>
        <p:spPr>
          <a:xfrm>
            <a:off x="4899025" y="1900238"/>
            <a:ext cx="881063" cy="457200"/>
          </a:xfrm>
          <a:prstGeom prst="rect">
            <a:avLst/>
          </a:prstGeom>
          <a:noFill/>
          <a:ln w="9525">
            <a:noFill/>
          </a:ln>
        </p:spPr>
        <p:txBody>
          <a:bodyPr wrap="none" lIns="92075" tIns="46038" rIns="92075" bIns="46038">
            <a:spAutoFit/>
          </a:bodyPr>
          <a:p>
            <a:pPr algn="ctr"/>
            <a:r>
              <a:rPr lang="en-US" altLang="zh-CN" sz="2400">
                <a:solidFill>
                  <a:schemeClr val="accent2"/>
                </a:solidFill>
                <a:latin typeface="Arial" panose="020B0604020202020204" pitchFamily="34" charset="0"/>
                <a:ea typeface="宋体" panose="02010600030101010101" pitchFamily="2" charset="-122"/>
              </a:rPr>
              <a:t> </a:t>
            </a:r>
            <a:r>
              <a:rPr lang="zh-CN" altLang="en-US" sz="2400" dirty="0">
                <a:solidFill>
                  <a:schemeClr val="accent2"/>
                </a:solidFill>
                <a:latin typeface="Arial" panose="020B0604020202020204" pitchFamily="34" charset="0"/>
                <a:ea typeface="宋体" panose="02010600030101010101" pitchFamily="2" charset="-122"/>
              </a:rPr>
              <a:t>订单</a:t>
            </a:r>
            <a:endParaRPr lang="zh-CN" altLang="en-US" sz="2400" dirty="0">
              <a:solidFill>
                <a:schemeClr val="accent2"/>
              </a:solidFill>
              <a:latin typeface="Arial" panose="020B0604020202020204" pitchFamily="34" charset="0"/>
              <a:ea typeface="宋体" panose="02010600030101010101" pitchFamily="2" charset="-122"/>
            </a:endParaRPr>
          </a:p>
        </p:txBody>
      </p:sp>
      <p:grpSp>
        <p:nvGrpSpPr>
          <p:cNvPr id="144392" name="Group 11"/>
          <p:cNvGrpSpPr/>
          <p:nvPr/>
        </p:nvGrpSpPr>
        <p:grpSpPr>
          <a:xfrm>
            <a:off x="2339975" y="3246438"/>
            <a:ext cx="7196138" cy="1935162"/>
            <a:chOff x="1483" y="2237"/>
            <a:chExt cx="4185" cy="1219"/>
          </a:xfrm>
        </p:grpSpPr>
        <p:sp>
          <p:nvSpPr>
            <p:cNvPr id="1439756" name="Freeform 12"/>
            <p:cNvSpPr/>
            <p:nvPr/>
          </p:nvSpPr>
          <p:spPr bwMode="auto">
            <a:xfrm>
              <a:off x="4084" y="2499"/>
              <a:ext cx="1584" cy="351"/>
            </a:xfrm>
            <a:custGeom>
              <a:avLst/>
              <a:gdLst/>
              <a:ahLst/>
              <a:cxnLst>
                <a:cxn ang="0">
                  <a:pos x="0" y="87"/>
                </a:cxn>
                <a:cxn ang="0">
                  <a:pos x="1375" y="88"/>
                </a:cxn>
                <a:cxn ang="0">
                  <a:pos x="1376" y="0"/>
                </a:cxn>
                <a:cxn ang="0">
                  <a:pos x="1583" y="174"/>
                </a:cxn>
                <a:cxn ang="0">
                  <a:pos x="1375" y="350"/>
                </a:cxn>
                <a:cxn ang="0">
                  <a:pos x="1374" y="263"/>
                </a:cxn>
                <a:cxn ang="0">
                  <a:pos x="0" y="262"/>
                </a:cxn>
              </a:cxnLst>
              <a:rect l="0" t="0" r="r" b="b"/>
              <a:pathLst>
                <a:path w="1584" h="351">
                  <a:moveTo>
                    <a:pt x="0" y="87"/>
                  </a:moveTo>
                  <a:lnTo>
                    <a:pt x="1375" y="88"/>
                  </a:lnTo>
                  <a:lnTo>
                    <a:pt x="1376" y="0"/>
                  </a:lnTo>
                  <a:lnTo>
                    <a:pt x="1583" y="174"/>
                  </a:lnTo>
                  <a:lnTo>
                    <a:pt x="1375" y="350"/>
                  </a:lnTo>
                  <a:lnTo>
                    <a:pt x="1374" y="263"/>
                  </a:lnTo>
                  <a:lnTo>
                    <a:pt x="0" y="262"/>
                  </a:lnTo>
                </a:path>
              </a:pathLst>
            </a:custGeom>
            <a:noFill/>
            <a:ln w="25400" cap="rnd" cmpd="sng">
              <a:solidFill>
                <a:schemeClr val="tx1"/>
              </a:solidFill>
              <a:prstDash val="solid"/>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44407" name="Group 13"/>
            <p:cNvGrpSpPr/>
            <p:nvPr/>
          </p:nvGrpSpPr>
          <p:grpSpPr>
            <a:xfrm>
              <a:off x="4367" y="2383"/>
              <a:ext cx="914" cy="581"/>
              <a:chOff x="4367" y="2383"/>
              <a:chExt cx="914" cy="581"/>
            </a:xfrm>
          </p:grpSpPr>
          <p:grpSp>
            <p:nvGrpSpPr>
              <p:cNvPr id="144415" name="Group 14"/>
              <p:cNvGrpSpPr/>
              <p:nvPr/>
            </p:nvGrpSpPr>
            <p:grpSpPr>
              <a:xfrm>
                <a:off x="4367" y="2383"/>
                <a:ext cx="914" cy="581"/>
                <a:chOff x="4367" y="2383"/>
                <a:chExt cx="914" cy="581"/>
              </a:xfrm>
            </p:grpSpPr>
            <p:sp>
              <p:nvSpPr>
                <p:cNvPr id="144417" name="Oval 15"/>
                <p:cNvSpPr/>
                <p:nvPr/>
              </p:nvSpPr>
              <p:spPr>
                <a:xfrm>
                  <a:off x="5050" y="2793"/>
                  <a:ext cx="169" cy="171"/>
                </a:xfrm>
                <a:prstGeom prst="ellipse">
                  <a:avLst/>
                </a:prstGeom>
                <a:solidFill>
                  <a:schemeClr val="bg2"/>
                </a:solidFill>
                <a:ln w="254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4418" name="Oval 16"/>
                <p:cNvSpPr/>
                <p:nvPr/>
              </p:nvSpPr>
              <p:spPr>
                <a:xfrm>
                  <a:off x="4468" y="2793"/>
                  <a:ext cx="169" cy="171"/>
                </a:xfrm>
                <a:prstGeom prst="ellipse">
                  <a:avLst/>
                </a:prstGeom>
                <a:solidFill>
                  <a:schemeClr val="bg2"/>
                </a:solidFill>
                <a:ln w="254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4419" name="Rectangle 17"/>
                <p:cNvSpPr/>
                <p:nvPr/>
              </p:nvSpPr>
              <p:spPr>
                <a:xfrm>
                  <a:off x="4367" y="2383"/>
                  <a:ext cx="642" cy="450"/>
                </a:xfrm>
                <a:prstGeom prst="rect">
                  <a:avLst/>
                </a:prstGeom>
                <a:solidFill>
                  <a:schemeClr val="tx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4420" name="Rectangle 18"/>
                <p:cNvSpPr/>
                <p:nvPr/>
              </p:nvSpPr>
              <p:spPr>
                <a:xfrm>
                  <a:off x="5025" y="2537"/>
                  <a:ext cx="256" cy="296"/>
                </a:xfrm>
                <a:prstGeom prst="rect">
                  <a:avLst/>
                </a:prstGeom>
                <a:solidFill>
                  <a:schemeClr val="tx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44416" name="Rectangle 19"/>
              <p:cNvSpPr/>
              <p:nvPr/>
            </p:nvSpPr>
            <p:spPr>
              <a:xfrm>
                <a:off x="4645" y="2404"/>
                <a:ext cx="92" cy="226"/>
              </a:xfrm>
              <a:prstGeom prst="rect">
                <a:avLst/>
              </a:prstGeom>
              <a:no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grpSp>
          <p:nvGrpSpPr>
            <p:cNvPr id="144408" name="Group 20"/>
            <p:cNvGrpSpPr/>
            <p:nvPr/>
          </p:nvGrpSpPr>
          <p:grpSpPr>
            <a:xfrm>
              <a:off x="1876" y="2241"/>
              <a:ext cx="241" cy="865"/>
              <a:chOff x="1876" y="2241"/>
              <a:chExt cx="241" cy="865"/>
            </a:xfrm>
          </p:grpSpPr>
          <p:sp>
            <p:nvSpPr>
              <p:cNvPr id="1439765" name="Line 21"/>
              <p:cNvSpPr>
                <a:spLocks noChangeShapeType="1"/>
              </p:cNvSpPr>
              <p:nvPr/>
            </p:nvSpPr>
            <p:spPr bwMode="auto">
              <a:xfrm>
                <a:off x="1876" y="2529"/>
                <a:ext cx="240" cy="0"/>
              </a:xfrm>
              <a:prstGeom prst="line">
                <a:avLst/>
              </a:prstGeom>
              <a:noFill/>
              <a:ln w="12700">
                <a:solidFill>
                  <a:schemeClr val="tx1"/>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439766" name="Line 22"/>
              <p:cNvSpPr>
                <a:spLocks noChangeShapeType="1"/>
              </p:cNvSpPr>
              <p:nvPr/>
            </p:nvSpPr>
            <p:spPr bwMode="auto">
              <a:xfrm>
                <a:off x="1876" y="2817"/>
                <a:ext cx="240" cy="0"/>
              </a:xfrm>
              <a:prstGeom prst="line">
                <a:avLst/>
              </a:prstGeom>
              <a:noFill/>
              <a:ln w="12700">
                <a:solidFill>
                  <a:schemeClr val="tx1"/>
                </a:solidFill>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439767" name="Freeform 23"/>
              <p:cNvSpPr/>
              <p:nvPr/>
            </p:nvSpPr>
            <p:spPr bwMode="auto">
              <a:xfrm>
                <a:off x="1876" y="2241"/>
                <a:ext cx="241" cy="865"/>
              </a:xfrm>
              <a:custGeom>
                <a:avLst/>
                <a:gdLst/>
                <a:ahLst/>
                <a:cxnLst>
                  <a:cxn ang="0">
                    <a:pos x="0" y="0"/>
                  </a:cxn>
                  <a:cxn ang="0">
                    <a:pos x="240" y="0"/>
                  </a:cxn>
                  <a:cxn ang="0">
                    <a:pos x="240" y="864"/>
                  </a:cxn>
                  <a:cxn ang="0">
                    <a:pos x="0" y="864"/>
                  </a:cxn>
                </a:cxnLst>
                <a:rect l="0" t="0" r="r" b="b"/>
                <a:pathLst>
                  <a:path w="241" h="865">
                    <a:moveTo>
                      <a:pt x="0" y="0"/>
                    </a:moveTo>
                    <a:lnTo>
                      <a:pt x="240" y="0"/>
                    </a:lnTo>
                    <a:lnTo>
                      <a:pt x="240" y="864"/>
                    </a:lnTo>
                    <a:lnTo>
                      <a:pt x="0" y="864"/>
                    </a:lnTo>
                  </a:path>
                </a:pathLst>
              </a:custGeom>
              <a:noFill/>
              <a:ln w="12700" cap="rnd" cmpd="sng">
                <a:solidFill>
                  <a:schemeClr val="tx1"/>
                </a:solidFill>
                <a:prstDash val="solid"/>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439768" name="Arc 24"/>
            <p:cNvSpPr/>
            <p:nvPr/>
          </p:nvSpPr>
          <p:spPr bwMode="auto">
            <a:xfrm>
              <a:off x="2260" y="2529"/>
              <a:ext cx="336" cy="288"/>
            </a:xfrm>
            <a:custGeom>
              <a:avLst/>
              <a:gdLst>
                <a:gd name="G0" fmla="+- 21600 0 0"/>
                <a:gd name="G1" fmla="+- 21600 0 0"/>
                <a:gd name="G2" fmla="+- 21600 0 0"/>
                <a:gd name="T0" fmla="*/ 37769 w 37769"/>
                <a:gd name="T1" fmla="*/ 35922 h 43200"/>
                <a:gd name="T2" fmla="*/ 34632 w 37769"/>
                <a:gd name="T3" fmla="*/ 4374 h 43200"/>
                <a:gd name="T4" fmla="*/ 21600 w 37769"/>
                <a:gd name="T5" fmla="*/ 21600 h 43200"/>
              </a:gdLst>
              <a:ahLst/>
              <a:cxnLst>
                <a:cxn ang="0">
                  <a:pos x="T0" y="T1"/>
                </a:cxn>
                <a:cxn ang="0">
                  <a:pos x="T2" y="T3"/>
                </a:cxn>
                <a:cxn ang="0">
                  <a:pos x="T4" y="T5"/>
                </a:cxn>
              </a:cxnLst>
              <a:rect l="0" t="0" r="r" b="b"/>
              <a:pathLst>
                <a:path w="37769" h="43200" fill="none" extrusionOk="0">
                  <a:moveTo>
                    <a:pt x="37769" y="35922"/>
                  </a:moveTo>
                  <a:cubicBezTo>
                    <a:pt x="33669" y="40550"/>
                    <a:pt x="27782" y="43199"/>
                    <a:pt x="21600" y="43200"/>
                  </a:cubicBezTo>
                  <a:cubicBezTo>
                    <a:pt x="9670" y="43200"/>
                    <a:pt x="0" y="33529"/>
                    <a:pt x="0" y="21600"/>
                  </a:cubicBezTo>
                  <a:cubicBezTo>
                    <a:pt x="0" y="9670"/>
                    <a:pt x="9670" y="0"/>
                    <a:pt x="21600" y="0"/>
                  </a:cubicBezTo>
                  <a:cubicBezTo>
                    <a:pt x="26304" y="-1"/>
                    <a:pt x="30880" y="1535"/>
                    <a:pt x="34631" y="4374"/>
                  </a:cubicBezTo>
                </a:path>
                <a:path w="37769" h="43200" stroke="0" extrusionOk="0">
                  <a:moveTo>
                    <a:pt x="37769" y="35922"/>
                  </a:moveTo>
                  <a:cubicBezTo>
                    <a:pt x="33669" y="40550"/>
                    <a:pt x="27782" y="43199"/>
                    <a:pt x="21600" y="43200"/>
                  </a:cubicBezTo>
                  <a:cubicBezTo>
                    <a:pt x="9670" y="43200"/>
                    <a:pt x="0" y="33529"/>
                    <a:pt x="0" y="21600"/>
                  </a:cubicBezTo>
                  <a:cubicBezTo>
                    <a:pt x="0" y="9670"/>
                    <a:pt x="9670" y="0"/>
                    <a:pt x="21600" y="0"/>
                  </a:cubicBezTo>
                  <a:cubicBezTo>
                    <a:pt x="26304" y="-1"/>
                    <a:pt x="30880" y="1535"/>
                    <a:pt x="34631" y="4374"/>
                  </a:cubicBezTo>
                  <a:lnTo>
                    <a:pt x="21600" y="21600"/>
                  </a:lnTo>
                  <a:close/>
                </a:path>
              </a:pathLst>
            </a:custGeom>
            <a:noFill/>
            <a:ln w="25400" cap="rnd">
              <a:solidFill>
                <a:schemeClr val="tx1"/>
              </a:solidFill>
              <a:round/>
              <a:headEnd type="stealth" w="med" len="lg"/>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4410" name="Rectangle 25"/>
            <p:cNvSpPr/>
            <p:nvPr/>
          </p:nvSpPr>
          <p:spPr>
            <a:xfrm>
              <a:off x="2233" y="2237"/>
              <a:ext cx="529" cy="288"/>
            </a:xfrm>
            <a:prstGeom prst="rect">
              <a:avLst/>
            </a:prstGeom>
            <a:noFill/>
            <a:ln w="9525">
              <a:noFill/>
            </a:ln>
          </p:spPr>
          <p:txBody>
            <a:bodyPr lIns="92075" tIns="46038" rIns="92075" bIns="46038">
              <a:spAutoFit/>
            </a:bodyPr>
            <a:p>
              <a:r>
                <a:rPr lang="en-US" altLang="zh-CN" sz="2400">
                  <a:solidFill>
                    <a:schemeClr val="accent2"/>
                  </a:solidFill>
                  <a:latin typeface="Arial" panose="020B0604020202020204" pitchFamily="34" charset="0"/>
                  <a:ea typeface="宋体" panose="02010600030101010101" pitchFamily="2" charset="-122"/>
                </a:rPr>
                <a:t> </a:t>
              </a:r>
              <a:r>
                <a:rPr lang="zh-CN" altLang="en-US" sz="2400" dirty="0">
                  <a:solidFill>
                    <a:schemeClr val="accent2"/>
                  </a:solidFill>
                  <a:latin typeface="Arial" panose="020B0604020202020204" pitchFamily="34" charset="0"/>
                  <a:ea typeface="宋体" panose="02010600030101010101" pitchFamily="2" charset="-122"/>
                </a:rPr>
                <a:t>拉动</a:t>
              </a:r>
              <a:endParaRPr lang="zh-CN" altLang="en-US" sz="2400" dirty="0">
                <a:solidFill>
                  <a:schemeClr val="accent2"/>
                </a:solidFill>
                <a:latin typeface="Arial" panose="020B0604020202020204" pitchFamily="34" charset="0"/>
                <a:ea typeface="宋体" panose="02010600030101010101" pitchFamily="2" charset="-122"/>
              </a:endParaRPr>
            </a:p>
          </p:txBody>
        </p:sp>
        <p:sp>
          <p:nvSpPr>
            <p:cNvPr id="144411" name="Rectangle 26"/>
            <p:cNvSpPr/>
            <p:nvPr/>
          </p:nvSpPr>
          <p:spPr>
            <a:xfrm>
              <a:off x="1483" y="3168"/>
              <a:ext cx="512" cy="288"/>
            </a:xfrm>
            <a:prstGeom prst="rect">
              <a:avLst/>
            </a:prstGeom>
            <a:noFill/>
            <a:ln w="9525">
              <a:noFill/>
            </a:ln>
          </p:spPr>
          <p:txBody>
            <a:bodyPr wrap="none" lIns="92075" tIns="46038" rIns="92075" bIns="46038">
              <a:spAutoFit/>
            </a:bodyPr>
            <a:p>
              <a:pPr defTabSz="824230" eaLnBrk="0" hangingPunct="0"/>
              <a:r>
                <a:rPr lang="en-US" altLang="zh-CN" sz="2400">
                  <a:solidFill>
                    <a:schemeClr val="accent2"/>
                  </a:solidFill>
                  <a:latin typeface="Arial" panose="020B0604020202020204" pitchFamily="34" charset="0"/>
                  <a:ea typeface="宋体" panose="02010600030101010101" pitchFamily="2" charset="-122"/>
                </a:rPr>
                <a:t> </a:t>
              </a:r>
              <a:r>
                <a:rPr lang="zh-CN" altLang="en-US" sz="2400" dirty="0">
                  <a:solidFill>
                    <a:schemeClr val="accent2"/>
                  </a:solidFill>
                  <a:latin typeface="Arial" panose="020B0604020202020204" pitchFamily="34" charset="0"/>
                  <a:ea typeface="宋体" panose="02010600030101010101" pitchFamily="2" charset="-122"/>
                </a:rPr>
                <a:t>超市</a:t>
              </a:r>
              <a:endParaRPr lang="zh-CN" altLang="en-US" sz="2400" dirty="0">
                <a:solidFill>
                  <a:schemeClr val="accent2"/>
                </a:solidFill>
                <a:latin typeface="Arial" panose="020B0604020202020204" pitchFamily="34" charset="0"/>
                <a:ea typeface="宋体" panose="02010600030101010101" pitchFamily="2" charset="-122"/>
              </a:endParaRPr>
            </a:p>
          </p:txBody>
        </p:sp>
      </p:grpSp>
      <p:grpSp>
        <p:nvGrpSpPr>
          <p:cNvPr id="144393" name="Group 27"/>
          <p:cNvGrpSpPr/>
          <p:nvPr/>
        </p:nvGrpSpPr>
        <p:grpSpPr>
          <a:xfrm>
            <a:off x="868363" y="1443038"/>
            <a:ext cx="2312987" cy="1870075"/>
            <a:chOff x="628" y="1101"/>
            <a:chExt cx="1345" cy="1178"/>
          </a:xfrm>
        </p:grpSpPr>
        <p:grpSp>
          <p:nvGrpSpPr>
            <p:cNvPr id="144402" name="Group 28"/>
            <p:cNvGrpSpPr/>
            <p:nvPr/>
          </p:nvGrpSpPr>
          <p:grpSpPr>
            <a:xfrm>
              <a:off x="628" y="1606"/>
              <a:ext cx="1345" cy="673"/>
              <a:chOff x="628" y="1606"/>
              <a:chExt cx="1345" cy="673"/>
            </a:xfrm>
          </p:grpSpPr>
          <p:sp>
            <p:nvSpPr>
              <p:cNvPr id="1439773" name="Freeform 29"/>
              <p:cNvSpPr/>
              <p:nvPr/>
            </p:nvSpPr>
            <p:spPr bwMode="auto">
              <a:xfrm>
                <a:off x="628" y="1750"/>
                <a:ext cx="1345" cy="529"/>
              </a:xfrm>
              <a:custGeom>
                <a:avLst/>
                <a:gdLst/>
                <a:ahLst/>
                <a:cxnLst>
                  <a:cxn ang="0">
                    <a:pos x="1344" y="528"/>
                  </a:cxn>
                  <a:cxn ang="0">
                    <a:pos x="1344" y="0"/>
                  </a:cxn>
                  <a:cxn ang="0">
                    <a:pos x="0" y="0"/>
                  </a:cxn>
                  <a:cxn ang="0">
                    <a:pos x="0" y="480"/>
                  </a:cxn>
                  <a:cxn ang="0">
                    <a:pos x="0" y="432"/>
                  </a:cxn>
                  <a:cxn ang="0">
                    <a:pos x="0" y="528"/>
                  </a:cxn>
                </a:cxnLst>
                <a:rect l="0" t="0" r="r" b="b"/>
                <a:pathLst>
                  <a:path w="1345" h="529">
                    <a:moveTo>
                      <a:pt x="1344" y="528"/>
                    </a:moveTo>
                    <a:lnTo>
                      <a:pt x="1344" y="0"/>
                    </a:lnTo>
                    <a:lnTo>
                      <a:pt x="0" y="0"/>
                    </a:lnTo>
                    <a:lnTo>
                      <a:pt x="0" y="480"/>
                    </a:lnTo>
                    <a:lnTo>
                      <a:pt x="0" y="432"/>
                    </a:lnTo>
                    <a:lnTo>
                      <a:pt x="0" y="528"/>
                    </a:lnTo>
                  </a:path>
                </a:pathLst>
              </a:custGeom>
              <a:noFill/>
              <a:ln w="12700" cap="rnd" cmpd="sng">
                <a:solidFill>
                  <a:schemeClr val="tx1"/>
                </a:solidFill>
                <a:prstDash val="dash"/>
                <a:round/>
                <a:headEnd type="none" w="sm" len="sm"/>
                <a:tailEnd type="stealth" w="med" len="lg"/>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4405" name="Freeform 30"/>
              <p:cNvSpPr/>
              <p:nvPr/>
            </p:nvSpPr>
            <p:spPr>
              <a:xfrm>
                <a:off x="1012" y="1606"/>
                <a:ext cx="577" cy="337"/>
              </a:xfrm>
              <a:custGeom>
                <a:avLst/>
                <a:gdLst>
                  <a:gd name="txL" fmla="*/ 0 w 577"/>
                  <a:gd name="txT" fmla="*/ 0 h 337"/>
                  <a:gd name="txR" fmla="*/ 577 w 577"/>
                  <a:gd name="txB" fmla="*/ 337 h 337"/>
                </a:gdLst>
                <a:ahLst/>
                <a:cxnLst>
                  <a:cxn ang="0">
                    <a:pos x="411" y="0"/>
                  </a:cxn>
                  <a:cxn ang="0">
                    <a:pos x="0" y="0"/>
                  </a:cxn>
                  <a:cxn ang="0">
                    <a:pos x="0" y="336"/>
                  </a:cxn>
                  <a:cxn ang="0">
                    <a:pos x="576" y="336"/>
                  </a:cxn>
                  <a:cxn ang="0">
                    <a:pos x="576" y="96"/>
                  </a:cxn>
                  <a:cxn ang="0">
                    <a:pos x="411" y="0"/>
                  </a:cxn>
                </a:cxnLst>
                <a:rect l="txL" t="txT" r="txR" b="txB"/>
                <a:pathLst>
                  <a:path w="577" h="337">
                    <a:moveTo>
                      <a:pt x="411" y="0"/>
                    </a:moveTo>
                    <a:lnTo>
                      <a:pt x="0" y="0"/>
                    </a:lnTo>
                    <a:lnTo>
                      <a:pt x="0" y="336"/>
                    </a:lnTo>
                    <a:lnTo>
                      <a:pt x="576" y="336"/>
                    </a:lnTo>
                    <a:lnTo>
                      <a:pt x="576" y="96"/>
                    </a:lnTo>
                    <a:lnTo>
                      <a:pt x="411" y="0"/>
                    </a:lnTo>
                  </a:path>
                </a:pathLst>
              </a:custGeom>
              <a:solidFill>
                <a:schemeClr val="tx1"/>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grpSp>
        <p:sp>
          <p:nvSpPr>
            <p:cNvPr id="144403" name="Rectangle 31"/>
            <p:cNvSpPr/>
            <p:nvPr/>
          </p:nvSpPr>
          <p:spPr>
            <a:xfrm>
              <a:off x="937" y="1101"/>
              <a:ext cx="691" cy="518"/>
            </a:xfrm>
            <a:prstGeom prst="rect">
              <a:avLst/>
            </a:prstGeom>
            <a:noFill/>
            <a:ln w="9525">
              <a:noFill/>
            </a:ln>
          </p:spPr>
          <p:txBody>
            <a:bodyPr wrap="none" lIns="92075" tIns="46038" rIns="92075" bIns="46038">
              <a:spAutoFit/>
            </a:bodyPr>
            <a:p>
              <a:pPr algn="ctr"/>
              <a:r>
                <a:rPr lang="en-US" altLang="zh-CN" sz="2400">
                  <a:solidFill>
                    <a:schemeClr val="accent2"/>
                  </a:solidFill>
                  <a:latin typeface="Arial" panose="020B0604020202020204" pitchFamily="34" charset="0"/>
                  <a:ea typeface="宋体" panose="02010600030101010101" pitchFamily="2" charset="-122"/>
                </a:rPr>
                <a:t> </a:t>
              </a:r>
              <a:r>
                <a:rPr lang="zh-CN" altLang="en-US" sz="2400" dirty="0">
                  <a:solidFill>
                    <a:schemeClr val="accent2"/>
                  </a:solidFill>
                  <a:latin typeface="Arial" panose="020B0604020202020204" pitchFamily="34" charset="0"/>
                  <a:ea typeface="宋体" panose="02010600030101010101" pitchFamily="2" charset="-122"/>
                </a:rPr>
                <a:t>生产卡</a:t>
              </a:r>
              <a:endParaRPr lang="zh-CN" altLang="en-US" sz="2400" dirty="0">
                <a:solidFill>
                  <a:schemeClr val="accent2"/>
                </a:solidFill>
                <a:latin typeface="Arial" panose="020B0604020202020204" pitchFamily="34" charset="0"/>
                <a:ea typeface="宋体" panose="02010600030101010101" pitchFamily="2" charset="-122"/>
              </a:endParaRPr>
            </a:p>
            <a:p>
              <a:pPr algn="ctr"/>
              <a:r>
                <a:rPr lang="en-US" altLang="zh-CN" sz="2400">
                  <a:solidFill>
                    <a:schemeClr val="accent2"/>
                  </a:solidFill>
                  <a:latin typeface="Arial" panose="020B0604020202020204" pitchFamily="34" charset="0"/>
                  <a:ea typeface="宋体" panose="02010600030101010101" pitchFamily="2" charset="-122"/>
                </a:rPr>
                <a:t> </a:t>
              </a:r>
              <a:endParaRPr lang="en-US" altLang="zh-CN" sz="2400">
                <a:solidFill>
                  <a:schemeClr val="accent2"/>
                </a:solidFill>
                <a:latin typeface="Arial" panose="020B0604020202020204" pitchFamily="34" charset="0"/>
                <a:ea typeface="宋体" panose="02010600030101010101" pitchFamily="2" charset="-122"/>
              </a:endParaRPr>
            </a:p>
          </p:txBody>
        </p:sp>
      </p:grpSp>
      <p:grpSp>
        <p:nvGrpSpPr>
          <p:cNvPr id="144394" name="Group 32"/>
          <p:cNvGrpSpPr/>
          <p:nvPr/>
        </p:nvGrpSpPr>
        <p:grpSpPr>
          <a:xfrm>
            <a:off x="0" y="3311525"/>
            <a:ext cx="3008313" cy="1255713"/>
            <a:chOff x="123" y="2278"/>
            <a:chExt cx="1749" cy="791"/>
          </a:xfrm>
        </p:grpSpPr>
        <p:grpSp>
          <p:nvGrpSpPr>
            <p:cNvPr id="144397" name="Group 33"/>
            <p:cNvGrpSpPr/>
            <p:nvPr/>
          </p:nvGrpSpPr>
          <p:grpSpPr>
            <a:xfrm>
              <a:off x="123" y="2278"/>
              <a:ext cx="1348" cy="791"/>
              <a:chOff x="123" y="2278"/>
              <a:chExt cx="1348" cy="791"/>
            </a:xfrm>
          </p:grpSpPr>
          <p:sp>
            <p:nvSpPr>
              <p:cNvPr id="144399" name="Rectangle 34"/>
              <p:cNvSpPr/>
              <p:nvPr/>
            </p:nvSpPr>
            <p:spPr>
              <a:xfrm>
                <a:off x="208" y="2278"/>
                <a:ext cx="1181" cy="791"/>
              </a:xfrm>
              <a:prstGeom prst="rect">
                <a:avLst/>
              </a:prstGeom>
              <a:solidFill>
                <a:schemeClr val="tx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4400" name="Line 35"/>
              <p:cNvSpPr/>
              <p:nvPr/>
            </p:nvSpPr>
            <p:spPr>
              <a:xfrm>
                <a:off x="203" y="2533"/>
                <a:ext cx="1210" cy="0"/>
              </a:xfrm>
              <a:prstGeom prst="line">
                <a:avLst/>
              </a:prstGeom>
              <a:ln w="25400" cap="flat" cmpd="sng">
                <a:solidFill>
                  <a:schemeClr val="bg2"/>
                </a:solidFill>
                <a:prstDash val="solid"/>
                <a:headEnd type="none" w="sm" len="sm"/>
                <a:tailEnd type="none" w="sm" len="sm"/>
              </a:ln>
            </p:spPr>
          </p:sp>
          <p:sp>
            <p:nvSpPr>
              <p:cNvPr id="144401" name="Rectangle 36"/>
              <p:cNvSpPr/>
              <p:nvPr/>
            </p:nvSpPr>
            <p:spPr>
              <a:xfrm>
                <a:off x="123" y="2298"/>
                <a:ext cx="1348" cy="263"/>
              </a:xfrm>
              <a:prstGeom prst="rect">
                <a:avLst/>
              </a:prstGeom>
              <a:noFill/>
              <a:ln w="9525">
                <a:noFill/>
              </a:ln>
            </p:spPr>
            <p:txBody>
              <a:bodyPr lIns="82550" tIns="41275" rIns="82550" bIns="41275">
                <a:spAutoFit/>
              </a:bodyPr>
              <a:p>
                <a:pPr algn="ctr" defTabSz="739775"/>
                <a:r>
                  <a:rPr lang="en-US" altLang="zh-CN" sz="2200">
                    <a:solidFill>
                      <a:schemeClr val="accent2"/>
                    </a:solidFill>
                    <a:latin typeface="Arial" panose="020B0604020202020204" pitchFamily="34" charset="0"/>
                    <a:ea typeface="宋体" panose="02010600030101010101" pitchFamily="2" charset="-122"/>
                  </a:rPr>
                  <a:t> </a:t>
                </a:r>
                <a:r>
                  <a:rPr lang="zh-CN" altLang="en-US" sz="2200" dirty="0">
                    <a:solidFill>
                      <a:schemeClr val="accent2"/>
                    </a:solidFill>
                    <a:latin typeface="Arial" panose="020B0604020202020204" pitchFamily="34" charset="0"/>
                    <a:ea typeface="宋体" panose="02010600030101010101" pitchFamily="2" charset="-122"/>
                  </a:rPr>
                  <a:t>组装</a:t>
                </a:r>
                <a:r>
                  <a:rPr lang="zh-CN" altLang="en-US" sz="2200" b="0" dirty="0">
                    <a:solidFill>
                      <a:schemeClr val="accent2"/>
                    </a:solidFill>
                    <a:latin typeface="Comic Sans MS" panose="030F0702030302020204" pitchFamily="66" charset="0"/>
                    <a:ea typeface="宋体" panose="02010600030101010101" pitchFamily="2" charset="-122"/>
                  </a:rPr>
                  <a:t> </a:t>
                </a:r>
                <a:endParaRPr lang="zh-CN" altLang="en-US" sz="2200" b="0" dirty="0">
                  <a:solidFill>
                    <a:schemeClr val="accent2"/>
                  </a:solidFill>
                  <a:latin typeface="Comic Sans MS" panose="030F0702030302020204" pitchFamily="66" charset="0"/>
                  <a:ea typeface="宋体" panose="02010600030101010101" pitchFamily="2" charset="-122"/>
                </a:endParaRPr>
              </a:p>
            </p:txBody>
          </p:sp>
        </p:grpSp>
        <p:sp>
          <p:nvSpPr>
            <p:cNvPr id="1439781" name="Line 37"/>
            <p:cNvSpPr>
              <a:spLocks noChangeShapeType="1"/>
            </p:cNvSpPr>
            <p:nvPr/>
          </p:nvSpPr>
          <p:spPr bwMode="auto">
            <a:xfrm>
              <a:off x="1392" y="2640"/>
              <a:ext cx="480" cy="0"/>
            </a:xfrm>
            <a:prstGeom prst="line">
              <a:avLst/>
            </a:prstGeom>
            <a:noFill/>
            <a:ln w="12700">
              <a:solidFill>
                <a:schemeClr val="tx1"/>
              </a:solidFill>
              <a:prstDash val="dash"/>
              <a:round/>
              <a:headEnd type="none" w="sm" len="sm"/>
              <a:tailEnd type="stealth" w="med" len="lg"/>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1439782" name="Rectangle 38"/>
          <p:cNvSpPr>
            <a:spLocks noChangeArrowheads="1"/>
          </p:cNvSpPr>
          <p:nvPr/>
        </p:nvSpPr>
        <p:spPr bwMode="auto">
          <a:xfrm>
            <a:off x="1295400" y="5257800"/>
            <a:ext cx="7239000" cy="579438"/>
          </a:xfrm>
          <a:prstGeom prst="rect">
            <a:avLst/>
          </a:prstGeom>
          <a:noFill/>
          <a:ln w="9525">
            <a:noFill/>
            <a:miter lim="800000"/>
          </a:ln>
          <a:effectLst/>
        </p:spPr>
        <p:txBody>
          <a:bodyPr lIns="92075" tIns="46038" rIns="92075" bIns="46038">
            <a:spAutoFit/>
          </a:bodyPr>
          <a:p>
            <a:pPr algn="ctr"/>
            <a:r>
              <a:rPr lang="zh-CN" altLang="en-US" sz="3200" dirty="0">
                <a:solidFill>
                  <a:srgbClr val="CC3300"/>
                </a:solidFill>
                <a:effectLst>
                  <a:outerShdw blurRad="38100" dist="38100" dir="2700000">
                    <a:srgbClr val="000000"/>
                  </a:outerShdw>
                </a:effectLst>
                <a:latin typeface="Arial" panose="020B0604020202020204" pitchFamily="34" charset="0"/>
                <a:ea typeface="宋体" panose="02010600030101010101" pitchFamily="2" charset="-122"/>
              </a:rPr>
              <a:t>超市时间表组装</a:t>
            </a:r>
            <a:r>
              <a:rPr lang="en-US" altLang="zh-CN" sz="3200">
                <a:solidFill>
                  <a:srgbClr val="CC3300"/>
                </a:solidFill>
                <a:effectLst>
                  <a:outerShdw blurRad="38100" dist="38100" dir="2700000">
                    <a:srgbClr val="000000"/>
                  </a:outerShdw>
                </a:effectLst>
                <a:latin typeface="Arial" panose="020B0604020202020204" pitchFamily="34" charset="0"/>
                <a:ea typeface="宋体" panose="02010600030101010101" pitchFamily="2" charset="-122"/>
              </a:rPr>
              <a:t> </a:t>
            </a:r>
            <a:endParaRPr lang="en-US" altLang="zh-CN" sz="3200">
              <a:solidFill>
                <a:srgbClr val="CC3300"/>
              </a:solidFill>
              <a:effectLst>
                <a:outerShdw blurRad="38100" dist="38100" dir="2700000">
                  <a:srgbClr val="000000"/>
                </a:outerShdw>
              </a:effectLst>
              <a:latin typeface="Arial" panose="020B0604020202020204" pitchFamily="34" charset="0"/>
            </a:endParaRPr>
          </a:p>
        </p:txBody>
      </p:sp>
      <p:sp>
        <p:nvSpPr>
          <p:cNvPr id="144396" name="Rectangle 39"/>
          <p:cNvSpPr>
            <a:spLocks noGrp="1"/>
          </p:cNvSpPr>
          <p:nvPr>
            <p:ph type="title"/>
          </p:nvPr>
        </p:nvSpPr>
        <p:spPr>
          <a:xfrm>
            <a:off x="609600" y="277813"/>
            <a:ext cx="8688388" cy="838200"/>
          </a:xfrm>
          <a:ln/>
        </p:spPr>
        <p:txBody>
          <a:bodyPr vert="horz" wrap="square" lIns="91440" tIns="45720" rIns="91440" bIns="45720" anchor="ctr" anchorCtr="0"/>
          <a:p>
            <a:pPr eaLnBrk="1" hangingPunct="1"/>
            <a:r>
              <a:rPr lang="en-US" altLang="zh-CN">
                <a:ea typeface="宋体" panose="02010600030101010101" pitchFamily="2" charset="-122"/>
              </a:rPr>
              <a:t>2. </a:t>
            </a:r>
            <a:r>
              <a:rPr lang="zh-CN" altLang="en-US" dirty="0">
                <a:ea typeface="宋体" panose="02010600030101010101" pitchFamily="2" charset="-122"/>
              </a:rPr>
              <a:t>直接发货或超市</a:t>
            </a:r>
            <a:r>
              <a:rPr lang="en-US" altLang="zh-CN">
                <a:ea typeface="宋体" panose="02010600030101010101" pitchFamily="2" charset="-122"/>
              </a:rPr>
              <a:t> </a:t>
            </a:r>
            <a:r>
              <a:rPr lang="en-US" altLang="zh-CN"/>
              <a:t> </a:t>
            </a:r>
            <a:r>
              <a:rPr lang="en-US" altLang="zh-CN">
                <a:ea typeface="宋体" panose="02010600030101010101" pitchFamily="2" charset="-122"/>
              </a:rPr>
              <a:t>?</a:t>
            </a:r>
            <a:endParaRPr lang="en-US" altLang="zh-CN">
              <a:ea typeface="宋体" panose="02010600030101010101" pitchFamily="2" charset="-122"/>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Rectangle 2"/>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将来状态图 </a:t>
            </a:r>
            <a:r>
              <a:rPr lang="en-US" altLang="zh-CN">
                <a:ea typeface="宋体" panose="02010600030101010101" pitchFamily="2" charset="-122"/>
              </a:rPr>
              <a:t>#3</a:t>
            </a:r>
            <a:br>
              <a:rPr lang="en-US" altLang="zh-CN">
                <a:ea typeface="宋体" panose="02010600030101010101" pitchFamily="2" charset="-122"/>
              </a:rPr>
            </a:br>
            <a:endParaRPr lang="en-US" altLang="zh-CN">
              <a:ea typeface="宋体" panose="02010600030101010101" pitchFamily="2" charset="-122"/>
            </a:endParaRPr>
          </a:p>
        </p:txBody>
      </p:sp>
      <p:sp>
        <p:nvSpPr>
          <p:cNvPr id="145411" name="Rectangle 3"/>
          <p:cNvSpPr>
            <a:spLocks noGrp="1"/>
          </p:cNvSpPr>
          <p:nvPr>
            <p:ph idx="1"/>
          </p:nvPr>
        </p:nvSpPr>
        <p:spPr>
          <a:ln/>
        </p:spPr>
        <p:txBody>
          <a:bodyPr vert="horz" wrap="square" lIns="91440" tIns="45720" rIns="91440" bIns="45720" anchor="t" anchorCtr="0"/>
          <a:p>
            <a:pPr eaLnBrk="1" hangingPunct="1"/>
            <a:r>
              <a:rPr lang="zh-CN" altLang="en-US" dirty="0">
                <a:ea typeface="宋体" panose="02010600030101010101" pitchFamily="2" charset="-122"/>
              </a:rPr>
              <a:t>哪里能使用持续流动过程</a:t>
            </a:r>
            <a:r>
              <a:rPr lang="en-US" altLang="zh-CN">
                <a:ea typeface="宋体" panose="02010600030101010101" pitchFamily="2" charset="-122"/>
              </a:rPr>
              <a:t> ?</a:t>
            </a:r>
            <a:endParaRPr lang="en-US" altLang="zh-CN">
              <a:ea typeface="宋体" panose="02010600030101010101" pitchFamily="2" charset="-122"/>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Rectangle 2"/>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3. </a:t>
            </a:r>
            <a:r>
              <a:rPr lang="zh-CN" altLang="en-US" dirty="0">
                <a:ea typeface="宋体" panose="02010600030101010101" pitchFamily="2" charset="-122"/>
              </a:rPr>
              <a:t>持续流动在哪里适用</a:t>
            </a:r>
            <a:r>
              <a:rPr lang="en-US" altLang="zh-CN">
                <a:ea typeface="宋体" panose="02010600030101010101" pitchFamily="2" charset="-122"/>
              </a:rPr>
              <a:t> </a:t>
            </a:r>
            <a:r>
              <a:rPr lang="en-US" altLang="zh-CN"/>
              <a:t> </a:t>
            </a:r>
            <a:r>
              <a:rPr lang="en-US" altLang="zh-CN">
                <a:ea typeface="宋体" panose="02010600030101010101" pitchFamily="2" charset="-122"/>
              </a:rPr>
              <a:t>?</a:t>
            </a:r>
            <a:endParaRPr lang="en-US" altLang="zh-CN">
              <a:ea typeface="宋体" panose="02010600030101010101" pitchFamily="2" charset="-122"/>
            </a:endParaRPr>
          </a:p>
        </p:txBody>
      </p:sp>
      <p:sp>
        <p:nvSpPr>
          <p:cNvPr id="146435" name="Rectangle 3"/>
          <p:cNvSpPr>
            <a:spLocks noGrp="1"/>
          </p:cNvSpPr>
          <p:nvPr>
            <p:ph idx="1"/>
          </p:nvPr>
        </p:nvSpPr>
        <p:spPr>
          <a:ln/>
        </p:spPr>
        <p:txBody>
          <a:bodyPr vert="horz" wrap="square" lIns="91440" tIns="45720" rIns="91440" bIns="45720" anchor="t" anchorCtr="0"/>
          <a:p>
            <a:pPr eaLnBrk="1" hangingPunct="1"/>
            <a:r>
              <a:rPr lang="zh-CN" altLang="en-US" dirty="0">
                <a:ea typeface="宋体" panose="02010600030101010101" pitchFamily="2" charset="-122"/>
              </a:rPr>
              <a:t>找出可以合并的增值的操作</a:t>
            </a:r>
            <a:r>
              <a:rPr lang="en-US" altLang="zh-CN">
                <a:ea typeface="宋体" panose="02010600030101010101" pitchFamily="2" charset="-122"/>
              </a:rPr>
              <a:t> </a:t>
            </a:r>
            <a:endParaRPr lang="en-US" altLang="zh-CN"/>
          </a:p>
          <a:p>
            <a:pPr eaLnBrk="1" hangingPunct="1"/>
            <a:r>
              <a:rPr lang="zh-CN" altLang="en-US" dirty="0">
                <a:ea typeface="宋体" panose="02010600030101010101" pitchFamily="2" charset="-122"/>
              </a:rPr>
              <a:t>根据操作时间和节拍判断设备</a:t>
            </a:r>
            <a:r>
              <a:rPr lang="en-US" altLang="zh-CN">
                <a:ea typeface="宋体" panose="02010600030101010101" pitchFamily="2" charset="-122"/>
              </a:rPr>
              <a:t> </a:t>
            </a:r>
            <a:endParaRPr lang="en-US" altLang="zh-CN"/>
          </a:p>
          <a:p>
            <a:pPr eaLnBrk="1" hangingPunct="1"/>
            <a:r>
              <a:rPr lang="zh-CN" altLang="en-US" dirty="0">
                <a:ea typeface="宋体" panose="02010600030101010101" pitchFamily="2" charset="-122"/>
              </a:rPr>
              <a:t>平衡和改进流动</a:t>
            </a:r>
            <a:r>
              <a:rPr lang="en-US" altLang="zh-CN">
                <a:ea typeface="宋体" panose="02010600030101010101" pitchFamily="2" charset="-122"/>
              </a:rPr>
              <a:t> </a:t>
            </a:r>
            <a:endParaRPr lang="en-US" altLang="zh-CN"/>
          </a:p>
          <a:p>
            <a:pPr eaLnBrk="1" hangingPunct="1"/>
            <a:endParaRPr lang="en-US" altLang="zh-CN"/>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5890" name="Rectangle 2"/>
          <p:cNvSpPr>
            <a:spLocks noChangeArrowheads="1"/>
          </p:cNvSpPr>
          <p:nvPr/>
        </p:nvSpPr>
        <p:spPr bwMode="auto">
          <a:xfrm>
            <a:off x="0" y="160338"/>
            <a:ext cx="9904413" cy="641350"/>
          </a:xfrm>
          <a:prstGeom prst="rect">
            <a:avLst/>
          </a:prstGeom>
          <a:noFill/>
          <a:ln w="9525">
            <a:noFill/>
            <a:miter lim="800000"/>
          </a:ln>
          <a:effectLst/>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grpSp>
        <p:nvGrpSpPr>
          <p:cNvPr id="147459" name="Group 3"/>
          <p:cNvGrpSpPr/>
          <p:nvPr/>
        </p:nvGrpSpPr>
        <p:grpSpPr>
          <a:xfrm>
            <a:off x="552450" y="1166813"/>
            <a:ext cx="8816975" cy="5081587"/>
            <a:chOff x="692" y="527"/>
            <a:chExt cx="5150" cy="3105"/>
          </a:xfrm>
        </p:grpSpPr>
        <p:sp>
          <p:nvSpPr>
            <p:cNvPr id="147462" name="Rectangle 4"/>
            <p:cNvSpPr/>
            <p:nvPr/>
          </p:nvSpPr>
          <p:spPr>
            <a:xfrm>
              <a:off x="727" y="545"/>
              <a:ext cx="5107" cy="3080"/>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7463" name="Line 5"/>
            <p:cNvSpPr/>
            <p:nvPr/>
          </p:nvSpPr>
          <p:spPr>
            <a:xfrm>
              <a:off x="722" y="904"/>
              <a:ext cx="2278" cy="0"/>
            </a:xfrm>
            <a:prstGeom prst="line">
              <a:avLst/>
            </a:prstGeom>
            <a:ln w="12700" cap="flat" cmpd="sng">
              <a:solidFill>
                <a:schemeClr val="tx1"/>
              </a:solidFill>
              <a:prstDash val="solid"/>
              <a:headEnd type="none" w="sm" len="sm"/>
              <a:tailEnd type="none" w="sm" len="sm"/>
            </a:ln>
          </p:spPr>
        </p:sp>
        <p:grpSp>
          <p:nvGrpSpPr>
            <p:cNvPr id="147464" name="Group 6"/>
            <p:cNvGrpSpPr/>
            <p:nvPr/>
          </p:nvGrpSpPr>
          <p:grpSpPr>
            <a:xfrm>
              <a:off x="721" y="706"/>
              <a:ext cx="5121" cy="2763"/>
              <a:chOff x="93" y="726"/>
              <a:chExt cx="5571" cy="3258"/>
            </a:xfrm>
          </p:grpSpPr>
          <p:sp>
            <p:nvSpPr>
              <p:cNvPr id="147588" name="Line 7"/>
              <p:cNvSpPr/>
              <p:nvPr/>
            </p:nvSpPr>
            <p:spPr>
              <a:xfrm>
                <a:off x="93" y="726"/>
                <a:ext cx="5569" cy="0"/>
              </a:xfrm>
              <a:prstGeom prst="line">
                <a:avLst/>
              </a:prstGeom>
              <a:ln w="12700" cap="flat" cmpd="sng">
                <a:solidFill>
                  <a:schemeClr val="tx1"/>
                </a:solidFill>
                <a:prstDash val="solid"/>
                <a:headEnd type="none" w="sm" len="sm"/>
                <a:tailEnd type="none" w="sm" len="sm"/>
              </a:ln>
            </p:spPr>
          </p:sp>
          <p:sp>
            <p:nvSpPr>
              <p:cNvPr id="147589" name="Line 8"/>
              <p:cNvSpPr/>
              <p:nvPr/>
            </p:nvSpPr>
            <p:spPr>
              <a:xfrm>
                <a:off x="94" y="1104"/>
                <a:ext cx="5569" cy="0"/>
              </a:xfrm>
              <a:prstGeom prst="line">
                <a:avLst/>
              </a:prstGeom>
              <a:ln w="12700" cap="flat" cmpd="sng">
                <a:solidFill>
                  <a:schemeClr val="tx1"/>
                </a:solidFill>
                <a:prstDash val="solid"/>
                <a:headEnd type="none" w="sm" len="sm"/>
                <a:tailEnd type="none" w="sm" len="sm"/>
              </a:ln>
            </p:spPr>
          </p:sp>
          <p:sp>
            <p:nvSpPr>
              <p:cNvPr id="147590" name="Line 9"/>
              <p:cNvSpPr/>
              <p:nvPr/>
            </p:nvSpPr>
            <p:spPr>
              <a:xfrm>
                <a:off x="94" y="1296"/>
                <a:ext cx="5569" cy="0"/>
              </a:xfrm>
              <a:prstGeom prst="line">
                <a:avLst/>
              </a:prstGeom>
              <a:ln w="12700" cap="flat" cmpd="sng">
                <a:solidFill>
                  <a:schemeClr val="tx1"/>
                </a:solidFill>
                <a:prstDash val="solid"/>
                <a:headEnd type="none" w="sm" len="sm"/>
                <a:tailEnd type="none" w="sm" len="sm"/>
              </a:ln>
            </p:spPr>
          </p:sp>
          <p:sp>
            <p:nvSpPr>
              <p:cNvPr id="147591" name="Line 10"/>
              <p:cNvSpPr/>
              <p:nvPr/>
            </p:nvSpPr>
            <p:spPr>
              <a:xfrm>
                <a:off x="94" y="1488"/>
                <a:ext cx="5569" cy="0"/>
              </a:xfrm>
              <a:prstGeom prst="line">
                <a:avLst/>
              </a:prstGeom>
              <a:ln w="12700" cap="flat" cmpd="sng">
                <a:solidFill>
                  <a:schemeClr val="tx1"/>
                </a:solidFill>
                <a:prstDash val="solid"/>
                <a:headEnd type="none" w="sm" len="sm"/>
                <a:tailEnd type="none" w="sm" len="sm"/>
              </a:ln>
            </p:spPr>
          </p:sp>
          <p:sp>
            <p:nvSpPr>
              <p:cNvPr id="147592" name="Line 11"/>
              <p:cNvSpPr/>
              <p:nvPr/>
            </p:nvSpPr>
            <p:spPr>
              <a:xfrm>
                <a:off x="95" y="1680"/>
                <a:ext cx="5569" cy="0"/>
              </a:xfrm>
              <a:prstGeom prst="line">
                <a:avLst/>
              </a:prstGeom>
              <a:ln w="12700" cap="flat" cmpd="sng">
                <a:solidFill>
                  <a:schemeClr val="tx1"/>
                </a:solidFill>
                <a:prstDash val="solid"/>
                <a:headEnd type="none" w="sm" len="sm"/>
                <a:tailEnd type="none" w="sm" len="sm"/>
              </a:ln>
            </p:spPr>
          </p:sp>
          <p:sp>
            <p:nvSpPr>
              <p:cNvPr id="147593" name="Line 12"/>
              <p:cNvSpPr/>
              <p:nvPr/>
            </p:nvSpPr>
            <p:spPr>
              <a:xfrm>
                <a:off x="95" y="1872"/>
                <a:ext cx="5569" cy="0"/>
              </a:xfrm>
              <a:prstGeom prst="line">
                <a:avLst/>
              </a:prstGeom>
              <a:ln w="12700" cap="flat" cmpd="sng">
                <a:solidFill>
                  <a:schemeClr val="tx1"/>
                </a:solidFill>
                <a:prstDash val="solid"/>
                <a:headEnd type="none" w="sm" len="sm"/>
                <a:tailEnd type="none" w="sm" len="sm"/>
              </a:ln>
            </p:spPr>
          </p:sp>
          <p:sp>
            <p:nvSpPr>
              <p:cNvPr id="147594" name="Line 13"/>
              <p:cNvSpPr/>
              <p:nvPr/>
            </p:nvSpPr>
            <p:spPr>
              <a:xfrm>
                <a:off x="95" y="2064"/>
                <a:ext cx="5569" cy="0"/>
              </a:xfrm>
              <a:prstGeom prst="line">
                <a:avLst/>
              </a:prstGeom>
              <a:ln w="12700" cap="flat" cmpd="sng">
                <a:solidFill>
                  <a:schemeClr val="tx1"/>
                </a:solidFill>
                <a:prstDash val="solid"/>
                <a:headEnd type="none" w="sm" len="sm"/>
                <a:tailEnd type="none" w="sm" len="sm"/>
              </a:ln>
            </p:spPr>
          </p:sp>
          <p:sp>
            <p:nvSpPr>
              <p:cNvPr id="147595" name="Line 14"/>
              <p:cNvSpPr/>
              <p:nvPr/>
            </p:nvSpPr>
            <p:spPr>
              <a:xfrm>
                <a:off x="94" y="2256"/>
                <a:ext cx="5569" cy="0"/>
              </a:xfrm>
              <a:prstGeom prst="line">
                <a:avLst/>
              </a:prstGeom>
              <a:ln w="12700" cap="flat" cmpd="sng">
                <a:solidFill>
                  <a:schemeClr val="tx1"/>
                </a:solidFill>
                <a:prstDash val="solid"/>
                <a:headEnd type="none" w="sm" len="sm"/>
                <a:tailEnd type="none" w="sm" len="sm"/>
              </a:ln>
            </p:spPr>
          </p:sp>
          <p:sp>
            <p:nvSpPr>
              <p:cNvPr id="147596" name="Line 15"/>
              <p:cNvSpPr/>
              <p:nvPr/>
            </p:nvSpPr>
            <p:spPr>
              <a:xfrm>
                <a:off x="95" y="2448"/>
                <a:ext cx="5569" cy="0"/>
              </a:xfrm>
              <a:prstGeom prst="line">
                <a:avLst/>
              </a:prstGeom>
              <a:ln w="12700" cap="flat" cmpd="sng">
                <a:solidFill>
                  <a:schemeClr val="tx1"/>
                </a:solidFill>
                <a:prstDash val="solid"/>
                <a:headEnd type="none" w="sm" len="sm"/>
                <a:tailEnd type="none" w="sm" len="sm"/>
              </a:ln>
            </p:spPr>
          </p:sp>
          <p:sp>
            <p:nvSpPr>
              <p:cNvPr id="147597" name="Line 16"/>
              <p:cNvSpPr/>
              <p:nvPr/>
            </p:nvSpPr>
            <p:spPr>
              <a:xfrm>
                <a:off x="95" y="2640"/>
                <a:ext cx="5569" cy="0"/>
              </a:xfrm>
              <a:prstGeom prst="line">
                <a:avLst/>
              </a:prstGeom>
              <a:ln w="12700" cap="flat" cmpd="sng">
                <a:solidFill>
                  <a:schemeClr val="tx1"/>
                </a:solidFill>
                <a:prstDash val="solid"/>
                <a:headEnd type="none" w="sm" len="sm"/>
                <a:tailEnd type="none" w="sm" len="sm"/>
              </a:ln>
            </p:spPr>
          </p:sp>
          <p:sp>
            <p:nvSpPr>
              <p:cNvPr id="147598" name="Line 17"/>
              <p:cNvSpPr/>
              <p:nvPr/>
            </p:nvSpPr>
            <p:spPr>
              <a:xfrm>
                <a:off x="95" y="2832"/>
                <a:ext cx="5569" cy="0"/>
              </a:xfrm>
              <a:prstGeom prst="line">
                <a:avLst/>
              </a:prstGeom>
              <a:ln w="12700" cap="flat" cmpd="sng">
                <a:solidFill>
                  <a:schemeClr val="tx1"/>
                </a:solidFill>
                <a:prstDash val="solid"/>
                <a:headEnd type="none" w="sm" len="sm"/>
                <a:tailEnd type="none" w="sm" len="sm"/>
              </a:ln>
            </p:spPr>
          </p:sp>
          <p:sp>
            <p:nvSpPr>
              <p:cNvPr id="147599" name="Line 18"/>
              <p:cNvSpPr/>
              <p:nvPr/>
            </p:nvSpPr>
            <p:spPr>
              <a:xfrm>
                <a:off x="94" y="3024"/>
                <a:ext cx="5569" cy="0"/>
              </a:xfrm>
              <a:prstGeom prst="line">
                <a:avLst/>
              </a:prstGeom>
              <a:ln w="12700" cap="flat" cmpd="sng">
                <a:solidFill>
                  <a:schemeClr val="tx1"/>
                </a:solidFill>
                <a:prstDash val="solid"/>
                <a:headEnd type="none" w="sm" len="sm"/>
                <a:tailEnd type="none" w="sm" len="sm"/>
              </a:ln>
            </p:spPr>
          </p:sp>
          <p:sp>
            <p:nvSpPr>
              <p:cNvPr id="147600" name="Line 19"/>
              <p:cNvSpPr/>
              <p:nvPr/>
            </p:nvSpPr>
            <p:spPr>
              <a:xfrm>
                <a:off x="95" y="3216"/>
                <a:ext cx="5569" cy="0"/>
              </a:xfrm>
              <a:prstGeom prst="line">
                <a:avLst/>
              </a:prstGeom>
              <a:ln w="12700" cap="flat" cmpd="sng">
                <a:solidFill>
                  <a:schemeClr val="tx1"/>
                </a:solidFill>
                <a:prstDash val="solid"/>
                <a:headEnd type="none" w="sm" len="sm"/>
                <a:tailEnd type="none" w="sm" len="sm"/>
              </a:ln>
            </p:spPr>
          </p:sp>
          <p:sp>
            <p:nvSpPr>
              <p:cNvPr id="147601" name="Line 20"/>
              <p:cNvSpPr/>
              <p:nvPr/>
            </p:nvSpPr>
            <p:spPr>
              <a:xfrm>
                <a:off x="95" y="3408"/>
                <a:ext cx="5569" cy="0"/>
              </a:xfrm>
              <a:prstGeom prst="line">
                <a:avLst/>
              </a:prstGeom>
              <a:ln w="12700" cap="flat" cmpd="sng">
                <a:solidFill>
                  <a:schemeClr val="tx1"/>
                </a:solidFill>
                <a:prstDash val="solid"/>
                <a:headEnd type="none" w="sm" len="sm"/>
                <a:tailEnd type="none" w="sm" len="sm"/>
              </a:ln>
            </p:spPr>
          </p:sp>
          <p:sp>
            <p:nvSpPr>
              <p:cNvPr id="147602" name="Line 21"/>
              <p:cNvSpPr/>
              <p:nvPr/>
            </p:nvSpPr>
            <p:spPr>
              <a:xfrm>
                <a:off x="95" y="3600"/>
                <a:ext cx="5569" cy="0"/>
              </a:xfrm>
              <a:prstGeom prst="line">
                <a:avLst/>
              </a:prstGeom>
              <a:ln w="12700" cap="flat" cmpd="sng">
                <a:solidFill>
                  <a:schemeClr val="tx1"/>
                </a:solidFill>
                <a:prstDash val="solid"/>
                <a:headEnd type="none" w="sm" len="sm"/>
                <a:tailEnd type="none" w="sm" len="sm"/>
              </a:ln>
            </p:spPr>
          </p:sp>
          <p:sp>
            <p:nvSpPr>
              <p:cNvPr id="147603" name="Line 22"/>
              <p:cNvSpPr/>
              <p:nvPr/>
            </p:nvSpPr>
            <p:spPr>
              <a:xfrm>
                <a:off x="94" y="3792"/>
                <a:ext cx="5569" cy="0"/>
              </a:xfrm>
              <a:prstGeom prst="line">
                <a:avLst/>
              </a:prstGeom>
              <a:ln w="12700" cap="flat" cmpd="sng">
                <a:solidFill>
                  <a:schemeClr val="tx1"/>
                </a:solidFill>
                <a:prstDash val="solid"/>
                <a:headEnd type="none" w="sm" len="sm"/>
                <a:tailEnd type="none" w="sm" len="sm"/>
              </a:ln>
            </p:spPr>
          </p:sp>
          <p:sp>
            <p:nvSpPr>
              <p:cNvPr id="147604" name="Line 23"/>
              <p:cNvSpPr/>
              <p:nvPr/>
            </p:nvSpPr>
            <p:spPr>
              <a:xfrm>
                <a:off x="94" y="3984"/>
                <a:ext cx="5569" cy="0"/>
              </a:xfrm>
              <a:prstGeom prst="line">
                <a:avLst/>
              </a:prstGeom>
              <a:ln w="12700" cap="flat" cmpd="sng">
                <a:solidFill>
                  <a:schemeClr val="tx1"/>
                </a:solidFill>
                <a:prstDash val="solid"/>
                <a:headEnd type="none" w="sm" len="sm"/>
                <a:tailEnd type="none" w="sm" len="sm"/>
              </a:ln>
            </p:spPr>
          </p:sp>
        </p:grpSp>
        <p:sp>
          <p:nvSpPr>
            <p:cNvPr id="147465" name="Line 24"/>
            <p:cNvSpPr/>
            <p:nvPr/>
          </p:nvSpPr>
          <p:spPr>
            <a:xfrm>
              <a:off x="5402" y="1027"/>
              <a:ext cx="0" cy="2605"/>
            </a:xfrm>
            <a:prstGeom prst="line">
              <a:avLst/>
            </a:prstGeom>
            <a:ln w="12700" cap="flat" cmpd="sng">
              <a:solidFill>
                <a:schemeClr val="tx1"/>
              </a:solidFill>
              <a:prstDash val="solid"/>
              <a:headEnd type="none" w="sm" len="sm"/>
              <a:tailEnd type="none" w="sm" len="sm"/>
            </a:ln>
          </p:spPr>
        </p:sp>
        <p:sp>
          <p:nvSpPr>
            <p:cNvPr id="147466" name="Line 25"/>
            <p:cNvSpPr/>
            <p:nvPr/>
          </p:nvSpPr>
          <p:spPr>
            <a:xfrm>
              <a:off x="5363" y="1027"/>
              <a:ext cx="0" cy="2605"/>
            </a:xfrm>
            <a:prstGeom prst="line">
              <a:avLst/>
            </a:prstGeom>
            <a:ln w="12700" cap="flat" cmpd="sng">
              <a:solidFill>
                <a:schemeClr val="tx1"/>
              </a:solidFill>
              <a:prstDash val="solid"/>
              <a:headEnd type="none" w="sm" len="sm"/>
              <a:tailEnd type="none" w="sm" len="sm"/>
            </a:ln>
          </p:spPr>
        </p:sp>
        <p:sp>
          <p:nvSpPr>
            <p:cNvPr id="147467" name="Line 26"/>
            <p:cNvSpPr/>
            <p:nvPr/>
          </p:nvSpPr>
          <p:spPr>
            <a:xfrm>
              <a:off x="5321" y="1027"/>
              <a:ext cx="0" cy="2605"/>
            </a:xfrm>
            <a:prstGeom prst="line">
              <a:avLst/>
            </a:prstGeom>
            <a:ln w="12700" cap="flat" cmpd="sng">
              <a:solidFill>
                <a:schemeClr val="tx1"/>
              </a:solidFill>
              <a:prstDash val="solid"/>
              <a:headEnd type="none" w="sm" len="sm"/>
              <a:tailEnd type="none" w="sm" len="sm"/>
            </a:ln>
          </p:spPr>
        </p:sp>
        <p:sp>
          <p:nvSpPr>
            <p:cNvPr id="147468" name="Line 27"/>
            <p:cNvSpPr/>
            <p:nvPr/>
          </p:nvSpPr>
          <p:spPr>
            <a:xfrm>
              <a:off x="5280" y="1027"/>
              <a:ext cx="0" cy="2605"/>
            </a:xfrm>
            <a:prstGeom prst="line">
              <a:avLst/>
            </a:prstGeom>
            <a:ln w="12700" cap="flat" cmpd="sng">
              <a:solidFill>
                <a:schemeClr val="tx1"/>
              </a:solidFill>
              <a:prstDash val="solid"/>
              <a:headEnd type="none" w="sm" len="sm"/>
              <a:tailEnd type="none" w="sm" len="sm"/>
            </a:ln>
          </p:spPr>
        </p:sp>
        <p:sp>
          <p:nvSpPr>
            <p:cNvPr id="147469" name="Line 28"/>
            <p:cNvSpPr/>
            <p:nvPr/>
          </p:nvSpPr>
          <p:spPr>
            <a:xfrm>
              <a:off x="5239" y="1027"/>
              <a:ext cx="0" cy="2605"/>
            </a:xfrm>
            <a:prstGeom prst="line">
              <a:avLst/>
            </a:prstGeom>
            <a:ln w="12700" cap="flat" cmpd="sng">
              <a:solidFill>
                <a:schemeClr val="tx1"/>
              </a:solidFill>
              <a:prstDash val="solid"/>
              <a:headEnd type="none" w="sm" len="sm"/>
              <a:tailEnd type="none" w="sm" len="sm"/>
            </a:ln>
          </p:spPr>
        </p:sp>
        <p:sp>
          <p:nvSpPr>
            <p:cNvPr id="147470" name="Line 29"/>
            <p:cNvSpPr/>
            <p:nvPr/>
          </p:nvSpPr>
          <p:spPr>
            <a:xfrm>
              <a:off x="5199" y="1027"/>
              <a:ext cx="0" cy="2605"/>
            </a:xfrm>
            <a:prstGeom prst="line">
              <a:avLst/>
            </a:prstGeom>
            <a:ln w="12700" cap="flat" cmpd="sng">
              <a:solidFill>
                <a:schemeClr val="tx1"/>
              </a:solidFill>
              <a:prstDash val="solid"/>
              <a:headEnd type="none" w="sm" len="sm"/>
              <a:tailEnd type="none" w="sm" len="sm"/>
            </a:ln>
          </p:spPr>
        </p:sp>
        <p:sp>
          <p:nvSpPr>
            <p:cNvPr id="147471" name="Line 30"/>
            <p:cNvSpPr/>
            <p:nvPr/>
          </p:nvSpPr>
          <p:spPr>
            <a:xfrm>
              <a:off x="5158" y="1027"/>
              <a:ext cx="0" cy="2605"/>
            </a:xfrm>
            <a:prstGeom prst="line">
              <a:avLst/>
            </a:prstGeom>
            <a:ln w="12700" cap="flat" cmpd="sng">
              <a:solidFill>
                <a:schemeClr val="tx1"/>
              </a:solidFill>
              <a:prstDash val="solid"/>
              <a:headEnd type="none" w="sm" len="sm"/>
              <a:tailEnd type="none" w="sm" len="sm"/>
            </a:ln>
          </p:spPr>
        </p:sp>
        <p:sp>
          <p:nvSpPr>
            <p:cNvPr id="147472" name="Line 31"/>
            <p:cNvSpPr/>
            <p:nvPr/>
          </p:nvSpPr>
          <p:spPr>
            <a:xfrm>
              <a:off x="5117" y="1027"/>
              <a:ext cx="0" cy="2605"/>
            </a:xfrm>
            <a:prstGeom prst="line">
              <a:avLst/>
            </a:prstGeom>
            <a:ln w="12700" cap="flat" cmpd="sng">
              <a:solidFill>
                <a:schemeClr val="tx1"/>
              </a:solidFill>
              <a:prstDash val="solid"/>
              <a:headEnd type="none" w="sm" len="sm"/>
              <a:tailEnd type="none" w="sm" len="sm"/>
            </a:ln>
          </p:spPr>
        </p:sp>
        <p:sp>
          <p:nvSpPr>
            <p:cNvPr id="147473" name="Line 32"/>
            <p:cNvSpPr/>
            <p:nvPr/>
          </p:nvSpPr>
          <p:spPr>
            <a:xfrm>
              <a:off x="5077" y="1027"/>
              <a:ext cx="0" cy="2605"/>
            </a:xfrm>
            <a:prstGeom prst="line">
              <a:avLst/>
            </a:prstGeom>
            <a:ln w="12700" cap="flat" cmpd="sng">
              <a:solidFill>
                <a:schemeClr val="tx1"/>
              </a:solidFill>
              <a:prstDash val="solid"/>
              <a:headEnd type="none" w="sm" len="sm"/>
              <a:tailEnd type="none" w="sm" len="sm"/>
            </a:ln>
          </p:spPr>
        </p:sp>
        <p:sp>
          <p:nvSpPr>
            <p:cNvPr id="147474" name="Line 33"/>
            <p:cNvSpPr/>
            <p:nvPr/>
          </p:nvSpPr>
          <p:spPr>
            <a:xfrm>
              <a:off x="5036" y="1027"/>
              <a:ext cx="0" cy="2605"/>
            </a:xfrm>
            <a:prstGeom prst="line">
              <a:avLst/>
            </a:prstGeom>
            <a:ln w="25400" cap="flat" cmpd="sng">
              <a:solidFill>
                <a:schemeClr val="tx1"/>
              </a:solidFill>
              <a:prstDash val="solid"/>
              <a:headEnd type="none" w="sm" len="sm"/>
              <a:tailEnd type="none" w="sm" len="sm"/>
            </a:ln>
          </p:spPr>
        </p:sp>
        <p:sp>
          <p:nvSpPr>
            <p:cNvPr id="147475" name="Line 34"/>
            <p:cNvSpPr/>
            <p:nvPr/>
          </p:nvSpPr>
          <p:spPr>
            <a:xfrm>
              <a:off x="4995" y="1027"/>
              <a:ext cx="0" cy="2605"/>
            </a:xfrm>
            <a:prstGeom prst="line">
              <a:avLst/>
            </a:prstGeom>
            <a:ln w="12700" cap="flat" cmpd="sng">
              <a:solidFill>
                <a:schemeClr val="tx1"/>
              </a:solidFill>
              <a:prstDash val="solid"/>
              <a:headEnd type="none" w="sm" len="sm"/>
              <a:tailEnd type="none" w="sm" len="sm"/>
            </a:ln>
          </p:spPr>
        </p:sp>
        <p:sp>
          <p:nvSpPr>
            <p:cNvPr id="147476" name="Line 35"/>
            <p:cNvSpPr/>
            <p:nvPr/>
          </p:nvSpPr>
          <p:spPr>
            <a:xfrm>
              <a:off x="4955" y="1027"/>
              <a:ext cx="0" cy="2605"/>
            </a:xfrm>
            <a:prstGeom prst="line">
              <a:avLst/>
            </a:prstGeom>
            <a:ln w="12700" cap="flat" cmpd="sng">
              <a:solidFill>
                <a:schemeClr val="tx1"/>
              </a:solidFill>
              <a:prstDash val="solid"/>
              <a:headEnd type="none" w="sm" len="sm"/>
              <a:tailEnd type="none" w="sm" len="sm"/>
            </a:ln>
          </p:spPr>
        </p:sp>
        <p:sp>
          <p:nvSpPr>
            <p:cNvPr id="147477" name="Line 36"/>
            <p:cNvSpPr/>
            <p:nvPr/>
          </p:nvSpPr>
          <p:spPr>
            <a:xfrm>
              <a:off x="4914" y="1027"/>
              <a:ext cx="0" cy="2605"/>
            </a:xfrm>
            <a:prstGeom prst="line">
              <a:avLst/>
            </a:prstGeom>
            <a:ln w="12700" cap="flat" cmpd="sng">
              <a:solidFill>
                <a:schemeClr val="tx1"/>
              </a:solidFill>
              <a:prstDash val="solid"/>
              <a:headEnd type="none" w="sm" len="sm"/>
              <a:tailEnd type="none" w="sm" len="sm"/>
            </a:ln>
          </p:spPr>
        </p:sp>
        <p:sp>
          <p:nvSpPr>
            <p:cNvPr id="147478" name="Line 37"/>
            <p:cNvSpPr/>
            <p:nvPr/>
          </p:nvSpPr>
          <p:spPr>
            <a:xfrm>
              <a:off x="4873" y="1027"/>
              <a:ext cx="0" cy="2605"/>
            </a:xfrm>
            <a:prstGeom prst="line">
              <a:avLst/>
            </a:prstGeom>
            <a:ln w="12700" cap="flat" cmpd="sng">
              <a:solidFill>
                <a:schemeClr val="tx1"/>
              </a:solidFill>
              <a:prstDash val="solid"/>
              <a:headEnd type="none" w="sm" len="sm"/>
              <a:tailEnd type="none" w="sm" len="sm"/>
            </a:ln>
          </p:spPr>
        </p:sp>
        <p:sp>
          <p:nvSpPr>
            <p:cNvPr id="147479" name="Line 38"/>
            <p:cNvSpPr/>
            <p:nvPr/>
          </p:nvSpPr>
          <p:spPr>
            <a:xfrm>
              <a:off x="4833" y="1027"/>
              <a:ext cx="0" cy="2605"/>
            </a:xfrm>
            <a:prstGeom prst="line">
              <a:avLst/>
            </a:prstGeom>
            <a:ln w="12700" cap="flat" cmpd="sng">
              <a:solidFill>
                <a:schemeClr val="tx1"/>
              </a:solidFill>
              <a:prstDash val="solid"/>
              <a:headEnd type="none" w="sm" len="sm"/>
              <a:tailEnd type="none" w="sm" len="sm"/>
            </a:ln>
          </p:spPr>
        </p:sp>
        <p:sp>
          <p:nvSpPr>
            <p:cNvPr id="147480" name="Line 39"/>
            <p:cNvSpPr/>
            <p:nvPr/>
          </p:nvSpPr>
          <p:spPr>
            <a:xfrm>
              <a:off x="4792" y="1027"/>
              <a:ext cx="0" cy="2605"/>
            </a:xfrm>
            <a:prstGeom prst="line">
              <a:avLst/>
            </a:prstGeom>
            <a:ln w="12700" cap="flat" cmpd="sng">
              <a:solidFill>
                <a:schemeClr val="tx1"/>
              </a:solidFill>
              <a:prstDash val="solid"/>
              <a:headEnd type="none" w="sm" len="sm"/>
              <a:tailEnd type="none" w="sm" len="sm"/>
            </a:ln>
          </p:spPr>
        </p:sp>
        <p:sp>
          <p:nvSpPr>
            <p:cNvPr id="147481" name="Line 40"/>
            <p:cNvSpPr/>
            <p:nvPr/>
          </p:nvSpPr>
          <p:spPr>
            <a:xfrm>
              <a:off x="4751" y="1027"/>
              <a:ext cx="0" cy="2605"/>
            </a:xfrm>
            <a:prstGeom prst="line">
              <a:avLst/>
            </a:prstGeom>
            <a:ln w="12700" cap="flat" cmpd="sng">
              <a:solidFill>
                <a:schemeClr val="tx1"/>
              </a:solidFill>
              <a:prstDash val="solid"/>
              <a:headEnd type="none" w="sm" len="sm"/>
              <a:tailEnd type="none" w="sm" len="sm"/>
            </a:ln>
          </p:spPr>
        </p:sp>
        <p:sp>
          <p:nvSpPr>
            <p:cNvPr id="147482" name="Line 41"/>
            <p:cNvSpPr/>
            <p:nvPr/>
          </p:nvSpPr>
          <p:spPr>
            <a:xfrm>
              <a:off x="4710" y="1027"/>
              <a:ext cx="0" cy="2605"/>
            </a:xfrm>
            <a:prstGeom prst="line">
              <a:avLst/>
            </a:prstGeom>
            <a:ln w="12700" cap="flat" cmpd="sng">
              <a:solidFill>
                <a:schemeClr val="tx1"/>
              </a:solidFill>
              <a:prstDash val="solid"/>
              <a:headEnd type="none" w="sm" len="sm"/>
              <a:tailEnd type="none" w="sm" len="sm"/>
            </a:ln>
          </p:spPr>
        </p:sp>
        <p:sp>
          <p:nvSpPr>
            <p:cNvPr id="147483" name="Line 42"/>
            <p:cNvSpPr/>
            <p:nvPr/>
          </p:nvSpPr>
          <p:spPr>
            <a:xfrm>
              <a:off x="4670" y="1027"/>
              <a:ext cx="0" cy="2605"/>
            </a:xfrm>
            <a:prstGeom prst="line">
              <a:avLst/>
            </a:prstGeom>
            <a:ln w="12700" cap="flat" cmpd="sng">
              <a:solidFill>
                <a:schemeClr val="tx1"/>
              </a:solidFill>
              <a:prstDash val="solid"/>
              <a:headEnd type="none" w="sm" len="sm"/>
              <a:tailEnd type="none" w="sm" len="sm"/>
            </a:ln>
          </p:spPr>
        </p:sp>
        <p:sp>
          <p:nvSpPr>
            <p:cNvPr id="147484" name="Line 43"/>
            <p:cNvSpPr/>
            <p:nvPr/>
          </p:nvSpPr>
          <p:spPr>
            <a:xfrm>
              <a:off x="4629" y="1027"/>
              <a:ext cx="0" cy="2605"/>
            </a:xfrm>
            <a:prstGeom prst="line">
              <a:avLst/>
            </a:prstGeom>
            <a:ln w="25400" cap="flat" cmpd="sng">
              <a:solidFill>
                <a:schemeClr val="tx1"/>
              </a:solidFill>
              <a:prstDash val="solid"/>
              <a:headEnd type="none" w="sm" len="sm"/>
              <a:tailEnd type="none" w="sm" len="sm"/>
            </a:ln>
          </p:spPr>
        </p:sp>
        <p:sp>
          <p:nvSpPr>
            <p:cNvPr id="147485" name="Line 44"/>
            <p:cNvSpPr/>
            <p:nvPr/>
          </p:nvSpPr>
          <p:spPr>
            <a:xfrm>
              <a:off x="4588" y="1027"/>
              <a:ext cx="0" cy="2605"/>
            </a:xfrm>
            <a:prstGeom prst="line">
              <a:avLst/>
            </a:prstGeom>
            <a:ln w="12700" cap="flat" cmpd="sng">
              <a:solidFill>
                <a:schemeClr val="tx1"/>
              </a:solidFill>
              <a:prstDash val="solid"/>
              <a:headEnd type="none" w="sm" len="sm"/>
              <a:tailEnd type="none" w="sm" len="sm"/>
            </a:ln>
          </p:spPr>
        </p:sp>
        <p:sp>
          <p:nvSpPr>
            <p:cNvPr id="147486" name="Line 45"/>
            <p:cNvSpPr/>
            <p:nvPr/>
          </p:nvSpPr>
          <p:spPr>
            <a:xfrm>
              <a:off x="4548" y="1027"/>
              <a:ext cx="0" cy="2605"/>
            </a:xfrm>
            <a:prstGeom prst="line">
              <a:avLst/>
            </a:prstGeom>
            <a:ln w="12700" cap="flat" cmpd="sng">
              <a:solidFill>
                <a:schemeClr val="tx1"/>
              </a:solidFill>
              <a:prstDash val="solid"/>
              <a:headEnd type="none" w="sm" len="sm"/>
              <a:tailEnd type="none" w="sm" len="sm"/>
            </a:ln>
          </p:spPr>
        </p:sp>
        <p:sp>
          <p:nvSpPr>
            <p:cNvPr id="147487" name="Line 46"/>
            <p:cNvSpPr/>
            <p:nvPr/>
          </p:nvSpPr>
          <p:spPr>
            <a:xfrm>
              <a:off x="4507" y="1027"/>
              <a:ext cx="0" cy="2605"/>
            </a:xfrm>
            <a:prstGeom prst="line">
              <a:avLst/>
            </a:prstGeom>
            <a:ln w="12700" cap="flat" cmpd="sng">
              <a:solidFill>
                <a:schemeClr val="tx1"/>
              </a:solidFill>
              <a:prstDash val="solid"/>
              <a:headEnd type="none" w="sm" len="sm"/>
              <a:tailEnd type="none" w="sm" len="sm"/>
            </a:ln>
          </p:spPr>
        </p:sp>
        <p:sp>
          <p:nvSpPr>
            <p:cNvPr id="147488" name="Line 47"/>
            <p:cNvSpPr/>
            <p:nvPr/>
          </p:nvSpPr>
          <p:spPr>
            <a:xfrm>
              <a:off x="4466" y="1027"/>
              <a:ext cx="0" cy="2605"/>
            </a:xfrm>
            <a:prstGeom prst="line">
              <a:avLst/>
            </a:prstGeom>
            <a:ln w="12700" cap="flat" cmpd="sng">
              <a:solidFill>
                <a:schemeClr val="tx1"/>
              </a:solidFill>
              <a:prstDash val="solid"/>
              <a:headEnd type="none" w="sm" len="sm"/>
              <a:tailEnd type="none" w="sm" len="sm"/>
            </a:ln>
          </p:spPr>
        </p:sp>
        <p:sp>
          <p:nvSpPr>
            <p:cNvPr id="147489" name="Line 48"/>
            <p:cNvSpPr/>
            <p:nvPr/>
          </p:nvSpPr>
          <p:spPr>
            <a:xfrm>
              <a:off x="4426" y="1027"/>
              <a:ext cx="0" cy="2605"/>
            </a:xfrm>
            <a:prstGeom prst="line">
              <a:avLst/>
            </a:prstGeom>
            <a:ln w="12700" cap="flat" cmpd="sng">
              <a:solidFill>
                <a:schemeClr val="tx1"/>
              </a:solidFill>
              <a:prstDash val="solid"/>
              <a:headEnd type="none" w="sm" len="sm"/>
              <a:tailEnd type="none" w="sm" len="sm"/>
            </a:ln>
          </p:spPr>
        </p:sp>
        <p:sp>
          <p:nvSpPr>
            <p:cNvPr id="147490" name="Line 49"/>
            <p:cNvSpPr/>
            <p:nvPr/>
          </p:nvSpPr>
          <p:spPr>
            <a:xfrm>
              <a:off x="4385" y="1027"/>
              <a:ext cx="0" cy="2605"/>
            </a:xfrm>
            <a:prstGeom prst="line">
              <a:avLst/>
            </a:prstGeom>
            <a:ln w="12700" cap="flat" cmpd="sng">
              <a:solidFill>
                <a:schemeClr val="tx1"/>
              </a:solidFill>
              <a:prstDash val="solid"/>
              <a:headEnd type="none" w="sm" len="sm"/>
              <a:tailEnd type="none" w="sm" len="sm"/>
            </a:ln>
          </p:spPr>
        </p:sp>
        <p:sp>
          <p:nvSpPr>
            <p:cNvPr id="147491" name="Line 50"/>
            <p:cNvSpPr/>
            <p:nvPr/>
          </p:nvSpPr>
          <p:spPr>
            <a:xfrm>
              <a:off x="4344" y="1027"/>
              <a:ext cx="0" cy="2605"/>
            </a:xfrm>
            <a:prstGeom prst="line">
              <a:avLst/>
            </a:prstGeom>
            <a:ln w="12700" cap="flat" cmpd="sng">
              <a:solidFill>
                <a:schemeClr val="tx1"/>
              </a:solidFill>
              <a:prstDash val="solid"/>
              <a:headEnd type="none" w="sm" len="sm"/>
              <a:tailEnd type="none" w="sm" len="sm"/>
            </a:ln>
          </p:spPr>
        </p:sp>
        <p:sp>
          <p:nvSpPr>
            <p:cNvPr id="147492" name="Line 51"/>
            <p:cNvSpPr/>
            <p:nvPr/>
          </p:nvSpPr>
          <p:spPr>
            <a:xfrm>
              <a:off x="4303" y="1027"/>
              <a:ext cx="0" cy="2605"/>
            </a:xfrm>
            <a:prstGeom prst="line">
              <a:avLst/>
            </a:prstGeom>
            <a:ln w="12700" cap="flat" cmpd="sng">
              <a:solidFill>
                <a:schemeClr val="tx1"/>
              </a:solidFill>
              <a:prstDash val="solid"/>
              <a:headEnd type="none" w="sm" len="sm"/>
              <a:tailEnd type="none" w="sm" len="sm"/>
            </a:ln>
          </p:spPr>
        </p:sp>
        <p:sp>
          <p:nvSpPr>
            <p:cNvPr id="147493" name="Line 52"/>
            <p:cNvSpPr/>
            <p:nvPr/>
          </p:nvSpPr>
          <p:spPr>
            <a:xfrm>
              <a:off x="4263" y="1027"/>
              <a:ext cx="0" cy="2605"/>
            </a:xfrm>
            <a:prstGeom prst="line">
              <a:avLst/>
            </a:prstGeom>
            <a:ln w="12700" cap="flat" cmpd="sng">
              <a:solidFill>
                <a:schemeClr val="tx1"/>
              </a:solidFill>
              <a:prstDash val="solid"/>
              <a:headEnd type="none" w="sm" len="sm"/>
              <a:tailEnd type="none" w="sm" len="sm"/>
            </a:ln>
          </p:spPr>
        </p:sp>
        <p:sp>
          <p:nvSpPr>
            <p:cNvPr id="147494" name="Line 53"/>
            <p:cNvSpPr/>
            <p:nvPr/>
          </p:nvSpPr>
          <p:spPr>
            <a:xfrm>
              <a:off x="4222" y="1027"/>
              <a:ext cx="0" cy="2605"/>
            </a:xfrm>
            <a:prstGeom prst="line">
              <a:avLst/>
            </a:prstGeom>
            <a:ln w="25400" cap="flat" cmpd="sng">
              <a:solidFill>
                <a:schemeClr val="tx1"/>
              </a:solidFill>
              <a:prstDash val="solid"/>
              <a:headEnd type="none" w="sm" len="sm"/>
              <a:tailEnd type="none" w="sm" len="sm"/>
            </a:ln>
          </p:spPr>
        </p:sp>
        <p:sp>
          <p:nvSpPr>
            <p:cNvPr id="147495" name="Line 54"/>
            <p:cNvSpPr/>
            <p:nvPr/>
          </p:nvSpPr>
          <p:spPr>
            <a:xfrm>
              <a:off x="4180" y="1027"/>
              <a:ext cx="0" cy="2605"/>
            </a:xfrm>
            <a:prstGeom prst="line">
              <a:avLst/>
            </a:prstGeom>
            <a:ln w="12700" cap="flat" cmpd="sng">
              <a:solidFill>
                <a:schemeClr val="tx1"/>
              </a:solidFill>
              <a:prstDash val="solid"/>
              <a:headEnd type="none" w="sm" len="sm"/>
              <a:tailEnd type="none" w="sm" len="sm"/>
            </a:ln>
          </p:spPr>
        </p:sp>
        <p:sp>
          <p:nvSpPr>
            <p:cNvPr id="147496" name="Line 55"/>
            <p:cNvSpPr/>
            <p:nvPr/>
          </p:nvSpPr>
          <p:spPr>
            <a:xfrm>
              <a:off x="4141" y="1027"/>
              <a:ext cx="0" cy="2605"/>
            </a:xfrm>
            <a:prstGeom prst="line">
              <a:avLst/>
            </a:prstGeom>
            <a:ln w="12700" cap="flat" cmpd="sng">
              <a:solidFill>
                <a:schemeClr val="tx1"/>
              </a:solidFill>
              <a:prstDash val="solid"/>
              <a:headEnd type="none" w="sm" len="sm"/>
              <a:tailEnd type="none" w="sm" len="sm"/>
            </a:ln>
          </p:spPr>
        </p:sp>
        <p:sp>
          <p:nvSpPr>
            <p:cNvPr id="147497" name="Line 56"/>
            <p:cNvSpPr/>
            <p:nvPr/>
          </p:nvSpPr>
          <p:spPr>
            <a:xfrm>
              <a:off x="4100" y="1027"/>
              <a:ext cx="0" cy="2605"/>
            </a:xfrm>
            <a:prstGeom prst="line">
              <a:avLst/>
            </a:prstGeom>
            <a:ln w="12700" cap="flat" cmpd="sng">
              <a:solidFill>
                <a:schemeClr val="tx1"/>
              </a:solidFill>
              <a:prstDash val="solid"/>
              <a:headEnd type="none" w="sm" len="sm"/>
              <a:tailEnd type="none" w="sm" len="sm"/>
            </a:ln>
          </p:spPr>
        </p:sp>
        <p:sp>
          <p:nvSpPr>
            <p:cNvPr id="147498" name="Line 57"/>
            <p:cNvSpPr/>
            <p:nvPr/>
          </p:nvSpPr>
          <p:spPr>
            <a:xfrm>
              <a:off x="4059" y="1027"/>
              <a:ext cx="0" cy="2605"/>
            </a:xfrm>
            <a:prstGeom prst="line">
              <a:avLst/>
            </a:prstGeom>
            <a:ln w="12700" cap="flat" cmpd="sng">
              <a:solidFill>
                <a:schemeClr val="tx1"/>
              </a:solidFill>
              <a:prstDash val="solid"/>
              <a:headEnd type="none" w="sm" len="sm"/>
              <a:tailEnd type="none" w="sm" len="sm"/>
            </a:ln>
          </p:spPr>
        </p:sp>
        <p:sp>
          <p:nvSpPr>
            <p:cNvPr id="147499" name="Line 58"/>
            <p:cNvSpPr/>
            <p:nvPr/>
          </p:nvSpPr>
          <p:spPr>
            <a:xfrm>
              <a:off x="4018" y="1027"/>
              <a:ext cx="0" cy="2605"/>
            </a:xfrm>
            <a:prstGeom prst="line">
              <a:avLst/>
            </a:prstGeom>
            <a:ln w="12700" cap="flat" cmpd="sng">
              <a:solidFill>
                <a:schemeClr val="tx1"/>
              </a:solidFill>
              <a:prstDash val="solid"/>
              <a:headEnd type="none" w="sm" len="sm"/>
              <a:tailEnd type="none" w="sm" len="sm"/>
            </a:ln>
          </p:spPr>
        </p:sp>
        <p:sp>
          <p:nvSpPr>
            <p:cNvPr id="147500" name="Line 59"/>
            <p:cNvSpPr/>
            <p:nvPr/>
          </p:nvSpPr>
          <p:spPr>
            <a:xfrm>
              <a:off x="3978" y="1027"/>
              <a:ext cx="0" cy="2605"/>
            </a:xfrm>
            <a:prstGeom prst="line">
              <a:avLst/>
            </a:prstGeom>
            <a:ln w="12700" cap="flat" cmpd="sng">
              <a:solidFill>
                <a:schemeClr val="tx1"/>
              </a:solidFill>
              <a:prstDash val="solid"/>
              <a:headEnd type="none" w="sm" len="sm"/>
              <a:tailEnd type="none" w="sm" len="sm"/>
            </a:ln>
          </p:spPr>
        </p:sp>
        <p:sp>
          <p:nvSpPr>
            <p:cNvPr id="147501" name="Line 60"/>
            <p:cNvSpPr/>
            <p:nvPr/>
          </p:nvSpPr>
          <p:spPr>
            <a:xfrm>
              <a:off x="3937" y="1027"/>
              <a:ext cx="0" cy="2605"/>
            </a:xfrm>
            <a:prstGeom prst="line">
              <a:avLst/>
            </a:prstGeom>
            <a:ln w="12700" cap="flat" cmpd="sng">
              <a:solidFill>
                <a:schemeClr val="tx1"/>
              </a:solidFill>
              <a:prstDash val="solid"/>
              <a:headEnd type="none" w="sm" len="sm"/>
              <a:tailEnd type="none" w="sm" len="sm"/>
            </a:ln>
          </p:spPr>
        </p:sp>
        <p:sp>
          <p:nvSpPr>
            <p:cNvPr id="147502" name="Line 61"/>
            <p:cNvSpPr/>
            <p:nvPr/>
          </p:nvSpPr>
          <p:spPr>
            <a:xfrm>
              <a:off x="3896" y="1027"/>
              <a:ext cx="0" cy="2605"/>
            </a:xfrm>
            <a:prstGeom prst="line">
              <a:avLst/>
            </a:prstGeom>
            <a:ln w="12700" cap="flat" cmpd="sng">
              <a:solidFill>
                <a:schemeClr val="tx1"/>
              </a:solidFill>
              <a:prstDash val="solid"/>
              <a:headEnd type="none" w="sm" len="sm"/>
              <a:tailEnd type="none" w="sm" len="sm"/>
            </a:ln>
          </p:spPr>
        </p:sp>
        <p:sp>
          <p:nvSpPr>
            <p:cNvPr id="147503" name="Line 62"/>
            <p:cNvSpPr/>
            <p:nvPr/>
          </p:nvSpPr>
          <p:spPr>
            <a:xfrm>
              <a:off x="3855" y="1027"/>
              <a:ext cx="0" cy="2605"/>
            </a:xfrm>
            <a:prstGeom prst="line">
              <a:avLst/>
            </a:prstGeom>
            <a:ln w="12700" cap="flat" cmpd="sng">
              <a:solidFill>
                <a:schemeClr val="tx1"/>
              </a:solidFill>
              <a:prstDash val="solid"/>
              <a:headEnd type="none" w="sm" len="sm"/>
              <a:tailEnd type="none" w="sm" len="sm"/>
            </a:ln>
          </p:spPr>
        </p:sp>
        <p:sp>
          <p:nvSpPr>
            <p:cNvPr id="147504" name="Line 63"/>
            <p:cNvSpPr/>
            <p:nvPr/>
          </p:nvSpPr>
          <p:spPr>
            <a:xfrm>
              <a:off x="3815" y="1027"/>
              <a:ext cx="0" cy="2605"/>
            </a:xfrm>
            <a:prstGeom prst="line">
              <a:avLst/>
            </a:prstGeom>
            <a:ln w="25400" cap="flat" cmpd="sng">
              <a:solidFill>
                <a:schemeClr val="tx1"/>
              </a:solidFill>
              <a:prstDash val="solid"/>
              <a:headEnd type="none" w="sm" len="sm"/>
              <a:tailEnd type="none" w="sm" len="sm"/>
            </a:ln>
          </p:spPr>
        </p:sp>
        <p:sp>
          <p:nvSpPr>
            <p:cNvPr id="147505" name="Line 64"/>
            <p:cNvSpPr/>
            <p:nvPr/>
          </p:nvSpPr>
          <p:spPr>
            <a:xfrm>
              <a:off x="3775" y="1027"/>
              <a:ext cx="0" cy="2605"/>
            </a:xfrm>
            <a:prstGeom prst="line">
              <a:avLst/>
            </a:prstGeom>
            <a:ln w="12700" cap="flat" cmpd="sng">
              <a:solidFill>
                <a:schemeClr val="tx1"/>
              </a:solidFill>
              <a:prstDash val="solid"/>
              <a:headEnd type="none" w="sm" len="sm"/>
              <a:tailEnd type="none" w="sm" len="sm"/>
            </a:ln>
          </p:spPr>
        </p:sp>
        <p:sp>
          <p:nvSpPr>
            <p:cNvPr id="147506" name="Line 65"/>
            <p:cNvSpPr/>
            <p:nvPr/>
          </p:nvSpPr>
          <p:spPr>
            <a:xfrm>
              <a:off x="3733" y="1027"/>
              <a:ext cx="0" cy="2605"/>
            </a:xfrm>
            <a:prstGeom prst="line">
              <a:avLst/>
            </a:prstGeom>
            <a:ln w="12700" cap="flat" cmpd="sng">
              <a:solidFill>
                <a:schemeClr val="tx1"/>
              </a:solidFill>
              <a:prstDash val="solid"/>
              <a:headEnd type="none" w="sm" len="sm"/>
              <a:tailEnd type="none" w="sm" len="sm"/>
            </a:ln>
          </p:spPr>
        </p:sp>
        <p:sp>
          <p:nvSpPr>
            <p:cNvPr id="147507" name="Line 66"/>
            <p:cNvSpPr/>
            <p:nvPr/>
          </p:nvSpPr>
          <p:spPr>
            <a:xfrm>
              <a:off x="3693" y="1027"/>
              <a:ext cx="0" cy="2605"/>
            </a:xfrm>
            <a:prstGeom prst="line">
              <a:avLst/>
            </a:prstGeom>
            <a:ln w="12700" cap="flat" cmpd="sng">
              <a:solidFill>
                <a:schemeClr val="tx1"/>
              </a:solidFill>
              <a:prstDash val="solid"/>
              <a:headEnd type="none" w="sm" len="sm"/>
              <a:tailEnd type="none" w="sm" len="sm"/>
            </a:ln>
          </p:spPr>
        </p:sp>
        <p:sp>
          <p:nvSpPr>
            <p:cNvPr id="147508" name="Line 67"/>
            <p:cNvSpPr/>
            <p:nvPr/>
          </p:nvSpPr>
          <p:spPr>
            <a:xfrm>
              <a:off x="3653" y="1027"/>
              <a:ext cx="0" cy="2605"/>
            </a:xfrm>
            <a:prstGeom prst="line">
              <a:avLst/>
            </a:prstGeom>
            <a:ln w="12700" cap="flat" cmpd="sng">
              <a:solidFill>
                <a:schemeClr val="tx1"/>
              </a:solidFill>
              <a:prstDash val="solid"/>
              <a:headEnd type="none" w="sm" len="sm"/>
              <a:tailEnd type="none" w="sm" len="sm"/>
            </a:ln>
          </p:spPr>
        </p:sp>
        <p:sp>
          <p:nvSpPr>
            <p:cNvPr id="147509" name="Line 68"/>
            <p:cNvSpPr/>
            <p:nvPr/>
          </p:nvSpPr>
          <p:spPr>
            <a:xfrm>
              <a:off x="3611" y="1027"/>
              <a:ext cx="0" cy="2605"/>
            </a:xfrm>
            <a:prstGeom prst="line">
              <a:avLst/>
            </a:prstGeom>
            <a:ln w="12700" cap="flat" cmpd="sng">
              <a:solidFill>
                <a:schemeClr val="tx1"/>
              </a:solidFill>
              <a:prstDash val="solid"/>
              <a:headEnd type="none" w="sm" len="sm"/>
              <a:tailEnd type="none" w="sm" len="sm"/>
            </a:ln>
          </p:spPr>
        </p:sp>
        <p:sp>
          <p:nvSpPr>
            <p:cNvPr id="147510" name="Line 69"/>
            <p:cNvSpPr/>
            <p:nvPr/>
          </p:nvSpPr>
          <p:spPr>
            <a:xfrm>
              <a:off x="3570" y="1027"/>
              <a:ext cx="0" cy="2605"/>
            </a:xfrm>
            <a:prstGeom prst="line">
              <a:avLst/>
            </a:prstGeom>
            <a:ln w="12700" cap="flat" cmpd="sng">
              <a:solidFill>
                <a:schemeClr val="tx1"/>
              </a:solidFill>
              <a:prstDash val="solid"/>
              <a:headEnd type="none" w="sm" len="sm"/>
              <a:tailEnd type="none" w="sm" len="sm"/>
            </a:ln>
          </p:spPr>
        </p:sp>
        <p:sp>
          <p:nvSpPr>
            <p:cNvPr id="147511" name="Line 70"/>
            <p:cNvSpPr/>
            <p:nvPr/>
          </p:nvSpPr>
          <p:spPr>
            <a:xfrm>
              <a:off x="3530" y="1027"/>
              <a:ext cx="0" cy="2605"/>
            </a:xfrm>
            <a:prstGeom prst="line">
              <a:avLst/>
            </a:prstGeom>
            <a:ln w="12700" cap="flat" cmpd="sng">
              <a:solidFill>
                <a:schemeClr val="tx1"/>
              </a:solidFill>
              <a:prstDash val="solid"/>
              <a:headEnd type="none" w="sm" len="sm"/>
              <a:tailEnd type="none" w="sm" len="sm"/>
            </a:ln>
          </p:spPr>
        </p:sp>
        <p:sp>
          <p:nvSpPr>
            <p:cNvPr id="147512" name="Line 71"/>
            <p:cNvSpPr/>
            <p:nvPr/>
          </p:nvSpPr>
          <p:spPr>
            <a:xfrm>
              <a:off x="3490" y="1027"/>
              <a:ext cx="0" cy="2605"/>
            </a:xfrm>
            <a:prstGeom prst="line">
              <a:avLst/>
            </a:prstGeom>
            <a:ln w="12700" cap="flat" cmpd="sng">
              <a:solidFill>
                <a:schemeClr val="tx1"/>
              </a:solidFill>
              <a:prstDash val="solid"/>
              <a:headEnd type="none" w="sm" len="sm"/>
              <a:tailEnd type="none" w="sm" len="sm"/>
            </a:ln>
          </p:spPr>
        </p:sp>
        <p:sp>
          <p:nvSpPr>
            <p:cNvPr id="147513" name="Line 72"/>
            <p:cNvSpPr/>
            <p:nvPr/>
          </p:nvSpPr>
          <p:spPr>
            <a:xfrm>
              <a:off x="3448" y="1027"/>
              <a:ext cx="0" cy="2605"/>
            </a:xfrm>
            <a:prstGeom prst="line">
              <a:avLst/>
            </a:prstGeom>
            <a:ln w="12700" cap="flat" cmpd="sng">
              <a:solidFill>
                <a:schemeClr val="tx1"/>
              </a:solidFill>
              <a:prstDash val="solid"/>
              <a:headEnd type="none" w="sm" len="sm"/>
              <a:tailEnd type="none" w="sm" len="sm"/>
            </a:ln>
          </p:spPr>
        </p:sp>
        <p:sp>
          <p:nvSpPr>
            <p:cNvPr id="147514" name="Line 73"/>
            <p:cNvSpPr/>
            <p:nvPr/>
          </p:nvSpPr>
          <p:spPr>
            <a:xfrm>
              <a:off x="3407" y="1027"/>
              <a:ext cx="0" cy="2605"/>
            </a:xfrm>
            <a:prstGeom prst="line">
              <a:avLst/>
            </a:prstGeom>
            <a:ln w="25400" cap="flat" cmpd="sng">
              <a:solidFill>
                <a:schemeClr val="tx1"/>
              </a:solidFill>
              <a:prstDash val="solid"/>
              <a:headEnd type="none" w="sm" len="sm"/>
              <a:tailEnd type="none" w="sm" len="sm"/>
            </a:ln>
          </p:spPr>
        </p:sp>
        <p:sp>
          <p:nvSpPr>
            <p:cNvPr id="147515" name="Line 74"/>
            <p:cNvSpPr/>
            <p:nvPr/>
          </p:nvSpPr>
          <p:spPr>
            <a:xfrm>
              <a:off x="3367" y="1027"/>
              <a:ext cx="0" cy="2605"/>
            </a:xfrm>
            <a:prstGeom prst="line">
              <a:avLst/>
            </a:prstGeom>
            <a:ln w="12700" cap="flat" cmpd="sng">
              <a:solidFill>
                <a:schemeClr val="tx1"/>
              </a:solidFill>
              <a:prstDash val="solid"/>
              <a:headEnd type="none" w="sm" len="sm"/>
              <a:tailEnd type="none" w="sm" len="sm"/>
            </a:ln>
          </p:spPr>
        </p:sp>
        <p:sp>
          <p:nvSpPr>
            <p:cNvPr id="147516" name="Line 75"/>
            <p:cNvSpPr/>
            <p:nvPr/>
          </p:nvSpPr>
          <p:spPr>
            <a:xfrm>
              <a:off x="3326" y="1027"/>
              <a:ext cx="0" cy="2605"/>
            </a:xfrm>
            <a:prstGeom prst="line">
              <a:avLst/>
            </a:prstGeom>
            <a:ln w="12700" cap="flat" cmpd="sng">
              <a:solidFill>
                <a:schemeClr val="tx1"/>
              </a:solidFill>
              <a:prstDash val="solid"/>
              <a:headEnd type="none" w="sm" len="sm"/>
              <a:tailEnd type="none" w="sm" len="sm"/>
            </a:ln>
          </p:spPr>
        </p:sp>
        <p:sp>
          <p:nvSpPr>
            <p:cNvPr id="147517" name="Line 76"/>
            <p:cNvSpPr/>
            <p:nvPr/>
          </p:nvSpPr>
          <p:spPr>
            <a:xfrm>
              <a:off x="3285" y="1027"/>
              <a:ext cx="0" cy="2605"/>
            </a:xfrm>
            <a:prstGeom prst="line">
              <a:avLst/>
            </a:prstGeom>
            <a:ln w="12700" cap="flat" cmpd="sng">
              <a:solidFill>
                <a:schemeClr val="tx1"/>
              </a:solidFill>
              <a:prstDash val="solid"/>
              <a:headEnd type="none" w="sm" len="sm"/>
              <a:tailEnd type="none" w="sm" len="sm"/>
            </a:ln>
          </p:spPr>
        </p:sp>
        <p:sp>
          <p:nvSpPr>
            <p:cNvPr id="147518" name="Line 77"/>
            <p:cNvSpPr/>
            <p:nvPr/>
          </p:nvSpPr>
          <p:spPr>
            <a:xfrm>
              <a:off x="3245" y="1027"/>
              <a:ext cx="0" cy="2605"/>
            </a:xfrm>
            <a:prstGeom prst="line">
              <a:avLst/>
            </a:prstGeom>
            <a:ln w="12700" cap="flat" cmpd="sng">
              <a:solidFill>
                <a:schemeClr val="tx1"/>
              </a:solidFill>
              <a:prstDash val="solid"/>
              <a:headEnd type="none" w="sm" len="sm"/>
              <a:tailEnd type="none" w="sm" len="sm"/>
            </a:ln>
          </p:spPr>
        </p:sp>
        <p:sp>
          <p:nvSpPr>
            <p:cNvPr id="147519" name="Line 78"/>
            <p:cNvSpPr/>
            <p:nvPr/>
          </p:nvSpPr>
          <p:spPr>
            <a:xfrm>
              <a:off x="3205" y="1027"/>
              <a:ext cx="0" cy="2605"/>
            </a:xfrm>
            <a:prstGeom prst="line">
              <a:avLst/>
            </a:prstGeom>
            <a:ln w="12700" cap="flat" cmpd="sng">
              <a:solidFill>
                <a:schemeClr val="tx1"/>
              </a:solidFill>
              <a:prstDash val="solid"/>
              <a:headEnd type="none" w="sm" len="sm"/>
              <a:tailEnd type="none" w="sm" len="sm"/>
            </a:ln>
          </p:spPr>
        </p:sp>
        <p:sp>
          <p:nvSpPr>
            <p:cNvPr id="147520" name="Line 79"/>
            <p:cNvSpPr/>
            <p:nvPr/>
          </p:nvSpPr>
          <p:spPr>
            <a:xfrm>
              <a:off x="3163" y="1027"/>
              <a:ext cx="0" cy="2605"/>
            </a:xfrm>
            <a:prstGeom prst="line">
              <a:avLst/>
            </a:prstGeom>
            <a:ln w="12700" cap="flat" cmpd="sng">
              <a:solidFill>
                <a:schemeClr val="tx1"/>
              </a:solidFill>
              <a:prstDash val="solid"/>
              <a:headEnd type="none" w="sm" len="sm"/>
              <a:tailEnd type="none" w="sm" len="sm"/>
            </a:ln>
          </p:spPr>
        </p:sp>
        <p:sp>
          <p:nvSpPr>
            <p:cNvPr id="147521" name="Line 80"/>
            <p:cNvSpPr/>
            <p:nvPr/>
          </p:nvSpPr>
          <p:spPr>
            <a:xfrm>
              <a:off x="3123" y="1027"/>
              <a:ext cx="0" cy="2605"/>
            </a:xfrm>
            <a:prstGeom prst="line">
              <a:avLst/>
            </a:prstGeom>
            <a:ln w="12700" cap="flat" cmpd="sng">
              <a:solidFill>
                <a:schemeClr val="tx1"/>
              </a:solidFill>
              <a:prstDash val="solid"/>
              <a:headEnd type="none" w="sm" len="sm"/>
              <a:tailEnd type="none" w="sm" len="sm"/>
            </a:ln>
          </p:spPr>
        </p:sp>
        <p:sp>
          <p:nvSpPr>
            <p:cNvPr id="147522" name="Line 81"/>
            <p:cNvSpPr/>
            <p:nvPr/>
          </p:nvSpPr>
          <p:spPr>
            <a:xfrm>
              <a:off x="3082" y="1027"/>
              <a:ext cx="0" cy="2605"/>
            </a:xfrm>
            <a:prstGeom prst="line">
              <a:avLst/>
            </a:prstGeom>
            <a:ln w="12700" cap="flat" cmpd="sng">
              <a:solidFill>
                <a:schemeClr val="tx1"/>
              </a:solidFill>
              <a:prstDash val="solid"/>
              <a:headEnd type="none" w="sm" len="sm"/>
              <a:tailEnd type="none" w="sm" len="sm"/>
            </a:ln>
          </p:spPr>
        </p:sp>
        <p:sp>
          <p:nvSpPr>
            <p:cNvPr id="147523" name="Line 82"/>
            <p:cNvSpPr/>
            <p:nvPr/>
          </p:nvSpPr>
          <p:spPr>
            <a:xfrm>
              <a:off x="3041" y="1027"/>
              <a:ext cx="0" cy="2605"/>
            </a:xfrm>
            <a:prstGeom prst="line">
              <a:avLst/>
            </a:prstGeom>
            <a:ln w="12700" cap="flat" cmpd="sng">
              <a:solidFill>
                <a:schemeClr val="tx1"/>
              </a:solidFill>
              <a:prstDash val="solid"/>
              <a:headEnd type="none" w="sm" len="sm"/>
              <a:tailEnd type="none" w="sm" len="sm"/>
            </a:ln>
          </p:spPr>
        </p:sp>
        <p:sp>
          <p:nvSpPr>
            <p:cNvPr id="147524" name="Line 83"/>
            <p:cNvSpPr/>
            <p:nvPr/>
          </p:nvSpPr>
          <p:spPr>
            <a:xfrm>
              <a:off x="3000" y="538"/>
              <a:ext cx="0" cy="3094"/>
            </a:xfrm>
            <a:prstGeom prst="line">
              <a:avLst/>
            </a:prstGeom>
            <a:ln w="25400" cap="flat" cmpd="sng">
              <a:solidFill>
                <a:schemeClr val="tx1"/>
              </a:solidFill>
              <a:prstDash val="solid"/>
              <a:headEnd type="none" w="sm" len="sm"/>
              <a:tailEnd type="none" w="sm" len="sm"/>
            </a:ln>
          </p:spPr>
        </p:sp>
        <p:sp>
          <p:nvSpPr>
            <p:cNvPr id="1445972" name="Rectangle 84"/>
            <p:cNvSpPr>
              <a:spLocks noChangeArrowheads="1"/>
            </p:cNvSpPr>
            <p:nvPr/>
          </p:nvSpPr>
          <p:spPr bwMode="auto">
            <a:xfrm>
              <a:off x="3323" y="916"/>
              <a:ext cx="181" cy="140"/>
            </a:xfrm>
            <a:prstGeom prst="rect">
              <a:avLst/>
            </a:prstGeom>
            <a:noFill/>
            <a:ln w="9525">
              <a:noFill/>
              <a:miter lim="800000"/>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10</a:t>
              </a:r>
              <a:endParaRPr kumimoji="0" lang="en-US" sz="9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45973" name="Rectangle 85"/>
            <p:cNvSpPr>
              <a:spLocks noChangeArrowheads="1"/>
            </p:cNvSpPr>
            <p:nvPr/>
          </p:nvSpPr>
          <p:spPr bwMode="auto">
            <a:xfrm>
              <a:off x="3731" y="916"/>
              <a:ext cx="181" cy="140"/>
            </a:xfrm>
            <a:prstGeom prst="rect">
              <a:avLst/>
            </a:prstGeom>
            <a:noFill/>
            <a:ln w="9525">
              <a:noFill/>
              <a:miter lim="800000"/>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20</a:t>
              </a:r>
              <a:endParaRPr kumimoji="0" lang="en-US" sz="9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45974" name="Rectangle 86"/>
            <p:cNvSpPr>
              <a:spLocks noChangeArrowheads="1"/>
            </p:cNvSpPr>
            <p:nvPr/>
          </p:nvSpPr>
          <p:spPr bwMode="auto">
            <a:xfrm>
              <a:off x="4136" y="916"/>
              <a:ext cx="182" cy="140"/>
            </a:xfrm>
            <a:prstGeom prst="rect">
              <a:avLst/>
            </a:prstGeom>
            <a:noFill/>
            <a:ln w="9525">
              <a:noFill/>
              <a:miter lim="800000"/>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30</a:t>
              </a:r>
              <a:endParaRPr kumimoji="0" lang="en-US" sz="9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45975" name="Rectangle 87"/>
            <p:cNvSpPr>
              <a:spLocks noChangeArrowheads="1"/>
            </p:cNvSpPr>
            <p:nvPr/>
          </p:nvSpPr>
          <p:spPr bwMode="auto">
            <a:xfrm>
              <a:off x="4544" y="916"/>
              <a:ext cx="182" cy="140"/>
            </a:xfrm>
            <a:prstGeom prst="rect">
              <a:avLst/>
            </a:prstGeom>
            <a:noFill/>
            <a:ln w="9525">
              <a:noFill/>
              <a:miter lim="800000"/>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40</a:t>
              </a:r>
              <a:endParaRPr kumimoji="0" lang="en-US" sz="9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45976" name="Rectangle 88"/>
            <p:cNvSpPr>
              <a:spLocks noChangeArrowheads="1"/>
            </p:cNvSpPr>
            <p:nvPr/>
          </p:nvSpPr>
          <p:spPr bwMode="auto">
            <a:xfrm>
              <a:off x="4951" y="916"/>
              <a:ext cx="182" cy="140"/>
            </a:xfrm>
            <a:prstGeom prst="rect">
              <a:avLst/>
            </a:prstGeom>
            <a:noFill/>
            <a:ln w="9525">
              <a:noFill/>
              <a:miter lim="800000"/>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9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50</a:t>
              </a:r>
              <a:endParaRPr kumimoji="0" lang="en-US" sz="9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45977" name="Rectangle 89"/>
            <p:cNvSpPr>
              <a:spLocks noChangeArrowheads="1"/>
            </p:cNvSpPr>
            <p:nvPr/>
          </p:nvSpPr>
          <p:spPr bwMode="auto">
            <a:xfrm>
              <a:off x="3522" y="741"/>
              <a:ext cx="1513" cy="168"/>
            </a:xfrm>
            <a:prstGeom prst="rect">
              <a:avLst/>
            </a:prstGeom>
            <a:noFill/>
            <a:ln w="9525">
              <a:noFill/>
              <a:miter lim="800000"/>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12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OPERATIONS TIME IN SECONDS</a:t>
              </a:r>
              <a:endParaRPr kumimoji="0" lang="en-US" sz="12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45978" name="Rectangle 90"/>
            <p:cNvSpPr>
              <a:spLocks noChangeArrowheads="1"/>
            </p:cNvSpPr>
            <p:nvPr/>
          </p:nvSpPr>
          <p:spPr bwMode="auto">
            <a:xfrm>
              <a:off x="1038" y="741"/>
              <a:ext cx="1066" cy="168"/>
            </a:xfrm>
            <a:prstGeom prst="rect">
              <a:avLst/>
            </a:prstGeom>
            <a:noFill/>
            <a:ln w="9525">
              <a:noFill/>
              <a:miter lim="800000"/>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12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PROCESS SEQUENCE</a:t>
              </a:r>
              <a:endParaRPr kumimoji="0" lang="en-US" sz="12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45979" name="Rectangle 91"/>
            <p:cNvSpPr>
              <a:spLocks noChangeArrowheads="1"/>
            </p:cNvSpPr>
            <p:nvPr/>
          </p:nvSpPr>
          <p:spPr bwMode="auto">
            <a:xfrm>
              <a:off x="2519" y="741"/>
              <a:ext cx="321" cy="168"/>
            </a:xfrm>
            <a:prstGeom prst="rect">
              <a:avLst/>
            </a:prstGeom>
            <a:noFill/>
            <a:ln w="9525">
              <a:noFill/>
              <a:miter lim="800000"/>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12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TIME</a:t>
              </a:r>
              <a:endParaRPr kumimoji="0" lang="en-US" sz="12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45980" name="Rectangle 92"/>
            <p:cNvSpPr>
              <a:spLocks noChangeArrowheads="1"/>
            </p:cNvSpPr>
            <p:nvPr/>
          </p:nvSpPr>
          <p:spPr bwMode="auto">
            <a:xfrm>
              <a:off x="702" y="916"/>
              <a:ext cx="264" cy="131"/>
            </a:xfrm>
            <a:prstGeom prst="rect">
              <a:avLst/>
            </a:prstGeom>
            <a:noFill/>
            <a:ln w="9525">
              <a:noFill/>
              <a:miter lim="800000"/>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STEP</a:t>
              </a:r>
              <a:endParaRPr kumimoji="0" lang="en-US" sz="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45981" name="Rectangle 93"/>
            <p:cNvSpPr>
              <a:spLocks noChangeArrowheads="1"/>
            </p:cNvSpPr>
            <p:nvPr/>
          </p:nvSpPr>
          <p:spPr bwMode="auto">
            <a:xfrm>
              <a:off x="1130" y="916"/>
              <a:ext cx="883" cy="131"/>
            </a:xfrm>
            <a:prstGeom prst="rect">
              <a:avLst/>
            </a:prstGeom>
            <a:noFill/>
            <a:ln w="9525">
              <a:noFill/>
              <a:miter lim="800000"/>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OPERATION DESCRIPTION</a:t>
              </a:r>
              <a:endParaRPr kumimoji="0" lang="en-US" sz="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45982" name="Rectangle 94"/>
            <p:cNvSpPr>
              <a:spLocks noChangeArrowheads="1"/>
            </p:cNvSpPr>
            <p:nvPr/>
          </p:nvSpPr>
          <p:spPr bwMode="auto">
            <a:xfrm>
              <a:off x="2282" y="911"/>
              <a:ext cx="885" cy="131"/>
            </a:xfrm>
            <a:prstGeom prst="rect">
              <a:avLst/>
            </a:prstGeom>
            <a:noFill/>
            <a:ln w="9525">
              <a:noFill/>
              <a:miter lim="800000"/>
            </a:ln>
            <a:effectLst/>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MAN    MACH  WALK</a:t>
              </a:r>
              <a:endParaRPr kumimoji="0" lang="en-US" sz="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7536" name="Line 95"/>
            <p:cNvSpPr/>
            <p:nvPr/>
          </p:nvSpPr>
          <p:spPr>
            <a:xfrm>
              <a:off x="2787" y="904"/>
              <a:ext cx="0" cy="2728"/>
            </a:xfrm>
            <a:prstGeom prst="line">
              <a:avLst/>
            </a:prstGeom>
            <a:ln w="12700" cap="flat" cmpd="sng">
              <a:solidFill>
                <a:schemeClr val="tx1"/>
              </a:solidFill>
              <a:prstDash val="solid"/>
              <a:headEnd type="none" w="sm" len="sm"/>
              <a:tailEnd type="none" w="sm" len="sm"/>
            </a:ln>
          </p:spPr>
        </p:sp>
        <p:sp>
          <p:nvSpPr>
            <p:cNvPr id="147537" name="Line 96"/>
            <p:cNvSpPr/>
            <p:nvPr/>
          </p:nvSpPr>
          <p:spPr>
            <a:xfrm>
              <a:off x="2542" y="903"/>
              <a:ext cx="0" cy="2727"/>
            </a:xfrm>
            <a:prstGeom prst="line">
              <a:avLst/>
            </a:prstGeom>
            <a:ln w="12700" cap="flat" cmpd="sng">
              <a:solidFill>
                <a:schemeClr val="tx1"/>
              </a:solidFill>
              <a:prstDash val="solid"/>
              <a:headEnd type="none" w="sm" len="sm"/>
              <a:tailEnd type="none" w="sm" len="sm"/>
            </a:ln>
          </p:spPr>
        </p:sp>
        <p:sp>
          <p:nvSpPr>
            <p:cNvPr id="147538" name="Line 97"/>
            <p:cNvSpPr/>
            <p:nvPr/>
          </p:nvSpPr>
          <p:spPr>
            <a:xfrm>
              <a:off x="2308" y="538"/>
              <a:ext cx="0" cy="3094"/>
            </a:xfrm>
            <a:prstGeom prst="line">
              <a:avLst/>
            </a:prstGeom>
            <a:ln w="12700" cap="flat" cmpd="sng">
              <a:solidFill>
                <a:schemeClr val="tx1"/>
              </a:solidFill>
              <a:prstDash val="solid"/>
              <a:headEnd type="none" w="sm" len="sm"/>
              <a:tailEnd type="none" w="sm" len="sm"/>
            </a:ln>
          </p:spPr>
        </p:sp>
        <p:sp>
          <p:nvSpPr>
            <p:cNvPr id="147539" name="Line 98"/>
            <p:cNvSpPr/>
            <p:nvPr/>
          </p:nvSpPr>
          <p:spPr>
            <a:xfrm>
              <a:off x="924" y="904"/>
              <a:ext cx="0" cy="2728"/>
            </a:xfrm>
            <a:prstGeom prst="line">
              <a:avLst/>
            </a:prstGeom>
            <a:ln w="12700" cap="flat" cmpd="sng">
              <a:solidFill>
                <a:schemeClr val="tx1"/>
              </a:solidFill>
              <a:prstDash val="solid"/>
              <a:headEnd type="none" w="sm" len="sm"/>
              <a:tailEnd type="none" w="sm" len="sm"/>
            </a:ln>
          </p:spPr>
        </p:sp>
        <p:sp>
          <p:nvSpPr>
            <p:cNvPr id="1445987" name="Rectangle 99"/>
            <p:cNvSpPr>
              <a:spLocks noChangeArrowheads="1"/>
            </p:cNvSpPr>
            <p:nvPr/>
          </p:nvSpPr>
          <p:spPr bwMode="auto">
            <a:xfrm>
              <a:off x="692" y="530"/>
              <a:ext cx="593" cy="131"/>
            </a:xfrm>
            <a:prstGeom prst="rect">
              <a:avLst/>
            </a:prstGeom>
            <a:noFill/>
            <a:ln w="9525">
              <a:noFill/>
              <a:miter lim="800000"/>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PRODUCT/ PART</a:t>
              </a:r>
              <a:endParaRPr kumimoji="0" lang="en-US" sz="8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45988" name="Rectangle 100"/>
            <p:cNvSpPr>
              <a:spLocks noChangeArrowheads="1"/>
            </p:cNvSpPr>
            <p:nvPr/>
          </p:nvSpPr>
          <p:spPr bwMode="auto">
            <a:xfrm>
              <a:off x="2274" y="530"/>
              <a:ext cx="527" cy="131"/>
            </a:xfrm>
            <a:prstGeom prst="rect">
              <a:avLst/>
            </a:prstGeom>
            <a:noFill/>
            <a:ln w="9525">
              <a:noFill/>
              <a:miter lim="800000"/>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OUTPUT RATE</a:t>
              </a:r>
              <a:endParaRPr kumimoji="0" lang="en-US" sz="8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45989" name="Rectangle 101"/>
            <p:cNvSpPr>
              <a:spLocks noChangeArrowheads="1"/>
            </p:cNvSpPr>
            <p:nvPr/>
          </p:nvSpPr>
          <p:spPr bwMode="auto">
            <a:xfrm>
              <a:off x="2992" y="543"/>
              <a:ext cx="458" cy="205"/>
            </a:xfrm>
            <a:prstGeom prst="rect">
              <a:avLst/>
            </a:prstGeom>
            <a:noFill/>
            <a:ln w="9525">
              <a:noFill/>
              <a:miter lim="800000"/>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MANUAL</a:t>
              </a:r>
              <a:endParaRPr kumimoji="0" lang="en-US" sz="8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OPERATION</a:t>
              </a:r>
              <a:endParaRPr kumimoji="0" lang="en-US" sz="8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45990" name="Rectangle 102"/>
            <p:cNvSpPr>
              <a:spLocks noChangeArrowheads="1"/>
            </p:cNvSpPr>
            <p:nvPr/>
          </p:nvSpPr>
          <p:spPr bwMode="auto">
            <a:xfrm>
              <a:off x="3910" y="543"/>
              <a:ext cx="398" cy="205"/>
            </a:xfrm>
            <a:prstGeom prst="rect">
              <a:avLst/>
            </a:prstGeom>
            <a:noFill/>
            <a:ln w="9525">
              <a:noFill/>
              <a:miter lim="800000"/>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MACHINE</a:t>
              </a:r>
              <a:endParaRPr kumimoji="0" lang="en-US" sz="8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PROCESS</a:t>
              </a:r>
              <a:endParaRPr kumimoji="0" lang="en-US" sz="8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45991" name="Rectangle 103"/>
            <p:cNvSpPr>
              <a:spLocks noChangeArrowheads="1"/>
            </p:cNvSpPr>
            <p:nvPr/>
          </p:nvSpPr>
          <p:spPr bwMode="auto">
            <a:xfrm>
              <a:off x="4888" y="543"/>
              <a:ext cx="545" cy="205"/>
            </a:xfrm>
            <a:prstGeom prst="rect">
              <a:avLst/>
            </a:prstGeom>
            <a:noFill/>
            <a:ln w="9525">
              <a:noFill/>
              <a:miter lim="800000"/>
            </a:ln>
            <a:effectLst/>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WALKING</a:t>
              </a:r>
              <a:endParaRPr kumimoji="0" lang="en-US" sz="8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TIME</a:t>
              </a:r>
              <a:endParaRPr kumimoji="0" lang="en-US" sz="8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7545" name="Line 104"/>
            <p:cNvSpPr/>
            <p:nvPr/>
          </p:nvSpPr>
          <p:spPr>
            <a:xfrm>
              <a:off x="3417" y="633"/>
              <a:ext cx="365" cy="0"/>
            </a:xfrm>
            <a:prstGeom prst="line">
              <a:avLst/>
            </a:prstGeom>
            <a:ln w="50800" cap="flat" cmpd="sng">
              <a:solidFill>
                <a:schemeClr val="tx2"/>
              </a:solidFill>
              <a:prstDash val="solid"/>
              <a:headEnd type="none" w="sm" len="sm"/>
              <a:tailEnd type="none" w="sm" len="sm"/>
            </a:ln>
          </p:spPr>
        </p:sp>
        <p:grpSp>
          <p:nvGrpSpPr>
            <p:cNvPr id="147546" name="Group 105"/>
            <p:cNvGrpSpPr/>
            <p:nvPr/>
          </p:nvGrpSpPr>
          <p:grpSpPr>
            <a:xfrm>
              <a:off x="5258" y="592"/>
              <a:ext cx="407" cy="82"/>
              <a:chOff x="5029" y="592"/>
              <a:chExt cx="443" cy="96"/>
            </a:xfrm>
          </p:grpSpPr>
          <p:sp>
            <p:nvSpPr>
              <p:cNvPr id="147578" name="Line 106"/>
              <p:cNvSpPr/>
              <p:nvPr/>
            </p:nvSpPr>
            <p:spPr>
              <a:xfrm flipV="1">
                <a:off x="5029" y="592"/>
                <a:ext cx="44" cy="96"/>
              </a:xfrm>
              <a:prstGeom prst="line">
                <a:avLst/>
              </a:prstGeom>
              <a:ln w="25400" cap="flat" cmpd="sng">
                <a:solidFill>
                  <a:schemeClr val="tx2"/>
                </a:solidFill>
                <a:prstDash val="solid"/>
                <a:headEnd type="none" w="sm" len="sm"/>
                <a:tailEnd type="none" w="sm" len="sm"/>
              </a:ln>
            </p:spPr>
          </p:sp>
          <p:sp>
            <p:nvSpPr>
              <p:cNvPr id="147579" name="Line 107"/>
              <p:cNvSpPr/>
              <p:nvPr/>
            </p:nvSpPr>
            <p:spPr>
              <a:xfrm>
                <a:off x="5073" y="592"/>
                <a:ext cx="44" cy="96"/>
              </a:xfrm>
              <a:prstGeom prst="line">
                <a:avLst/>
              </a:prstGeom>
              <a:ln w="25400" cap="flat" cmpd="sng">
                <a:solidFill>
                  <a:schemeClr val="tx2"/>
                </a:solidFill>
                <a:prstDash val="solid"/>
                <a:headEnd type="none" w="sm" len="sm"/>
                <a:tailEnd type="none" w="sm" len="sm"/>
              </a:ln>
            </p:spPr>
          </p:sp>
          <p:sp>
            <p:nvSpPr>
              <p:cNvPr id="147580" name="Line 108"/>
              <p:cNvSpPr/>
              <p:nvPr/>
            </p:nvSpPr>
            <p:spPr>
              <a:xfrm flipV="1">
                <a:off x="5117" y="592"/>
                <a:ext cx="45" cy="96"/>
              </a:xfrm>
              <a:prstGeom prst="line">
                <a:avLst/>
              </a:prstGeom>
              <a:ln w="25400" cap="flat" cmpd="sng">
                <a:solidFill>
                  <a:schemeClr val="tx2"/>
                </a:solidFill>
                <a:prstDash val="solid"/>
                <a:headEnd type="none" w="sm" len="sm"/>
                <a:tailEnd type="none" w="sm" len="sm"/>
              </a:ln>
            </p:spPr>
          </p:sp>
          <p:sp>
            <p:nvSpPr>
              <p:cNvPr id="147581" name="Line 109"/>
              <p:cNvSpPr/>
              <p:nvPr/>
            </p:nvSpPr>
            <p:spPr>
              <a:xfrm>
                <a:off x="5162" y="592"/>
                <a:ext cx="44" cy="96"/>
              </a:xfrm>
              <a:prstGeom prst="line">
                <a:avLst/>
              </a:prstGeom>
              <a:ln w="25400" cap="flat" cmpd="sng">
                <a:solidFill>
                  <a:schemeClr val="tx2"/>
                </a:solidFill>
                <a:prstDash val="solid"/>
                <a:headEnd type="none" w="sm" len="sm"/>
                <a:tailEnd type="none" w="sm" len="sm"/>
              </a:ln>
            </p:spPr>
          </p:sp>
          <p:sp>
            <p:nvSpPr>
              <p:cNvPr id="147582" name="Line 110"/>
              <p:cNvSpPr/>
              <p:nvPr/>
            </p:nvSpPr>
            <p:spPr>
              <a:xfrm flipV="1">
                <a:off x="5206" y="592"/>
                <a:ext cx="44" cy="96"/>
              </a:xfrm>
              <a:prstGeom prst="line">
                <a:avLst/>
              </a:prstGeom>
              <a:ln w="25400" cap="flat" cmpd="sng">
                <a:solidFill>
                  <a:schemeClr val="tx2"/>
                </a:solidFill>
                <a:prstDash val="solid"/>
                <a:headEnd type="none" w="sm" len="sm"/>
                <a:tailEnd type="none" w="sm" len="sm"/>
              </a:ln>
            </p:spPr>
          </p:sp>
          <p:sp>
            <p:nvSpPr>
              <p:cNvPr id="147583" name="Line 111"/>
              <p:cNvSpPr/>
              <p:nvPr/>
            </p:nvSpPr>
            <p:spPr>
              <a:xfrm>
                <a:off x="5250" y="592"/>
                <a:ext cx="44" cy="96"/>
              </a:xfrm>
              <a:prstGeom prst="line">
                <a:avLst/>
              </a:prstGeom>
              <a:ln w="25400" cap="flat" cmpd="sng">
                <a:solidFill>
                  <a:schemeClr val="tx2"/>
                </a:solidFill>
                <a:prstDash val="solid"/>
                <a:headEnd type="none" w="sm" len="sm"/>
                <a:tailEnd type="none" w="sm" len="sm"/>
              </a:ln>
            </p:spPr>
          </p:sp>
          <p:sp>
            <p:nvSpPr>
              <p:cNvPr id="147584" name="Line 112"/>
              <p:cNvSpPr/>
              <p:nvPr/>
            </p:nvSpPr>
            <p:spPr>
              <a:xfrm flipV="1">
                <a:off x="5294" y="592"/>
                <a:ext cx="45" cy="96"/>
              </a:xfrm>
              <a:prstGeom prst="line">
                <a:avLst/>
              </a:prstGeom>
              <a:ln w="25400" cap="flat" cmpd="sng">
                <a:solidFill>
                  <a:schemeClr val="tx2"/>
                </a:solidFill>
                <a:prstDash val="solid"/>
                <a:headEnd type="none" w="sm" len="sm"/>
                <a:tailEnd type="none" w="sm" len="sm"/>
              </a:ln>
            </p:spPr>
          </p:sp>
          <p:sp>
            <p:nvSpPr>
              <p:cNvPr id="147585" name="Line 113"/>
              <p:cNvSpPr/>
              <p:nvPr/>
            </p:nvSpPr>
            <p:spPr>
              <a:xfrm>
                <a:off x="5339" y="592"/>
                <a:ext cx="44" cy="96"/>
              </a:xfrm>
              <a:prstGeom prst="line">
                <a:avLst/>
              </a:prstGeom>
              <a:ln w="25400" cap="flat" cmpd="sng">
                <a:solidFill>
                  <a:schemeClr val="tx2"/>
                </a:solidFill>
                <a:prstDash val="solid"/>
                <a:headEnd type="none" w="sm" len="sm"/>
                <a:tailEnd type="none" w="sm" len="sm"/>
              </a:ln>
            </p:spPr>
          </p:sp>
          <p:sp>
            <p:nvSpPr>
              <p:cNvPr id="147586" name="Line 114"/>
              <p:cNvSpPr/>
              <p:nvPr/>
            </p:nvSpPr>
            <p:spPr>
              <a:xfrm flipV="1">
                <a:off x="5383" y="592"/>
                <a:ext cx="44" cy="96"/>
              </a:xfrm>
              <a:prstGeom prst="line">
                <a:avLst/>
              </a:prstGeom>
              <a:ln w="25400" cap="flat" cmpd="sng">
                <a:solidFill>
                  <a:schemeClr val="tx2"/>
                </a:solidFill>
                <a:prstDash val="solid"/>
                <a:headEnd type="none" w="sm" len="sm"/>
                <a:tailEnd type="none" w="sm" len="sm"/>
              </a:ln>
            </p:spPr>
          </p:sp>
          <p:sp>
            <p:nvSpPr>
              <p:cNvPr id="147587" name="Line 115"/>
              <p:cNvSpPr/>
              <p:nvPr/>
            </p:nvSpPr>
            <p:spPr>
              <a:xfrm>
                <a:off x="5427" y="592"/>
                <a:ext cx="45" cy="96"/>
              </a:xfrm>
              <a:prstGeom prst="line">
                <a:avLst/>
              </a:prstGeom>
              <a:ln w="25400" cap="flat" cmpd="sng">
                <a:solidFill>
                  <a:schemeClr val="tx2"/>
                </a:solidFill>
                <a:prstDash val="solid"/>
                <a:headEnd type="none" w="sm" len="sm"/>
                <a:tailEnd type="none" w="sm" len="sm"/>
              </a:ln>
            </p:spPr>
          </p:sp>
        </p:grpSp>
        <p:grpSp>
          <p:nvGrpSpPr>
            <p:cNvPr id="147547" name="Group 116"/>
            <p:cNvGrpSpPr/>
            <p:nvPr/>
          </p:nvGrpSpPr>
          <p:grpSpPr>
            <a:xfrm>
              <a:off x="4305" y="625"/>
              <a:ext cx="489" cy="16"/>
              <a:chOff x="3992" y="631"/>
              <a:chExt cx="532" cy="19"/>
            </a:xfrm>
          </p:grpSpPr>
          <p:sp>
            <p:nvSpPr>
              <p:cNvPr id="147572" name="Rectangle 117"/>
              <p:cNvSpPr/>
              <p:nvPr/>
            </p:nvSpPr>
            <p:spPr>
              <a:xfrm>
                <a:off x="3992" y="631"/>
                <a:ext cx="40" cy="19"/>
              </a:xfrm>
              <a:prstGeom prst="rect">
                <a:avLst/>
              </a:prstGeom>
              <a:solidFill>
                <a:schemeClr val="tx1"/>
              </a:solidFill>
              <a:ln w="12700" cap="flat" cmpd="sng">
                <a:solidFill>
                  <a:schemeClr val="tx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7573" name="Rectangle 118"/>
              <p:cNvSpPr/>
              <p:nvPr/>
            </p:nvSpPr>
            <p:spPr>
              <a:xfrm>
                <a:off x="4095" y="631"/>
                <a:ext cx="39" cy="19"/>
              </a:xfrm>
              <a:prstGeom prst="rect">
                <a:avLst/>
              </a:prstGeom>
              <a:solidFill>
                <a:schemeClr val="tx1"/>
              </a:solidFill>
              <a:ln w="12700" cap="flat" cmpd="sng">
                <a:solidFill>
                  <a:schemeClr val="tx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7574" name="Rectangle 119"/>
              <p:cNvSpPr/>
              <p:nvPr/>
            </p:nvSpPr>
            <p:spPr>
              <a:xfrm>
                <a:off x="4195" y="631"/>
                <a:ext cx="39" cy="19"/>
              </a:xfrm>
              <a:prstGeom prst="rect">
                <a:avLst/>
              </a:prstGeom>
              <a:solidFill>
                <a:schemeClr val="tx1"/>
              </a:solidFill>
              <a:ln w="12700" cap="flat" cmpd="sng">
                <a:solidFill>
                  <a:schemeClr val="tx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7575" name="Rectangle 120"/>
              <p:cNvSpPr/>
              <p:nvPr/>
            </p:nvSpPr>
            <p:spPr>
              <a:xfrm>
                <a:off x="4289" y="631"/>
                <a:ext cx="39" cy="19"/>
              </a:xfrm>
              <a:prstGeom prst="rect">
                <a:avLst/>
              </a:prstGeom>
              <a:solidFill>
                <a:schemeClr val="tx1"/>
              </a:solidFill>
              <a:ln w="12700" cap="flat" cmpd="sng">
                <a:solidFill>
                  <a:schemeClr val="tx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7576" name="Rectangle 121"/>
              <p:cNvSpPr/>
              <p:nvPr/>
            </p:nvSpPr>
            <p:spPr>
              <a:xfrm>
                <a:off x="4385" y="631"/>
                <a:ext cx="40" cy="19"/>
              </a:xfrm>
              <a:prstGeom prst="rect">
                <a:avLst/>
              </a:prstGeom>
              <a:solidFill>
                <a:schemeClr val="tx1"/>
              </a:solidFill>
              <a:ln w="12700" cap="flat" cmpd="sng">
                <a:solidFill>
                  <a:schemeClr val="tx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7577" name="Rectangle 122"/>
              <p:cNvSpPr/>
              <p:nvPr/>
            </p:nvSpPr>
            <p:spPr>
              <a:xfrm>
                <a:off x="4485" y="631"/>
                <a:ext cx="39" cy="19"/>
              </a:xfrm>
              <a:prstGeom prst="rect">
                <a:avLst/>
              </a:prstGeom>
              <a:solidFill>
                <a:schemeClr val="tx1"/>
              </a:solidFill>
              <a:ln w="12700" cap="flat" cmpd="sng">
                <a:solidFill>
                  <a:schemeClr val="tx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47548" name="Line 123"/>
            <p:cNvSpPr/>
            <p:nvPr/>
          </p:nvSpPr>
          <p:spPr>
            <a:xfrm>
              <a:off x="5800" y="1027"/>
              <a:ext cx="0" cy="2605"/>
            </a:xfrm>
            <a:prstGeom prst="line">
              <a:avLst/>
            </a:prstGeom>
            <a:ln w="12700" cap="flat" cmpd="sng">
              <a:solidFill>
                <a:schemeClr val="tx1"/>
              </a:solidFill>
              <a:prstDash val="solid"/>
              <a:headEnd type="none" w="sm" len="sm"/>
              <a:tailEnd type="none" w="sm" len="sm"/>
            </a:ln>
          </p:spPr>
        </p:sp>
        <p:sp>
          <p:nvSpPr>
            <p:cNvPr id="147549" name="Line 124"/>
            <p:cNvSpPr/>
            <p:nvPr/>
          </p:nvSpPr>
          <p:spPr>
            <a:xfrm>
              <a:off x="5760" y="1027"/>
              <a:ext cx="0" cy="2605"/>
            </a:xfrm>
            <a:prstGeom prst="line">
              <a:avLst/>
            </a:prstGeom>
            <a:ln w="12700" cap="flat" cmpd="sng">
              <a:solidFill>
                <a:schemeClr val="tx1"/>
              </a:solidFill>
              <a:prstDash val="solid"/>
              <a:headEnd type="none" w="sm" len="sm"/>
              <a:tailEnd type="none" w="sm" len="sm"/>
            </a:ln>
          </p:spPr>
        </p:sp>
        <p:sp>
          <p:nvSpPr>
            <p:cNvPr id="147550" name="Line 125"/>
            <p:cNvSpPr/>
            <p:nvPr/>
          </p:nvSpPr>
          <p:spPr>
            <a:xfrm>
              <a:off x="5718" y="1027"/>
              <a:ext cx="0" cy="2605"/>
            </a:xfrm>
            <a:prstGeom prst="line">
              <a:avLst/>
            </a:prstGeom>
            <a:ln w="12700" cap="flat" cmpd="sng">
              <a:solidFill>
                <a:schemeClr val="tx1"/>
              </a:solidFill>
              <a:prstDash val="solid"/>
              <a:headEnd type="none" w="sm" len="sm"/>
              <a:tailEnd type="none" w="sm" len="sm"/>
            </a:ln>
          </p:spPr>
        </p:sp>
        <p:sp>
          <p:nvSpPr>
            <p:cNvPr id="147551" name="Line 126"/>
            <p:cNvSpPr/>
            <p:nvPr/>
          </p:nvSpPr>
          <p:spPr>
            <a:xfrm>
              <a:off x="5677" y="1027"/>
              <a:ext cx="0" cy="2605"/>
            </a:xfrm>
            <a:prstGeom prst="line">
              <a:avLst/>
            </a:prstGeom>
            <a:ln w="12700" cap="flat" cmpd="sng">
              <a:solidFill>
                <a:schemeClr val="tx1"/>
              </a:solidFill>
              <a:prstDash val="solid"/>
              <a:headEnd type="none" w="sm" len="sm"/>
              <a:tailEnd type="none" w="sm" len="sm"/>
            </a:ln>
          </p:spPr>
        </p:sp>
        <p:sp>
          <p:nvSpPr>
            <p:cNvPr id="147552" name="Line 127"/>
            <p:cNvSpPr/>
            <p:nvPr/>
          </p:nvSpPr>
          <p:spPr>
            <a:xfrm>
              <a:off x="5637" y="1027"/>
              <a:ext cx="0" cy="2605"/>
            </a:xfrm>
            <a:prstGeom prst="line">
              <a:avLst/>
            </a:prstGeom>
            <a:ln w="12700" cap="flat" cmpd="sng">
              <a:solidFill>
                <a:schemeClr val="tx1"/>
              </a:solidFill>
              <a:prstDash val="solid"/>
              <a:headEnd type="none" w="sm" len="sm"/>
              <a:tailEnd type="none" w="sm" len="sm"/>
            </a:ln>
          </p:spPr>
        </p:sp>
        <p:sp>
          <p:nvSpPr>
            <p:cNvPr id="147553" name="Line 128"/>
            <p:cNvSpPr/>
            <p:nvPr/>
          </p:nvSpPr>
          <p:spPr>
            <a:xfrm>
              <a:off x="5596" y="1027"/>
              <a:ext cx="0" cy="2605"/>
            </a:xfrm>
            <a:prstGeom prst="line">
              <a:avLst/>
            </a:prstGeom>
            <a:ln w="12700" cap="flat" cmpd="sng">
              <a:solidFill>
                <a:schemeClr val="tx1"/>
              </a:solidFill>
              <a:prstDash val="solid"/>
              <a:headEnd type="none" w="sm" len="sm"/>
              <a:tailEnd type="none" w="sm" len="sm"/>
            </a:ln>
          </p:spPr>
        </p:sp>
        <p:sp>
          <p:nvSpPr>
            <p:cNvPr id="147554" name="Line 129"/>
            <p:cNvSpPr/>
            <p:nvPr/>
          </p:nvSpPr>
          <p:spPr>
            <a:xfrm>
              <a:off x="5555" y="1027"/>
              <a:ext cx="0" cy="2605"/>
            </a:xfrm>
            <a:prstGeom prst="line">
              <a:avLst/>
            </a:prstGeom>
            <a:ln w="12700" cap="flat" cmpd="sng">
              <a:solidFill>
                <a:schemeClr val="tx1"/>
              </a:solidFill>
              <a:prstDash val="solid"/>
              <a:headEnd type="none" w="sm" len="sm"/>
              <a:tailEnd type="none" w="sm" len="sm"/>
            </a:ln>
          </p:spPr>
        </p:sp>
        <p:sp>
          <p:nvSpPr>
            <p:cNvPr id="147555" name="Line 130"/>
            <p:cNvSpPr/>
            <p:nvPr/>
          </p:nvSpPr>
          <p:spPr>
            <a:xfrm>
              <a:off x="5514" y="1027"/>
              <a:ext cx="0" cy="2605"/>
            </a:xfrm>
            <a:prstGeom prst="line">
              <a:avLst/>
            </a:prstGeom>
            <a:ln w="12700" cap="flat" cmpd="sng">
              <a:solidFill>
                <a:schemeClr val="tx1"/>
              </a:solidFill>
              <a:prstDash val="solid"/>
              <a:headEnd type="none" w="sm" len="sm"/>
              <a:tailEnd type="none" w="sm" len="sm"/>
            </a:ln>
          </p:spPr>
        </p:sp>
        <p:sp>
          <p:nvSpPr>
            <p:cNvPr id="147556" name="Line 131"/>
            <p:cNvSpPr/>
            <p:nvPr/>
          </p:nvSpPr>
          <p:spPr>
            <a:xfrm>
              <a:off x="5475" y="1027"/>
              <a:ext cx="0" cy="2605"/>
            </a:xfrm>
            <a:prstGeom prst="line">
              <a:avLst/>
            </a:prstGeom>
            <a:ln w="12700" cap="flat" cmpd="sng">
              <a:solidFill>
                <a:schemeClr val="tx1"/>
              </a:solidFill>
              <a:prstDash val="solid"/>
              <a:headEnd type="none" w="sm" len="sm"/>
              <a:tailEnd type="none" w="sm" len="sm"/>
            </a:ln>
          </p:spPr>
        </p:sp>
        <p:sp>
          <p:nvSpPr>
            <p:cNvPr id="147557" name="Line 132"/>
            <p:cNvSpPr/>
            <p:nvPr/>
          </p:nvSpPr>
          <p:spPr>
            <a:xfrm>
              <a:off x="5433" y="1027"/>
              <a:ext cx="0" cy="2605"/>
            </a:xfrm>
            <a:prstGeom prst="line">
              <a:avLst/>
            </a:prstGeom>
            <a:ln w="25400" cap="flat" cmpd="sng">
              <a:solidFill>
                <a:schemeClr val="tx1"/>
              </a:solidFill>
              <a:prstDash val="solid"/>
              <a:headEnd type="none" w="sm" len="sm"/>
              <a:tailEnd type="none" w="sm" len="sm"/>
            </a:ln>
          </p:spPr>
        </p:sp>
        <p:sp>
          <p:nvSpPr>
            <p:cNvPr id="1446021" name="Rectangle 133"/>
            <p:cNvSpPr>
              <a:spLocks noChangeArrowheads="1"/>
            </p:cNvSpPr>
            <p:nvPr/>
          </p:nvSpPr>
          <p:spPr bwMode="auto">
            <a:xfrm>
              <a:off x="5347" y="916"/>
              <a:ext cx="182" cy="140"/>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9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60</a:t>
              </a:r>
              <a:endParaRPr kumimoji="0" lang="en-US" sz="9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46022" name="Rectangle 134"/>
            <p:cNvSpPr>
              <a:spLocks noChangeArrowheads="1"/>
            </p:cNvSpPr>
            <p:nvPr/>
          </p:nvSpPr>
          <p:spPr bwMode="auto">
            <a:xfrm>
              <a:off x="890" y="1012"/>
              <a:ext cx="920" cy="847"/>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700" b="0" i="0" u="none" strike="noStrike" kern="1200" cap="none" spc="0" normalizeH="0" baseline="0" noProof="0">
                  <a:ln>
                    <a:noFill/>
                  </a:ln>
                  <a:solidFill>
                    <a:schemeClr val="tx1"/>
                  </a:solidFill>
                  <a:effectLst>
                    <a:outerShdw blurRad="38100" dist="38100" dir="2700000" algn="tl">
                      <a:srgbClr val="C0C0C0"/>
                    </a:outerShdw>
                  </a:effectLst>
                  <a:uLnTx/>
                  <a:uFillTx/>
                  <a:latin typeface="Comic Sans MS" panose="030F0702030302020204" pitchFamily="66" charset="0"/>
                  <a:ea typeface="+mn-ea"/>
                  <a:cs typeface="+mn-cs"/>
                </a:rPr>
                <a:t>Stamping</a:t>
              </a:r>
              <a:endParaRPr kumimoji="0" lang="en-US" sz="1700" b="0" i="0" u="none" strike="noStrike" kern="1200" cap="none" spc="0" normalizeH="0" baseline="0" noProof="0">
                <a:ln>
                  <a:noFill/>
                </a:ln>
                <a:solidFill>
                  <a:schemeClr val="tx1"/>
                </a:solidFill>
                <a:effectLst>
                  <a:outerShdw blurRad="38100" dist="38100" dir="2700000" algn="tl">
                    <a:srgbClr val="C0C0C0"/>
                  </a:outerShdw>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1700" b="0" i="0" u="none" strike="noStrike" kern="1200" cap="none" spc="0" normalizeH="0" baseline="0" noProof="0">
                  <a:ln>
                    <a:noFill/>
                  </a:ln>
                  <a:solidFill>
                    <a:schemeClr val="tx1"/>
                  </a:solidFill>
                  <a:effectLst>
                    <a:outerShdw blurRad="38100" dist="38100" dir="2700000" algn="tl">
                      <a:srgbClr val="C0C0C0"/>
                    </a:outerShdw>
                  </a:effectLst>
                  <a:uLnTx/>
                  <a:uFillTx/>
                  <a:latin typeface="Comic Sans MS" panose="030F0702030302020204" pitchFamily="66" charset="0"/>
                  <a:ea typeface="+mn-ea"/>
                  <a:cs typeface="+mn-cs"/>
                </a:rPr>
                <a:t>1st Weld</a:t>
              </a:r>
              <a:endParaRPr kumimoji="0" lang="en-US" sz="1700" b="0" i="0" u="none" strike="noStrike" kern="1200" cap="none" spc="0" normalizeH="0" baseline="0" noProof="0">
                <a:ln>
                  <a:noFill/>
                </a:ln>
                <a:solidFill>
                  <a:schemeClr val="tx1"/>
                </a:solidFill>
                <a:effectLst>
                  <a:outerShdw blurRad="38100" dist="38100" dir="2700000" algn="tl">
                    <a:srgbClr val="C0C0C0"/>
                  </a:outerShdw>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1700" b="0" i="0" u="none" strike="noStrike" kern="1200" cap="none" spc="0" normalizeH="0" baseline="0" noProof="0">
                  <a:ln>
                    <a:noFill/>
                  </a:ln>
                  <a:solidFill>
                    <a:schemeClr val="tx1"/>
                  </a:solidFill>
                  <a:effectLst>
                    <a:outerShdw blurRad="38100" dist="38100" dir="2700000" algn="tl">
                      <a:srgbClr val="C0C0C0"/>
                    </a:outerShdw>
                  </a:effectLst>
                  <a:uLnTx/>
                  <a:uFillTx/>
                  <a:latin typeface="Comic Sans MS" panose="030F0702030302020204" pitchFamily="66" charset="0"/>
                  <a:ea typeface="+mn-ea"/>
                  <a:cs typeface="+mn-cs"/>
                </a:rPr>
                <a:t>2nd Weld</a:t>
              </a:r>
              <a:endParaRPr kumimoji="0" lang="en-US" sz="1700" b="0" i="0" u="none" strike="noStrike" kern="1200" cap="none" spc="0" normalizeH="0" baseline="0" noProof="0">
                <a:ln>
                  <a:noFill/>
                </a:ln>
                <a:solidFill>
                  <a:schemeClr val="tx1"/>
                </a:solidFill>
                <a:effectLst>
                  <a:outerShdw blurRad="38100" dist="38100" dir="2700000" algn="tl">
                    <a:srgbClr val="C0C0C0"/>
                  </a:outerShdw>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1700" b="0" i="0" u="none" strike="noStrike" kern="1200" cap="none" spc="0" normalizeH="0" baseline="0" noProof="0">
                  <a:ln>
                    <a:noFill/>
                  </a:ln>
                  <a:solidFill>
                    <a:schemeClr val="tx1"/>
                  </a:solidFill>
                  <a:effectLst>
                    <a:outerShdw blurRad="38100" dist="38100" dir="2700000" algn="tl">
                      <a:srgbClr val="C0C0C0"/>
                    </a:outerShdw>
                  </a:effectLst>
                  <a:uLnTx/>
                  <a:uFillTx/>
                  <a:latin typeface="Comic Sans MS" panose="030F0702030302020204" pitchFamily="66" charset="0"/>
                  <a:ea typeface="+mn-ea"/>
                  <a:cs typeface="+mn-cs"/>
                </a:rPr>
                <a:t>1st Assembly</a:t>
              </a:r>
              <a:endParaRPr kumimoji="0" lang="en-US" sz="1700" b="0" i="0" u="none" strike="noStrike" kern="1200" cap="none" spc="0" normalizeH="0" baseline="0" noProof="0">
                <a:ln>
                  <a:noFill/>
                </a:ln>
                <a:solidFill>
                  <a:schemeClr val="tx1"/>
                </a:solidFill>
                <a:effectLst>
                  <a:outerShdw blurRad="38100" dist="38100" dir="2700000" algn="tl">
                    <a:srgbClr val="C0C0C0"/>
                  </a:outerShdw>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1700" b="0" i="0" u="none" strike="noStrike" kern="1200" cap="none" spc="0" normalizeH="0" baseline="0" noProof="0">
                  <a:ln>
                    <a:noFill/>
                  </a:ln>
                  <a:solidFill>
                    <a:schemeClr val="tx1"/>
                  </a:solidFill>
                  <a:effectLst>
                    <a:outerShdw blurRad="38100" dist="38100" dir="2700000" algn="tl">
                      <a:srgbClr val="C0C0C0"/>
                    </a:outerShdw>
                  </a:effectLst>
                  <a:uLnTx/>
                  <a:uFillTx/>
                  <a:latin typeface="Comic Sans MS" panose="030F0702030302020204" pitchFamily="66" charset="0"/>
                  <a:ea typeface="+mn-ea"/>
                  <a:cs typeface="+mn-cs"/>
                </a:rPr>
                <a:t>2nd Assembly</a:t>
              </a:r>
              <a:endParaRPr kumimoji="0" lang="en-US" sz="1700" b="0" i="0" u="none" strike="noStrike" kern="1200" cap="none" spc="0" normalizeH="0" baseline="0" noProof="0">
                <a:ln>
                  <a:noFill/>
                </a:ln>
                <a:solidFill>
                  <a:schemeClr val="tx1"/>
                </a:solidFill>
                <a:effectLst>
                  <a:outerShdw blurRad="38100" dist="38100" dir="2700000" algn="tl">
                    <a:srgbClr val="C0C0C0"/>
                  </a:outerShdw>
                </a:effectLst>
                <a:uLnTx/>
                <a:uFillTx/>
                <a:latin typeface="Comic Sans MS" panose="030F0702030302020204" pitchFamily="66" charset="0"/>
                <a:ea typeface="+mn-ea"/>
                <a:cs typeface="+mn-cs"/>
              </a:endParaRPr>
            </a:p>
          </p:txBody>
        </p:sp>
        <p:sp>
          <p:nvSpPr>
            <p:cNvPr id="1446023" name="Rectangle 135"/>
            <p:cNvSpPr>
              <a:spLocks noChangeArrowheads="1"/>
            </p:cNvSpPr>
            <p:nvPr/>
          </p:nvSpPr>
          <p:spPr bwMode="auto">
            <a:xfrm>
              <a:off x="721" y="1011"/>
              <a:ext cx="185" cy="847"/>
            </a:xfrm>
            <a:prstGeom prst="rect">
              <a:avLst/>
            </a:prstGeom>
            <a:noFill/>
            <a:ln w="9525">
              <a:noFill/>
              <a:miter lim="800000"/>
            </a:ln>
            <a:effectLst/>
          </p:spPr>
          <p:txBody>
            <a:bodyPr wrap="none" lIns="92075" tIns="46038" rIns="92075" bIns="46038">
              <a:spAutoFit/>
            </a:bodyPr>
            <a:p>
              <a:r>
                <a:rPr lang="en-US" altLang="zh-CN" sz="1700" b="0">
                  <a:effectLst>
                    <a:outerShdw blurRad="38100" dist="38100" dir="2700000">
                      <a:srgbClr val="FFFFFF"/>
                    </a:outerShdw>
                  </a:effectLst>
                  <a:latin typeface="Comic Sans MS" panose="030F0702030302020204" pitchFamily="66" charset="0"/>
                  <a:ea typeface="宋体" panose="02010600030101010101" pitchFamily="2" charset="-122"/>
                </a:rPr>
                <a:t>1</a:t>
              </a:r>
              <a:endParaRPr lang="en-US" altLang="zh-CN" sz="1700" b="0">
                <a:effectLst>
                  <a:outerShdw blurRad="38100" dist="38100" dir="2700000">
                    <a:srgbClr val="FFFFFF"/>
                  </a:outerShdw>
                </a:effectLst>
                <a:latin typeface="Comic Sans MS" panose="030F0702030302020204" pitchFamily="66" charset="0"/>
                <a:ea typeface="宋体" panose="02010600030101010101" pitchFamily="2" charset="-122"/>
              </a:endParaRPr>
            </a:p>
            <a:p>
              <a:r>
                <a:rPr lang="en-US" altLang="zh-CN" sz="1700" b="0">
                  <a:effectLst>
                    <a:outerShdw blurRad="38100" dist="38100" dir="2700000">
                      <a:srgbClr val="FFFFFF"/>
                    </a:outerShdw>
                  </a:effectLst>
                  <a:latin typeface="Comic Sans MS" panose="030F0702030302020204" pitchFamily="66" charset="0"/>
                  <a:ea typeface="宋体" panose="02010600030101010101" pitchFamily="2" charset="-122"/>
                </a:rPr>
                <a:t>2</a:t>
              </a:r>
              <a:endParaRPr lang="en-US" altLang="zh-CN" sz="1700" b="0">
                <a:effectLst>
                  <a:outerShdw blurRad="38100" dist="38100" dir="2700000">
                    <a:srgbClr val="FFFFFF"/>
                  </a:outerShdw>
                </a:effectLst>
                <a:latin typeface="Comic Sans MS" panose="030F0702030302020204" pitchFamily="66" charset="0"/>
                <a:ea typeface="宋体" panose="02010600030101010101" pitchFamily="2" charset="-122"/>
              </a:endParaRPr>
            </a:p>
            <a:p>
              <a:r>
                <a:rPr lang="en-US" altLang="zh-CN" sz="1700" b="0">
                  <a:effectLst>
                    <a:outerShdw blurRad="38100" dist="38100" dir="2700000">
                      <a:srgbClr val="FFFFFF"/>
                    </a:outerShdw>
                  </a:effectLst>
                  <a:latin typeface="Comic Sans MS" panose="030F0702030302020204" pitchFamily="66" charset="0"/>
                  <a:ea typeface="宋体" panose="02010600030101010101" pitchFamily="2" charset="-122"/>
                </a:rPr>
                <a:t>3</a:t>
              </a:r>
              <a:endParaRPr lang="en-US" altLang="zh-CN" sz="1700" b="0">
                <a:effectLst>
                  <a:outerShdw blurRad="38100" dist="38100" dir="2700000">
                    <a:srgbClr val="FFFFFF"/>
                  </a:outerShdw>
                </a:effectLst>
                <a:latin typeface="Comic Sans MS" panose="030F0702030302020204" pitchFamily="66" charset="0"/>
                <a:ea typeface="宋体" panose="02010600030101010101" pitchFamily="2" charset="-122"/>
              </a:endParaRPr>
            </a:p>
            <a:p>
              <a:r>
                <a:rPr lang="en-US" altLang="zh-CN" sz="1700" b="0">
                  <a:effectLst>
                    <a:outerShdw blurRad="38100" dist="38100" dir="2700000">
                      <a:srgbClr val="FFFFFF"/>
                    </a:outerShdw>
                  </a:effectLst>
                  <a:latin typeface="Comic Sans MS" panose="030F0702030302020204" pitchFamily="66" charset="0"/>
                  <a:ea typeface="宋体" panose="02010600030101010101" pitchFamily="2" charset="-122"/>
                </a:rPr>
                <a:t>4</a:t>
              </a:r>
              <a:endParaRPr lang="en-US" altLang="zh-CN" sz="1700" b="0">
                <a:effectLst>
                  <a:outerShdw blurRad="38100" dist="38100" dir="2700000">
                    <a:srgbClr val="FFFFFF"/>
                  </a:outerShdw>
                </a:effectLst>
                <a:latin typeface="Comic Sans MS" panose="030F0702030302020204" pitchFamily="66" charset="0"/>
                <a:ea typeface="宋体" panose="02010600030101010101" pitchFamily="2" charset="-122"/>
              </a:endParaRPr>
            </a:p>
            <a:p>
              <a:r>
                <a:rPr lang="en-US" altLang="zh-CN" sz="1700" b="0">
                  <a:effectLst>
                    <a:outerShdw blurRad="38100" dist="38100" dir="2700000">
                      <a:srgbClr val="FFFFFF"/>
                    </a:outerShdw>
                  </a:effectLst>
                  <a:latin typeface="Comic Sans MS" panose="030F0702030302020204" pitchFamily="66" charset="0"/>
                  <a:ea typeface="宋体" panose="02010600030101010101" pitchFamily="2" charset="-122"/>
                </a:rPr>
                <a:t>5</a:t>
              </a:r>
              <a:endParaRPr lang="en-US" altLang="zh-CN" sz="1700" b="0">
                <a:effectLst>
                  <a:outerShdw blurRad="38100" dist="38100" dir="2700000">
                    <a:srgbClr val="FFFFFF"/>
                  </a:outerShdw>
                </a:effectLst>
                <a:latin typeface="Comic Sans MS" panose="030F0702030302020204" pitchFamily="66" charset="0"/>
                <a:ea typeface="宋体" panose="02010600030101010101" pitchFamily="2" charset="-122"/>
              </a:endParaRPr>
            </a:p>
          </p:txBody>
        </p:sp>
        <p:sp>
          <p:nvSpPr>
            <p:cNvPr id="147561" name="Line 136"/>
            <p:cNvSpPr/>
            <p:nvPr/>
          </p:nvSpPr>
          <p:spPr>
            <a:xfrm>
              <a:off x="3007" y="1093"/>
              <a:ext cx="33" cy="0"/>
            </a:xfrm>
            <a:prstGeom prst="line">
              <a:avLst/>
            </a:prstGeom>
            <a:ln w="50800" cap="flat" cmpd="sng">
              <a:solidFill>
                <a:schemeClr val="tx2"/>
              </a:solidFill>
              <a:prstDash val="solid"/>
              <a:headEnd type="none" w="sm" len="sm"/>
              <a:tailEnd type="none" w="sm" len="sm"/>
            </a:ln>
          </p:spPr>
        </p:sp>
        <p:sp>
          <p:nvSpPr>
            <p:cNvPr id="1446025" name="Rectangle 137"/>
            <p:cNvSpPr>
              <a:spLocks noChangeArrowheads="1"/>
            </p:cNvSpPr>
            <p:nvPr/>
          </p:nvSpPr>
          <p:spPr bwMode="auto">
            <a:xfrm>
              <a:off x="1064" y="527"/>
              <a:ext cx="1126" cy="214"/>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700" b="0" i="0" u="none" strike="noStrike" kern="1200" cap="none" spc="0" normalizeH="0" baseline="0" noProof="0">
                  <a:ln>
                    <a:noFill/>
                  </a:ln>
                  <a:solidFill>
                    <a:schemeClr val="tx1"/>
                  </a:solidFill>
                  <a:effectLst>
                    <a:outerShdw blurRad="38100" dist="38100" dir="2700000" algn="tl">
                      <a:srgbClr val="C0C0C0"/>
                    </a:outerShdw>
                  </a:effectLst>
                  <a:uLnTx/>
                  <a:uFillTx/>
                  <a:latin typeface="Comic Sans MS" panose="030F0702030302020204" pitchFamily="66" charset="0"/>
                  <a:ea typeface="+mn-ea"/>
                  <a:cs typeface="+mn-cs"/>
                </a:rPr>
                <a:t>Steering Bracket</a:t>
              </a:r>
              <a:endParaRPr kumimoji="0" lang="en-US" sz="1700" b="0" i="0" u="none" strike="noStrike" kern="1200" cap="none" spc="0" normalizeH="0" baseline="0" noProof="0">
                <a:ln>
                  <a:noFill/>
                </a:ln>
                <a:solidFill>
                  <a:schemeClr val="tx1"/>
                </a:solidFill>
                <a:effectLst>
                  <a:outerShdw blurRad="38100" dist="38100" dir="2700000" algn="tl">
                    <a:srgbClr val="C0C0C0"/>
                  </a:outerShdw>
                </a:effectLst>
                <a:uLnTx/>
                <a:uFillTx/>
                <a:latin typeface="Comic Sans MS" panose="030F0702030302020204" pitchFamily="66" charset="0"/>
                <a:ea typeface="+mn-ea"/>
                <a:cs typeface="+mn-cs"/>
              </a:endParaRPr>
            </a:p>
          </p:txBody>
        </p:sp>
        <p:sp>
          <p:nvSpPr>
            <p:cNvPr id="1446026" name="Rectangle 138"/>
            <p:cNvSpPr>
              <a:spLocks noChangeArrowheads="1"/>
            </p:cNvSpPr>
            <p:nvPr/>
          </p:nvSpPr>
          <p:spPr bwMode="auto">
            <a:xfrm>
              <a:off x="2636" y="537"/>
              <a:ext cx="393" cy="214"/>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700" b="0" i="0" u="none" strike="noStrike" kern="1200" cap="none" spc="0" normalizeH="0" baseline="0" noProof="0">
                  <a:ln>
                    <a:noFill/>
                  </a:ln>
                  <a:solidFill>
                    <a:schemeClr val="tx1"/>
                  </a:solidFill>
                  <a:effectLst>
                    <a:outerShdw blurRad="38100" dist="38100" dir="2700000" algn="tl">
                      <a:srgbClr val="C0C0C0"/>
                    </a:outerShdw>
                  </a:effectLst>
                  <a:uLnTx/>
                  <a:uFillTx/>
                  <a:latin typeface="Comic Sans MS" panose="030F0702030302020204" pitchFamily="66" charset="0"/>
                  <a:ea typeface="+mn-ea"/>
                  <a:cs typeface="+mn-cs"/>
                </a:rPr>
                <a:t>60 s.</a:t>
              </a:r>
              <a:endParaRPr kumimoji="0" lang="en-US" sz="1700" b="0" i="0" u="none" strike="noStrike" kern="1200" cap="none" spc="0" normalizeH="0" baseline="0" noProof="0">
                <a:ln>
                  <a:noFill/>
                </a:ln>
                <a:solidFill>
                  <a:schemeClr val="tx1"/>
                </a:solidFill>
                <a:effectLst>
                  <a:outerShdw blurRad="38100" dist="38100" dir="2700000" algn="tl">
                    <a:srgbClr val="C0C0C0"/>
                  </a:outerShdw>
                </a:effectLst>
                <a:uLnTx/>
                <a:uFillTx/>
                <a:latin typeface="Comic Sans MS" panose="030F0702030302020204" pitchFamily="66" charset="0"/>
                <a:ea typeface="+mn-ea"/>
                <a:cs typeface="+mn-cs"/>
              </a:endParaRPr>
            </a:p>
          </p:txBody>
        </p:sp>
        <p:sp>
          <p:nvSpPr>
            <p:cNvPr id="1446027" name="Rectangle 139"/>
            <p:cNvSpPr>
              <a:spLocks noChangeArrowheads="1"/>
            </p:cNvSpPr>
            <p:nvPr/>
          </p:nvSpPr>
          <p:spPr bwMode="auto">
            <a:xfrm>
              <a:off x="2294" y="1001"/>
              <a:ext cx="261" cy="847"/>
            </a:xfrm>
            <a:prstGeom prst="rect">
              <a:avLst/>
            </a:prstGeom>
            <a:noFill/>
            <a:ln w="9525">
              <a:noFill/>
              <a:miter lim="800000"/>
            </a:ln>
            <a:effectLst/>
          </p:spPr>
          <p:txBody>
            <a:bodyPr wrap="none" lIns="92075" tIns="46038" rIns="92075" bIns="46038">
              <a:spAutoFit/>
            </a:bodyPr>
            <a:p>
              <a:pPr algn="ctr"/>
              <a:r>
                <a:rPr lang="en-US" altLang="zh-CN" sz="1700" b="0">
                  <a:effectLst>
                    <a:outerShdw blurRad="38100" dist="38100" dir="2700000">
                      <a:srgbClr val="FFFFFF"/>
                    </a:outerShdw>
                  </a:effectLst>
                  <a:latin typeface="Comic Sans MS" panose="030F0702030302020204" pitchFamily="66" charset="0"/>
                  <a:ea typeface="宋体" panose="02010600030101010101" pitchFamily="2" charset="-122"/>
                </a:rPr>
                <a:t>1</a:t>
              </a:r>
              <a:endParaRPr lang="en-US" altLang="zh-CN" sz="1700" b="0">
                <a:effectLst>
                  <a:outerShdw blurRad="38100" dist="38100" dir="2700000">
                    <a:srgbClr val="FFFFFF"/>
                  </a:outerShdw>
                </a:effectLst>
                <a:latin typeface="Comic Sans MS" panose="030F0702030302020204" pitchFamily="66" charset="0"/>
                <a:ea typeface="宋体" panose="02010600030101010101" pitchFamily="2" charset="-122"/>
              </a:endParaRPr>
            </a:p>
            <a:p>
              <a:pPr algn="ctr"/>
              <a:r>
                <a:rPr lang="en-US" altLang="zh-CN" sz="1700" b="0">
                  <a:effectLst>
                    <a:outerShdw blurRad="38100" dist="38100" dir="2700000">
                      <a:srgbClr val="FFFFFF"/>
                    </a:outerShdw>
                  </a:effectLst>
                  <a:latin typeface="Comic Sans MS" panose="030F0702030302020204" pitchFamily="66" charset="0"/>
                  <a:ea typeface="宋体" panose="02010600030101010101" pitchFamily="2" charset="-122"/>
                </a:rPr>
                <a:t>39</a:t>
              </a:r>
              <a:endParaRPr lang="en-US" altLang="zh-CN" sz="1700" b="0">
                <a:effectLst>
                  <a:outerShdw blurRad="38100" dist="38100" dir="2700000">
                    <a:srgbClr val="FFFFFF"/>
                  </a:outerShdw>
                </a:effectLst>
                <a:latin typeface="Comic Sans MS" panose="030F0702030302020204" pitchFamily="66" charset="0"/>
                <a:ea typeface="宋体" panose="02010600030101010101" pitchFamily="2" charset="-122"/>
              </a:endParaRPr>
            </a:p>
            <a:p>
              <a:pPr algn="ctr"/>
              <a:r>
                <a:rPr lang="en-US" altLang="zh-CN" sz="1700" b="0">
                  <a:effectLst>
                    <a:outerShdw blurRad="38100" dist="38100" dir="2700000">
                      <a:srgbClr val="FFFFFF"/>
                    </a:outerShdw>
                  </a:effectLst>
                  <a:latin typeface="Comic Sans MS" panose="030F0702030302020204" pitchFamily="66" charset="0"/>
                  <a:ea typeface="宋体" panose="02010600030101010101" pitchFamily="2" charset="-122"/>
                </a:rPr>
                <a:t>45</a:t>
              </a:r>
              <a:endParaRPr lang="en-US" altLang="zh-CN" sz="1700" b="0">
                <a:effectLst>
                  <a:outerShdw blurRad="38100" dist="38100" dir="2700000">
                    <a:srgbClr val="FFFFFF"/>
                  </a:outerShdw>
                </a:effectLst>
                <a:latin typeface="Comic Sans MS" panose="030F0702030302020204" pitchFamily="66" charset="0"/>
                <a:ea typeface="宋体" panose="02010600030101010101" pitchFamily="2" charset="-122"/>
              </a:endParaRPr>
            </a:p>
            <a:p>
              <a:pPr algn="ctr"/>
              <a:r>
                <a:rPr lang="en-US" altLang="zh-CN" sz="1700" b="0">
                  <a:effectLst>
                    <a:outerShdw blurRad="38100" dist="38100" dir="2700000">
                      <a:srgbClr val="FFFFFF"/>
                    </a:outerShdw>
                  </a:effectLst>
                  <a:latin typeface="Comic Sans MS" panose="030F0702030302020204" pitchFamily="66" charset="0"/>
                  <a:ea typeface="宋体" panose="02010600030101010101" pitchFamily="2" charset="-122"/>
                </a:rPr>
                <a:t>62</a:t>
              </a:r>
              <a:endParaRPr lang="en-US" altLang="zh-CN" sz="1700" b="0">
                <a:effectLst>
                  <a:outerShdw blurRad="38100" dist="38100" dir="2700000">
                    <a:srgbClr val="FFFFFF"/>
                  </a:outerShdw>
                </a:effectLst>
                <a:latin typeface="Comic Sans MS" panose="030F0702030302020204" pitchFamily="66" charset="0"/>
                <a:ea typeface="宋体" panose="02010600030101010101" pitchFamily="2" charset="-122"/>
              </a:endParaRPr>
            </a:p>
            <a:p>
              <a:pPr algn="ctr"/>
              <a:r>
                <a:rPr lang="en-US" altLang="zh-CN" sz="1700" b="0">
                  <a:effectLst>
                    <a:outerShdw blurRad="38100" dist="38100" dir="2700000">
                      <a:srgbClr val="FFFFFF"/>
                    </a:outerShdw>
                  </a:effectLst>
                  <a:latin typeface="Comic Sans MS" panose="030F0702030302020204" pitchFamily="66" charset="0"/>
                  <a:ea typeface="宋体" panose="02010600030101010101" pitchFamily="2" charset="-122"/>
                </a:rPr>
                <a:t>40</a:t>
              </a:r>
              <a:endParaRPr lang="en-US" altLang="zh-CN" sz="1700" b="0">
                <a:effectLst>
                  <a:outerShdw blurRad="38100" dist="38100" dir="2700000">
                    <a:srgbClr val="FFFFFF"/>
                  </a:outerShdw>
                </a:effectLst>
                <a:latin typeface="Comic Sans MS" panose="030F0702030302020204" pitchFamily="66" charset="0"/>
                <a:ea typeface="宋体" panose="02010600030101010101" pitchFamily="2" charset="-122"/>
              </a:endParaRPr>
            </a:p>
          </p:txBody>
        </p:sp>
        <p:sp>
          <p:nvSpPr>
            <p:cNvPr id="147565" name="Line 140"/>
            <p:cNvSpPr/>
            <p:nvPr/>
          </p:nvSpPr>
          <p:spPr>
            <a:xfrm>
              <a:off x="3018" y="1271"/>
              <a:ext cx="1572" cy="0"/>
            </a:xfrm>
            <a:prstGeom prst="line">
              <a:avLst/>
            </a:prstGeom>
            <a:ln w="50800" cap="flat" cmpd="sng">
              <a:solidFill>
                <a:srgbClr val="000066"/>
              </a:solidFill>
              <a:prstDash val="solid"/>
              <a:headEnd type="none" w="sm" len="sm"/>
              <a:tailEnd type="none" w="sm" len="sm"/>
            </a:ln>
          </p:spPr>
        </p:sp>
        <p:sp>
          <p:nvSpPr>
            <p:cNvPr id="147566" name="Line 141"/>
            <p:cNvSpPr/>
            <p:nvPr/>
          </p:nvSpPr>
          <p:spPr>
            <a:xfrm>
              <a:off x="3018" y="1434"/>
              <a:ext cx="1809" cy="0"/>
            </a:xfrm>
            <a:prstGeom prst="line">
              <a:avLst/>
            </a:prstGeom>
            <a:ln w="50800" cap="flat" cmpd="sng">
              <a:solidFill>
                <a:srgbClr val="000066"/>
              </a:solidFill>
              <a:prstDash val="solid"/>
              <a:headEnd type="none" w="sm" len="sm"/>
              <a:tailEnd type="none" w="sm" len="sm"/>
            </a:ln>
          </p:spPr>
        </p:sp>
        <p:sp>
          <p:nvSpPr>
            <p:cNvPr id="147567" name="Line 142"/>
            <p:cNvSpPr/>
            <p:nvPr/>
          </p:nvSpPr>
          <p:spPr>
            <a:xfrm>
              <a:off x="3018" y="1596"/>
              <a:ext cx="2504" cy="0"/>
            </a:xfrm>
            <a:prstGeom prst="line">
              <a:avLst/>
            </a:prstGeom>
            <a:ln w="50800" cap="flat" cmpd="sng">
              <a:solidFill>
                <a:srgbClr val="000066"/>
              </a:solidFill>
              <a:prstDash val="solid"/>
              <a:headEnd type="none" w="sm" len="sm"/>
              <a:tailEnd type="none" w="sm" len="sm"/>
            </a:ln>
          </p:spPr>
        </p:sp>
        <p:sp>
          <p:nvSpPr>
            <p:cNvPr id="147568" name="Line 143"/>
            <p:cNvSpPr/>
            <p:nvPr/>
          </p:nvSpPr>
          <p:spPr>
            <a:xfrm>
              <a:off x="3018" y="1759"/>
              <a:ext cx="1611" cy="0"/>
            </a:xfrm>
            <a:prstGeom prst="line">
              <a:avLst/>
            </a:prstGeom>
            <a:ln w="50800" cap="flat" cmpd="sng">
              <a:solidFill>
                <a:srgbClr val="000066"/>
              </a:solidFill>
              <a:prstDash val="solid"/>
              <a:headEnd type="none" w="sm" len="sm"/>
              <a:tailEnd type="none" w="sm" len="sm"/>
            </a:ln>
          </p:spPr>
        </p:sp>
        <p:sp>
          <p:nvSpPr>
            <p:cNvPr id="147569" name="Line 144"/>
            <p:cNvSpPr/>
            <p:nvPr/>
          </p:nvSpPr>
          <p:spPr>
            <a:xfrm>
              <a:off x="5445" y="1027"/>
              <a:ext cx="0" cy="2605"/>
            </a:xfrm>
            <a:prstGeom prst="line">
              <a:avLst/>
            </a:prstGeom>
            <a:ln w="50800" cap="flat" cmpd="sng">
              <a:solidFill>
                <a:srgbClr val="FF0000"/>
              </a:solidFill>
              <a:prstDash val="dash"/>
              <a:headEnd type="none" w="sm" len="sm"/>
              <a:tailEnd type="none" w="sm" len="sm"/>
            </a:ln>
          </p:spPr>
        </p:sp>
        <p:sp>
          <p:nvSpPr>
            <p:cNvPr id="1446033" name="Rectangle 145"/>
            <p:cNvSpPr>
              <a:spLocks noChangeArrowheads="1"/>
            </p:cNvSpPr>
            <p:nvPr/>
          </p:nvSpPr>
          <p:spPr bwMode="auto">
            <a:xfrm>
              <a:off x="2258" y="1964"/>
              <a:ext cx="1615" cy="220"/>
            </a:xfrm>
            <a:prstGeom prst="rect">
              <a:avLst/>
            </a:prstGeom>
            <a:solidFill>
              <a:srgbClr val="FFFF99"/>
            </a:solidFill>
            <a:ln w="9525">
              <a:solidFill>
                <a:schemeClr val="tx1"/>
              </a:solid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700" b="0" i="0" u="none" strike="noStrike" kern="1200" cap="none" spc="0" normalizeH="0" baseline="0" noProof="0">
                  <a:ln>
                    <a:noFill/>
                  </a:ln>
                  <a:solidFill>
                    <a:schemeClr val="tx1"/>
                  </a:solidFill>
                  <a:effectLst>
                    <a:outerShdw blurRad="38100" dist="38100" dir="2700000" algn="tl">
                      <a:srgbClr val="FFFFFF"/>
                    </a:outerShdw>
                  </a:effectLst>
                  <a:uLnTx/>
                  <a:uFillTx/>
                  <a:latin typeface="Comic Sans MS" panose="030F0702030302020204" pitchFamily="66" charset="0"/>
                  <a:ea typeface="+mn-ea"/>
                  <a:cs typeface="+mn-cs"/>
                </a:rPr>
                <a:t>187 / 60 = 3.12 operators</a:t>
              </a:r>
              <a:endParaRPr kumimoji="0" lang="en-US" sz="1700" b="0" i="0" u="none" strike="noStrike" kern="1200" cap="none" spc="0" normalizeH="0" baseline="0" noProof="0">
                <a:ln>
                  <a:noFill/>
                </a:ln>
                <a:solidFill>
                  <a:schemeClr val="tx1"/>
                </a:solidFill>
                <a:effectLst>
                  <a:outerShdw blurRad="38100" dist="38100" dir="2700000" algn="tl">
                    <a:srgbClr val="FFFFFF"/>
                  </a:outerShdw>
                </a:effectLst>
                <a:uLnTx/>
                <a:uFillTx/>
                <a:latin typeface="Comic Sans MS" panose="030F0702030302020204" pitchFamily="66" charset="0"/>
                <a:ea typeface="+mn-ea"/>
                <a:cs typeface="+mn-cs"/>
              </a:endParaRPr>
            </a:p>
          </p:txBody>
        </p:sp>
        <p:sp>
          <p:nvSpPr>
            <p:cNvPr id="147571" name="Line 146"/>
            <p:cNvSpPr/>
            <p:nvPr/>
          </p:nvSpPr>
          <p:spPr>
            <a:xfrm>
              <a:off x="2224" y="1907"/>
              <a:ext cx="397" cy="0"/>
            </a:xfrm>
            <a:prstGeom prst="line">
              <a:avLst/>
            </a:prstGeom>
            <a:ln w="25400" cap="flat" cmpd="sng">
              <a:solidFill>
                <a:schemeClr val="tx1"/>
              </a:solidFill>
              <a:prstDash val="solid"/>
              <a:headEnd type="none" w="sm" len="sm"/>
              <a:tailEnd type="none" w="sm" len="sm"/>
            </a:ln>
          </p:spPr>
        </p:sp>
      </p:grpSp>
      <p:sp>
        <p:nvSpPr>
          <p:cNvPr id="147460" name="Rectangle 147"/>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运行分析表</a:t>
            </a:r>
            <a:endParaRPr lang="zh-CN" altLang="en-US" dirty="0">
              <a:ea typeface="宋体" panose="02010600030101010101" pitchFamily="2" charset="-122"/>
            </a:endParaRPr>
          </a:p>
        </p:txBody>
      </p:sp>
      <p:sp>
        <p:nvSpPr>
          <p:cNvPr id="1446036" name="Text Box 148"/>
          <p:cNvSpPr txBox="1">
            <a:spLocks noChangeArrowheads="1"/>
          </p:cNvSpPr>
          <p:nvPr/>
        </p:nvSpPr>
        <p:spPr bwMode="auto">
          <a:xfrm>
            <a:off x="8031163" y="1330325"/>
            <a:ext cx="1314450" cy="366713"/>
          </a:xfrm>
          <a:prstGeom prst="rect">
            <a:avLst/>
          </a:prstGeom>
          <a:noFill/>
          <a:ln w="9525">
            <a:noFill/>
            <a:miter lim="800000"/>
          </a:ln>
          <a:effectLst/>
        </p:spPr>
        <p:txBody>
          <a:bodyPr wrap="none">
            <a:spAutoFit/>
          </a:bodyPr>
          <a:lstStyle/>
          <a:p>
            <a:pPr marR="0" defTabSz="914400">
              <a:buClrTx/>
              <a:buSzTx/>
              <a:buFontTx/>
              <a:buNone/>
              <a:defRPr/>
            </a:pPr>
            <a:r>
              <a:rPr kumimoji="0" lang="en-GB" altLang="zh-CN" kern="1200" cap="none" spc="0" normalizeH="0" baseline="0" noProof="0">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Takt Time </a:t>
            </a:r>
            <a:endParaRPr kumimoji="0" lang="en-US" altLang="zh-CN" kern="1200" cap="none" spc="0" normalizeH="0" baseline="0" noProof="0">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7938" name="Rectangle 2"/>
          <p:cNvSpPr>
            <a:spLocks noChangeArrowheads="1"/>
          </p:cNvSpPr>
          <p:nvPr/>
        </p:nvSpPr>
        <p:spPr bwMode="auto">
          <a:xfrm>
            <a:off x="0" y="212725"/>
            <a:ext cx="9906000" cy="579438"/>
          </a:xfrm>
          <a:prstGeom prst="rect">
            <a:avLst/>
          </a:prstGeom>
          <a:noFill/>
          <a:ln w="9525">
            <a:noFill/>
            <a:miter lim="800000"/>
          </a:ln>
          <a:effectLst/>
        </p:spPr>
        <p:txBody>
          <a:bodyPr lIns="92075" tIns="46038" rIns="92075" bIns="46038">
            <a:spAutoFit/>
          </a:bodyPr>
          <a:lstStyle/>
          <a:p>
            <a:pPr marL="0" marR="0" lvl="0" indent="0" algn="ctr" defTabSz="824230" rtl="0" eaLnBrk="0" fontAlgn="base" latinLnBrk="0" hangingPunct="0">
              <a:lnSpc>
                <a:spcPct val="100000"/>
              </a:lnSpc>
              <a:spcBef>
                <a:spcPct val="0"/>
              </a:spcBef>
              <a:spcAft>
                <a:spcPct val="0"/>
              </a:spcAft>
              <a:buClrTx/>
              <a:buSzTx/>
              <a:buFontTx/>
              <a:buNone/>
              <a:defRPr/>
            </a:pPr>
            <a:endParaRPr kumimoji="0" lang="en-US" altLang="zh-CN" sz="3200" b="1" i="0" u="none" strike="noStrike" kern="1200" cap="none" spc="0" normalizeH="0" baseline="0" noProof="0">
              <a:ln>
                <a:noFill/>
              </a:ln>
              <a:solidFill>
                <a:srgbClr val="FFFF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447939" name="Rectangle 3"/>
          <p:cNvSpPr>
            <a:spLocks noChangeArrowheads="1"/>
          </p:cNvSpPr>
          <p:nvPr/>
        </p:nvSpPr>
        <p:spPr bwMode="auto">
          <a:xfrm>
            <a:off x="5851525" y="1157288"/>
            <a:ext cx="1473200" cy="519113"/>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2800" b="1"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改进后</a:t>
            </a:r>
            <a:r>
              <a:rPr kumimoji="0" lang="en-US" altLang="zh-CN" sz="2800" b="1"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endParaRPr kumimoji="0" lang="en-US" altLang="zh-CN" sz="2800" b="1"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447940" name="Rectangle 4"/>
          <p:cNvSpPr>
            <a:spLocks noChangeArrowheads="1"/>
          </p:cNvSpPr>
          <p:nvPr/>
        </p:nvSpPr>
        <p:spPr bwMode="auto">
          <a:xfrm>
            <a:off x="795338" y="1157288"/>
            <a:ext cx="2900363" cy="519113"/>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2800" b="1"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目前的操作时间</a:t>
            </a:r>
            <a:r>
              <a:rPr kumimoji="0" lang="en-US" altLang="zh-CN" sz="2800" b="1"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endParaRPr kumimoji="0" lang="en-US" altLang="zh-CN" sz="2800" b="1"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grpSp>
        <p:nvGrpSpPr>
          <p:cNvPr id="148485" name="Group 5"/>
          <p:cNvGrpSpPr/>
          <p:nvPr/>
        </p:nvGrpSpPr>
        <p:grpSpPr>
          <a:xfrm>
            <a:off x="1163638" y="4705350"/>
            <a:ext cx="4078287" cy="457200"/>
            <a:chOff x="691" y="3143"/>
            <a:chExt cx="2438" cy="311"/>
          </a:xfrm>
        </p:grpSpPr>
        <p:grpSp>
          <p:nvGrpSpPr>
            <p:cNvPr id="148548" name="Group 6"/>
            <p:cNvGrpSpPr/>
            <p:nvPr/>
          </p:nvGrpSpPr>
          <p:grpSpPr>
            <a:xfrm>
              <a:off x="691" y="3143"/>
              <a:ext cx="374" cy="311"/>
              <a:chOff x="691" y="3143"/>
              <a:chExt cx="374" cy="311"/>
            </a:xfrm>
          </p:grpSpPr>
          <p:sp>
            <p:nvSpPr>
              <p:cNvPr id="148569" name="Oval 7"/>
              <p:cNvSpPr/>
              <p:nvPr/>
            </p:nvSpPr>
            <p:spPr>
              <a:xfrm>
                <a:off x="695" y="3172"/>
                <a:ext cx="184" cy="184"/>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8570" name="Rectangle 8"/>
              <p:cNvSpPr/>
              <p:nvPr/>
            </p:nvSpPr>
            <p:spPr>
              <a:xfrm>
                <a:off x="691" y="3168"/>
                <a:ext cx="192" cy="96"/>
              </a:xfrm>
              <a:prstGeom prst="rect">
                <a:avLst/>
              </a:prstGeom>
              <a:solidFill>
                <a:schemeClr val="bg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8571" name="Oval 9"/>
              <p:cNvSpPr/>
              <p:nvPr/>
            </p:nvSpPr>
            <p:spPr>
              <a:xfrm>
                <a:off x="743" y="3220"/>
                <a:ext cx="88" cy="88"/>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47946" name="Rectangle 10"/>
              <p:cNvSpPr>
                <a:spLocks noChangeArrowheads="1"/>
              </p:cNvSpPr>
              <p:nvPr/>
            </p:nvSpPr>
            <p:spPr bwMode="auto">
              <a:xfrm>
                <a:off x="873" y="3143"/>
                <a:ext cx="192" cy="311"/>
              </a:xfrm>
              <a:prstGeom prst="rect">
                <a:avLst/>
              </a:prstGeom>
              <a:solidFill>
                <a:schemeClr val="bg1"/>
              </a:solidFill>
              <a:ln w="9525">
                <a:noFill/>
                <a:miter lim="800000"/>
              </a:ln>
              <a:effectLst/>
            </p:spPr>
            <p:txBody>
              <a:bodyPr wrap="none" lIns="92075" tIns="46038" rIns="92075" bIns="46038">
                <a:spAutoFit/>
              </a:bodyPr>
              <a:p>
                <a:pPr defTabSz="824230" eaLnBrk="0" hangingPunct="0"/>
                <a:r>
                  <a:rPr lang="en-US" altLang="zh-CN" sz="2400" b="0">
                    <a:effectLst>
                      <a:outerShdw blurRad="38100" dist="38100" dir="2700000">
                        <a:srgbClr val="FFFFFF"/>
                      </a:outerShdw>
                    </a:effectLst>
                    <a:latin typeface="Comic Sans MS" panose="030F0702030302020204" pitchFamily="66" charset="0"/>
                    <a:ea typeface="宋体" panose="02010600030101010101" pitchFamily="2" charset="-122"/>
                  </a:rPr>
                  <a:t>1</a:t>
                </a:r>
                <a:endParaRPr lang="en-US" altLang="zh-CN" sz="2400" b="0">
                  <a:effectLst>
                    <a:outerShdw blurRad="38100" dist="38100" dir="2700000">
                      <a:srgbClr val="FFFFFF"/>
                    </a:outerShdw>
                  </a:effectLst>
                  <a:latin typeface="Comic Sans MS" panose="030F0702030302020204" pitchFamily="66" charset="0"/>
                  <a:ea typeface="宋体" panose="02010600030101010101" pitchFamily="2" charset="-122"/>
                </a:endParaRPr>
              </a:p>
            </p:txBody>
          </p:sp>
        </p:grpSp>
        <p:grpSp>
          <p:nvGrpSpPr>
            <p:cNvPr id="148549" name="Group 11"/>
            <p:cNvGrpSpPr/>
            <p:nvPr/>
          </p:nvGrpSpPr>
          <p:grpSpPr>
            <a:xfrm>
              <a:off x="1171" y="3143"/>
              <a:ext cx="374" cy="311"/>
              <a:chOff x="1171" y="3143"/>
              <a:chExt cx="374" cy="311"/>
            </a:xfrm>
          </p:grpSpPr>
          <p:sp>
            <p:nvSpPr>
              <p:cNvPr id="148565" name="Oval 12"/>
              <p:cNvSpPr/>
              <p:nvPr/>
            </p:nvSpPr>
            <p:spPr>
              <a:xfrm>
                <a:off x="1175" y="3172"/>
                <a:ext cx="184" cy="184"/>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8566" name="Rectangle 13"/>
              <p:cNvSpPr/>
              <p:nvPr/>
            </p:nvSpPr>
            <p:spPr>
              <a:xfrm>
                <a:off x="1171" y="3168"/>
                <a:ext cx="192" cy="96"/>
              </a:xfrm>
              <a:prstGeom prst="rect">
                <a:avLst/>
              </a:prstGeom>
              <a:solidFill>
                <a:schemeClr val="bg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8567" name="Oval 14"/>
              <p:cNvSpPr/>
              <p:nvPr/>
            </p:nvSpPr>
            <p:spPr>
              <a:xfrm>
                <a:off x="1223" y="3220"/>
                <a:ext cx="88" cy="88"/>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47951" name="Rectangle 15"/>
              <p:cNvSpPr>
                <a:spLocks noChangeArrowheads="1"/>
              </p:cNvSpPr>
              <p:nvPr/>
            </p:nvSpPr>
            <p:spPr bwMode="auto">
              <a:xfrm>
                <a:off x="1353" y="3143"/>
                <a:ext cx="192" cy="311"/>
              </a:xfrm>
              <a:prstGeom prst="rect">
                <a:avLst/>
              </a:prstGeom>
              <a:solidFill>
                <a:schemeClr val="bg1"/>
              </a:solidFill>
              <a:ln w="9525">
                <a:noFill/>
                <a:miter lim="800000"/>
              </a:ln>
              <a:effectLst/>
            </p:spPr>
            <p:txBody>
              <a:bodyPr wrap="none" lIns="92075" tIns="46038" rIns="92075" bIns="46038">
                <a:spAutoFit/>
              </a:bodyPr>
              <a:p>
                <a:pPr defTabSz="824230" eaLnBrk="0" hangingPunct="0"/>
                <a:r>
                  <a:rPr lang="en-US" altLang="zh-CN" sz="2400" b="0">
                    <a:effectLst>
                      <a:outerShdw blurRad="38100" dist="38100" dir="2700000">
                        <a:srgbClr val="FFFFFF"/>
                      </a:outerShdw>
                    </a:effectLst>
                    <a:latin typeface="Comic Sans MS" panose="030F0702030302020204" pitchFamily="66" charset="0"/>
                    <a:ea typeface="宋体" panose="02010600030101010101" pitchFamily="2" charset="-122"/>
                  </a:rPr>
                  <a:t>1</a:t>
                </a:r>
                <a:endParaRPr lang="en-US" altLang="zh-CN" sz="2400" b="0">
                  <a:effectLst>
                    <a:outerShdw blurRad="38100" dist="38100" dir="2700000">
                      <a:srgbClr val="FFFFFF"/>
                    </a:outerShdw>
                  </a:effectLst>
                  <a:latin typeface="Comic Sans MS" panose="030F0702030302020204" pitchFamily="66" charset="0"/>
                  <a:ea typeface="宋体" panose="02010600030101010101" pitchFamily="2" charset="-122"/>
                </a:endParaRPr>
              </a:p>
            </p:txBody>
          </p:sp>
        </p:grpSp>
        <p:grpSp>
          <p:nvGrpSpPr>
            <p:cNvPr id="148550" name="Group 16"/>
            <p:cNvGrpSpPr/>
            <p:nvPr/>
          </p:nvGrpSpPr>
          <p:grpSpPr>
            <a:xfrm>
              <a:off x="1699" y="3143"/>
              <a:ext cx="374" cy="311"/>
              <a:chOff x="1699" y="3143"/>
              <a:chExt cx="374" cy="311"/>
            </a:xfrm>
          </p:grpSpPr>
          <p:sp>
            <p:nvSpPr>
              <p:cNvPr id="148561" name="Oval 17"/>
              <p:cNvSpPr/>
              <p:nvPr/>
            </p:nvSpPr>
            <p:spPr>
              <a:xfrm>
                <a:off x="1703" y="3172"/>
                <a:ext cx="184" cy="184"/>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8562" name="Rectangle 18"/>
              <p:cNvSpPr/>
              <p:nvPr/>
            </p:nvSpPr>
            <p:spPr>
              <a:xfrm>
                <a:off x="1699" y="3168"/>
                <a:ext cx="192" cy="96"/>
              </a:xfrm>
              <a:prstGeom prst="rect">
                <a:avLst/>
              </a:prstGeom>
              <a:solidFill>
                <a:schemeClr val="bg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8563" name="Oval 19"/>
              <p:cNvSpPr/>
              <p:nvPr/>
            </p:nvSpPr>
            <p:spPr>
              <a:xfrm>
                <a:off x="1751" y="3220"/>
                <a:ext cx="88" cy="88"/>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47956" name="Rectangle 20"/>
              <p:cNvSpPr>
                <a:spLocks noChangeArrowheads="1"/>
              </p:cNvSpPr>
              <p:nvPr/>
            </p:nvSpPr>
            <p:spPr bwMode="auto">
              <a:xfrm>
                <a:off x="1881" y="3143"/>
                <a:ext cx="192" cy="311"/>
              </a:xfrm>
              <a:prstGeom prst="rect">
                <a:avLst/>
              </a:prstGeom>
              <a:solidFill>
                <a:schemeClr val="bg1"/>
              </a:solidFill>
              <a:ln w="9525">
                <a:noFill/>
                <a:miter lim="800000"/>
              </a:ln>
              <a:effectLst/>
            </p:spPr>
            <p:txBody>
              <a:bodyPr wrap="none" lIns="92075" tIns="46038" rIns="92075" bIns="46038">
                <a:spAutoFit/>
              </a:bodyPr>
              <a:p>
                <a:pPr defTabSz="824230" eaLnBrk="0" hangingPunct="0"/>
                <a:r>
                  <a:rPr lang="en-US" altLang="zh-CN" sz="2400" b="0">
                    <a:effectLst>
                      <a:outerShdw blurRad="38100" dist="38100" dir="2700000">
                        <a:srgbClr val="FFFFFF"/>
                      </a:outerShdw>
                    </a:effectLst>
                    <a:latin typeface="Comic Sans MS" panose="030F0702030302020204" pitchFamily="66" charset="0"/>
                    <a:ea typeface="宋体" panose="02010600030101010101" pitchFamily="2" charset="-122"/>
                  </a:rPr>
                  <a:t>1</a:t>
                </a:r>
                <a:endParaRPr lang="en-US" altLang="zh-CN" sz="2400" b="0">
                  <a:effectLst>
                    <a:outerShdw blurRad="38100" dist="38100" dir="2700000">
                      <a:srgbClr val="FFFFFF"/>
                    </a:outerShdw>
                  </a:effectLst>
                  <a:latin typeface="Comic Sans MS" panose="030F0702030302020204" pitchFamily="66" charset="0"/>
                  <a:ea typeface="宋体" panose="02010600030101010101" pitchFamily="2" charset="-122"/>
                </a:endParaRPr>
              </a:p>
            </p:txBody>
          </p:sp>
        </p:grpSp>
        <p:grpSp>
          <p:nvGrpSpPr>
            <p:cNvPr id="148551" name="Group 21"/>
            <p:cNvGrpSpPr/>
            <p:nvPr/>
          </p:nvGrpSpPr>
          <p:grpSpPr>
            <a:xfrm>
              <a:off x="2227" y="3143"/>
              <a:ext cx="374" cy="311"/>
              <a:chOff x="2227" y="3143"/>
              <a:chExt cx="374" cy="311"/>
            </a:xfrm>
          </p:grpSpPr>
          <p:sp>
            <p:nvSpPr>
              <p:cNvPr id="148557" name="Oval 22"/>
              <p:cNvSpPr/>
              <p:nvPr/>
            </p:nvSpPr>
            <p:spPr>
              <a:xfrm>
                <a:off x="2231" y="3172"/>
                <a:ext cx="184" cy="184"/>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8558" name="Rectangle 23"/>
              <p:cNvSpPr/>
              <p:nvPr/>
            </p:nvSpPr>
            <p:spPr>
              <a:xfrm>
                <a:off x="2227" y="3168"/>
                <a:ext cx="192" cy="96"/>
              </a:xfrm>
              <a:prstGeom prst="rect">
                <a:avLst/>
              </a:prstGeom>
              <a:solidFill>
                <a:schemeClr val="bg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8559" name="Oval 24"/>
              <p:cNvSpPr/>
              <p:nvPr/>
            </p:nvSpPr>
            <p:spPr>
              <a:xfrm>
                <a:off x="2279" y="3220"/>
                <a:ext cx="88" cy="88"/>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47961" name="Rectangle 25"/>
              <p:cNvSpPr>
                <a:spLocks noChangeArrowheads="1"/>
              </p:cNvSpPr>
              <p:nvPr/>
            </p:nvSpPr>
            <p:spPr bwMode="auto">
              <a:xfrm>
                <a:off x="2411" y="3143"/>
                <a:ext cx="192" cy="311"/>
              </a:xfrm>
              <a:prstGeom prst="rect">
                <a:avLst/>
              </a:prstGeom>
              <a:solidFill>
                <a:schemeClr val="bg1"/>
              </a:solidFill>
              <a:ln w="9525">
                <a:noFill/>
                <a:miter lim="800000"/>
              </a:ln>
              <a:effectLst/>
            </p:spPr>
            <p:txBody>
              <a:bodyPr wrap="none" lIns="92075" tIns="46038" rIns="92075" bIns="46038">
                <a:spAutoFit/>
              </a:bodyPr>
              <a:p>
                <a:pPr defTabSz="824230" eaLnBrk="0" hangingPunct="0"/>
                <a:r>
                  <a:rPr lang="en-US" altLang="zh-CN" sz="2400" b="0">
                    <a:effectLst>
                      <a:outerShdw blurRad="38100" dist="38100" dir="2700000">
                        <a:srgbClr val="FFFFFF"/>
                      </a:outerShdw>
                    </a:effectLst>
                    <a:latin typeface="Comic Sans MS" panose="030F0702030302020204" pitchFamily="66" charset="0"/>
                    <a:ea typeface="宋体" panose="02010600030101010101" pitchFamily="2" charset="-122"/>
                  </a:rPr>
                  <a:t>1</a:t>
                </a:r>
                <a:endParaRPr lang="en-US" altLang="zh-CN" sz="2400" b="0">
                  <a:effectLst>
                    <a:outerShdw blurRad="38100" dist="38100" dir="2700000">
                      <a:srgbClr val="FFFFFF"/>
                    </a:outerShdw>
                  </a:effectLst>
                  <a:latin typeface="Comic Sans MS" panose="030F0702030302020204" pitchFamily="66" charset="0"/>
                  <a:ea typeface="宋体" panose="02010600030101010101" pitchFamily="2" charset="-122"/>
                </a:endParaRPr>
              </a:p>
            </p:txBody>
          </p:sp>
        </p:grpSp>
        <p:grpSp>
          <p:nvGrpSpPr>
            <p:cNvPr id="148552" name="Group 26"/>
            <p:cNvGrpSpPr/>
            <p:nvPr/>
          </p:nvGrpSpPr>
          <p:grpSpPr>
            <a:xfrm>
              <a:off x="2755" y="3143"/>
              <a:ext cx="374" cy="311"/>
              <a:chOff x="2755" y="3143"/>
              <a:chExt cx="374" cy="311"/>
            </a:xfrm>
          </p:grpSpPr>
          <p:sp>
            <p:nvSpPr>
              <p:cNvPr id="148553" name="Oval 27"/>
              <p:cNvSpPr/>
              <p:nvPr/>
            </p:nvSpPr>
            <p:spPr>
              <a:xfrm>
                <a:off x="2759" y="3172"/>
                <a:ext cx="184" cy="184"/>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8554" name="Rectangle 28"/>
              <p:cNvSpPr/>
              <p:nvPr/>
            </p:nvSpPr>
            <p:spPr>
              <a:xfrm>
                <a:off x="2755" y="3168"/>
                <a:ext cx="192" cy="96"/>
              </a:xfrm>
              <a:prstGeom prst="rect">
                <a:avLst/>
              </a:prstGeom>
              <a:solidFill>
                <a:schemeClr val="bg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8555" name="Oval 29"/>
              <p:cNvSpPr/>
              <p:nvPr/>
            </p:nvSpPr>
            <p:spPr>
              <a:xfrm>
                <a:off x="2807" y="3220"/>
                <a:ext cx="88" cy="88"/>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47966" name="Rectangle 30"/>
              <p:cNvSpPr>
                <a:spLocks noChangeArrowheads="1"/>
              </p:cNvSpPr>
              <p:nvPr/>
            </p:nvSpPr>
            <p:spPr bwMode="auto">
              <a:xfrm>
                <a:off x="2937" y="3143"/>
                <a:ext cx="192" cy="311"/>
              </a:xfrm>
              <a:prstGeom prst="rect">
                <a:avLst/>
              </a:prstGeom>
              <a:solidFill>
                <a:schemeClr val="bg1"/>
              </a:solidFill>
              <a:ln w="9525">
                <a:noFill/>
                <a:miter lim="800000"/>
              </a:ln>
              <a:effectLst/>
            </p:spPr>
            <p:txBody>
              <a:bodyPr wrap="none" lIns="92075" tIns="46038" rIns="92075" bIns="46038">
                <a:spAutoFit/>
              </a:bodyPr>
              <a:p>
                <a:pPr defTabSz="824230" eaLnBrk="0" hangingPunct="0"/>
                <a:r>
                  <a:rPr lang="en-US" altLang="zh-CN" sz="2400" b="0">
                    <a:effectLst>
                      <a:outerShdw blurRad="38100" dist="38100" dir="2700000">
                        <a:srgbClr val="FFFFFF"/>
                      </a:outerShdw>
                    </a:effectLst>
                    <a:latin typeface="Comic Sans MS" panose="030F0702030302020204" pitchFamily="66" charset="0"/>
                    <a:ea typeface="宋体" panose="02010600030101010101" pitchFamily="2" charset="-122"/>
                  </a:rPr>
                  <a:t>1</a:t>
                </a:r>
                <a:endParaRPr lang="en-US" altLang="zh-CN" sz="2400" b="0">
                  <a:effectLst>
                    <a:outerShdw blurRad="38100" dist="38100" dir="2700000">
                      <a:srgbClr val="FFFFFF"/>
                    </a:outerShdw>
                  </a:effectLst>
                  <a:latin typeface="Comic Sans MS" panose="030F0702030302020204" pitchFamily="66" charset="0"/>
                  <a:ea typeface="宋体" panose="02010600030101010101" pitchFamily="2" charset="-122"/>
                </a:endParaRPr>
              </a:p>
            </p:txBody>
          </p:sp>
        </p:grpSp>
      </p:grpSp>
      <p:sp>
        <p:nvSpPr>
          <p:cNvPr id="148486" name="Rectangle 31"/>
          <p:cNvSpPr/>
          <p:nvPr/>
        </p:nvSpPr>
        <p:spPr>
          <a:xfrm>
            <a:off x="904875" y="1790700"/>
            <a:ext cx="4548188" cy="2940050"/>
          </a:xfrm>
          <a:prstGeom prst="rect">
            <a:avLst/>
          </a:prstGeom>
          <a:solidFill>
            <a:srgbClr val="FFFF99"/>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8487" name="Line 32"/>
          <p:cNvSpPr/>
          <p:nvPr/>
        </p:nvSpPr>
        <p:spPr>
          <a:xfrm>
            <a:off x="898525" y="3476625"/>
            <a:ext cx="4575175" cy="0"/>
          </a:xfrm>
          <a:prstGeom prst="line">
            <a:avLst/>
          </a:prstGeom>
          <a:ln w="12700" cap="flat" cmpd="sng">
            <a:solidFill>
              <a:schemeClr val="tx1"/>
            </a:solidFill>
            <a:prstDash val="solid"/>
            <a:headEnd type="none" w="sm" len="sm"/>
            <a:tailEnd type="none" w="sm" len="sm"/>
          </a:ln>
        </p:spPr>
      </p:sp>
      <p:sp>
        <p:nvSpPr>
          <p:cNvPr id="148488" name="Line 33"/>
          <p:cNvSpPr/>
          <p:nvPr/>
        </p:nvSpPr>
        <p:spPr>
          <a:xfrm>
            <a:off x="890588" y="4318000"/>
            <a:ext cx="4576762" cy="0"/>
          </a:xfrm>
          <a:prstGeom prst="line">
            <a:avLst/>
          </a:prstGeom>
          <a:ln w="12700" cap="flat" cmpd="sng">
            <a:solidFill>
              <a:schemeClr val="tx1"/>
            </a:solidFill>
            <a:prstDash val="solid"/>
            <a:headEnd type="none" w="sm" len="sm"/>
            <a:tailEnd type="none" w="sm" len="sm"/>
          </a:ln>
        </p:spPr>
      </p:sp>
      <p:sp>
        <p:nvSpPr>
          <p:cNvPr id="148489" name="Line 34"/>
          <p:cNvSpPr/>
          <p:nvPr/>
        </p:nvSpPr>
        <p:spPr>
          <a:xfrm>
            <a:off x="890588" y="3895725"/>
            <a:ext cx="4576762" cy="0"/>
          </a:xfrm>
          <a:prstGeom prst="line">
            <a:avLst/>
          </a:prstGeom>
          <a:ln w="12700" cap="flat" cmpd="sng">
            <a:solidFill>
              <a:schemeClr val="tx1"/>
            </a:solidFill>
            <a:prstDash val="solid"/>
            <a:headEnd type="none" w="sm" len="sm"/>
            <a:tailEnd type="none" w="sm" len="sm"/>
          </a:ln>
        </p:spPr>
      </p:sp>
      <p:sp>
        <p:nvSpPr>
          <p:cNvPr id="148490" name="Line 35"/>
          <p:cNvSpPr/>
          <p:nvPr/>
        </p:nvSpPr>
        <p:spPr>
          <a:xfrm>
            <a:off x="890588" y="3048000"/>
            <a:ext cx="4576762" cy="0"/>
          </a:xfrm>
          <a:prstGeom prst="line">
            <a:avLst/>
          </a:prstGeom>
          <a:ln w="12700" cap="flat" cmpd="sng">
            <a:solidFill>
              <a:schemeClr val="tx1"/>
            </a:solidFill>
            <a:prstDash val="solid"/>
            <a:headEnd type="none" w="sm" len="sm"/>
            <a:tailEnd type="none" w="sm" len="sm"/>
          </a:ln>
        </p:spPr>
      </p:sp>
      <p:sp>
        <p:nvSpPr>
          <p:cNvPr id="148491" name="Line 36"/>
          <p:cNvSpPr/>
          <p:nvPr/>
        </p:nvSpPr>
        <p:spPr>
          <a:xfrm>
            <a:off x="890588" y="2625725"/>
            <a:ext cx="4576762" cy="0"/>
          </a:xfrm>
          <a:prstGeom prst="line">
            <a:avLst/>
          </a:prstGeom>
          <a:ln w="12700" cap="flat" cmpd="sng">
            <a:solidFill>
              <a:schemeClr val="tx1"/>
            </a:solidFill>
            <a:prstDash val="solid"/>
            <a:headEnd type="none" w="sm" len="sm"/>
            <a:tailEnd type="none" w="sm" len="sm"/>
          </a:ln>
        </p:spPr>
      </p:sp>
      <p:sp>
        <p:nvSpPr>
          <p:cNvPr id="148492" name="Line 37"/>
          <p:cNvSpPr/>
          <p:nvPr/>
        </p:nvSpPr>
        <p:spPr>
          <a:xfrm>
            <a:off x="890588" y="2201863"/>
            <a:ext cx="4576762" cy="0"/>
          </a:xfrm>
          <a:prstGeom prst="line">
            <a:avLst/>
          </a:prstGeom>
          <a:ln w="12700" cap="flat" cmpd="sng">
            <a:solidFill>
              <a:schemeClr val="tx1"/>
            </a:solidFill>
            <a:prstDash val="solid"/>
            <a:headEnd type="none" w="sm" len="sm"/>
            <a:tailEnd type="none" w="sm" len="sm"/>
          </a:ln>
        </p:spPr>
      </p:sp>
      <p:sp>
        <p:nvSpPr>
          <p:cNvPr id="1447974" name="Rectangle 38"/>
          <p:cNvSpPr>
            <a:spLocks noChangeArrowheads="1"/>
          </p:cNvSpPr>
          <p:nvPr/>
        </p:nvSpPr>
        <p:spPr bwMode="auto">
          <a:xfrm>
            <a:off x="1138238" y="4676775"/>
            <a:ext cx="549275" cy="58738"/>
          </a:xfrm>
          <a:prstGeom prst="rect">
            <a:avLst/>
          </a:prstGeom>
          <a:solidFill>
            <a:schemeClr val="tx2"/>
          </a:solid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47975" name="Rectangle 39" descr="Divot"/>
          <p:cNvSpPr>
            <a:spLocks noChangeArrowheads="1"/>
          </p:cNvSpPr>
          <p:nvPr/>
        </p:nvSpPr>
        <p:spPr bwMode="auto">
          <a:xfrm>
            <a:off x="3708400" y="2136775"/>
            <a:ext cx="547688" cy="2598738"/>
          </a:xfrm>
          <a:prstGeom prst="rect">
            <a:avLst/>
          </a:prstGeom>
          <a:pattFill prst="divot">
            <a:fgClr>
              <a:srgbClr val="006699"/>
            </a:fgClr>
            <a:bgClr>
              <a:srgbClr val="FFFFFF"/>
            </a:bgClr>
          </a:patt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47976" name="Rectangle 40" descr="Divot"/>
          <p:cNvSpPr>
            <a:spLocks noChangeArrowheads="1"/>
          </p:cNvSpPr>
          <p:nvPr/>
        </p:nvSpPr>
        <p:spPr bwMode="auto">
          <a:xfrm>
            <a:off x="4592638" y="3054350"/>
            <a:ext cx="546100" cy="1681163"/>
          </a:xfrm>
          <a:prstGeom prst="rect">
            <a:avLst/>
          </a:prstGeom>
          <a:pattFill prst="divot">
            <a:fgClr>
              <a:srgbClr val="006699"/>
            </a:fgClr>
            <a:bgClr>
              <a:srgbClr val="FFFFFF"/>
            </a:bgClr>
          </a:patt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47977" name="Rectangle 41"/>
          <p:cNvSpPr>
            <a:spLocks noChangeArrowheads="1"/>
          </p:cNvSpPr>
          <p:nvPr/>
        </p:nvSpPr>
        <p:spPr bwMode="auto">
          <a:xfrm>
            <a:off x="1838325" y="2749550"/>
            <a:ext cx="777875" cy="457200"/>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39s.</a:t>
            </a:r>
            <a:endParaRPr kumimoji="0" 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47978" name="Rectangle 42"/>
          <p:cNvSpPr>
            <a:spLocks noChangeArrowheads="1"/>
          </p:cNvSpPr>
          <p:nvPr/>
        </p:nvSpPr>
        <p:spPr bwMode="auto">
          <a:xfrm>
            <a:off x="2720975" y="2468563"/>
            <a:ext cx="777875" cy="457200"/>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45s.</a:t>
            </a:r>
            <a:endParaRPr kumimoji="0" 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47979" name="Rectangle 43"/>
          <p:cNvSpPr>
            <a:spLocks noChangeArrowheads="1"/>
          </p:cNvSpPr>
          <p:nvPr/>
        </p:nvSpPr>
        <p:spPr bwMode="auto">
          <a:xfrm>
            <a:off x="1941513" y="3125788"/>
            <a:ext cx="549275" cy="1609725"/>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47980" name="Rectangle 44"/>
          <p:cNvSpPr>
            <a:spLocks noChangeArrowheads="1"/>
          </p:cNvSpPr>
          <p:nvPr/>
        </p:nvSpPr>
        <p:spPr bwMode="auto">
          <a:xfrm>
            <a:off x="2824163" y="2843213"/>
            <a:ext cx="550863" cy="1892300"/>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47981" name="Rectangle 45"/>
          <p:cNvSpPr>
            <a:spLocks noChangeArrowheads="1"/>
          </p:cNvSpPr>
          <p:nvPr/>
        </p:nvSpPr>
        <p:spPr bwMode="auto">
          <a:xfrm>
            <a:off x="3603625" y="1763713"/>
            <a:ext cx="777875" cy="457200"/>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62s.</a:t>
            </a:r>
            <a:endParaRPr kumimoji="0" 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47982" name="Rectangle 46"/>
          <p:cNvSpPr>
            <a:spLocks noChangeArrowheads="1"/>
          </p:cNvSpPr>
          <p:nvPr/>
        </p:nvSpPr>
        <p:spPr bwMode="auto">
          <a:xfrm>
            <a:off x="1116013" y="4303713"/>
            <a:ext cx="608013" cy="457200"/>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1s.</a:t>
            </a:r>
            <a:endParaRPr kumimoji="0" 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47983" name="Rectangle 47"/>
          <p:cNvSpPr>
            <a:spLocks noChangeArrowheads="1"/>
          </p:cNvSpPr>
          <p:nvPr/>
        </p:nvSpPr>
        <p:spPr bwMode="auto">
          <a:xfrm>
            <a:off x="4484688" y="2681288"/>
            <a:ext cx="777875" cy="457200"/>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40s.</a:t>
            </a:r>
            <a:endParaRPr kumimoji="0" 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47984" name="Rectangle 48"/>
          <p:cNvSpPr>
            <a:spLocks noChangeArrowheads="1"/>
          </p:cNvSpPr>
          <p:nvPr/>
        </p:nvSpPr>
        <p:spPr bwMode="auto">
          <a:xfrm>
            <a:off x="312738" y="1993900"/>
            <a:ext cx="523875" cy="3160713"/>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60</a:t>
            </a:r>
            <a:endParaRPr kumimoji="0" lang="en-US" altLang="zh-CN"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endParaRPr kumimoji="0" lang="en-US" altLang="zh-CN"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40</a:t>
            </a:r>
            <a:endParaRPr kumimoji="0" lang="en-US" altLang="zh-CN"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endParaRPr kumimoji="0" lang="en-US" altLang="zh-CN"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20</a:t>
            </a:r>
            <a:endParaRPr kumimoji="0" lang="en-US" altLang="zh-CN"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endParaRPr kumimoji="0" lang="en-US" altLang="zh-CN"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0</a:t>
            </a:r>
            <a:endParaRPr kumimoji="0" lang="en-US" altLang="zh-CN"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447985" name="Rectangle 49"/>
          <p:cNvSpPr>
            <a:spLocks noChangeArrowheads="1"/>
          </p:cNvSpPr>
          <p:nvPr/>
        </p:nvSpPr>
        <p:spPr bwMode="auto">
          <a:xfrm rot="16200000">
            <a:off x="1652588" y="3883025"/>
            <a:ext cx="1144588" cy="395288"/>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WELD 1</a:t>
            </a:r>
            <a:endParaRPr kumimoji="0" 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47986" name="Rectangle 50"/>
          <p:cNvSpPr>
            <a:spLocks noChangeArrowheads="1"/>
          </p:cNvSpPr>
          <p:nvPr/>
        </p:nvSpPr>
        <p:spPr bwMode="auto">
          <a:xfrm rot="16200000">
            <a:off x="2534444" y="3882231"/>
            <a:ext cx="1144588" cy="396875"/>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WELD 2</a:t>
            </a:r>
            <a:endParaRPr kumimoji="0" 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8506" name="Rectangle 51"/>
          <p:cNvSpPr/>
          <p:nvPr/>
        </p:nvSpPr>
        <p:spPr>
          <a:xfrm rot="-5400000">
            <a:off x="3105150" y="3548063"/>
            <a:ext cx="1809750" cy="398462"/>
          </a:xfrm>
          <a:prstGeom prst="rect">
            <a:avLst/>
          </a:prstGeom>
          <a:noFill/>
          <a:ln w="9525">
            <a:noFill/>
          </a:ln>
        </p:spPr>
        <p:txBody>
          <a:bodyPr wrap="none" lIns="92075" tIns="46038" rIns="92075" bIns="46038">
            <a:spAutoFit/>
          </a:bodyPr>
          <a:p>
            <a:r>
              <a:rPr lang="en-US" altLang="zh-CN" sz="2000">
                <a:solidFill>
                  <a:srgbClr val="0000CC"/>
                </a:solidFill>
                <a:latin typeface="Arial" panose="020B0604020202020204" pitchFamily="34" charset="0"/>
                <a:ea typeface="宋体" panose="02010600030101010101" pitchFamily="2" charset="-122"/>
              </a:rPr>
              <a:t>ASSEMBLE 1</a:t>
            </a:r>
            <a:endParaRPr lang="en-US" altLang="zh-CN" sz="2000">
              <a:solidFill>
                <a:srgbClr val="0000CC"/>
              </a:solidFill>
              <a:latin typeface="Arial" panose="020B0604020202020204" pitchFamily="34" charset="0"/>
              <a:ea typeface="宋体" panose="02010600030101010101" pitchFamily="2" charset="-122"/>
            </a:endParaRPr>
          </a:p>
        </p:txBody>
      </p:sp>
      <p:sp>
        <p:nvSpPr>
          <p:cNvPr id="148507" name="Rectangle 52"/>
          <p:cNvSpPr/>
          <p:nvPr/>
        </p:nvSpPr>
        <p:spPr>
          <a:xfrm rot="-5400000">
            <a:off x="4113213" y="3676650"/>
            <a:ext cx="1554162" cy="396875"/>
          </a:xfrm>
          <a:prstGeom prst="rect">
            <a:avLst/>
          </a:prstGeom>
          <a:noFill/>
          <a:ln w="9525">
            <a:noFill/>
          </a:ln>
        </p:spPr>
        <p:txBody>
          <a:bodyPr wrap="none" lIns="92075" tIns="46038" rIns="92075" bIns="46038">
            <a:spAutoFit/>
          </a:bodyPr>
          <a:p>
            <a:r>
              <a:rPr lang="en-US" altLang="zh-CN" sz="2000">
                <a:solidFill>
                  <a:srgbClr val="0000CC"/>
                </a:solidFill>
                <a:latin typeface="Arial" panose="020B0604020202020204" pitchFamily="34" charset="0"/>
                <a:ea typeface="宋体" panose="02010600030101010101" pitchFamily="2" charset="-122"/>
              </a:rPr>
              <a:t>ASSEMB. 2</a:t>
            </a:r>
            <a:endParaRPr lang="en-US" altLang="zh-CN" sz="2000">
              <a:solidFill>
                <a:srgbClr val="0000CC"/>
              </a:solidFill>
              <a:latin typeface="Arial" panose="020B0604020202020204" pitchFamily="34" charset="0"/>
              <a:ea typeface="宋体" panose="02010600030101010101" pitchFamily="2" charset="-122"/>
            </a:endParaRPr>
          </a:p>
        </p:txBody>
      </p:sp>
      <p:sp>
        <p:nvSpPr>
          <p:cNvPr id="1447989" name="Rectangle 53"/>
          <p:cNvSpPr>
            <a:spLocks noChangeArrowheads="1"/>
          </p:cNvSpPr>
          <p:nvPr/>
        </p:nvSpPr>
        <p:spPr bwMode="auto">
          <a:xfrm>
            <a:off x="314325" y="2047875"/>
            <a:ext cx="523875" cy="457200"/>
          </a:xfrm>
          <a:prstGeom prst="rect">
            <a:avLst/>
          </a:prstGeom>
          <a:noFill/>
          <a:ln w="9525">
            <a:noFill/>
            <a:miter lim="800000"/>
          </a:ln>
          <a:effectLst/>
        </p:spPr>
        <p:txBody>
          <a:bodyPr wrap="none" lIns="92075" tIns="46038" rIns="92075" bIns="46038">
            <a:spAutoFit/>
          </a:bodyPr>
          <a:lstStyle/>
          <a:p>
            <a:pPr marL="0" marR="0" lvl="0" indent="0" algn="l" defTabSz="82423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Arial" panose="020B0604020202020204" pitchFamily="34" charset="0"/>
                <a:ea typeface="+mn-ea"/>
                <a:cs typeface="+mn-cs"/>
              </a:rPr>
              <a:t>60</a:t>
            </a:r>
            <a:endParaRPr kumimoji="0" lang="en-US"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8509" name="Line 54"/>
          <p:cNvSpPr/>
          <p:nvPr/>
        </p:nvSpPr>
        <p:spPr>
          <a:xfrm>
            <a:off x="890588" y="2214563"/>
            <a:ext cx="4576762" cy="0"/>
          </a:xfrm>
          <a:prstGeom prst="line">
            <a:avLst/>
          </a:prstGeom>
          <a:ln w="50800" cap="flat" cmpd="sng">
            <a:solidFill>
              <a:srgbClr val="FF0000"/>
            </a:solidFill>
            <a:prstDash val="solid"/>
            <a:headEnd type="none" w="sm" len="sm"/>
            <a:tailEnd type="none" w="sm" len="sm"/>
          </a:ln>
        </p:spPr>
      </p:sp>
      <p:sp>
        <p:nvSpPr>
          <p:cNvPr id="148510" name="Rectangle 55"/>
          <p:cNvSpPr/>
          <p:nvPr/>
        </p:nvSpPr>
        <p:spPr>
          <a:xfrm>
            <a:off x="1011238" y="5268913"/>
            <a:ext cx="3443287" cy="749300"/>
          </a:xfrm>
          <a:prstGeom prst="rect">
            <a:avLst/>
          </a:prstGeom>
          <a:noFill/>
          <a:ln w="9525">
            <a:noFill/>
          </a:ln>
        </p:spPr>
        <p:txBody>
          <a:bodyPr wrap="none" lIns="92075" tIns="46038" rIns="92075" bIns="46038">
            <a:spAutoFit/>
          </a:bodyPr>
          <a:p>
            <a:pPr>
              <a:lnSpc>
                <a:spcPct val="90000"/>
              </a:lnSpc>
            </a:pPr>
            <a:r>
              <a:rPr lang="en-US" altLang="zh-CN" sz="2400">
                <a:solidFill>
                  <a:schemeClr val="accent2"/>
                </a:solidFill>
                <a:latin typeface="Arial" panose="020B0604020202020204" pitchFamily="34" charset="0"/>
                <a:ea typeface="宋体" panose="02010600030101010101" pitchFamily="2" charset="-122"/>
              </a:rPr>
              <a:t>= 1 +  39 + 45 + 62 + 40</a:t>
            </a:r>
            <a:endParaRPr lang="en-US" altLang="zh-CN" sz="2400">
              <a:solidFill>
                <a:schemeClr val="accent2"/>
              </a:solidFill>
              <a:latin typeface="Arial" panose="020B0604020202020204" pitchFamily="34" charset="0"/>
              <a:ea typeface="宋体" panose="02010600030101010101" pitchFamily="2" charset="-122"/>
            </a:endParaRPr>
          </a:p>
          <a:p>
            <a:pPr>
              <a:lnSpc>
                <a:spcPct val="90000"/>
              </a:lnSpc>
            </a:pPr>
            <a:r>
              <a:rPr lang="en-US" altLang="zh-CN" sz="2400">
                <a:solidFill>
                  <a:schemeClr val="accent2"/>
                </a:solidFill>
                <a:latin typeface="Arial" panose="020B0604020202020204" pitchFamily="34" charset="0"/>
                <a:ea typeface="宋体" panose="02010600030101010101" pitchFamily="2" charset="-122"/>
              </a:rPr>
              <a:t>= 187 / 60 = 3.12 Ops </a:t>
            </a:r>
            <a:endParaRPr lang="en-US" altLang="zh-CN" sz="2400">
              <a:solidFill>
                <a:schemeClr val="accent2"/>
              </a:solidFill>
              <a:latin typeface="Arial" panose="020B0604020202020204" pitchFamily="34" charset="0"/>
              <a:ea typeface="宋体" panose="02010600030101010101" pitchFamily="2" charset="-122"/>
            </a:endParaRPr>
          </a:p>
        </p:txBody>
      </p:sp>
      <p:sp>
        <p:nvSpPr>
          <p:cNvPr id="148511" name="Rectangle 56"/>
          <p:cNvSpPr/>
          <p:nvPr/>
        </p:nvSpPr>
        <p:spPr>
          <a:xfrm>
            <a:off x="5983288" y="5189538"/>
            <a:ext cx="3208337" cy="457200"/>
          </a:xfrm>
          <a:prstGeom prst="rect">
            <a:avLst/>
          </a:prstGeom>
          <a:noFill/>
          <a:ln w="9525">
            <a:noFill/>
          </a:ln>
        </p:spPr>
        <p:txBody>
          <a:bodyPr wrap="none" lIns="92075" tIns="46038" rIns="92075" bIns="46038">
            <a:spAutoFit/>
          </a:bodyPr>
          <a:p>
            <a:pPr defTabSz="824230" eaLnBrk="0" hangingPunct="0"/>
            <a:r>
              <a:rPr lang="en-US" altLang="zh-CN" sz="2400">
                <a:solidFill>
                  <a:schemeClr val="accent2"/>
                </a:solidFill>
                <a:latin typeface="Arial" panose="020B0604020202020204" pitchFamily="34" charset="0"/>
                <a:ea typeface="宋体" panose="02010600030101010101" pitchFamily="2" charset="-122"/>
              </a:rPr>
              <a:t>= 186 – improvement</a:t>
            </a:r>
            <a:endParaRPr lang="en-US" altLang="zh-CN" sz="2400">
              <a:solidFill>
                <a:schemeClr val="accent2"/>
              </a:solidFill>
              <a:latin typeface="Arial" panose="020B0604020202020204" pitchFamily="34" charset="0"/>
              <a:ea typeface="宋体" panose="02010600030101010101" pitchFamily="2" charset="-122"/>
            </a:endParaRPr>
          </a:p>
        </p:txBody>
      </p:sp>
      <p:sp>
        <p:nvSpPr>
          <p:cNvPr id="1447993" name="Rectangle 57"/>
          <p:cNvSpPr/>
          <p:nvPr/>
        </p:nvSpPr>
        <p:spPr>
          <a:xfrm>
            <a:off x="5983288" y="5614988"/>
            <a:ext cx="3162300" cy="457200"/>
          </a:xfrm>
          <a:prstGeom prst="rect">
            <a:avLst/>
          </a:prstGeom>
          <a:noFill/>
          <a:ln w="9525">
            <a:noFill/>
          </a:ln>
        </p:spPr>
        <p:txBody>
          <a:bodyPr wrap="none" lIns="92075" tIns="46038" rIns="92075" bIns="46038">
            <a:spAutoFit/>
          </a:bodyPr>
          <a:p>
            <a:pPr defTabSz="824230" eaLnBrk="0" hangingPunct="0"/>
            <a:r>
              <a:rPr lang="en-US" altLang="zh-CN" sz="2400">
                <a:solidFill>
                  <a:schemeClr val="accent2"/>
                </a:solidFill>
                <a:latin typeface="Arial" panose="020B0604020202020204" pitchFamily="34" charset="0"/>
                <a:ea typeface="宋体" panose="02010600030101010101" pitchFamily="2" charset="-122"/>
              </a:rPr>
              <a:t>= 168 / 60 =  2.8 Ops </a:t>
            </a:r>
            <a:endParaRPr lang="en-US" altLang="zh-CN" sz="2400">
              <a:solidFill>
                <a:schemeClr val="accent2"/>
              </a:solidFill>
              <a:latin typeface="Arial" panose="020B0604020202020204" pitchFamily="34" charset="0"/>
              <a:ea typeface="宋体" panose="02010600030101010101" pitchFamily="2" charset="-122"/>
            </a:endParaRPr>
          </a:p>
        </p:txBody>
      </p:sp>
      <p:grpSp>
        <p:nvGrpSpPr>
          <p:cNvPr id="148513" name="Group 58"/>
          <p:cNvGrpSpPr/>
          <p:nvPr/>
        </p:nvGrpSpPr>
        <p:grpSpPr>
          <a:xfrm>
            <a:off x="6243638" y="4705350"/>
            <a:ext cx="623887" cy="457200"/>
            <a:chOff x="3728" y="3143"/>
            <a:chExt cx="374" cy="311"/>
          </a:xfrm>
        </p:grpSpPr>
        <p:sp>
          <p:nvSpPr>
            <p:cNvPr id="148544" name="Oval 59"/>
            <p:cNvSpPr/>
            <p:nvPr/>
          </p:nvSpPr>
          <p:spPr>
            <a:xfrm>
              <a:off x="3732" y="3172"/>
              <a:ext cx="184" cy="184"/>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8545" name="Rectangle 60"/>
            <p:cNvSpPr/>
            <p:nvPr/>
          </p:nvSpPr>
          <p:spPr>
            <a:xfrm>
              <a:off x="3728" y="3168"/>
              <a:ext cx="192" cy="96"/>
            </a:xfrm>
            <a:prstGeom prst="rect">
              <a:avLst/>
            </a:prstGeom>
            <a:solidFill>
              <a:schemeClr val="bg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8546" name="Oval 61"/>
            <p:cNvSpPr/>
            <p:nvPr/>
          </p:nvSpPr>
          <p:spPr>
            <a:xfrm>
              <a:off x="3780" y="3220"/>
              <a:ext cx="88" cy="88"/>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47998" name="Rectangle 62"/>
            <p:cNvSpPr>
              <a:spLocks noChangeArrowheads="1"/>
            </p:cNvSpPr>
            <p:nvPr/>
          </p:nvSpPr>
          <p:spPr bwMode="auto">
            <a:xfrm>
              <a:off x="3910" y="3143"/>
              <a:ext cx="192" cy="311"/>
            </a:xfrm>
            <a:prstGeom prst="rect">
              <a:avLst/>
            </a:prstGeom>
            <a:solidFill>
              <a:schemeClr val="bg1"/>
            </a:solidFill>
            <a:ln w="9525">
              <a:noFill/>
              <a:miter lim="800000"/>
            </a:ln>
            <a:effectLst/>
          </p:spPr>
          <p:txBody>
            <a:bodyPr wrap="none" lIns="92075" tIns="46038" rIns="92075" bIns="46038">
              <a:spAutoFit/>
            </a:bodyPr>
            <a:p>
              <a:pPr defTabSz="824230" eaLnBrk="0" hangingPunct="0"/>
              <a:r>
                <a:rPr lang="en-US" altLang="zh-CN" sz="2400" b="0">
                  <a:effectLst>
                    <a:outerShdw blurRad="38100" dist="38100" dir="2700000">
                      <a:srgbClr val="FFFFFF"/>
                    </a:outerShdw>
                  </a:effectLst>
                  <a:latin typeface="Comic Sans MS" panose="030F0702030302020204" pitchFamily="66" charset="0"/>
                  <a:ea typeface="宋体" panose="02010600030101010101" pitchFamily="2" charset="-122"/>
                </a:rPr>
                <a:t>1</a:t>
              </a:r>
              <a:endParaRPr lang="en-US" altLang="zh-CN" sz="2400" b="0">
                <a:effectLst>
                  <a:outerShdw blurRad="38100" dist="38100" dir="2700000">
                    <a:srgbClr val="FFFFFF"/>
                  </a:outerShdw>
                </a:effectLst>
                <a:latin typeface="Comic Sans MS" panose="030F0702030302020204" pitchFamily="66" charset="0"/>
                <a:ea typeface="宋体" panose="02010600030101010101" pitchFamily="2" charset="-122"/>
              </a:endParaRPr>
            </a:p>
          </p:txBody>
        </p:sp>
      </p:grpSp>
      <p:grpSp>
        <p:nvGrpSpPr>
          <p:cNvPr id="148514" name="Group 63"/>
          <p:cNvGrpSpPr/>
          <p:nvPr/>
        </p:nvGrpSpPr>
        <p:grpSpPr>
          <a:xfrm>
            <a:off x="7264400" y="4705350"/>
            <a:ext cx="625475" cy="457200"/>
            <a:chOff x="4339" y="3143"/>
            <a:chExt cx="374" cy="311"/>
          </a:xfrm>
        </p:grpSpPr>
        <p:sp>
          <p:nvSpPr>
            <p:cNvPr id="148540" name="Oval 64"/>
            <p:cNvSpPr/>
            <p:nvPr/>
          </p:nvSpPr>
          <p:spPr>
            <a:xfrm>
              <a:off x="4343" y="3172"/>
              <a:ext cx="184" cy="184"/>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8541" name="Rectangle 65"/>
            <p:cNvSpPr/>
            <p:nvPr/>
          </p:nvSpPr>
          <p:spPr>
            <a:xfrm>
              <a:off x="4339" y="3168"/>
              <a:ext cx="192" cy="96"/>
            </a:xfrm>
            <a:prstGeom prst="rect">
              <a:avLst/>
            </a:prstGeom>
            <a:solidFill>
              <a:schemeClr val="bg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8542" name="Oval 66"/>
            <p:cNvSpPr/>
            <p:nvPr/>
          </p:nvSpPr>
          <p:spPr>
            <a:xfrm>
              <a:off x="4391" y="3220"/>
              <a:ext cx="88" cy="88"/>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48003" name="Rectangle 67"/>
            <p:cNvSpPr>
              <a:spLocks noChangeArrowheads="1"/>
            </p:cNvSpPr>
            <p:nvPr/>
          </p:nvSpPr>
          <p:spPr bwMode="auto">
            <a:xfrm>
              <a:off x="4521" y="3143"/>
              <a:ext cx="192" cy="311"/>
            </a:xfrm>
            <a:prstGeom prst="rect">
              <a:avLst/>
            </a:prstGeom>
            <a:solidFill>
              <a:schemeClr val="bg1"/>
            </a:solidFill>
            <a:ln w="9525">
              <a:noFill/>
              <a:miter lim="800000"/>
            </a:ln>
            <a:effectLst/>
          </p:spPr>
          <p:txBody>
            <a:bodyPr wrap="none" lIns="92075" tIns="46038" rIns="92075" bIns="46038">
              <a:spAutoFit/>
            </a:bodyPr>
            <a:p>
              <a:pPr defTabSz="824230" eaLnBrk="0" hangingPunct="0"/>
              <a:r>
                <a:rPr lang="en-US" altLang="zh-CN" sz="2400" b="0">
                  <a:effectLst>
                    <a:outerShdw blurRad="38100" dist="38100" dir="2700000">
                      <a:srgbClr val="FFFFFF"/>
                    </a:outerShdw>
                  </a:effectLst>
                  <a:latin typeface="Comic Sans MS" panose="030F0702030302020204" pitchFamily="66" charset="0"/>
                  <a:ea typeface="宋体" panose="02010600030101010101" pitchFamily="2" charset="-122"/>
                </a:rPr>
                <a:t>1</a:t>
              </a:r>
              <a:endParaRPr lang="en-US" altLang="zh-CN" sz="2400" b="0">
                <a:effectLst>
                  <a:outerShdw blurRad="38100" dist="38100" dir="2700000">
                    <a:srgbClr val="FFFFFF"/>
                  </a:outerShdw>
                </a:effectLst>
                <a:latin typeface="Comic Sans MS" panose="030F0702030302020204" pitchFamily="66" charset="0"/>
                <a:ea typeface="宋体" panose="02010600030101010101" pitchFamily="2" charset="-122"/>
              </a:endParaRPr>
            </a:p>
          </p:txBody>
        </p:sp>
      </p:grpSp>
      <p:grpSp>
        <p:nvGrpSpPr>
          <p:cNvPr id="148515" name="Group 68"/>
          <p:cNvGrpSpPr/>
          <p:nvPr/>
        </p:nvGrpSpPr>
        <p:grpSpPr>
          <a:xfrm>
            <a:off x="8307388" y="4705350"/>
            <a:ext cx="623887" cy="457200"/>
            <a:chOff x="4962" y="3143"/>
            <a:chExt cx="373" cy="311"/>
          </a:xfrm>
        </p:grpSpPr>
        <p:sp>
          <p:nvSpPr>
            <p:cNvPr id="148536" name="Oval 69"/>
            <p:cNvSpPr/>
            <p:nvPr/>
          </p:nvSpPr>
          <p:spPr>
            <a:xfrm>
              <a:off x="4966" y="3172"/>
              <a:ext cx="184" cy="184"/>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8537" name="Rectangle 70"/>
            <p:cNvSpPr/>
            <p:nvPr/>
          </p:nvSpPr>
          <p:spPr>
            <a:xfrm>
              <a:off x="4962" y="3168"/>
              <a:ext cx="192" cy="96"/>
            </a:xfrm>
            <a:prstGeom prst="rect">
              <a:avLst/>
            </a:prstGeom>
            <a:solidFill>
              <a:schemeClr val="bg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8538" name="Oval 71"/>
            <p:cNvSpPr/>
            <p:nvPr/>
          </p:nvSpPr>
          <p:spPr>
            <a:xfrm>
              <a:off x="5014" y="3220"/>
              <a:ext cx="88" cy="88"/>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48008" name="Rectangle 72"/>
            <p:cNvSpPr>
              <a:spLocks noChangeArrowheads="1"/>
            </p:cNvSpPr>
            <p:nvPr/>
          </p:nvSpPr>
          <p:spPr bwMode="auto">
            <a:xfrm>
              <a:off x="5144" y="3143"/>
              <a:ext cx="191" cy="311"/>
            </a:xfrm>
            <a:prstGeom prst="rect">
              <a:avLst/>
            </a:prstGeom>
            <a:solidFill>
              <a:schemeClr val="bg1"/>
            </a:solidFill>
            <a:ln w="9525">
              <a:noFill/>
              <a:miter lim="800000"/>
            </a:ln>
            <a:effectLst/>
          </p:spPr>
          <p:txBody>
            <a:bodyPr wrap="none" lIns="92075" tIns="46038" rIns="92075" bIns="46038">
              <a:spAutoFit/>
            </a:bodyPr>
            <a:p>
              <a:pPr defTabSz="824230" eaLnBrk="0" hangingPunct="0"/>
              <a:r>
                <a:rPr lang="en-US" altLang="zh-CN" sz="2400" b="0">
                  <a:effectLst>
                    <a:outerShdw blurRad="38100" dist="38100" dir="2700000">
                      <a:srgbClr val="FFFFFF"/>
                    </a:outerShdw>
                  </a:effectLst>
                  <a:latin typeface="Comic Sans MS" panose="030F0702030302020204" pitchFamily="66" charset="0"/>
                  <a:ea typeface="宋体" panose="02010600030101010101" pitchFamily="2" charset="-122"/>
                </a:rPr>
                <a:t>1</a:t>
              </a:r>
              <a:endParaRPr lang="en-US" altLang="zh-CN" sz="2400" b="0">
                <a:effectLst>
                  <a:outerShdw blurRad="38100" dist="38100" dir="2700000">
                    <a:srgbClr val="FFFFFF"/>
                  </a:outerShdw>
                </a:effectLst>
                <a:latin typeface="Comic Sans MS" panose="030F0702030302020204" pitchFamily="66" charset="0"/>
                <a:ea typeface="宋体" panose="02010600030101010101" pitchFamily="2" charset="-122"/>
              </a:endParaRPr>
            </a:p>
          </p:txBody>
        </p:sp>
      </p:grpSp>
      <p:sp>
        <p:nvSpPr>
          <p:cNvPr id="148516" name="Rectangle 73"/>
          <p:cNvSpPr/>
          <p:nvPr/>
        </p:nvSpPr>
        <p:spPr>
          <a:xfrm>
            <a:off x="5961063" y="1790700"/>
            <a:ext cx="3346450" cy="2940050"/>
          </a:xfrm>
          <a:prstGeom prst="rect">
            <a:avLst/>
          </a:prstGeom>
          <a:solidFill>
            <a:srgbClr val="FFFF99"/>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48517" name="Line 74"/>
          <p:cNvSpPr/>
          <p:nvPr/>
        </p:nvSpPr>
        <p:spPr>
          <a:xfrm>
            <a:off x="5948363" y="4319588"/>
            <a:ext cx="3371850" cy="0"/>
          </a:xfrm>
          <a:prstGeom prst="line">
            <a:avLst/>
          </a:prstGeom>
          <a:ln w="12700" cap="flat" cmpd="sng">
            <a:solidFill>
              <a:schemeClr val="tx1"/>
            </a:solidFill>
            <a:prstDash val="solid"/>
            <a:headEnd type="none" w="sm" len="sm"/>
            <a:tailEnd type="none" w="sm" len="sm"/>
          </a:ln>
        </p:spPr>
      </p:sp>
      <p:sp>
        <p:nvSpPr>
          <p:cNvPr id="148518" name="Line 75"/>
          <p:cNvSpPr/>
          <p:nvPr/>
        </p:nvSpPr>
        <p:spPr>
          <a:xfrm>
            <a:off x="5948363" y="3895725"/>
            <a:ext cx="3371850" cy="0"/>
          </a:xfrm>
          <a:prstGeom prst="line">
            <a:avLst/>
          </a:prstGeom>
          <a:ln w="12700" cap="flat" cmpd="sng">
            <a:solidFill>
              <a:schemeClr val="tx1"/>
            </a:solidFill>
            <a:prstDash val="solid"/>
            <a:headEnd type="none" w="sm" len="sm"/>
            <a:tailEnd type="none" w="sm" len="sm"/>
          </a:ln>
        </p:spPr>
      </p:sp>
      <p:sp>
        <p:nvSpPr>
          <p:cNvPr id="148519" name="Line 76"/>
          <p:cNvSpPr/>
          <p:nvPr/>
        </p:nvSpPr>
        <p:spPr>
          <a:xfrm>
            <a:off x="5948363" y="3471863"/>
            <a:ext cx="3371850" cy="0"/>
          </a:xfrm>
          <a:prstGeom prst="line">
            <a:avLst/>
          </a:prstGeom>
          <a:ln w="12700" cap="flat" cmpd="sng">
            <a:solidFill>
              <a:schemeClr val="tx1"/>
            </a:solidFill>
            <a:prstDash val="solid"/>
            <a:headEnd type="none" w="sm" len="sm"/>
            <a:tailEnd type="none" w="sm" len="sm"/>
          </a:ln>
        </p:spPr>
      </p:sp>
      <p:sp>
        <p:nvSpPr>
          <p:cNvPr id="148520" name="Line 77"/>
          <p:cNvSpPr/>
          <p:nvPr/>
        </p:nvSpPr>
        <p:spPr>
          <a:xfrm>
            <a:off x="5948363" y="3049588"/>
            <a:ext cx="3371850" cy="0"/>
          </a:xfrm>
          <a:prstGeom prst="line">
            <a:avLst/>
          </a:prstGeom>
          <a:ln w="12700" cap="flat" cmpd="sng">
            <a:solidFill>
              <a:schemeClr val="tx1"/>
            </a:solidFill>
            <a:prstDash val="solid"/>
            <a:headEnd type="none" w="sm" len="sm"/>
            <a:tailEnd type="none" w="sm" len="sm"/>
          </a:ln>
        </p:spPr>
      </p:sp>
      <p:sp>
        <p:nvSpPr>
          <p:cNvPr id="148521" name="Line 78"/>
          <p:cNvSpPr/>
          <p:nvPr/>
        </p:nvSpPr>
        <p:spPr>
          <a:xfrm>
            <a:off x="5948363" y="2625725"/>
            <a:ext cx="3371850" cy="0"/>
          </a:xfrm>
          <a:prstGeom prst="line">
            <a:avLst/>
          </a:prstGeom>
          <a:ln w="12700" cap="flat" cmpd="sng">
            <a:solidFill>
              <a:schemeClr val="tx1"/>
            </a:solidFill>
            <a:prstDash val="solid"/>
            <a:headEnd type="none" w="sm" len="sm"/>
            <a:tailEnd type="none" w="sm" len="sm"/>
          </a:ln>
        </p:spPr>
      </p:sp>
      <p:sp>
        <p:nvSpPr>
          <p:cNvPr id="148522" name="Line 79"/>
          <p:cNvSpPr/>
          <p:nvPr/>
        </p:nvSpPr>
        <p:spPr>
          <a:xfrm>
            <a:off x="5948363" y="2201863"/>
            <a:ext cx="3371850" cy="0"/>
          </a:xfrm>
          <a:prstGeom prst="line">
            <a:avLst/>
          </a:prstGeom>
          <a:ln w="12700" cap="flat" cmpd="sng">
            <a:solidFill>
              <a:schemeClr val="tx1"/>
            </a:solidFill>
            <a:prstDash val="solid"/>
            <a:headEnd type="none" w="sm" len="sm"/>
            <a:tailEnd type="none" w="sm" len="sm"/>
          </a:ln>
        </p:spPr>
      </p:sp>
      <p:sp>
        <p:nvSpPr>
          <p:cNvPr id="148523" name="Line 80"/>
          <p:cNvSpPr/>
          <p:nvPr/>
        </p:nvSpPr>
        <p:spPr>
          <a:xfrm>
            <a:off x="5948363" y="2216150"/>
            <a:ext cx="3371850" cy="0"/>
          </a:xfrm>
          <a:prstGeom prst="line">
            <a:avLst/>
          </a:prstGeom>
          <a:ln w="50800" cap="flat" cmpd="sng">
            <a:solidFill>
              <a:srgbClr val="FF0000"/>
            </a:solidFill>
            <a:prstDash val="solid"/>
            <a:headEnd type="none" w="sm" len="sm"/>
            <a:tailEnd type="none" w="sm" len="sm"/>
          </a:ln>
        </p:spPr>
      </p:sp>
      <p:sp>
        <p:nvSpPr>
          <p:cNvPr id="1448017" name="Rectangle 81"/>
          <p:cNvSpPr>
            <a:spLocks noChangeArrowheads="1"/>
          </p:cNvSpPr>
          <p:nvPr/>
        </p:nvSpPr>
        <p:spPr bwMode="auto">
          <a:xfrm>
            <a:off x="6191250" y="2014538"/>
            <a:ext cx="776288" cy="457200"/>
          </a:xfrm>
          <a:prstGeom prst="rect">
            <a:avLst/>
          </a:prstGeom>
          <a:noFill/>
          <a:ln w="9525">
            <a:noFill/>
            <a:miter lim="800000"/>
          </a:ln>
          <a:effectLst/>
        </p:spPr>
        <p:txBody>
          <a:bodyPr wrap="none" lIns="92075" tIns="46038" rIns="92075" bIns="46038">
            <a:spAutoFit/>
          </a:bodyPr>
          <a:lstStyle/>
          <a:p>
            <a:pPr marL="0" marR="0" lvl="0" indent="0" algn="l" defTabSz="82423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56s.</a:t>
            </a:r>
            <a:endParaRPr kumimoji="0" 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48018" name="Rectangle 82"/>
          <p:cNvSpPr>
            <a:spLocks noChangeArrowheads="1"/>
          </p:cNvSpPr>
          <p:nvPr/>
        </p:nvSpPr>
        <p:spPr bwMode="auto">
          <a:xfrm>
            <a:off x="7210425" y="2014538"/>
            <a:ext cx="777875" cy="457200"/>
          </a:xfrm>
          <a:prstGeom prst="rect">
            <a:avLst/>
          </a:prstGeom>
          <a:noFill/>
          <a:ln w="9525">
            <a:noFill/>
            <a:miter lim="800000"/>
          </a:ln>
          <a:effectLst/>
        </p:spPr>
        <p:txBody>
          <a:bodyPr wrap="none" lIns="92075" tIns="46038" rIns="92075" bIns="46038">
            <a:spAutoFit/>
          </a:bodyPr>
          <a:lstStyle/>
          <a:p>
            <a:pPr marL="0" marR="0" lvl="0" indent="0" algn="l" defTabSz="82423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56s.</a:t>
            </a:r>
            <a:endParaRPr kumimoji="0" 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48019" name="Rectangle 83"/>
          <p:cNvSpPr>
            <a:spLocks noChangeArrowheads="1"/>
          </p:cNvSpPr>
          <p:nvPr/>
        </p:nvSpPr>
        <p:spPr bwMode="auto">
          <a:xfrm>
            <a:off x="8218488" y="2014538"/>
            <a:ext cx="777875" cy="457200"/>
          </a:xfrm>
          <a:prstGeom prst="rect">
            <a:avLst/>
          </a:prstGeom>
          <a:noFill/>
          <a:ln w="9525">
            <a:noFill/>
            <a:miter lim="800000"/>
          </a:ln>
          <a:effectLst/>
        </p:spPr>
        <p:txBody>
          <a:bodyPr wrap="none" lIns="92075" tIns="46038" rIns="92075" bIns="46038">
            <a:spAutoFit/>
          </a:bodyPr>
          <a:lstStyle/>
          <a:p>
            <a:pPr marL="0" marR="0" lvl="0" indent="0" algn="l" defTabSz="82423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56s.</a:t>
            </a:r>
            <a:endParaRPr kumimoji="0" 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448020" name="Rectangle 84" descr="Divot"/>
          <p:cNvSpPr>
            <a:spLocks noChangeArrowheads="1"/>
          </p:cNvSpPr>
          <p:nvPr/>
        </p:nvSpPr>
        <p:spPr bwMode="auto">
          <a:xfrm>
            <a:off x="8364538" y="2419350"/>
            <a:ext cx="547688" cy="2316163"/>
          </a:xfrm>
          <a:prstGeom prst="rect">
            <a:avLst/>
          </a:prstGeom>
          <a:pattFill prst="divot">
            <a:fgClr>
              <a:srgbClr val="006699"/>
            </a:fgClr>
            <a:bgClr>
              <a:srgbClr val="FFFFFF"/>
            </a:bgClr>
          </a:patt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48021" name="Rectangle 85" descr="Divot"/>
          <p:cNvSpPr>
            <a:spLocks noChangeArrowheads="1"/>
          </p:cNvSpPr>
          <p:nvPr/>
        </p:nvSpPr>
        <p:spPr bwMode="auto">
          <a:xfrm>
            <a:off x="7319963" y="2419350"/>
            <a:ext cx="549275" cy="1470025"/>
          </a:xfrm>
          <a:prstGeom prst="rect">
            <a:avLst/>
          </a:prstGeom>
          <a:pattFill prst="divot">
            <a:fgClr>
              <a:srgbClr val="006699"/>
            </a:fgClr>
            <a:bgClr>
              <a:srgbClr val="FFFFFF"/>
            </a:bgClr>
          </a:patt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48022" name="Rectangle 86"/>
          <p:cNvSpPr>
            <a:spLocks noChangeArrowheads="1"/>
          </p:cNvSpPr>
          <p:nvPr/>
        </p:nvSpPr>
        <p:spPr bwMode="auto">
          <a:xfrm>
            <a:off x="6276975" y="2419350"/>
            <a:ext cx="547688" cy="2316163"/>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48023" name="Rectangle 87"/>
          <p:cNvSpPr>
            <a:spLocks noChangeArrowheads="1"/>
          </p:cNvSpPr>
          <p:nvPr/>
        </p:nvSpPr>
        <p:spPr bwMode="auto">
          <a:xfrm>
            <a:off x="7319963" y="3900488"/>
            <a:ext cx="549275" cy="835025"/>
          </a:xfrm>
          <a:prstGeom prst="rect">
            <a:avLst/>
          </a:prstGeom>
          <a:no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8531" name="Rectangle 88"/>
          <p:cNvSpPr/>
          <p:nvPr/>
        </p:nvSpPr>
        <p:spPr>
          <a:xfrm rot="-5400000">
            <a:off x="6130925" y="3444875"/>
            <a:ext cx="933450" cy="396875"/>
          </a:xfrm>
          <a:prstGeom prst="rect">
            <a:avLst/>
          </a:prstGeom>
          <a:noFill/>
          <a:ln w="9525">
            <a:noFill/>
          </a:ln>
        </p:spPr>
        <p:txBody>
          <a:bodyPr wrap="none" lIns="92075" tIns="46038" rIns="92075" bIns="46038">
            <a:spAutoFit/>
          </a:bodyPr>
          <a:p>
            <a:pPr defTabSz="824230" eaLnBrk="0" hangingPunct="0"/>
            <a:r>
              <a:rPr lang="en-US" altLang="zh-CN" sz="2000">
                <a:latin typeface="Arial" panose="020B0604020202020204" pitchFamily="34" charset="0"/>
                <a:ea typeface="宋体" panose="02010600030101010101" pitchFamily="2" charset="-122"/>
              </a:rPr>
              <a:t>WELD</a:t>
            </a:r>
            <a:endParaRPr lang="en-US" altLang="zh-CN" sz="2000">
              <a:latin typeface="Arial" panose="020B0604020202020204" pitchFamily="34" charset="0"/>
              <a:ea typeface="宋体" panose="02010600030101010101" pitchFamily="2" charset="-122"/>
            </a:endParaRPr>
          </a:p>
        </p:txBody>
      </p:sp>
      <p:sp>
        <p:nvSpPr>
          <p:cNvPr id="148532" name="Rectangle 89"/>
          <p:cNvSpPr/>
          <p:nvPr/>
        </p:nvSpPr>
        <p:spPr>
          <a:xfrm rot="-5400000">
            <a:off x="7173913" y="4117975"/>
            <a:ext cx="933450" cy="396875"/>
          </a:xfrm>
          <a:prstGeom prst="rect">
            <a:avLst/>
          </a:prstGeom>
          <a:noFill/>
          <a:ln w="9525">
            <a:noFill/>
          </a:ln>
        </p:spPr>
        <p:txBody>
          <a:bodyPr wrap="none" lIns="92075" tIns="46038" rIns="92075" bIns="46038">
            <a:spAutoFit/>
          </a:bodyPr>
          <a:p>
            <a:pPr defTabSz="824230" eaLnBrk="0" hangingPunct="0"/>
            <a:r>
              <a:rPr lang="en-US" altLang="zh-CN" sz="2000">
                <a:latin typeface="Arial" panose="020B0604020202020204" pitchFamily="34" charset="0"/>
                <a:ea typeface="宋体" panose="02010600030101010101" pitchFamily="2" charset="-122"/>
              </a:rPr>
              <a:t>WELD</a:t>
            </a:r>
            <a:endParaRPr lang="en-US" altLang="zh-CN" sz="2000">
              <a:latin typeface="Arial" panose="020B0604020202020204" pitchFamily="34" charset="0"/>
              <a:ea typeface="宋体" panose="02010600030101010101" pitchFamily="2" charset="-122"/>
            </a:endParaRPr>
          </a:p>
        </p:txBody>
      </p:sp>
      <p:sp>
        <p:nvSpPr>
          <p:cNvPr id="148533" name="Rectangle 90"/>
          <p:cNvSpPr/>
          <p:nvPr/>
        </p:nvSpPr>
        <p:spPr>
          <a:xfrm rot="-5400000">
            <a:off x="6896100" y="3003550"/>
            <a:ext cx="1454150" cy="366713"/>
          </a:xfrm>
          <a:prstGeom prst="rect">
            <a:avLst/>
          </a:prstGeom>
          <a:noFill/>
          <a:ln w="9525">
            <a:noFill/>
          </a:ln>
        </p:spPr>
        <p:txBody>
          <a:bodyPr wrap="none" lIns="92075" tIns="46038" rIns="92075" bIns="46038">
            <a:spAutoFit/>
          </a:bodyPr>
          <a:p>
            <a:pPr defTabSz="824230" eaLnBrk="0" hangingPunct="0"/>
            <a:r>
              <a:rPr lang="en-US" altLang="zh-CN">
                <a:solidFill>
                  <a:srgbClr val="0000CC"/>
                </a:solidFill>
                <a:latin typeface="Arial" panose="020B0604020202020204" pitchFamily="34" charset="0"/>
                <a:ea typeface="宋体" panose="02010600030101010101" pitchFamily="2" charset="-122"/>
              </a:rPr>
              <a:t>ASSEMBLE</a:t>
            </a:r>
            <a:endParaRPr lang="en-US" altLang="zh-CN">
              <a:solidFill>
                <a:srgbClr val="0000CC"/>
              </a:solidFill>
              <a:latin typeface="Arial" panose="020B0604020202020204" pitchFamily="34" charset="0"/>
              <a:ea typeface="宋体" panose="02010600030101010101" pitchFamily="2" charset="-122"/>
            </a:endParaRPr>
          </a:p>
        </p:txBody>
      </p:sp>
      <p:sp>
        <p:nvSpPr>
          <p:cNvPr id="148534" name="Rectangle 91"/>
          <p:cNvSpPr/>
          <p:nvPr/>
        </p:nvSpPr>
        <p:spPr>
          <a:xfrm rot="-5400000">
            <a:off x="7866063" y="3348038"/>
            <a:ext cx="1600200" cy="398462"/>
          </a:xfrm>
          <a:prstGeom prst="rect">
            <a:avLst/>
          </a:prstGeom>
          <a:noFill/>
          <a:ln w="9525">
            <a:noFill/>
          </a:ln>
        </p:spPr>
        <p:txBody>
          <a:bodyPr wrap="none" lIns="92075" tIns="46038" rIns="92075" bIns="46038">
            <a:spAutoFit/>
          </a:bodyPr>
          <a:p>
            <a:pPr defTabSz="824230" eaLnBrk="0" hangingPunct="0"/>
            <a:r>
              <a:rPr lang="en-US" altLang="zh-CN" sz="2000">
                <a:solidFill>
                  <a:srgbClr val="0000CC"/>
                </a:solidFill>
                <a:latin typeface="Arial" panose="020B0604020202020204" pitchFamily="34" charset="0"/>
                <a:ea typeface="宋体" panose="02010600030101010101" pitchFamily="2" charset="-122"/>
              </a:rPr>
              <a:t>ASSEMBLE</a:t>
            </a:r>
            <a:endParaRPr lang="en-US" altLang="zh-CN" sz="2000">
              <a:solidFill>
                <a:srgbClr val="0000CC"/>
              </a:solidFill>
              <a:latin typeface="Arial" panose="020B0604020202020204" pitchFamily="34" charset="0"/>
              <a:ea typeface="宋体" panose="02010600030101010101" pitchFamily="2" charset="-122"/>
            </a:endParaRPr>
          </a:p>
        </p:txBody>
      </p:sp>
      <p:sp>
        <p:nvSpPr>
          <p:cNvPr id="148535" name="Rectangle 92"/>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3. ACME </a:t>
            </a:r>
            <a:r>
              <a:rPr lang="zh-CN" altLang="en-US" dirty="0">
                <a:ea typeface="宋体" panose="02010600030101010101" pitchFamily="2" charset="-122"/>
              </a:rPr>
              <a:t>持续流动</a:t>
            </a:r>
            <a:r>
              <a:rPr lang="en-US" altLang="zh-CN">
                <a:ea typeface="宋体" panose="02010600030101010101" pitchFamily="2" charset="-122"/>
              </a:rPr>
              <a:t> </a:t>
            </a:r>
            <a:endParaRPr lang="en-US" altLang="zh-CN"/>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47993"/>
                                        </p:tgtEl>
                                        <p:attrNameLst>
                                          <p:attrName>style.visibility</p:attrName>
                                        </p:attrNameLst>
                                      </p:cBhvr>
                                      <p:to>
                                        <p:strVal val="visible"/>
                                      </p:to>
                                    </p:set>
                                    <p:anim calcmode="lin" valueType="num">
                                      <p:cBhvr additive="base">
                                        <p:cTn id="7" dur="500" fill="hold"/>
                                        <p:tgtEl>
                                          <p:spTgt spid="1447993"/>
                                        </p:tgtEl>
                                        <p:attrNameLst>
                                          <p:attrName>ppt_x</p:attrName>
                                        </p:attrNameLst>
                                      </p:cBhvr>
                                      <p:tavLst>
                                        <p:tav tm="0">
                                          <p:val>
                                            <p:strVal val="#ppt_x"/>
                                          </p:val>
                                        </p:tav>
                                        <p:tav tm="100000">
                                          <p:val>
                                            <p:strVal val="#ppt_x"/>
                                          </p:val>
                                        </p:tav>
                                      </p:tavLst>
                                    </p:anim>
                                    <p:anim calcmode="lin" valueType="num">
                                      <p:cBhvr additive="base">
                                        <p:cTn id="8" dur="500" fill="hold"/>
                                        <p:tgtEl>
                                          <p:spTgt spid="14479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799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Rectangle 2"/>
          <p:cNvSpPr>
            <a:spLocks noGrp="1"/>
          </p:cNvSpPr>
          <p:nvPr>
            <p:ph type="title"/>
          </p:nvPr>
        </p:nvSpPr>
        <p:spPr>
          <a:ln/>
        </p:spPr>
        <p:txBody>
          <a:bodyPr vert="horz" wrap="square" lIns="91440" tIns="45720" rIns="91440" bIns="45720" anchor="ctr" anchorCtr="0"/>
          <a:p>
            <a:pPr eaLnBrk="1" hangingPunct="1"/>
            <a:r>
              <a:rPr lang="en-US" altLang="zh-CN"/>
              <a:t>  </a:t>
            </a:r>
            <a:r>
              <a:rPr lang="zh-CN" altLang="en-US" dirty="0"/>
              <a:t>将来状态问题</a:t>
            </a:r>
            <a:r>
              <a:rPr lang="en-US" altLang="zh-CN"/>
              <a:t>#4</a:t>
            </a:r>
            <a:endParaRPr lang="en-US" altLang="zh-CN"/>
          </a:p>
        </p:txBody>
      </p:sp>
      <p:sp>
        <p:nvSpPr>
          <p:cNvPr id="149507" name="Rectangle 3"/>
          <p:cNvSpPr>
            <a:spLocks noGrp="1"/>
          </p:cNvSpPr>
          <p:nvPr>
            <p:ph idx="1"/>
          </p:nvPr>
        </p:nvSpPr>
        <p:spPr>
          <a:ln/>
        </p:spPr>
        <p:txBody>
          <a:bodyPr vert="horz" wrap="square" lIns="91440" tIns="45720" rIns="91440" bIns="45720" anchor="t" anchorCtr="0"/>
          <a:p>
            <a:pPr eaLnBrk="1" hangingPunct="1"/>
            <a:r>
              <a:rPr lang="zh-CN" altLang="en-US" dirty="0">
                <a:ea typeface="宋体" panose="02010600030101010101" pitchFamily="2" charset="-122"/>
              </a:rPr>
              <a:t>什么地方使用超市拉动系统来控制上游过程的生产</a:t>
            </a:r>
            <a:r>
              <a:rPr lang="en-US" altLang="zh-CN">
                <a:ea typeface="宋体" panose="02010600030101010101" pitchFamily="2" charset="-122"/>
              </a:rPr>
              <a:t> ?</a:t>
            </a:r>
            <a:endParaRPr lang="en-US" altLang="zh-CN">
              <a:ea typeface="宋体" panose="02010600030101010101" pitchFamily="2"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7794" name="Text Box 2"/>
          <p:cNvSpPr txBox="1">
            <a:spLocks noChangeArrowheads="1"/>
          </p:cNvSpPr>
          <p:nvPr/>
        </p:nvSpPr>
        <p:spPr bwMode="auto">
          <a:xfrm>
            <a:off x="457200" y="228600"/>
            <a:ext cx="8936038" cy="869950"/>
          </a:xfrm>
          <a:prstGeom prst="rect">
            <a:avLst/>
          </a:prstGeom>
          <a:noFill/>
          <a:ln w="9525">
            <a:noFill/>
            <a:miter lim="800000"/>
          </a:ln>
          <a:effectLst/>
        </p:spPr>
        <p:txBody>
          <a:bodyPr lIns="0" tIns="0" rIns="0" bIns="0"/>
          <a:lstStyle/>
          <a:p>
            <a:pPr marR="0" algn="ctr" defTabSz="424180" eaLnBrk="0" hangingPunct="0">
              <a:buClr>
                <a:srgbClr val="FF0000"/>
              </a:buClr>
              <a:buSzPct val="90000"/>
              <a:buFont typeface="Monotype Sorts"/>
              <a:buNone/>
              <a:defRPr/>
            </a:pPr>
            <a:endParaRPr kumimoji="0" lang="en-US" altLang="zh-CN" sz="2900" kern="1200" cap="none" spc="0" normalizeH="0" baseline="0" noProof="0">
              <a:solidFill>
                <a:srgbClr val="FFFF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56323" name="Text Box 3"/>
          <p:cNvSpPr txBox="1"/>
          <p:nvPr/>
        </p:nvSpPr>
        <p:spPr>
          <a:xfrm>
            <a:off x="1800225" y="268288"/>
            <a:ext cx="5722938" cy="790575"/>
          </a:xfrm>
          <a:prstGeom prst="rect">
            <a:avLst/>
          </a:prstGeom>
          <a:noFill/>
          <a:ln w="9525">
            <a:noFill/>
          </a:ln>
        </p:spPr>
        <p:txBody>
          <a:bodyPr lIns="0" tIns="0" rIns="0" bIns="0"/>
          <a:p>
            <a:pPr defTabSz="424180" eaLnBrk="0" hangingPunct="0">
              <a:buClr>
                <a:srgbClr val="FF0000"/>
              </a:buClr>
              <a:buSzPct val="90000"/>
              <a:buFont typeface="Monotype Sorts"/>
            </a:pPr>
            <a:endParaRPr lang="en-US" altLang="zh-CN" sz="3100" b="0">
              <a:latin typeface="Times New Roman" panose="02020603050405020304" pitchFamily="18" charset="0"/>
              <a:ea typeface="宋体" panose="02010600030101010101" pitchFamily="2" charset="-122"/>
            </a:endParaRPr>
          </a:p>
        </p:txBody>
      </p:sp>
      <p:sp>
        <p:nvSpPr>
          <p:cNvPr id="1057796" name="Text Box 4"/>
          <p:cNvSpPr txBox="1">
            <a:spLocks noChangeArrowheads="1"/>
          </p:cNvSpPr>
          <p:nvPr/>
        </p:nvSpPr>
        <p:spPr bwMode="auto">
          <a:xfrm>
            <a:off x="1446213" y="1906588"/>
            <a:ext cx="3270250" cy="3754438"/>
          </a:xfrm>
          <a:prstGeom prst="rect">
            <a:avLst/>
          </a:prstGeom>
          <a:noFill/>
          <a:ln w="9525">
            <a:noFill/>
            <a:miter lim="800000"/>
          </a:ln>
          <a:effectLst/>
        </p:spPr>
        <p:txBody>
          <a:bodyPr lIns="0" tIns="0" rIns="0" bIns="0"/>
          <a:lstStyle/>
          <a:p>
            <a:pPr marR="0" defTabSz="424180" eaLnBrk="0" hangingPunct="0">
              <a:buClr>
                <a:srgbClr val="FF0000"/>
              </a:buClr>
              <a:buSzPct val="90000"/>
              <a:buFont typeface="Monotype Sorts"/>
              <a:buNone/>
              <a:defRPr/>
            </a:pPr>
            <a:r>
              <a:rPr kumimoji="0" lang="zh-CN" altLang="en-US" sz="22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产业</a:t>
            </a:r>
            <a:endParaRPr kumimoji="0" lang="zh-CN" altLang="en-US" sz="22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424180" eaLnBrk="0" hangingPunct="0">
              <a:buClr>
                <a:srgbClr val="FF0000"/>
              </a:buClr>
              <a:buSzPct val="90000"/>
              <a:buFont typeface="Monotype Sorts"/>
              <a:buNone/>
              <a:defRPr/>
            </a:pPr>
            <a:endParaRPr kumimoji="0" lang="en-US" altLang="zh-CN" sz="22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424180" eaLnBrk="0" hangingPunct="0">
              <a:buClr>
                <a:srgbClr val="FF0000"/>
              </a:buClr>
              <a:buSzPct val="90000"/>
              <a:buFont typeface="Monotype Sorts"/>
              <a:buNone/>
              <a:defRPr/>
            </a:pPr>
            <a:endParaRPr kumimoji="0" lang="en-US" altLang="zh-CN" sz="22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424180" eaLnBrk="0" hangingPunct="0">
              <a:buClr>
                <a:srgbClr val="FF0000"/>
              </a:buClr>
              <a:buSzPct val="90000"/>
              <a:buFont typeface="Monotype Sorts"/>
              <a:buNone/>
              <a:defRPr/>
            </a:pPr>
            <a:r>
              <a:rPr kumimoji="0" lang="zh-CN" altLang="en-US"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玻璃制品</a:t>
            </a:r>
            <a:endPar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424180" eaLnBrk="0" hangingPunct="0">
              <a:buClr>
                <a:srgbClr val="FF0000"/>
              </a:buClr>
              <a:buSzPct val="90000"/>
              <a:buFont typeface="Monotype Sorts"/>
              <a:buNone/>
              <a:defRPr/>
            </a:pPr>
            <a:r>
              <a:rPr kumimoji="0" lang="zh-CN" altLang="en-US"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食品</a:t>
            </a:r>
            <a:endParaRPr kumimoji="0" lang="zh-CN" altLang="en-US"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424180" eaLnBrk="0" hangingPunct="0">
              <a:buClr>
                <a:srgbClr val="FF0000"/>
              </a:buClr>
              <a:buSzPct val="90000"/>
              <a:buFont typeface="Monotype Sorts"/>
              <a:buNone/>
              <a:defRPr/>
            </a:pPr>
            <a:r>
              <a:rPr kumimoji="0" lang="zh-CN" altLang="en-US"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纺织</a:t>
            </a:r>
            <a:endParaRPr kumimoji="0" lang="zh-CN" altLang="en-US"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424180" eaLnBrk="0" hangingPunct="0">
              <a:buClr>
                <a:srgbClr val="FF0000"/>
              </a:buClr>
              <a:buSzPct val="90000"/>
              <a:buFont typeface="Monotype Sorts"/>
              <a:buNone/>
              <a:defRPr/>
            </a:pPr>
            <a:r>
              <a:rPr kumimoji="0" lang="zh-CN" altLang="en-US"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金属</a:t>
            </a:r>
            <a:endParaRPr kumimoji="0" lang="zh-CN" altLang="en-US"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424180" eaLnBrk="0" hangingPunct="0">
              <a:buClr>
                <a:srgbClr val="FF0000"/>
              </a:buClr>
              <a:buSzPct val="90000"/>
              <a:buFont typeface="Monotype Sorts"/>
              <a:buNone/>
              <a:defRPr/>
            </a:pPr>
            <a:r>
              <a:rPr kumimoji="0" lang="zh-CN" altLang="en-US"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电子</a:t>
            </a:r>
            <a:endParaRPr kumimoji="0" lang="zh-CN" altLang="en-US"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424180" eaLnBrk="0" hangingPunct="0">
              <a:buClr>
                <a:srgbClr val="FF0000"/>
              </a:buClr>
              <a:buSzPct val="90000"/>
              <a:buFont typeface="Monotype Sorts"/>
              <a:buNone/>
              <a:defRPr/>
            </a:pPr>
            <a:r>
              <a:rPr kumimoji="0" lang="zh-CN" altLang="en-US"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消费产品</a:t>
            </a:r>
            <a:endParaRPr kumimoji="0" lang="zh-CN" altLang="en-US"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424180" eaLnBrk="0" hangingPunct="0">
              <a:buClr>
                <a:srgbClr val="FF0000"/>
              </a:buClr>
              <a:buSzPct val="90000"/>
              <a:buFont typeface="Monotype Sorts"/>
              <a:buNone/>
              <a:defRPr/>
            </a:pPr>
            <a:r>
              <a:rPr kumimoji="0" lang="zh-CN" altLang="en-US"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生产支持</a:t>
            </a:r>
            <a:endParaRPr kumimoji="0" lang="zh-CN" altLang="en-US" sz="2200" b="0" kern="1200" cap="none" spc="0" normalizeH="0" baseline="0" noProof="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1057797" name="Text Box 5"/>
          <p:cNvSpPr txBox="1">
            <a:spLocks noChangeArrowheads="1"/>
          </p:cNvSpPr>
          <p:nvPr/>
        </p:nvSpPr>
        <p:spPr bwMode="auto">
          <a:xfrm>
            <a:off x="5081588" y="1901825"/>
            <a:ext cx="889000" cy="3754438"/>
          </a:xfrm>
          <a:prstGeom prst="rect">
            <a:avLst/>
          </a:prstGeom>
          <a:noFill/>
          <a:ln w="9525">
            <a:noFill/>
            <a:miter lim="800000"/>
          </a:ln>
          <a:effectLst/>
        </p:spPr>
        <p:txBody>
          <a:bodyPr lIns="0" tIns="0" rIns="0" bIns="0"/>
          <a:lstStyle/>
          <a:p>
            <a:pPr marR="0" algn="ctr" defTabSz="424180" eaLnBrk="0" hangingPunct="0">
              <a:buClr>
                <a:srgbClr val="FF0000"/>
              </a:buClr>
              <a:buSzPct val="90000"/>
              <a:buFont typeface="Monotype Sorts"/>
              <a:buNone/>
              <a:defRPr/>
            </a:pPr>
            <a:r>
              <a:rPr kumimoji="0" lang="zh-CN" altLang="en-US" sz="22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步骤</a:t>
            </a:r>
            <a:endParaRPr kumimoji="0" lang="zh-CN" altLang="en-US" sz="22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ctr" defTabSz="424180" eaLnBrk="0" hangingPunct="0">
              <a:buClr>
                <a:srgbClr val="FF0000"/>
              </a:buClr>
              <a:buSzPct val="90000"/>
              <a:buFont typeface="Monotype Sorts"/>
              <a:buNone/>
              <a:defRPr/>
            </a:pPr>
            <a:endParaRPr kumimoji="0" lang="en-US" altLang="zh-CN" sz="22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ctr" defTabSz="424180" eaLnBrk="0" hangingPunct="0">
              <a:buClr>
                <a:srgbClr val="FF0000"/>
              </a:buClr>
              <a:buSzPct val="90000"/>
              <a:buFont typeface="Monotype Sorts"/>
              <a:buNone/>
              <a:defRPr/>
            </a:pPr>
            <a:endParaRPr kumimoji="0" lang="en-US" altLang="zh-CN" sz="22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ctr" defTabSz="424180" eaLnBrk="0" hangingPunct="0">
              <a:buClr>
                <a:srgbClr val="FF0000"/>
              </a:buClr>
              <a:buSzPct val="90000"/>
              <a:buFont typeface="Monotype Sorts"/>
              <a:buNone/>
              <a:defRPr/>
            </a:pPr>
            <a:r>
              <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72</a:t>
            </a:r>
            <a:endPar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ctr" defTabSz="424180" eaLnBrk="0" hangingPunct="0">
              <a:buClr>
                <a:srgbClr val="FF0000"/>
              </a:buClr>
              <a:buSzPct val="90000"/>
              <a:buFont typeface="Monotype Sorts"/>
              <a:buNone/>
              <a:defRPr/>
            </a:pPr>
            <a:r>
              <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37</a:t>
            </a:r>
            <a:endPar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ctr" defTabSz="424180" eaLnBrk="0" hangingPunct="0">
              <a:buClr>
                <a:srgbClr val="FF0000"/>
              </a:buClr>
              <a:buSzPct val="90000"/>
              <a:buFont typeface="Monotype Sorts"/>
              <a:buNone/>
              <a:defRPr/>
            </a:pPr>
            <a:r>
              <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105</a:t>
            </a:r>
            <a:endPar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ctr" defTabSz="424180" eaLnBrk="0" hangingPunct="0">
              <a:buClr>
                <a:srgbClr val="FF0000"/>
              </a:buClr>
              <a:buSzPct val="90000"/>
              <a:buFont typeface="Monotype Sorts"/>
              <a:buNone/>
              <a:defRPr/>
            </a:pPr>
            <a:r>
              <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187</a:t>
            </a:r>
            <a:endPar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ctr" defTabSz="424180" eaLnBrk="0" hangingPunct="0">
              <a:buClr>
                <a:srgbClr val="FF0000"/>
              </a:buClr>
              <a:buSzPct val="90000"/>
              <a:buFont typeface="Monotype Sorts"/>
              <a:buNone/>
              <a:defRPr/>
            </a:pPr>
            <a:r>
              <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239</a:t>
            </a:r>
            <a:endPar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ctr" defTabSz="424180" eaLnBrk="0" hangingPunct="0">
              <a:buClr>
                <a:srgbClr val="FF0000"/>
              </a:buClr>
              <a:buSzPct val="90000"/>
              <a:buFont typeface="Monotype Sorts"/>
              <a:buNone/>
              <a:defRPr/>
            </a:pPr>
            <a:r>
              <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105</a:t>
            </a:r>
            <a:endPar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ctr" defTabSz="424180" eaLnBrk="0" hangingPunct="0">
              <a:buClr>
                <a:srgbClr val="FF0000"/>
              </a:buClr>
              <a:buSzPct val="90000"/>
              <a:buFont typeface="Monotype Sorts"/>
              <a:buNone/>
              <a:defRPr/>
            </a:pPr>
            <a:r>
              <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98</a:t>
            </a:r>
            <a:endParaRPr kumimoji="0" lang="en-US" altLang="zh-CN" sz="2200" b="0" kern="1200" cap="none" spc="0" normalizeH="0" baseline="0" noProof="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1057798" name="Text Box 6"/>
          <p:cNvSpPr txBox="1">
            <a:spLocks noChangeArrowheads="1"/>
          </p:cNvSpPr>
          <p:nvPr/>
        </p:nvSpPr>
        <p:spPr bwMode="auto">
          <a:xfrm>
            <a:off x="6570663" y="1901825"/>
            <a:ext cx="962025" cy="3754438"/>
          </a:xfrm>
          <a:prstGeom prst="rect">
            <a:avLst/>
          </a:prstGeom>
          <a:noFill/>
          <a:ln w="9525">
            <a:noFill/>
            <a:miter lim="800000"/>
          </a:ln>
          <a:effectLst/>
        </p:spPr>
        <p:txBody>
          <a:bodyPr lIns="0" tIns="0" rIns="0" bIns="0"/>
          <a:lstStyle/>
          <a:p>
            <a:pPr marR="0" algn="ctr" defTabSz="424180" eaLnBrk="0" hangingPunct="0">
              <a:buClr>
                <a:srgbClr val="FF0000"/>
              </a:buClr>
              <a:buSzPct val="90000"/>
              <a:buFont typeface="Monotype Sorts"/>
              <a:buNone/>
              <a:defRPr/>
            </a:pPr>
            <a:r>
              <a:rPr kumimoji="0" lang="zh-CN" altLang="en-US" sz="22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增值</a:t>
            </a:r>
            <a:endParaRPr kumimoji="0" lang="zh-CN" altLang="en-US" sz="22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ctr" defTabSz="424180" eaLnBrk="0" hangingPunct="0">
              <a:buClr>
                <a:srgbClr val="FF0000"/>
              </a:buClr>
              <a:buSzPct val="90000"/>
              <a:buFont typeface="Monotype Sorts"/>
              <a:buNone/>
              <a:defRPr/>
            </a:pPr>
            <a:endParaRPr kumimoji="0" lang="en-US" altLang="zh-CN" sz="22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ctr" defTabSz="424180" eaLnBrk="0" hangingPunct="0">
              <a:buClr>
                <a:srgbClr val="FF0000"/>
              </a:buClr>
              <a:buSzPct val="90000"/>
              <a:buFont typeface="Monotype Sorts"/>
              <a:buNone/>
              <a:defRPr/>
            </a:pPr>
            <a:endParaRPr kumimoji="0" lang="en-US" altLang="zh-CN" sz="22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ctr" defTabSz="424180" eaLnBrk="0" hangingPunct="0">
              <a:buClr>
                <a:srgbClr val="FF0000"/>
              </a:buClr>
              <a:buSzPct val="90000"/>
              <a:buFont typeface="Monotype Sorts"/>
              <a:buNone/>
              <a:defRPr/>
            </a:pPr>
            <a:r>
              <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6</a:t>
            </a:r>
            <a:endPar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ctr" defTabSz="424180" eaLnBrk="0" hangingPunct="0">
              <a:buClr>
                <a:srgbClr val="FF0000"/>
              </a:buClr>
              <a:buSzPct val="90000"/>
              <a:buFont typeface="Monotype Sorts"/>
              <a:buNone/>
              <a:defRPr/>
            </a:pPr>
            <a:r>
              <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4</a:t>
            </a:r>
            <a:endPar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ctr" defTabSz="424180" eaLnBrk="0" hangingPunct="0">
              <a:buClr>
                <a:srgbClr val="FF0000"/>
              </a:buClr>
              <a:buSzPct val="90000"/>
              <a:buFont typeface="Monotype Sorts"/>
              <a:buNone/>
              <a:defRPr/>
            </a:pPr>
            <a:r>
              <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11</a:t>
            </a:r>
            <a:endPar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ctr" defTabSz="424180" eaLnBrk="0" hangingPunct="0">
              <a:buClr>
                <a:srgbClr val="FF0000"/>
              </a:buClr>
              <a:buSzPct val="90000"/>
              <a:buFont typeface="Monotype Sorts"/>
              <a:buNone/>
              <a:defRPr/>
            </a:pPr>
            <a:r>
              <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13</a:t>
            </a:r>
            <a:endPar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ctr" defTabSz="424180" eaLnBrk="0" hangingPunct="0">
              <a:buClr>
                <a:srgbClr val="FF0000"/>
              </a:buClr>
              <a:buSzPct val="90000"/>
              <a:buFont typeface="Monotype Sorts"/>
              <a:buNone/>
              <a:defRPr/>
            </a:pPr>
            <a:r>
              <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19</a:t>
            </a:r>
            <a:endPar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ctr" defTabSz="424180" eaLnBrk="0" hangingPunct="0">
              <a:buClr>
                <a:srgbClr val="FF0000"/>
              </a:buClr>
              <a:buSzPct val="90000"/>
              <a:buFont typeface="Monotype Sorts"/>
              <a:buNone/>
              <a:defRPr/>
            </a:pPr>
            <a:r>
              <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10</a:t>
            </a:r>
            <a:endPar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ctr" defTabSz="424180" eaLnBrk="0" hangingPunct="0">
              <a:buClr>
                <a:srgbClr val="FF0000"/>
              </a:buClr>
              <a:buSzPct val="90000"/>
              <a:buFont typeface="Monotype Sorts"/>
              <a:buNone/>
              <a:defRPr/>
            </a:pPr>
            <a:r>
              <a:rPr kumimoji="0" lang="en-US" altLang="zh-CN" sz="22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15</a:t>
            </a:r>
            <a:endParaRPr kumimoji="0" lang="en-US" altLang="zh-CN" sz="2200" b="0" kern="1200" cap="none" spc="0" normalizeH="0" baseline="0" noProof="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1057799" name="Text Box 7"/>
          <p:cNvSpPr txBox="1">
            <a:spLocks noChangeArrowheads="1"/>
          </p:cNvSpPr>
          <p:nvPr/>
        </p:nvSpPr>
        <p:spPr bwMode="auto">
          <a:xfrm>
            <a:off x="8075613" y="1901825"/>
            <a:ext cx="368300" cy="3754438"/>
          </a:xfrm>
          <a:prstGeom prst="rect">
            <a:avLst/>
          </a:prstGeom>
          <a:noFill/>
          <a:ln w="9525">
            <a:noFill/>
            <a:miter lim="800000"/>
          </a:ln>
          <a:effectLst/>
        </p:spPr>
        <p:txBody>
          <a:bodyPr lIns="0" tIns="0" rIns="0" bIns="0"/>
          <a:p>
            <a:pPr algn="ctr" defTabSz="424180" eaLnBrk="0" hangingPunct="0">
              <a:buClr>
                <a:srgbClr val="FF0000"/>
              </a:buClr>
              <a:buSzPct val="90000"/>
              <a:buFont typeface="Monotype Sorts"/>
            </a:pPr>
            <a:r>
              <a:rPr lang="en-US" altLang="zh-CN" sz="2200">
                <a:effectLst>
                  <a:outerShdw blurRad="38100" dist="38100" dir="2700000">
                    <a:srgbClr val="FFFFFF"/>
                  </a:outerShdw>
                </a:effectLst>
                <a:latin typeface="Arial" panose="020B0604020202020204" pitchFamily="34" charset="0"/>
                <a:ea typeface="宋体" panose="02010600030101010101" pitchFamily="2" charset="-122"/>
              </a:rPr>
              <a:t>%</a:t>
            </a:r>
            <a:endParaRPr lang="en-US" altLang="zh-CN" sz="2200">
              <a:effectLst>
                <a:outerShdw blurRad="38100" dist="38100" dir="2700000">
                  <a:srgbClr val="FFFFFF"/>
                </a:outerShdw>
              </a:effectLst>
              <a:latin typeface="Arial" panose="020B0604020202020204" pitchFamily="34" charset="0"/>
              <a:ea typeface="宋体" panose="02010600030101010101" pitchFamily="2" charset="-122"/>
            </a:endParaRPr>
          </a:p>
          <a:p>
            <a:pPr algn="ctr" defTabSz="424180" eaLnBrk="0" hangingPunct="0">
              <a:buClr>
                <a:srgbClr val="FF0000"/>
              </a:buClr>
              <a:buSzPct val="90000"/>
              <a:buFont typeface="Monotype Sorts"/>
            </a:pPr>
            <a:endParaRPr lang="en-US" altLang="zh-CN" sz="2200">
              <a:effectLst>
                <a:outerShdw blurRad="38100" dist="38100" dir="2700000">
                  <a:srgbClr val="FFFFFF"/>
                </a:outerShdw>
              </a:effectLst>
              <a:latin typeface="Arial" panose="020B0604020202020204" pitchFamily="34" charset="0"/>
              <a:ea typeface="宋体" panose="02010600030101010101" pitchFamily="2" charset="-122"/>
            </a:endParaRPr>
          </a:p>
          <a:p>
            <a:pPr algn="ctr" defTabSz="424180" eaLnBrk="0" hangingPunct="0">
              <a:buClr>
                <a:srgbClr val="FF0000"/>
              </a:buClr>
              <a:buSzPct val="90000"/>
              <a:buFont typeface="Monotype Sorts"/>
            </a:pPr>
            <a:endParaRPr lang="en-US" altLang="zh-CN" sz="2200">
              <a:effectLst>
                <a:outerShdw blurRad="38100" dist="38100" dir="2700000">
                  <a:srgbClr val="FFFFFF"/>
                </a:outerShdw>
              </a:effectLst>
              <a:latin typeface="Arial" panose="020B0604020202020204" pitchFamily="34" charset="0"/>
              <a:ea typeface="宋体" panose="02010600030101010101" pitchFamily="2" charset="-122"/>
            </a:endParaRPr>
          </a:p>
          <a:p>
            <a:pPr algn="ctr" defTabSz="424180" eaLnBrk="0" hangingPunct="0">
              <a:buClr>
                <a:srgbClr val="FF0000"/>
              </a:buClr>
              <a:buSzPct val="90000"/>
              <a:buFont typeface="Monotype Sorts"/>
            </a:pPr>
            <a:r>
              <a:rPr lang="en-US" altLang="zh-CN" sz="2200" b="0">
                <a:effectLst>
                  <a:outerShdw blurRad="38100" dist="38100" dir="2700000">
                    <a:srgbClr val="FFFFFF"/>
                  </a:outerShdw>
                </a:effectLst>
                <a:latin typeface="Arial" panose="020B0604020202020204" pitchFamily="34" charset="0"/>
                <a:ea typeface="宋体" panose="02010600030101010101" pitchFamily="2" charset="-122"/>
              </a:rPr>
              <a:t>8</a:t>
            </a:r>
            <a:endParaRPr lang="en-US" altLang="zh-CN" sz="2200" b="0">
              <a:effectLst>
                <a:outerShdw blurRad="38100" dist="38100" dir="2700000">
                  <a:srgbClr val="FFFFFF"/>
                </a:outerShdw>
              </a:effectLst>
              <a:latin typeface="Arial" panose="020B0604020202020204" pitchFamily="34" charset="0"/>
              <a:ea typeface="宋体" panose="02010600030101010101" pitchFamily="2" charset="-122"/>
            </a:endParaRPr>
          </a:p>
          <a:p>
            <a:pPr algn="ctr" defTabSz="424180" eaLnBrk="0" hangingPunct="0">
              <a:buClr>
                <a:srgbClr val="FF0000"/>
              </a:buClr>
              <a:buSzPct val="90000"/>
              <a:buFont typeface="Monotype Sorts"/>
            </a:pPr>
            <a:r>
              <a:rPr lang="en-US" altLang="zh-CN" sz="2200" b="0">
                <a:effectLst>
                  <a:outerShdw blurRad="38100" dist="38100" dir="2700000">
                    <a:srgbClr val="FFFFFF"/>
                  </a:outerShdw>
                </a:effectLst>
                <a:latin typeface="Arial" panose="020B0604020202020204" pitchFamily="34" charset="0"/>
                <a:ea typeface="宋体" panose="02010600030101010101" pitchFamily="2" charset="-122"/>
              </a:rPr>
              <a:t>11</a:t>
            </a:r>
            <a:endParaRPr lang="en-US" altLang="zh-CN" sz="2200" b="0">
              <a:effectLst>
                <a:outerShdw blurRad="38100" dist="38100" dir="2700000">
                  <a:srgbClr val="FFFFFF"/>
                </a:outerShdw>
              </a:effectLst>
              <a:latin typeface="Arial" panose="020B0604020202020204" pitchFamily="34" charset="0"/>
              <a:ea typeface="宋体" panose="02010600030101010101" pitchFamily="2" charset="-122"/>
            </a:endParaRPr>
          </a:p>
          <a:p>
            <a:pPr algn="ctr" defTabSz="424180" eaLnBrk="0" hangingPunct="0">
              <a:buClr>
                <a:srgbClr val="FF0000"/>
              </a:buClr>
              <a:buSzPct val="90000"/>
              <a:buFont typeface="Monotype Sorts"/>
            </a:pPr>
            <a:r>
              <a:rPr lang="en-US" altLang="zh-CN" sz="2200" b="0">
                <a:effectLst>
                  <a:outerShdw blurRad="38100" dist="38100" dir="2700000">
                    <a:srgbClr val="FFFFFF"/>
                  </a:outerShdw>
                </a:effectLst>
                <a:latin typeface="Arial" panose="020B0604020202020204" pitchFamily="34" charset="0"/>
                <a:ea typeface="宋体" panose="02010600030101010101" pitchFamily="2" charset="-122"/>
              </a:rPr>
              <a:t>10</a:t>
            </a:r>
            <a:endParaRPr lang="en-US" altLang="zh-CN" sz="2200" b="0">
              <a:effectLst>
                <a:outerShdw blurRad="38100" dist="38100" dir="2700000">
                  <a:srgbClr val="FFFFFF"/>
                </a:outerShdw>
              </a:effectLst>
              <a:latin typeface="Arial" panose="020B0604020202020204" pitchFamily="34" charset="0"/>
              <a:ea typeface="宋体" panose="02010600030101010101" pitchFamily="2" charset="-122"/>
            </a:endParaRPr>
          </a:p>
          <a:p>
            <a:pPr algn="ctr" defTabSz="424180" eaLnBrk="0" hangingPunct="0">
              <a:buClr>
                <a:srgbClr val="FF0000"/>
              </a:buClr>
              <a:buSzPct val="90000"/>
              <a:buFont typeface="Monotype Sorts"/>
            </a:pPr>
            <a:r>
              <a:rPr lang="en-US" altLang="zh-CN" sz="2200" b="0">
                <a:effectLst>
                  <a:outerShdw blurRad="38100" dist="38100" dir="2700000">
                    <a:srgbClr val="FFFFFF"/>
                  </a:outerShdw>
                </a:effectLst>
                <a:latin typeface="Arial" panose="020B0604020202020204" pitchFamily="34" charset="0"/>
                <a:ea typeface="宋体" panose="02010600030101010101" pitchFamily="2" charset="-122"/>
              </a:rPr>
              <a:t>7</a:t>
            </a:r>
            <a:endParaRPr lang="en-US" altLang="zh-CN" sz="2200" b="0">
              <a:effectLst>
                <a:outerShdw blurRad="38100" dist="38100" dir="2700000">
                  <a:srgbClr val="FFFFFF"/>
                </a:outerShdw>
              </a:effectLst>
              <a:latin typeface="Arial" panose="020B0604020202020204" pitchFamily="34" charset="0"/>
              <a:ea typeface="宋体" panose="02010600030101010101" pitchFamily="2" charset="-122"/>
            </a:endParaRPr>
          </a:p>
          <a:p>
            <a:pPr algn="ctr" defTabSz="424180" eaLnBrk="0" hangingPunct="0">
              <a:buClr>
                <a:srgbClr val="FF0000"/>
              </a:buClr>
              <a:buSzPct val="90000"/>
              <a:buFont typeface="Monotype Sorts"/>
            </a:pPr>
            <a:r>
              <a:rPr lang="en-US" altLang="zh-CN" sz="2200" b="0">
                <a:effectLst>
                  <a:outerShdw blurRad="38100" dist="38100" dir="2700000">
                    <a:srgbClr val="FFFFFF"/>
                  </a:outerShdw>
                </a:effectLst>
                <a:latin typeface="Arial" panose="020B0604020202020204" pitchFamily="34" charset="0"/>
                <a:ea typeface="宋体" panose="02010600030101010101" pitchFamily="2" charset="-122"/>
              </a:rPr>
              <a:t>8</a:t>
            </a:r>
            <a:endParaRPr lang="en-US" altLang="zh-CN" sz="2200" b="0">
              <a:effectLst>
                <a:outerShdw blurRad="38100" dist="38100" dir="2700000">
                  <a:srgbClr val="FFFFFF"/>
                </a:outerShdw>
              </a:effectLst>
              <a:latin typeface="Arial" panose="020B0604020202020204" pitchFamily="34" charset="0"/>
              <a:ea typeface="宋体" panose="02010600030101010101" pitchFamily="2" charset="-122"/>
            </a:endParaRPr>
          </a:p>
          <a:p>
            <a:pPr algn="ctr" defTabSz="424180" eaLnBrk="0" hangingPunct="0">
              <a:buClr>
                <a:srgbClr val="FF0000"/>
              </a:buClr>
              <a:buSzPct val="90000"/>
              <a:buFont typeface="Monotype Sorts"/>
            </a:pPr>
            <a:r>
              <a:rPr lang="en-US" altLang="zh-CN" sz="2200" b="0">
                <a:effectLst>
                  <a:outerShdw blurRad="38100" dist="38100" dir="2700000">
                    <a:srgbClr val="FFFFFF"/>
                  </a:outerShdw>
                </a:effectLst>
                <a:latin typeface="Arial" panose="020B0604020202020204" pitchFamily="34" charset="0"/>
                <a:ea typeface="宋体" panose="02010600030101010101" pitchFamily="2" charset="-122"/>
              </a:rPr>
              <a:t>10</a:t>
            </a:r>
            <a:endParaRPr lang="en-US" altLang="zh-CN" sz="2200" b="0">
              <a:effectLst>
                <a:outerShdw blurRad="38100" dist="38100" dir="2700000">
                  <a:srgbClr val="FFFFFF"/>
                </a:outerShdw>
              </a:effectLst>
              <a:latin typeface="Arial" panose="020B0604020202020204" pitchFamily="34" charset="0"/>
              <a:ea typeface="宋体" panose="02010600030101010101" pitchFamily="2" charset="-122"/>
            </a:endParaRPr>
          </a:p>
          <a:p>
            <a:pPr algn="ctr" defTabSz="424180" eaLnBrk="0" hangingPunct="0">
              <a:buClr>
                <a:srgbClr val="FF0000"/>
              </a:buClr>
              <a:buSzPct val="90000"/>
              <a:buFont typeface="Monotype Sorts"/>
            </a:pPr>
            <a:r>
              <a:rPr lang="en-US" altLang="zh-CN" sz="2200" b="0">
                <a:effectLst>
                  <a:outerShdw blurRad="38100" dist="38100" dir="2700000">
                    <a:srgbClr val="FFFFFF"/>
                  </a:outerShdw>
                </a:effectLst>
                <a:latin typeface="Arial" panose="020B0604020202020204" pitchFamily="34" charset="0"/>
                <a:ea typeface="宋体" panose="02010600030101010101" pitchFamily="2" charset="-122"/>
              </a:rPr>
              <a:t>15</a:t>
            </a:r>
            <a:endParaRPr lang="en-US" altLang="zh-CN" sz="2200" b="0">
              <a:effectLst>
                <a:outerShdw blurRad="38100" dist="38100" dir="2700000">
                  <a:srgbClr val="FFFFFF"/>
                </a:outerShdw>
              </a:effectLst>
              <a:latin typeface="Times New Roman" panose="02020603050405020304" pitchFamily="18" charset="0"/>
              <a:ea typeface="宋体" panose="02010600030101010101" pitchFamily="2" charset="-122"/>
            </a:endParaRPr>
          </a:p>
        </p:txBody>
      </p:sp>
      <p:sp>
        <p:nvSpPr>
          <p:cNvPr id="56328" name="Line 8"/>
          <p:cNvSpPr/>
          <p:nvPr/>
        </p:nvSpPr>
        <p:spPr>
          <a:xfrm>
            <a:off x="1460500" y="2673350"/>
            <a:ext cx="6951663" cy="0"/>
          </a:xfrm>
          <a:prstGeom prst="line">
            <a:avLst/>
          </a:prstGeom>
          <a:ln w="31591" cap="flat" cmpd="sng">
            <a:solidFill>
              <a:srgbClr val="FF0000"/>
            </a:solidFill>
            <a:prstDash val="solid"/>
            <a:headEnd type="none" w="med" len="med"/>
            <a:tailEnd type="none" w="med" len="med"/>
          </a:ln>
        </p:spPr>
      </p:sp>
      <p:sp>
        <p:nvSpPr>
          <p:cNvPr id="56329" name="Rectangle 9"/>
          <p:cNvSpPr>
            <a:spLocks noGrp="1"/>
          </p:cNvSpPr>
          <p:nvPr>
            <p:ph type="title"/>
          </p:nvPr>
        </p:nvSpPr>
        <p:spPr>
          <a:ln/>
        </p:spPr>
        <p:txBody>
          <a:bodyPr vert="horz" wrap="square" lIns="91440" tIns="45720" rIns="91440" bIns="45720" anchor="ctr" anchorCtr="0"/>
          <a:p>
            <a:pPr eaLnBrk="1" hangingPunct="1"/>
            <a:r>
              <a:rPr lang="zh-CN" altLang="en-US" dirty="0">
                <a:solidFill>
                  <a:srgbClr val="CC3300"/>
                </a:solidFill>
                <a:ea typeface="宋体" panose="02010600030101010101" pitchFamily="2" charset="-122"/>
              </a:rPr>
              <a:t>价值分析案例</a:t>
            </a:r>
            <a:endParaRPr lang="zh-CN" altLang="en-US" dirty="0">
              <a:solidFill>
                <a:srgbClr val="CC3300"/>
              </a:solidFill>
              <a:ea typeface="宋体" panose="02010600030101010101" pitchFamily="2" charset="-122"/>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2034" name="Rectangle 2"/>
          <p:cNvSpPr>
            <a:spLocks noChangeArrowheads="1"/>
          </p:cNvSpPr>
          <p:nvPr/>
        </p:nvSpPr>
        <p:spPr bwMode="auto">
          <a:xfrm>
            <a:off x="0" y="334963"/>
            <a:ext cx="9904413" cy="641350"/>
          </a:xfrm>
          <a:prstGeom prst="rect">
            <a:avLst/>
          </a:prstGeom>
          <a:noFill/>
          <a:ln w="9525">
            <a:noFill/>
            <a:miter lim="800000"/>
          </a:ln>
          <a:effectLst/>
        </p:spPr>
        <p:txBody>
          <a:bodyPr lIns="92075" tIns="46038" rIns="92075" bIns="46038">
            <a:spAutoFit/>
          </a:bodyPr>
          <a:lstStyle/>
          <a:p>
            <a:pPr marL="0" marR="0" lvl="0" indent="0" algn="ctr" defTabSz="824230" rtl="0" eaLnBrk="0" fontAlgn="base" latinLnBrk="0" hangingPunct="0">
              <a:lnSpc>
                <a:spcPct val="100000"/>
              </a:lnSpc>
              <a:spcBef>
                <a:spcPct val="0"/>
              </a:spcBef>
              <a:spcAft>
                <a:spcPct val="0"/>
              </a:spcAft>
              <a:buClrTx/>
              <a:buSzTx/>
              <a:buFontTx/>
              <a:buNone/>
              <a:defRPr/>
            </a:pPr>
            <a:endParaRPr kumimoji="0" lang="en-US" altLang="zh-CN"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50531" name="Rectangle 3"/>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4. </a:t>
            </a:r>
            <a:r>
              <a:rPr lang="zh-CN" altLang="en-US" dirty="0">
                <a:ea typeface="宋体" panose="02010600030101010101" pitchFamily="2" charset="-122"/>
              </a:rPr>
              <a:t>超市放在哪里</a:t>
            </a:r>
            <a:r>
              <a:rPr lang="en-US" altLang="zh-CN">
                <a:ea typeface="宋体" panose="02010600030101010101" pitchFamily="2" charset="-122"/>
              </a:rPr>
              <a:t> ?</a:t>
            </a:r>
            <a:endParaRPr lang="en-US" altLang="zh-CN">
              <a:ea typeface="宋体" panose="02010600030101010101" pitchFamily="2" charset="-122"/>
            </a:endParaRPr>
          </a:p>
        </p:txBody>
      </p:sp>
      <p:sp>
        <p:nvSpPr>
          <p:cNvPr id="150532" name="Rectangle 4"/>
          <p:cNvSpPr>
            <a:spLocks noGrp="1"/>
          </p:cNvSpPr>
          <p:nvPr>
            <p:ph idx="1"/>
          </p:nvPr>
        </p:nvSpPr>
        <p:spPr>
          <a:ln/>
        </p:spPr>
        <p:txBody>
          <a:bodyPr vert="horz" wrap="square" lIns="91440" tIns="45720" rIns="91440" bIns="45720" anchor="t" anchorCtr="0"/>
          <a:p>
            <a:pPr eaLnBrk="1" hangingPunct="1"/>
            <a:r>
              <a:rPr lang="zh-CN" altLang="en-US" dirty="0">
                <a:ea typeface="宋体" panose="02010600030101010101" pitchFamily="2" charset="-122"/>
              </a:rPr>
              <a:t>当需要时使用生产超市 </a:t>
            </a:r>
            <a:r>
              <a:rPr lang="en-US" altLang="zh-CN">
                <a:ea typeface="宋体" panose="02010600030101010101" pitchFamily="2" charset="-122"/>
              </a:rPr>
              <a:t>:</a:t>
            </a:r>
            <a:endParaRPr lang="en-US" altLang="zh-CN">
              <a:ea typeface="宋体" panose="02010600030101010101" pitchFamily="2" charset="-122"/>
            </a:endParaRPr>
          </a:p>
          <a:p>
            <a:pPr lvl="1" eaLnBrk="1" hangingPunct="1"/>
            <a:r>
              <a:rPr lang="zh-CN" altLang="en-US" dirty="0">
                <a:ea typeface="宋体" panose="02010600030101010101" pitchFamily="2" charset="-122"/>
              </a:rPr>
              <a:t> 短的操作时间</a:t>
            </a:r>
            <a:r>
              <a:rPr lang="en-US" altLang="zh-CN">
                <a:ea typeface="宋体" panose="02010600030101010101" pitchFamily="2" charset="-122"/>
              </a:rPr>
              <a:t> </a:t>
            </a:r>
            <a:endParaRPr lang="en-US" altLang="zh-CN"/>
          </a:p>
          <a:p>
            <a:pPr lvl="1" eaLnBrk="1" hangingPunct="1"/>
            <a:r>
              <a:rPr lang="en-US" altLang="zh-CN"/>
              <a:t>  </a:t>
            </a:r>
            <a:r>
              <a:rPr lang="zh-CN" altLang="en-US" dirty="0">
                <a:ea typeface="宋体" panose="02010600030101010101" pitchFamily="2" charset="-122"/>
              </a:rPr>
              <a:t>多样顾客</a:t>
            </a:r>
            <a:r>
              <a:rPr lang="en-US" altLang="zh-CN">
                <a:ea typeface="宋体" panose="02010600030101010101" pitchFamily="2" charset="-122"/>
              </a:rPr>
              <a:t> </a:t>
            </a:r>
            <a:endParaRPr lang="en-US" altLang="zh-CN"/>
          </a:p>
          <a:p>
            <a:pPr lvl="1" eaLnBrk="1" hangingPunct="1"/>
            <a:r>
              <a:rPr lang="en-US" altLang="zh-CN"/>
              <a:t>  </a:t>
            </a:r>
            <a:r>
              <a:rPr lang="zh-CN" altLang="en-US" dirty="0">
                <a:ea typeface="宋体" panose="02010600030101010101" pitchFamily="2" charset="-122"/>
              </a:rPr>
              <a:t>长时间设置</a:t>
            </a:r>
            <a:endParaRPr lang="en-US" altLang="zh-CN"/>
          </a:p>
          <a:p>
            <a:pPr lvl="1" eaLnBrk="1" hangingPunct="1"/>
            <a:r>
              <a:rPr lang="en-US" altLang="zh-CN"/>
              <a:t>  </a:t>
            </a:r>
            <a:r>
              <a:rPr lang="zh-CN" altLang="en-US" dirty="0">
                <a:ea typeface="宋体" panose="02010600030101010101" pitchFamily="2" charset="-122"/>
              </a:rPr>
              <a:t>长或非可靠的过程</a:t>
            </a:r>
            <a:r>
              <a:rPr lang="en-US" altLang="zh-CN">
                <a:ea typeface="宋体" panose="02010600030101010101" pitchFamily="2" charset="-122"/>
              </a:rPr>
              <a:t> </a:t>
            </a:r>
            <a:endParaRPr lang="en-US" altLang="zh-CN"/>
          </a:p>
          <a:p>
            <a:pPr lvl="1" eaLnBrk="1" hangingPunct="1"/>
            <a:r>
              <a:rPr lang="en-US" altLang="zh-CN"/>
              <a:t>  </a:t>
            </a:r>
            <a:r>
              <a:rPr lang="zh-CN" altLang="en-US" dirty="0">
                <a:ea typeface="宋体" panose="02010600030101010101" pitchFamily="2" charset="-122"/>
              </a:rPr>
              <a:t>远距离外面供货</a:t>
            </a:r>
            <a:r>
              <a:rPr lang="en-US" altLang="zh-CN">
                <a:ea typeface="宋体" panose="02010600030101010101" pitchFamily="2" charset="-122"/>
              </a:rPr>
              <a:t> </a:t>
            </a:r>
            <a:endParaRPr lang="en-US" altLang="zh-CN"/>
          </a:p>
          <a:p>
            <a:pPr eaLnBrk="1" hangingPunct="1"/>
            <a:endParaRPr lang="en-US" altLang="zh-CN"/>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082" name="Rectangle 2"/>
          <p:cNvSpPr>
            <a:spLocks noChangeArrowheads="1"/>
          </p:cNvSpPr>
          <p:nvPr/>
        </p:nvSpPr>
        <p:spPr bwMode="auto">
          <a:xfrm>
            <a:off x="0" y="212725"/>
            <a:ext cx="9904413" cy="641350"/>
          </a:xfrm>
          <a:prstGeom prst="rect">
            <a:avLst/>
          </a:prstGeom>
          <a:noFill/>
          <a:ln w="9525">
            <a:noFill/>
            <a:miter lim="800000"/>
          </a:ln>
          <a:effectLst/>
        </p:spPr>
        <p:txBody>
          <a:bodyPr lIns="92075" tIns="46038" rIns="92075" bIns="46038">
            <a:spAutoFit/>
          </a:bodyPr>
          <a:lstStyle/>
          <a:p>
            <a:pPr marL="457200" marR="0" lvl="4" indent="0" algn="ctr" defTabSz="824230" rtl="0" eaLnBrk="0" fontAlgn="base" latinLnBrk="0" hangingPunct="0">
              <a:lnSpc>
                <a:spcPct val="100000"/>
              </a:lnSpc>
              <a:spcBef>
                <a:spcPct val="0"/>
              </a:spcBef>
              <a:spcAft>
                <a:spcPct val="0"/>
              </a:spcAft>
              <a:buClrTx/>
              <a:buSzTx/>
              <a:buFontTx/>
              <a:buNone/>
              <a:defRPr/>
            </a:pPr>
            <a:endParaRPr kumimoji="0" lang="en-US" altLang="zh-CN" sz="36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51555" name="Rectangle 3"/>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4.  ACME </a:t>
            </a:r>
            <a:r>
              <a:rPr lang="zh-CN" altLang="en-US" dirty="0">
                <a:ea typeface="宋体" panose="02010600030101010101" pitchFamily="2" charset="-122"/>
              </a:rPr>
              <a:t>超市</a:t>
            </a:r>
            <a:r>
              <a:rPr lang="en-US" altLang="zh-CN">
                <a:ea typeface="宋体" panose="02010600030101010101" pitchFamily="2" charset="-122"/>
              </a:rPr>
              <a:t> </a:t>
            </a:r>
            <a:endParaRPr lang="en-US" altLang="zh-CN"/>
          </a:p>
        </p:txBody>
      </p:sp>
      <p:sp>
        <p:nvSpPr>
          <p:cNvPr id="151556" name="Rectangle 4"/>
          <p:cNvSpPr>
            <a:spLocks noGrp="1"/>
          </p:cNvSpPr>
          <p:nvPr>
            <p:ph idx="1"/>
          </p:nvPr>
        </p:nvSpPr>
        <p:spPr>
          <a:ln/>
        </p:spPr>
        <p:txBody>
          <a:bodyPr vert="horz" wrap="square" lIns="91440" tIns="45720" rIns="91440" bIns="45720" anchor="t" anchorCtr="0"/>
          <a:p>
            <a:pPr marL="533400" indent="-533400" eaLnBrk="1" hangingPunct="1">
              <a:buSzTx/>
              <a:buFontTx/>
              <a:buAutoNum type="arabicPeriod"/>
            </a:pPr>
            <a:r>
              <a:rPr lang="zh-CN" altLang="en-US" dirty="0">
                <a:ea typeface="宋体" panose="02010600030101010101" pitchFamily="2" charset="-122"/>
              </a:rPr>
              <a:t>冲压后</a:t>
            </a:r>
            <a:r>
              <a:rPr lang="en-US" altLang="zh-CN">
                <a:ea typeface="宋体" panose="02010600030101010101" pitchFamily="2" charset="-122"/>
              </a:rPr>
              <a:t> : </a:t>
            </a:r>
            <a:br>
              <a:rPr lang="en-US" altLang="zh-CN">
                <a:ea typeface="宋体" panose="02010600030101010101" pitchFamily="2" charset="-122"/>
              </a:rPr>
            </a:br>
            <a:r>
              <a:rPr lang="zh-CN" altLang="en-US" dirty="0">
                <a:ea typeface="宋体" panose="02010600030101010101" pitchFamily="2" charset="-122"/>
              </a:rPr>
              <a:t>操作结速很快，设置时间很长</a:t>
            </a:r>
            <a:r>
              <a:rPr lang="en-US" altLang="zh-CN">
                <a:ea typeface="宋体" panose="02010600030101010101" pitchFamily="2" charset="-122"/>
              </a:rPr>
              <a:t> </a:t>
            </a:r>
            <a:endParaRPr lang="en-US" altLang="zh-CN"/>
          </a:p>
          <a:p>
            <a:pPr marL="914400" lvl="1" indent="-457200" eaLnBrk="1" hangingPunct="1">
              <a:buSzTx/>
            </a:pPr>
            <a:r>
              <a:rPr lang="zh-CN" altLang="en-US" dirty="0">
                <a:ea typeface="宋体" panose="02010600030101010101" pitchFamily="2" charset="-122"/>
              </a:rPr>
              <a:t>使用批次信号看板（三角式）来安排超市并杜绝周计划</a:t>
            </a:r>
            <a:r>
              <a:rPr lang="en-US" altLang="zh-CN">
                <a:ea typeface="宋体" panose="02010600030101010101" pitchFamily="2" charset="-122"/>
              </a:rPr>
              <a:t> </a:t>
            </a:r>
            <a:endParaRPr lang="en-US" altLang="zh-CN"/>
          </a:p>
          <a:p>
            <a:pPr marL="914400" lvl="1" indent="-457200" eaLnBrk="1" hangingPunct="1">
              <a:buSzTx/>
              <a:buFont typeface="Wingdings" panose="05000000000000000000" pitchFamily="2" charset="2"/>
              <a:buAutoNum type="arabicPeriod"/>
            </a:pPr>
            <a:endParaRPr lang="en-US" altLang="zh-CN"/>
          </a:p>
          <a:p>
            <a:pPr marL="533400" indent="-533400" eaLnBrk="1" hangingPunct="1">
              <a:buSzTx/>
              <a:buFontTx/>
              <a:buAutoNum type="arabicPeriod"/>
            </a:pPr>
            <a:r>
              <a:rPr lang="zh-CN" altLang="en-US" dirty="0">
                <a:ea typeface="宋体" panose="02010600030101010101" pitchFamily="2" charset="-122"/>
              </a:rPr>
              <a:t>冲压前</a:t>
            </a:r>
            <a:r>
              <a:rPr lang="en-US" altLang="zh-CN">
                <a:ea typeface="宋体" panose="02010600030101010101" pitchFamily="2" charset="-122"/>
              </a:rPr>
              <a:t> : </a:t>
            </a:r>
            <a:br>
              <a:rPr lang="en-US" altLang="zh-CN">
                <a:ea typeface="宋体" panose="02010600030101010101" pitchFamily="2" charset="-122"/>
              </a:rPr>
            </a:br>
            <a:r>
              <a:rPr lang="zh-CN" altLang="en-US" dirty="0">
                <a:ea typeface="宋体" panose="02010600030101010101" pitchFamily="2" charset="-122"/>
              </a:rPr>
              <a:t>供方尽量不改变批次尺寸或一次运货量</a:t>
            </a:r>
            <a:r>
              <a:rPr lang="en-US" altLang="zh-CN">
                <a:ea typeface="宋体" panose="02010600030101010101" pitchFamily="2" charset="-122"/>
              </a:rPr>
              <a:t> </a:t>
            </a:r>
            <a:endParaRPr lang="en-US" altLang="zh-CN"/>
          </a:p>
          <a:p>
            <a:pPr marL="914400" lvl="1" indent="-457200" eaLnBrk="1" hangingPunct="1">
              <a:buSzTx/>
            </a:pPr>
            <a:r>
              <a:rPr lang="zh-CN" altLang="en-US" dirty="0">
                <a:ea typeface="宋体" panose="02010600030101010101" pitchFamily="2" charset="-122"/>
              </a:rPr>
              <a:t>每次钢卷使用完，发看板给生产控制</a:t>
            </a:r>
            <a:r>
              <a:rPr lang="en-US" altLang="zh-CN">
                <a:ea typeface="宋体" panose="02010600030101010101" pitchFamily="2" charset="-122"/>
              </a:rPr>
              <a:t> </a:t>
            </a:r>
            <a:endParaRPr lang="en-US" altLang="zh-CN"/>
          </a:p>
          <a:p>
            <a:pPr marL="914400" lvl="1" indent="-457200" eaLnBrk="1" hangingPunct="1">
              <a:buFont typeface="Wingdings" panose="05000000000000000000" pitchFamily="2" charset="2"/>
              <a:buAutoNum type="arabicPeriod"/>
            </a:pPr>
            <a:endParaRPr lang="en-US" altLang="zh-CN"/>
          </a:p>
          <a:p>
            <a:pPr marL="914400" lvl="1" indent="-457200" eaLnBrk="1" hangingPunct="1">
              <a:buFont typeface="Wingdings" panose="05000000000000000000" pitchFamily="2" charset="2"/>
              <a:buAutoNum type="arabicPeriod"/>
            </a:pPr>
            <a:endParaRPr lang="en-US" altLang="zh-CN"/>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Text Box 2"/>
          <p:cNvSpPr txBox="1"/>
          <p:nvPr/>
        </p:nvSpPr>
        <p:spPr>
          <a:xfrm>
            <a:off x="1423988" y="260350"/>
            <a:ext cx="7754937" cy="641350"/>
          </a:xfrm>
          <a:prstGeom prst="rect">
            <a:avLst/>
          </a:prstGeom>
          <a:noFill/>
          <a:ln w="9525">
            <a:noFill/>
          </a:ln>
        </p:spPr>
        <p:txBody>
          <a:bodyPr>
            <a:spAutoFit/>
          </a:bodyPr>
          <a:p>
            <a:pPr algn="ctr" eaLnBrk="0" hangingPunct="0"/>
            <a:r>
              <a:rPr lang="zh-CN" altLang="en-US" sz="3600" dirty="0">
                <a:solidFill>
                  <a:srgbClr val="FF6600"/>
                </a:solidFill>
                <a:latin typeface="News Gothic" pitchFamily="2" charset="0"/>
                <a:ea typeface="宋体" panose="02010600030101010101" pitchFamily="2" charset="-122"/>
              </a:rPr>
              <a:t>拉动原则的超市系统</a:t>
            </a:r>
            <a:endParaRPr lang="en-US" altLang="zh-CN" sz="3600">
              <a:solidFill>
                <a:srgbClr val="FF6600"/>
              </a:solidFill>
              <a:latin typeface="News Gothic" pitchFamily="2" charset="0"/>
              <a:ea typeface="宋体" panose="02010600030101010101" pitchFamily="2" charset="-122"/>
            </a:endParaRPr>
          </a:p>
        </p:txBody>
      </p:sp>
      <p:grpSp>
        <p:nvGrpSpPr>
          <p:cNvPr id="152579" name="Group 3"/>
          <p:cNvGrpSpPr/>
          <p:nvPr/>
        </p:nvGrpSpPr>
        <p:grpSpPr>
          <a:xfrm>
            <a:off x="1487488" y="2051050"/>
            <a:ext cx="7497762" cy="3322638"/>
            <a:chOff x="937" y="1292"/>
            <a:chExt cx="4354" cy="1824"/>
          </a:xfrm>
        </p:grpSpPr>
        <p:grpSp>
          <p:nvGrpSpPr>
            <p:cNvPr id="152580" name="Group 4"/>
            <p:cNvGrpSpPr/>
            <p:nvPr/>
          </p:nvGrpSpPr>
          <p:grpSpPr>
            <a:xfrm>
              <a:off x="937" y="2068"/>
              <a:ext cx="433" cy="188"/>
              <a:chOff x="1495" y="3070"/>
              <a:chExt cx="434" cy="188"/>
            </a:xfrm>
          </p:grpSpPr>
          <p:sp>
            <p:nvSpPr>
              <p:cNvPr id="152645" name="Freeform 5"/>
              <p:cNvSpPr/>
              <p:nvPr/>
            </p:nvSpPr>
            <p:spPr>
              <a:xfrm>
                <a:off x="1523" y="3070"/>
                <a:ext cx="351" cy="184"/>
              </a:xfrm>
              <a:custGeom>
                <a:avLst/>
                <a:gdLst>
                  <a:gd name="txL" fmla="*/ 0 w 414"/>
                  <a:gd name="txT" fmla="*/ 0 h 360"/>
                  <a:gd name="txR" fmla="*/ 414 w 414"/>
                  <a:gd name="txB" fmla="*/ 360 h 360"/>
                </a:gdLst>
                <a:ahLst/>
                <a:cxnLst>
                  <a:cxn ang="0">
                    <a:pos x="298" y="257"/>
                  </a:cxn>
                  <a:cxn ang="0">
                    <a:pos x="0" y="257"/>
                  </a:cxn>
                  <a:cxn ang="0">
                    <a:pos x="0" y="0"/>
                  </a:cxn>
                  <a:cxn ang="0">
                    <a:pos x="73" y="99"/>
                  </a:cxn>
                  <a:cxn ang="0">
                    <a:pos x="73" y="0"/>
                  </a:cxn>
                  <a:cxn ang="0">
                    <a:pos x="142" y="99"/>
                  </a:cxn>
                  <a:cxn ang="0">
                    <a:pos x="147" y="0"/>
                  </a:cxn>
                  <a:cxn ang="0">
                    <a:pos x="225" y="99"/>
                  </a:cxn>
                  <a:cxn ang="0">
                    <a:pos x="225" y="0"/>
                  </a:cxn>
                  <a:cxn ang="0">
                    <a:pos x="298" y="99"/>
                  </a:cxn>
                  <a:cxn ang="0">
                    <a:pos x="298" y="257"/>
                  </a:cxn>
                </a:cxnLst>
                <a:rect l="txL" t="txT" r="txR" b="txB"/>
                <a:pathLst>
                  <a:path w="414" h="360">
                    <a:moveTo>
                      <a:pt x="414" y="360"/>
                    </a:moveTo>
                    <a:lnTo>
                      <a:pt x="0" y="360"/>
                    </a:lnTo>
                    <a:lnTo>
                      <a:pt x="0" y="0"/>
                    </a:lnTo>
                    <a:lnTo>
                      <a:pt x="102" y="138"/>
                    </a:lnTo>
                    <a:lnTo>
                      <a:pt x="102" y="0"/>
                    </a:lnTo>
                    <a:lnTo>
                      <a:pt x="198" y="138"/>
                    </a:lnTo>
                    <a:lnTo>
                      <a:pt x="204" y="0"/>
                    </a:lnTo>
                    <a:lnTo>
                      <a:pt x="312" y="138"/>
                    </a:lnTo>
                    <a:lnTo>
                      <a:pt x="312" y="0"/>
                    </a:lnTo>
                    <a:lnTo>
                      <a:pt x="414" y="138"/>
                    </a:lnTo>
                    <a:lnTo>
                      <a:pt x="414" y="360"/>
                    </a:lnTo>
                    <a:close/>
                  </a:path>
                </a:pathLst>
              </a:custGeom>
              <a:solidFill>
                <a:schemeClr val="bg1"/>
              </a:solidFill>
              <a:ln w="12700" cap="flat" cmpd="sng">
                <a:solidFill>
                  <a:schemeClr val="tx1"/>
                </a:solidFill>
                <a:prstDash val="solid"/>
                <a:round/>
                <a:headEnd type="none" w="med" len="med"/>
                <a:tailEnd type="none" w="med" len="med"/>
              </a:ln>
            </p:spPr>
            <p:txBody>
              <a:bodyPr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646" name="Text Box 6"/>
              <p:cNvSpPr txBox="1"/>
              <p:nvPr/>
            </p:nvSpPr>
            <p:spPr>
              <a:xfrm>
                <a:off x="1495" y="3149"/>
                <a:ext cx="434" cy="109"/>
              </a:xfrm>
              <a:prstGeom prst="rect">
                <a:avLst/>
              </a:prstGeom>
              <a:noFill/>
              <a:ln w="12700">
                <a:noFill/>
              </a:ln>
            </p:spPr>
            <p:txBody>
              <a:bodyPr lIns="90000" tIns="46800" rIns="90000" bIns="0">
                <a:spAutoFit/>
              </a:bodyPr>
              <a:p>
                <a:pPr eaLnBrk="0" hangingPunct="0">
                  <a:spcBef>
                    <a:spcPct val="50000"/>
                  </a:spcBef>
                </a:pPr>
                <a:r>
                  <a:rPr lang="en-US" altLang="zh-CN" sz="1000" b="0">
                    <a:latin typeface="News Gothic" pitchFamily="2" charset="0"/>
                    <a:ea typeface="宋体" panose="02010600030101010101" pitchFamily="2" charset="-122"/>
                  </a:rPr>
                  <a:t>Supplier</a:t>
                </a:r>
                <a:endParaRPr lang="en-US" altLang="zh-CN" sz="1000" b="0">
                  <a:latin typeface="News Gothic" pitchFamily="2" charset="0"/>
                  <a:ea typeface="宋体" panose="02010600030101010101" pitchFamily="2" charset="-122"/>
                </a:endParaRPr>
              </a:p>
            </p:txBody>
          </p:sp>
        </p:grpSp>
        <p:sp>
          <p:nvSpPr>
            <p:cNvPr id="152581" name="Rectangle 7"/>
            <p:cNvSpPr/>
            <p:nvPr/>
          </p:nvSpPr>
          <p:spPr>
            <a:xfrm>
              <a:off x="4745" y="2018"/>
              <a:ext cx="546" cy="285"/>
            </a:xfrm>
            <a:prstGeom prst="rect">
              <a:avLst/>
            </a:prstGeom>
            <a:gradFill rotWithShape="0">
              <a:gsLst>
                <a:gs pos="0">
                  <a:srgbClr val="FFFFFF"/>
                </a:gs>
                <a:gs pos="100000">
                  <a:schemeClr val="accent2"/>
                </a:gs>
              </a:gsLst>
              <a:lin ang="2700000" scaled="1"/>
              <a:tileRect/>
            </a:gradFill>
            <a:ln w="12700" cap="flat" cmpd="sng">
              <a:solidFill>
                <a:schemeClr val="tx1"/>
              </a:solidFill>
              <a:prstDash val="solid"/>
              <a:miter/>
              <a:headEnd type="none" w="med" len="med"/>
              <a:tailEnd type="none" w="med" len="med"/>
            </a:ln>
          </p:spPr>
          <p:txBody>
            <a:bodyPr wrap="none" lIns="90000" tIns="46800" rIns="90000" bIns="0" anchor="ctr" anchorCtr="0"/>
            <a:p>
              <a:pPr algn="ctr" eaLnBrk="0" hangingPunct="0"/>
              <a:r>
                <a:rPr lang="en-US" altLang="zh-CN" sz="1000" b="0">
                  <a:latin typeface="News Gothic" pitchFamily="2" charset="0"/>
                  <a:ea typeface="宋体" panose="02010600030101010101" pitchFamily="2" charset="-122"/>
                </a:rPr>
                <a:t>Customer</a:t>
              </a:r>
              <a:endParaRPr lang="en-US" altLang="zh-CN" sz="1000" b="0">
                <a:latin typeface="News Gothic" pitchFamily="2" charset="0"/>
                <a:ea typeface="宋体" panose="02010600030101010101" pitchFamily="2" charset="-122"/>
              </a:endParaRPr>
            </a:p>
          </p:txBody>
        </p:sp>
        <p:grpSp>
          <p:nvGrpSpPr>
            <p:cNvPr id="152582" name="Group 8"/>
            <p:cNvGrpSpPr/>
            <p:nvPr/>
          </p:nvGrpSpPr>
          <p:grpSpPr>
            <a:xfrm>
              <a:off x="1200" y="1778"/>
              <a:ext cx="525" cy="815"/>
              <a:chOff x="1535" y="2322"/>
              <a:chExt cx="525" cy="815"/>
            </a:xfrm>
          </p:grpSpPr>
          <p:grpSp>
            <p:nvGrpSpPr>
              <p:cNvPr id="152635" name="Group 9"/>
              <p:cNvGrpSpPr/>
              <p:nvPr/>
            </p:nvGrpSpPr>
            <p:grpSpPr>
              <a:xfrm>
                <a:off x="1706" y="2322"/>
                <a:ext cx="176" cy="713"/>
                <a:chOff x="1992" y="2806"/>
                <a:chExt cx="176" cy="713"/>
              </a:xfrm>
            </p:grpSpPr>
            <p:sp>
              <p:nvSpPr>
                <p:cNvPr id="152637" name="Rectangle 10" descr="Zickzack"/>
                <p:cNvSpPr/>
                <p:nvPr/>
              </p:nvSpPr>
              <p:spPr>
                <a:xfrm rot="5400000">
                  <a:off x="1951" y="3336"/>
                  <a:ext cx="257" cy="109"/>
                </a:xfrm>
                <a:prstGeom prst="rect">
                  <a:avLst/>
                </a:prstGeom>
                <a:pattFill prst="zigZag">
                  <a:fgClr>
                    <a:schemeClr val="bg2"/>
                  </a:fgClr>
                  <a:bgClr>
                    <a:schemeClr val="bg1"/>
                  </a:bgClr>
                </a:pattFill>
                <a:ln w="12700" cap="flat" cmpd="sng">
                  <a:solidFill>
                    <a:schemeClr val="tx1"/>
                  </a:solidFill>
                  <a:prstDash val="solid"/>
                  <a:miter/>
                  <a:headEnd type="none" w="med" len="med"/>
                  <a:tailEnd type="none" w="med" len="med"/>
                </a:ln>
              </p:spPr>
              <p:txBody>
                <a:bodyPr rot="10800000" vert="eaVert"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638" name="Oval 11" descr="Kugeln"/>
                <p:cNvSpPr/>
                <p:nvPr/>
              </p:nvSpPr>
              <p:spPr>
                <a:xfrm>
                  <a:off x="2023" y="3135"/>
                  <a:ext cx="113" cy="246"/>
                </a:xfrm>
                <a:prstGeom prst="ellipse">
                  <a:avLst/>
                </a:prstGeom>
                <a:pattFill prst="sphere">
                  <a:fgClr>
                    <a:schemeClr val="tx1"/>
                  </a:fgClr>
                  <a:bgClr>
                    <a:schemeClr val="bg1"/>
                  </a:bgClr>
                </a:pattFill>
                <a:ln w="12700" cap="flat" cmpd="sng">
                  <a:solidFill>
                    <a:schemeClr val="tx1"/>
                  </a:solidFill>
                  <a:prstDash val="solid"/>
                  <a:headEnd type="none" w="med" len="med"/>
                  <a:tailEnd type="none" w="med" len="med"/>
                </a:ln>
              </p:spPr>
              <p:txBody>
                <a:bodyPr wrap="none"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639" name="AutoShape 12"/>
                <p:cNvSpPr/>
                <p:nvPr/>
              </p:nvSpPr>
              <p:spPr>
                <a:xfrm>
                  <a:off x="2023" y="2806"/>
                  <a:ext cx="113" cy="485"/>
                </a:xfrm>
                <a:prstGeom prst="triangle">
                  <a:avLst>
                    <a:gd name="adj" fmla="val 50000"/>
                  </a:avLst>
                </a:prstGeom>
                <a:solidFill>
                  <a:schemeClr val="folHlink"/>
                </a:solidFill>
                <a:ln w="12700" cap="flat" cmpd="sng">
                  <a:solidFill>
                    <a:schemeClr val="tx1"/>
                  </a:solidFill>
                  <a:prstDash val="solid"/>
                  <a:miter/>
                  <a:headEnd type="none" w="med" len="med"/>
                  <a:tailEnd type="none" w="med" len="med"/>
                </a:ln>
              </p:spPr>
              <p:txBody>
                <a:bodyPr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640" name="Oval 13" descr="Kugeln"/>
                <p:cNvSpPr/>
                <p:nvPr/>
              </p:nvSpPr>
              <p:spPr>
                <a:xfrm>
                  <a:off x="2023" y="2862"/>
                  <a:ext cx="113" cy="246"/>
                </a:xfrm>
                <a:prstGeom prst="ellipse">
                  <a:avLst/>
                </a:prstGeom>
                <a:pattFill prst="sphere">
                  <a:fgClr>
                    <a:schemeClr val="tx1"/>
                  </a:fgClr>
                  <a:bgClr>
                    <a:schemeClr val="bg1"/>
                  </a:bgClr>
                </a:pattFill>
                <a:ln w="12700" cap="flat" cmpd="sng">
                  <a:solidFill>
                    <a:schemeClr val="tx1"/>
                  </a:solidFill>
                  <a:prstDash val="solid"/>
                  <a:headEnd type="none" w="med" len="med"/>
                  <a:tailEnd type="none" w="med" len="med"/>
                </a:ln>
              </p:spPr>
              <p:txBody>
                <a:bodyPr wrap="none"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641" name="Rectangle 14"/>
                <p:cNvSpPr/>
                <p:nvPr/>
              </p:nvSpPr>
              <p:spPr>
                <a:xfrm>
                  <a:off x="1992" y="3096"/>
                  <a:ext cx="176" cy="184"/>
                </a:xfrm>
                <a:prstGeom prst="rect">
                  <a:avLst/>
                </a:prstGeom>
                <a:noFill/>
                <a:ln w="12700" cap="flat" cmpd="sng">
                  <a:solidFill>
                    <a:schemeClr val="tx1"/>
                  </a:solidFill>
                  <a:prstDash val="solid"/>
                  <a:miter/>
                  <a:headEnd type="none" w="med" len="med"/>
                  <a:tailEnd type="none" w="med" len="med"/>
                </a:ln>
              </p:spPr>
              <p:txBody>
                <a:bodyPr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642" name="Line 15"/>
                <p:cNvSpPr/>
                <p:nvPr/>
              </p:nvSpPr>
              <p:spPr>
                <a:xfrm>
                  <a:off x="1992" y="3044"/>
                  <a:ext cx="176" cy="0"/>
                </a:xfrm>
                <a:prstGeom prst="line">
                  <a:avLst/>
                </a:prstGeom>
                <a:ln w="12700" cap="flat" cmpd="sng">
                  <a:solidFill>
                    <a:schemeClr val="tx1"/>
                  </a:solidFill>
                  <a:prstDash val="solid"/>
                  <a:headEnd type="none" w="med" len="med"/>
                  <a:tailEnd type="none" w="med" len="med"/>
                </a:ln>
              </p:spPr>
            </p:sp>
            <p:sp>
              <p:nvSpPr>
                <p:cNvPr id="152643" name="Line 16"/>
                <p:cNvSpPr/>
                <p:nvPr/>
              </p:nvSpPr>
              <p:spPr>
                <a:xfrm>
                  <a:off x="1992" y="3188"/>
                  <a:ext cx="176" cy="0"/>
                </a:xfrm>
                <a:prstGeom prst="line">
                  <a:avLst/>
                </a:prstGeom>
                <a:ln w="12700" cap="flat" cmpd="sng">
                  <a:solidFill>
                    <a:schemeClr val="tx1"/>
                  </a:solidFill>
                  <a:prstDash val="solid"/>
                  <a:headEnd type="none" w="med" len="med"/>
                  <a:tailEnd type="none" w="med" len="med"/>
                </a:ln>
              </p:spPr>
            </p:sp>
            <p:sp>
              <p:nvSpPr>
                <p:cNvPr id="152644" name="Line 17"/>
                <p:cNvSpPr/>
                <p:nvPr/>
              </p:nvSpPr>
              <p:spPr>
                <a:xfrm>
                  <a:off x="1992" y="3316"/>
                  <a:ext cx="176" cy="0"/>
                </a:xfrm>
                <a:prstGeom prst="line">
                  <a:avLst/>
                </a:prstGeom>
                <a:ln w="12700" cap="flat" cmpd="sng">
                  <a:solidFill>
                    <a:schemeClr val="tx1"/>
                  </a:solidFill>
                  <a:prstDash val="solid"/>
                  <a:headEnd type="none" w="med" len="med"/>
                  <a:tailEnd type="none" w="med" len="med"/>
                </a:ln>
              </p:spPr>
            </p:sp>
          </p:grpSp>
          <p:sp>
            <p:nvSpPr>
              <p:cNvPr id="152636" name="Text Box 18"/>
              <p:cNvSpPr txBox="1"/>
              <p:nvPr/>
            </p:nvSpPr>
            <p:spPr>
              <a:xfrm>
                <a:off x="1535" y="3028"/>
                <a:ext cx="525" cy="109"/>
              </a:xfrm>
              <a:prstGeom prst="rect">
                <a:avLst/>
              </a:prstGeom>
              <a:noFill/>
              <a:ln w="12700">
                <a:noFill/>
              </a:ln>
            </p:spPr>
            <p:txBody>
              <a:bodyPr wrap="none" lIns="90000" tIns="46800" rIns="90000" bIns="0">
                <a:spAutoFit/>
              </a:bodyPr>
              <a:p>
                <a:pPr eaLnBrk="0" hangingPunct="0">
                  <a:spcBef>
                    <a:spcPct val="50000"/>
                  </a:spcBef>
                </a:pPr>
                <a:r>
                  <a:rPr lang="en-US" altLang="zh-CN" sz="1000" b="0">
                    <a:latin typeface="News Gothic" pitchFamily="2" charset="0"/>
                    <a:ea typeface="宋体" panose="02010600030101010101" pitchFamily="2" charset="-122"/>
                  </a:rPr>
                  <a:t>Supermarket</a:t>
                </a:r>
                <a:endParaRPr lang="en-US" altLang="zh-CN" sz="1000" b="0">
                  <a:latin typeface="News Gothic" pitchFamily="2" charset="0"/>
                  <a:ea typeface="宋体" panose="02010600030101010101" pitchFamily="2" charset="-122"/>
                </a:endParaRPr>
              </a:p>
            </p:txBody>
          </p:sp>
        </p:grpSp>
        <p:grpSp>
          <p:nvGrpSpPr>
            <p:cNvPr id="152583" name="Group 19"/>
            <p:cNvGrpSpPr/>
            <p:nvPr/>
          </p:nvGrpSpPr>
          <p:grpSpPr>
            <a:xfrm>
              <a:off x="3742" y="1778"/>
              <a:ext cx="1002" cy="815"/>
              <a:chOff x="3883" y="2322"/>
              <a:chExt cx="1003" cy="815"/>
            </a:xfrm>
          </p:grpSpPr>
          <p:grpSp>
            <p:nvGrpSpPr>
              <p:cNvPr id="152622" name="Group 20"/>
              <p:cNvGrpSpPr/>
              <p:nvPr/>
            </p:nvGrpSpPr>
            <p:grpSpPr>
              <a:xfrm>
                <a:off x="4527" y="2322"/>
                <a:ext cx="176" cy="713"/>
                <a:chOff x="1992" y="2806"/>
                <a:chExt cx="176" cy="713"/>
              </a:xfrm>
            </p:grpSpPr>
            <p:sp>
              <p:nvSpPr>
                <p:cNvPr id="152627" name="Rectangle 21" descr="Zickzack"/>
                <p:cNvSpPr/>
                <p:nvPr/>
              </p:nvSpPr>
              <p:spPr>
                <a:xfrm rot="5400000">
                  <a:off x="1951" y="3336"/>
                  <a:ext cx="257" cy="109"/>
                </a:xfrm>
                <a:prstGeom prst="rect">
                  <a:avLst/>
                </a:prstGeom>
                <a:pattFill prst="zigZag">
                  <a:fgClr>
                    <a:schemeClr val="bg2"/>
                  </a:fgClr>
                  <a:bgClr>
                    <a:schemeClr val="bg1"/>
                  </a:bgClr>
                </a:pattFill>
                <a:ln w="12700" cap="flat" cmpd="sng">
                  <a:solidFill>
                    <a:schemeClr val="tx1"/>
                  </a:solidFill>
                  <a:prstDash val="solid"/>
                  <a:miter/>
                  <a:headEnd type="none" w="med" len="med"/>
                  <a:tailEnd type="none" w="med" len="med"/>
                </a:ln>
              </p:spPr>
              <p:txBody>
                <a:bodyPr rot="10800000" vert="eaVert"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628" name="Oval 22" descr="Kugeln"/>
                <p:cNvSpPr/>
                <p:nvPr/>
              </p:nvSpPr>
              <p:spPr>
                <a:xfrm>
                  <a:off x="2023" y="3135"/>
                  <a:ext cx="113" cy="246"/>
                </a:xfrm>
                <a:prstGeom prst="ellipse">
                  <a:avLst/>
                </a:prstGeom>
                <a:pattFill prst="sphere">
                  <a:fgClr>
                    <a:schemeClr val="tx1"/>
                  </a:fgClr>
                  <a:bgClr>
                    <a:schemeClr val="bg1"/>
                  </a:bgClr>
                </a:pattFill>
                <a:ln w="12700" cap="flat" cmpd="sng">
                  <a:solidFill>
                    <a:schemeClr val="tx1"/>
                  </a:solidFill>
                  <a:prstDash val="solid"/>
                  <a:headEnd type="none" w="med" len="med"/>
                  <a:tailEnd type="none" w="med" len="med"/>
                </a:ln>
              </p:spPr>
              <p:txBody>
                <a:bodyPr wrap="none"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629" name="AutoShape 23"/>
                <p:cNvSpPr/>
                <p:nvPr/>
              </p:nvSpPr>
              <p:spPr>
                <a:xfrm>
                  <a:off x="2023" y="2806"/>
                  <a:ext cx="113" cy="485"/>
                </a:xfrm>
                <a:prstGeom prst="triangle">
                  <a:avLst>
                    <a:gd name="adj" fmla="val 50000"/>
                  </a:avLst>
                </a:prstGeom>
                <a:solidFill>
                  <a:schemeClr val="folHlink"/>
                </a:solidFill>
                <a:ln w="12700" cap="flat" cmpd="sng">
                  <a:solidFill>
                    <a:schemeClr val="tx1"/>
                  </a:solidFill>
                  <a:prstDash val="solid"/>
                  <a:miter/>
                  <a:headEnd type="none" w="med" len="med"/>
                  <a:tailEnd type="none" w="med" len="med"/>
                </a:ln>
              </p:spPr>
              <p:txBody>
                <a:bodyPr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630" name="Oval 24" descr="Kugeln"/>
                <p:cNvSpPr/>
                <p:nvPr/>
              </p:nvSpPr>
              <p:spPr>
                <a:xfrm>
                  <a:off x="2023" y="2862"/>
                  <a:ext cx="113" cy="246"/>
                </a:xfrm>
                <a:prstGeom prst="ellipse">
                  <a:avLst/>
                </a:prstGeom>
                <a:pattFill prst="sphere">
                  <a:fgClr>
                    <a:schemeClr val="tx1"/>
                  </a:fgClr>
                  <a:bgClr>
                    <a:schemeClr val="bg1"/>
                  </a:bgClr>
                </a:pattFill>
                <a:ln w="12700" cap="flat" cmpd="sng">
                  <a:solidFill>
                    <a:schemeClr val="tx1"/>
                  </a:solidFill>
                  <a:prstDash val="solid"/>
                  <a:headEnd type="none" w="med" len="med"/>
                  <a:tailEnd type="none" w="med" len="med"/>
                </a:ln>
              </p:spPr>
              <p:txBody>
                <a:bodyPr wrap="none"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631" name="Rectangle 25"/>
                <p:cNvSpPr/>
                <p:nvPr/>
              </p:nvSpPr>
              <p:spPr>
                <a:xfrm>
                  <a:off x="1992" y="3096"/>
                  <a:ext cx="176" cy="184"/>
                </a:xfrm>
                <a:prstGeom prst="rect">
                  <a:avLst/>
                </a:prstGeom>
                <a:noFill/>
                <a:ln w="12700" cap="flat" cmpd="sng">
                  <a:solidFill>
                    <a:schemeClr val="tx1"/>
                  </a:solidFill>
                  <a:prstDash val="solid"/>
                  <a:miter/>
                  <a:headEnd type="none" w="med" len="med"/>
                  <a:tailEnd type="none" w="med" len="med"/>
                </a:ln>
              </p:spPr>
              <p:txBody>
                <a:bodyPr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632" name="Line 26"/>
                <p:cNvSpPr/>
                <p:nvPr/>
              </p:nvSpPr>
              <p:spPr>
                <a:xfrm>
                  <a:off x="1992" y="3044"/>
                  <a:ext cx="176" cy="0"/>
                </a:xfrm>
                <a:prstGeom prst="line">
                  <a:avLst/>
                </a:prstGeom>
                <a:ln w="12700" cap="flat" cmpd="sng">
                  <a:solidFill>
                    <a:schemeClr val="tx1"/>
                  </a:solidFill>
                  <a:prstDash val="solid"/>
                  <a:headEnd type="none" w="med" len="med"/>
                  <a:tailEnd type="none" w="med" len="med"/>
                </a:ln>
              </p:spPr>
            </p:sp>
            <p:sp>
              <p:nvSpPr>
                <p:cNvPr id="152633" name="Line 27"/>
                <p:cNvSpPr/>
                <p:nvPr/>
              </p:nvSpPr>
              <p:spPr>
                <a:xfrm>
                  <a:off x="1992" y="3188"/>
                  <a:ext cx="176" cy="0"/>
                </a:xfrm>
                <a:prstGeom prst="line">
                  <a:avLst/>
                </a:prstGeom>
                <a:ln w="12700" cap="flat" cmpd="sng">
                  <a:solidFill>
                    <a:schemeClr val="tx1"/>
                  </a:solidFill>
                  <a:prstDash val="solid"/>
                  <a:headEnd type="none" w="med" len="med"/>
                  <a:tailEnd type="none" w="med" len="med"/>
                </a:ln>
              </p:spPr>
            </p:sp>
            <p:sp>
              <p:nvSpPr>
                <p:cNvPr id="152634" name="Line 28"/>
                <p:cNvSpPr/>
                <p:nvPr/>
              </p:nvSpPr>
              <p:spPr>
                <a:xfrm>
                  <a:off x="1992" y="3316"/>
                  <a:ext cx="176" cy="0"/>
                </a:xfrm>
                <a:prstGeom prst="line">
                  <a:avLst/>
                </a:prstGeom>
                <a:ln w="12700" cap="flat" cmpd="sng">
                  <a:solidFill>
                    <a:schemeClr val="tx1"/>
                  </a:solidFill>
                  <a:prstDash val="solid"/>
                  <a:headEnd type="none" w="med" len="med"/>
                  <a:tailEnd type="none" w="med" len="med"/>
                </a:ln>
              </p:spPr>
            </p:sp>
          </p:grpSp>
          <p:grpSp>
            <p:nvGrpSpPr>
              <p:cNvPr id="152623" name="Group 29"/>
              <p:cNvGrpSpPr/>
              <p:nvPr/>
            </p:nvGrpSpPr>
            <p:grpSpPr>
              <a:xfrm>
                <a:off x="3883" y="2613"/>
                <a:ext cx="596" cy="183"/>
                <a:chOff x="2909" y="3103"/>
                <a:chExt cx="596" cy="183"/>
              </a:xfrm>
            </p:grpSpPr>
            <p:sp>
              <p:nvSpPr>
                <p:cNvPr id="152625" name="Freeform 30"/>
                <p:cNvSpPr/>
                <p:nvPr/>
              </p:nvSpPr>
              <p:spPr>
                <a:xfrm>
                  <a:off x="2918" y="3103"/>
                  <a:ext cx="569" cy="183"/>
                </a:xfrm>
                <a:custGeom>
                  <a:avLst/>
                  <a:gdLst>
                    <a:gd name="txL" fmla="*/ 0 w 667"/>
                    <a:gd name="txT" fmla="*/ 0 h 367"/>
                    <a:gd name="txR" fmla="*/ 667 w 667"/>
                    <a:gd name="txB" fmla="*/ 367 h 367"/>
                  </a:gdLst>
                  <a:ahLst/>
                  <a:cxnLst>
                    <a:cxn ang="0">
                      <a:pos x="0" y="0"/>
                    </a:cxn>
                    <a:cxn ang="0">
                      <a:pos x="0" y="267"/>
                    </a:cxn>
                    <a:cxn ang="0">
                      <a:pos x="485" y="267"/>
                    </a:cxn>
                    <a:cxn ang="0">
                      <a:pos x="485" y="0"/>
                    </a:cxn>
                    <a:cxn ang="0">
                      <a:pos x="330" y="0"/>
                    </a:cxn>
                    <a:cxn ang="0">
                      <a:pos x="328" y="84"/>
                    </a:cxn>
                    <a:cxn ang="0">
                      <a:pos x="160" y="85"/>
                    </a:cxn>
                    <a:cxn ang="0">
                      <a:pos x="160" y="0"/>
                    </a:cxn>
                    <a:cxn ang="0">
                      <a:pos x="0" y="0"/>
                    </a:cxn>
                  </a:cxnLst>
                  <a:rect l="txL" t="txT" r="txR" b="txB"/>
                  <a:pathLst>
                    <a:path w="667" h="367">
                      <a:moveTo>
                        <a:pt x="0" y="0"/>
                      </a:moveTo>
                      <a:lnTo>
                        <a:pt x="0" y="367"/>
                      </a:lnTo>
                      <a:lnTo>
                        <a:pt x="667" y="367"/>
                      </a:lnTo>
                      <a:lnTo>
                        <a:pt x="667" y="0"/>
                      </a:lnTo>
                      <a:lnTo>
                        <a:pt x="454" y="0"/>
                      </a:lnTo>
                      <a:lnTo>
                        <a:pt x="450" y="115"/>
                      </a:lnTo>
                      <a:lnTo>
                        <a:pt x="220" y="117"/>
                      </a:lnTo>
                      <a:lnTo>
                        <a:pt x="220" y="0"/>
                      </a:lnTo>
                      <a:lnTo>
                        <a:pt x="0" y="0"/>
                      </a:lnTo>
                      <a:close/>
                    </a:path>
                  </a:pathLst>
                </a:custGeom>
                <a:solidFill>
                  <a:srgbClr val="C0C0C0"/>
                </a:solidFill>
                <a:ln w="12700" cap="flat" cmpd="sng">
                  <a:solidFill>
                    <a:schemeClr val="tx1"/>
                  </a:solidFill>
                  <a:prstDash val="solid"/>
                  <a:round/>
                  <a:headEnd type="none" w="med" len="med"/>
                  <a:tailEnd type="none" w="med" len="med"/>
                </a:ln>
              </p:spPr>
              <p:txBody>
                <a:bodyPr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626" name="Text Box 31"/>
                <p:cNvSpPr txBox="1"/>
                <p:nvPr/>
              </p:nvSpPr>
              <p:spPr>
                <a:xfrm>
                  <a:off x="2909" y="3116"/>
                  <a:ext cx="596" cy="109"/>
                </a:xfrm>
                <a:prstGeom prst="rect">
                  <a:avLst/>
                </a:prstGeom>
                <a:noFill/>
                <a:ln w="12700">
                  <a:noFill/>
                </a:ln>
              </p:spPr>
              <p:txBody>
                <a:bodyPr wrap="none" lIns="90000" tIns="46800" rIns="90000" bIns="0">
                  <a:spAutoFit/>
                </a:bodyPr>
                <a:p>
                  <a:pPr algn="ctr" eaLnBrk="0" hangingPunct="0"/>
                  <a:r>
                    <a:rPr lang="en-US" altLang="zh-CN" sz="1000" b="0">
                      <a:latin typeface="News Gothic" pitchFamily="2" charset="0"/>
                      <a:ea typeface="宋体" panose="02010600030101010101" pitchFamily="2" charset="-122"/>
                    </a:rPr>
                    <a:t>Final assembly</a:t>
                  </a:r>
                  <a:endParaRPr lang="en-US" altLang="zh-CN" sz="1000" b="0">
                    <a:latin typeface="News Gothic" pitchFamily="2" charset="0"/>
                    <a:ea typeface="宋体" panose="02010600030101010101" pitchFamily="2" charset="-122"/>
                  </a:endParaRPr>
                </a:p>
              </p:txBody>
            </p:sp>
          </p:grpSp>
          <p:sp>
            <p:nvSpPr>
              <p:cNvPr id="152624" name="Text Box 32"/>
              <p:cNvSpPr txBox="1"/>
              <p:nvPr/>
            </p:nvSpPr>
            <p:spPr>
              <a:xfrm>
                <a:off x="4359" y="3028"/>
                <a:ext cx="527" cy="109"/>
              </a:xfrm>
              <a:prstGeom prst="rect">
                <a:avLst/>
              </a:prstGeom>
              <a:noFill/>
              <a:ln w="12700">
                <a:noFill/>
              </a:ln>
            </p:spPr>
            <p:txBody>
              <a:bodyPr wrap="none" lIns="90000" tIns="46800" rIns="90000" bIns="0">
                <a:spAutoFit/>
              </a:bodyPr>
              <a:p>
                <a:pPr eaLnBrk="0" hangingPunct="0">
                  <a:spcBef>
                    <a:spcPct val="50000"/>
                  </a:spcBef>
                </a:pPr>
                <a:r>
                  <a:rPr lang="en-US" altLang="zh-CN" sz="1000" b="0">
                    <a:latin typeface="News Gothic" pitchFamily="2" charset="0"/>
                    <a:ea typeface="宋体" panose="02010600030101010101" pitchFamily="2" charset="-122"/>
                  </a:rPr>
                  <a:t>Supermarket</a:t>
                </a:r>
                <a:endParaRPr lang="en-US" altLang="zh-CN" sz="1000" b="0">
                  <a:latin typeface="News Gothic" pitchFamily="2" charset="0"/>
                  <a:ea typeface="宋体" panose="02010600030101010101" pitchFamily="2" charset="-122"/>
                </a:endParaRPr>
              </a:p>
            </p:txBody>
          </p:sp>
        </p:grpSp>
        <p:grpSp>
          <p:nvGrpSpPr>
            <p:cNvPr id="152584" name="Group 33"/>
            <p:cNvGrpSpPr/>
            <p:nvPr/>
          </p:nvGrpSpPr>
          <p:grpSpPr>
            <a:xfrm>
              <a:off x="1759" y="1778"/>
              <a:ext cx="995" cy="815"/>
              <a:chOff x="2482" y="2322"/>
              <a:chExt cx="995" cy="815"/>
            </a:xfrm>
          </p:grpSpPr>
          <p:grpSp>
            <p:nvGrpSpPr>
              <p:cNvPr id="152609" name="Group 34"/>
              <p:cNvGrpSpPr/>
              <p:nvPr/>
            </p:nvGrpSpPr>
            <p:grpSpPr>
              <a:xfrm>
                <a:off x="2482" y="2613"/>
                <a:ext cx="569" cy="205"/>
                <a:chOff x="2918" y="3103"/>
                <a:chExt cx="569" cy="205"/>
              </a:xfrm>
            </p:grpSpPr>
            <p:sp>
              <p:nvSpPr>
                <p:cNvPr id="152620" name="Freeform 35"/>
                <p:cNvSpPr/>
                <p:nvPr/>
              </p:nvSpPr>
              <p:spPr>
                <a:xfrm>
                  <a:off x="2918" y="3103"/>
                  <a:ext cx="569" cy="183"/>
                </a:xfrm>
                <a:custGeom>
                  <a:avLst/>
                  <a:gdLst>
                    <a:gd name="txL" fmla="*/ 0 w 667"/>
                    <a:gd name="txT" fmla="*/ 0 h 367"/>
                    <a:gd name="txR" fmla="*/ 667 w 667"/>
                    <a:gd name="txB" fmla="*/ 367 h 367"/>
                  </a:gdLst>
                  <a:ahLst/>
                  <a:cxnLst>
                    <a:cxn ang="0">
                      <a:pos x="0" y="0"/>
                    </a:cxn>
                    <a:cxn ang="0">
                      <a:pos x="0" y="267"/>
                    </a:cxn>
                    <a:cxn ang="0">
                      <a:pos x="485" y="267"/>
                    </a:cxn>
                    <a:cxn ang="0">
                      <a:pos x="485" y="0"/>
                    </a:cxn>
                    <a:cxn ang="0">
                      <a:pos x="330" y="0"/>
                    </a:cxn>
                    <a:cxn ang="0">
                      <a:pos x="328" y="84"/>
                    </a:cxn>
                    <a:cxn ang="0">
                      <a:pos x="160" y="85"/>
                    </a:cxn>
                    <a:cxn ang="0">
                      <a:pos x="160" y="0"/>
                    </a:cxn>
                    <a:cxn ang="0">
                      <a:pos x="0" y="0"/>
                    </a:cxn>
                  </a:cxnLst>
                  <a:rect l="txL" t="txT" r="txR" b="txB"/>
                  <a:pathLst>
                    <a:path w="667" h="367">
                      <a:moveTo>
                        <a:pt x="0" y="0"/>
                      </a:moveTo>
                      <a:lnTo>
                        <a:pt x="0" y="367"/>
                      </a:lnTo>
                      <a:lnTo>
                        <a:pt x="667" y="367"/>
                      </a:lnTo>
                      <a:lnTo>
                        <a:pt x="667" y="0"/>
                      </a:lnTo>
                      <a:lnTo>
                        <a:pt x="454" y="0"/>
                      </a:lnTo>
                      <a:lnTo>
                        <a:pt x="450" y="115"/>
                      </a:lnTo>
                      <a:lnTo>
                        <a:pt x="220" y="117"/>
                      </a:lnTo>
                      <a:lnTo>
                        <a:pt x="220" y="0"/>
                      </a:lnTo>
                      <a:lnTo>
                        <a:pt x="0" y="0"/>
                      </a:lnTo>
                      <a:close/>
                    </a:path>
                  </a:pathLst>
                </a:custGeom>
                <a:solidFill>
                  <a:srgbClr val="C0C0C0"/>
                </a:solidFill>
                <a:ln w="12700" cap="flat" cmpd="sng">
                  <a:solidFill>
                    <a:schemeClr val="tx1"/>
                  </a:solidFill>
                  <a:prstDash val="solid"/>
                  <a:round/>
                  <a:headEnd type="none" w="med" len="med"/>
                  <a:tailEnd type="none" w="med" len="med"/>
                </a:ln>
              </p:spPr>
              <p:txBody>
                <a:bodyPr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621" name="Text Box 36"/>
                <p:cNvSpPr txBox="1"/>
                <p:nvPr/>
              </p:nvSpPr>
              <p:spPr>
                <a:xfrm>
                  <a:off x="2971" y="3116"/>
                  <a:ext cx="477" cy="192"/>
                </a:xfrm>
                <a:prstGeom prst="rect">
                  <a:avLst/>
                </a:prstGeom>
                <a:noFill/>
                <a:ln w="12700">
                  <a:noFill/>
                </a:ln>
              </p:spPr>
              <p:txBody>
                <a:bodyPr wrap="none" lIns="90000" tIns="46800" rIns="90000" bIns="0">
                  <a:spAutoFit/>
                </a:bodyPr>
                <a:p>
                  <a:pPr algn="ctr" eaLnBrk="0" hangingPunct="0"/>
                  <a:r>
                    <a:rPr lang="en-US" altLang="zh-CN" sz="1000" b="0">
                      <a:latin typeface="News Gothic" pitchFamily="2" charset="0"/>
                      <a:ea typeface="宋体" panose="02010600030101010101" pitchFamily="2" charset="-122"/>
                    </a:rPr>
                    <a:t>Mechanical</a:t>
                  </a:r>
                  <a:br>
                    <a:rPr lang="en-US" altLang="zh-CN" sz="1000" b="0">
                      <a:latin typeface="News Gothic" pitchFamily="2" charset="0"/>
                      <a:ea typeface="宋体" panose="02010600030101010101" pitchFamily="2" charset="-122"/>
                    </a:rPr>
                  </a:br>
                  <a:r>
                    <a:rPr lang="en-US" altLang="zh-CN" sz="1000" b="0">
                      <a:latin typeface="News Gothic" pitchFamily="2" charset="0"/>
                      <a:ea typeface="宋体" panose="02010600030101010101" pitchFamily="2" charset="-122"/>
                    </a:rPr>
                    <a:t>production</a:t>
                  </a:r>
                  <a:endParaRPr lang="en-US" altLang="zh-CN" sz="1000" b="0">
                    <a:latin typeface="News Gothic" pitchFamily="2" charset="0"/>
                    <a:ea typeface="宋体" panose="02010600030101010101" pitchFamily="2" charset="-122"/>
                  </a:endParaRPr>
                </a:p>
              </p:txBody>
            </p:sp>
          </p:grpSp>
          <p:grpSp>
            <p:nvGrpSpPr>
              <p:cNvPr id="152610" name="Group 37"/>
              <p:cNvGrpSpPr/>
              <p:nvPr/>
            </p:nvGrpSpPr>
            <p:grpSpPr>
              <a:xfrm>
                <a:off x="3116" y="2322"/>
                <a:ext cx="176" cy="713"/>
                <a:chOff x="1992" y="2806"/>
                <a:chExt cx="176" cy="713"/>
              </a:xfrm>
            </p:grpSpPr>
            <p:sp>
              <p:nvSpPr>
                <p:cNvPr id="152612" name="Rectangle 38" descr="Zickzack"/>
                <p:cNvSpPr/>
                <p:nvPr/>
              </p:nvSpPr>
              <p:spPr>
                <a:xfrm rot="5400000">
                  <a:off x="1951" y="3336"/>
                  <a:ext cx="257" cy="109"/>
                </a:xfrm>
                <a:prstGeom prst="rect">
                  <a:avLst/>
                </a:prstGeom>
                <a:pattFill prst="zigZag">
                  <a:fgClr>
                    <a:schemeClr val="bg2"/>
                  </a:fgClr>
                  <a:bgClr>
                    <a:schemeClr val="bg1"/>
                  </a:bgClr>
                </a:pattFill>
                <a:ln w="12700" cap="flat" cmpd="sng">
                  <a:solidFill>
                    <a:schemeClr val="tx1"/>
                  </a:solidFill>
                  <a:prstDash val="solid"/>
                  <a:miter/>
                  <a:headEnd type="none" w="med" len="med"/>
                  <a:tailEnd type="none" w="med" len="med"/>
                </a:ln>
              </p:spPr>
              <p:txBody>
                <a:bodyPr rot="10800000" vert="eaVert"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613" name="Oval 39" descr="Kugeln"/>
                <p:cNvSpPr/>
                <p:nvPr/>
              </p:nvSpPr>
              <p:spPr>
                <a:xfrm>
                  <a:off x="2023" y="3135"/>
                  <a:ext cx="113" cy="246"/>
                </a:xfrm>
                <a:prstGeom prst="ellipse">
                  <a:avLst/>
                </a:prstGeom>
                <a:pattFill prst="sphere">
                  <a:fgClr>
                    <a:schemeClr val="tx1"/>
                  </a:fgClr>
                  <a:bgClr>
                    <a:schemeClr val="bg1"/>
                  </a:bgClr>
                </a:pattFill>
                <a:ln w="12700" cap="flat" cmpd="sng">
                  <a:solidFill>
                    <a:schemeClr val="tx1"/>
                  </a:solidFill>
                  <a:prstDash val="solid"/>
                  <a:headEnd type="none" w="med" len="med"/>
                  <a:tailEnd type="none" w="med" len="med"/>
                </a:ln>
              </p:spPr>
              <p:txBody>
                <a:bodyPr wrap="none"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614" name="AutoShape 40"/>
                <p:cNvSpPr/>
                <p:nvPr/>
              </p:nvSpPr>
              <p:spPr>
                <a:xfrm>
                  <a:off x="2023" y="2806"/>
                  <a:ext cx="113" cy="485"/>
                </a:xfrm>
                <a:prstGeom prst="triangle">
                  <a:avLst>
                    <a:gd name="adj" fmla="val 50000"/>
                  </a:avLst>
                </a:prstGeom>
                <a:solidFill>
                  <a:schemeClr val="folHlink"/>
                </a:solidFill>
                <a:ln w="12700" cap="flat" cmpd="sng">
                  <a:solidFill>
                    <a:schemeClr val="tx1"/>
                  </a:solidFill>
                  <a:prstDash val="solid"/>
                  <a:miter/>
                  <a:headEnd type="none" w="med" len="med"/>
                  <a:tailEnd type="none" w="med" len="med"/>
                </a:ln>
              </p:spPr>
              <p:txBody>
                <a:bodyPr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615" name="Oval 41" descr="Kugeln"/>
                <p:cNvSpPr/>
                <p:nvPr/>
              </p:nvSpPr>
              <p:spPr>
                <a:xfrm>
                  <a:off x="2023" y="2862"/>
                  <a:ext cx="113" cy="246"/>
                </a:xfrm>
                <a:prstGeom prst="ellipse">
                  <a:avLst/>
                </a:prstGeom>
                <a:pattFill prst="sphere">
                  <a:fgClr>
                    <a:schemeClr val="tx1"/>
                  </a:fgClr>
                  <a:bgClr>
                    <a:schemeClr val="bg1"/>
                  </a:bgClr>
                </a:pattFill>
                <a:ln w="12700" cap="flat" cmpd="sng">
                  <a:solidFill>
                    <a:schemeClr val="tx1"/>
                  </a:solidFill>
                  <a:prstDash val="solid"/>
                  <a:headEnd type="none" w="med" len="med"/>
                  <a:tailEnd type="none" w="med" len="med"/>
                </a:ln>
              </p:spPr>
              <p:txBody>
                <a:bodyPr wrap="none"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616" name="Rectangle 42"/>
                <p:cNvSpPr/>
                <p:nvPr/>
              </p:nvSpPr>
              <p:spPr>
                <a:xfrm>
                  <a:off x="1992" y="3096"/>
                  <a:ext cx="176" cy="184"/>
                </a:xfrm>
                <a:prstGeom prst="rect">
                  <a:avLst/>
                </a:prstGeom>
                <a:noFill/>
                <a:ln w="12700" cap="flat" cmpd="sng">
                  <a:solidFill>
                    <a:schemeClr val="tx1"/>
                  </a:solidFill>
                  <a:prstDash val="solid"/>
                  <a:miter/>
                  <a:headEnd type="none" w="med" len="med"/>
                  <a:tailEnd type="none" w="med" len="med"/>
                </a:ln>
              </p:spPr>
              <p:txBody>
                <a:bodyPr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617" name="Line 43"/>
                <p:cNvSpPr/>
                <p:nvPr/>
              </p:nvSpPr>
              <p:spPr>
                <a:xfrm>
                  <a:off x="1992" y="3044"/>
                  <a:ext cx="176" cy="0"/>
                </a:xfrm>
                <a:prstGeom prst="line">
                  <a:avLst/>
                </a:prstGeom>
                <a:ln w="12700" cap="flat" cmpd="sng">
                  <a:solidFill>
                    <a:schemeClr val="tx1"/>
                  </a:solidFill>
                  <a:prstDash val="solid"/>
                  <a:headEnd type="none" w="med" len="med"/>
                  <a:tailEnd type="none" w="med" len="med"/>
                </a:ln>
              </p:spPr>
            </p:sp>
            <p:sp>
              <p:nvSpPr>
                <p:cNvPr id="152618" name="Line 44"/>
                <p:cNvSpPr/>
                <p:nvPr/>
              </p:nvSpPr>
              <p:spPr>
                <a:xfrm>
                  <a:off x="1992" y="3188"/>
                  <a:ext cx="176" cy="0"/>
                </a:xfrm>
                <a:prstGeom prst="line">
                  <a:avLst/>
                </a:prstGeom>
                <a:ln w="12700" cap="flat" cmpd="sng">
                  <a:solidFill>
                    <a:schemeClr val="tx1"/>
                  </a:solidFill>
                  <a:prstDash val="solid"/>
                  <a:headEnd type="none" w="med" len="med"/>
                  <a:tailEnd type="none" w="med" len="med"/>
                </a:ln>
              </p:spPr>
            </p:sp>
            <p:sp>
              <p:nvSpPr>
                <p:cNvPr id="152619" name="Line 45"/>
                <p:cNvSpPr/>
                <p:nvPr/>
              </p:nvSpPr>
              <p:spPr>
                <a:xfrm>
                  <a:off x="1992" y="3316"/>
                  <a:ext cx="176" cy="0"/>
                </a:xfrm>
                <a:prstGeom prst="line">
                  <a:avLst/>
                </a:prstGeom>
                <a:ln w="12700" cap="flat" cmpd="sng">
                  <a:solidFill>
                    <a:schemeClr val="tx1"/>
                  </a:solidFill>
                  <a:prstDash val="solid"/>
                  <a:headEnd type="none" w="med" len="med"/>
                  <a:tailEnd type="none" w="med" len="med"/>
                </a:ln>
              </p:spPr>
            </p:sp>
          </p:grpSp>
          <p:sp>
            <p:nvSpPr>
              <p:cNvPr id="152611" name="Text Box 46"/>
              <p:cNvSpPr txBox="1"/>
              <p:nvPr/>
            </p:nvSpPr>
            <p:spPr>
              <a:xfrm>
                <a:off x="2951" y="3028"/>
                <a:ext cx="526" cy="109"/>
              </a:xfrm>
              <a:prstGeom prst="rect">
                <a:avLst/>
              </a:prstGeom>
              <a:noFill/>
              <a:ln w="12700">
                <a:noFill/>
              </a:ln>
            </p:spPr>
            <p:txBody>
              <a:bodyPr wrap="none" lIns="90000" tIns="46800" rIns="90000" bIns="0">
                <a:spAutoFit/>
              </a:bodyPr>
              <a:p>
                <a:pPr eaLnBrk="0" hangingPunct="0">
                  <a:spcBef>
                    <a:spcPct val="50000"/>
                  </a:spcBef>
                </a:pPr>
                <a:r>
                  <a:rPr lang="en-US" altLang="zh-CN" sz="1000" b="0">
                    <a:latin typeface="News Gothic" pitchFamily="2" charset="0"/>
                    <a:ea typeface="宋体" panose="02010600030101010101" pitchFamily="2" charset="-122"/>
                  </a:rPr>
                  <a:t>Supermarket</a:t>
                </a:r>
                <a:endParaRPr lang="en-US" altLang="zh-CN" sz="1000" b="0">
                  <a:latin typeface="News Gothic" pitchFamily="2" charset="0"/>
                  <a:ea typeface="宋体" panose="02010600030101010101" pitchFamily="2" charset="-122"/>
                </a:endParaRPr>
              </a:p>
            </p:txBody>
          </p:sp>
        </p:grpSp>
        <p:sp>
          <p:nvSpPr>
            <p:cNvPr id="152585" name="Text Box 47"/>
            <p:cNvSpPr txBox="1"/>
            <p:nvPr/>
          </p:nvSpPr>
          <p:spPr>
            <a:xfrm>
              <a:off x="937" y="2940"/>
              <a:ext cx="873" cy="176"/>
            </a:xfrm>
            <a:prstGeom prst="rect">
              <a:avLst/>
            </a:prstGeom>
            <a:gradFill rotWithShape="0">
              <a:gsLst>
                <a:gs pos="0">
                  <a:schemeClr val="bg1"/>
                </a:gs>
                <a:gs pos="100000">
                  <a:srgbClr val="C0C0C0"/>
                </a:gs>
              </a:gsLst>
              <a:lin ang="2700000" scaled="1"/>
              <a:tileRect/>
            </a:gradFill>
            <a:ln w="12700" cap="flat" cmpd="sng">
              <a:solidFill>
                <a:schemeClr val="tx1"/>
              </a:solidFill>
              <a:prstDash val="solid"/>
              <a:miter/>
              <a:headEnd type="none" w="med" len="med"/>
              <a:tailEnd type="none" w="med" len="med"/>
            </a:ln>
          </p:spPr>
          <p:txBody>
            <a:bodyPr wrap="none" lIns="90000" tIns="46800" rIns="90000" bIns="0" anchor="ctr" anchorCtr="0"/>
            <a:p>
              <a:pPr algn="ctr" eaLnBrk="0" hangingPunct="0">
                <a:spcBef>
                  <a:spcPct val="50000"/>
                </a:spcBef>
              </a:pPr>
              <a:r>
                <a:rPr lang="zh-CN" altLang="en-US" sz="1200" dirty="0">
                  <a:latin typeface="News Gothic" pitchFamily="2" charset="0"/>
                  <a:ea typeface="宋体" panose="02010600030101010101" pitchFamily="2" charset="-122"/>
                </a:rPr>
                <a:t>物流</a:t>
              </a:r>
              <a:endParaRPr lang="zh-CN" altLang="en-US" sz="1200" dirty="0">
                <a:latin typeface="News Gothic" pitchFamily="2" charset="0"/>
                <a:ea typeface="宋体" panose="02010600030101010101" pitchFamily="2" charset="-122"/>
              </a:endParaRPr>
            </a:p>
          </p:txBody>
        </p:sp>
        <p:sp>
          <p:nvSpPr>
            <p:cNvPr id="152586" name="Text Box 48"/>
            <p:cNvSpPr txBox="1"/>
            <p:nvPr/>
          </p:nvSpPr>
          <p:spPr>
            <a:xfrm>
              <a:off x="937" y="1292"/>
              <a:ext cx="1010" cy="176"/>
            </a:xfrm>
            <a:prstGeom prst="rect">
              <a:avLst/>
            </a:prstGeom>
            <a:gradFill rotWithShape="0">
              <a:gsLst>
                <a:gs pos="0">
                  <a:schemeClr val="bg1"/>
                </a:gs>
                <a:gs pos="100000">
                  <a:srgbClr val="C0C0C0"/>
                </a:gs>
              </a:gsLst>
              <a:lin ang="2700000" scaled="1"/>
              <a:tileRect/>
            </a:gradFill>
            <a:ln w="12700" cap="flat" cmpd="sng">
              <a:solidFill>
                <a:schemeClr val="tx1"/>
              </a:solidFill>
              <a:prstDash val="solid"/>
              <a:miter/>
              <a:headEnd type="none" w="med" len="med"/>
              <a:tailEnd type="none" w="med" len="med"/>
            </a:ln>
          </p:spPr>
          <p:txBody>
            <a:bodyPr wrap="none" lIns="90000" tIns="46800" rIns="90000" bIns="0" anchor="ctr" anchorCtr="0"/>
            <a:p>
              <a:pPr algn="ctr" eaLnBrk="0" hangingPunct="0">
                <a:spcBef>
                  <a:spcPct val="50000"/>
                </a:spcBef>
              </a:pPr>
              <a:r>
                <a:rPr lang="zh-CN" altLang="en-US" sz="1200" dirty="0">
                  <a:latin typeface="News Gothic" pitchFamily="2" charset="0"/>
                  <a:ea typeface="宋体" panose="02010600030101010101" pitchFamily="2" charset="-122"/>
                </a:rPr>
                <a:t>信息流</a:t>
              </a:r>
              <a:endParaRPr lang="en-US" altLang="zh-CN" sz="1200">
                <a:latin typeface="News Gothic" pitchFamily="2" charset="0"/>
                <a:ea typeface="宋体" panose="02010600030101010101" pitchFamily="2" charset="-122"/>
              </a:endParaRPr>
            </a:p>
          </p:txBody>
        </p:sp>
        <p:grpSp>
          <p:nvGrpSpPr>
            <p:cNvPr id="152587" name="Group 49"/>
            <p:cNvGrpSpPr/>
            <p:nvPr/>
          </p:nvGrpSpPr>
          <p:grpSpPr>
            <a:xfrm>
              <a:off x="2756" y="1778"/>
              <a:ext cx="995" cy="815"/>
              <a:chOff x="2482" y="2322"/>
              <a:chExt cx="996" cy="815"/>
            </a:xfrm>
          </p:grpSpPr>
          <p:grpSp>
            <p:nvGrpSpPr>
              <p:cNvPr id="152596" name="Group 50"/>
              <p:cNvGrpSpPr/>
              <p:nvPr/>
            </p:nvGrpSpPr>
            <p:grpSpPr>
              <a:xfrm>
                <a:off x="2482" y="2613"/>
                <a:ext cx="569" cy="183"/>
                <a:chOff x="2918" y="3103"/>
                <a:chExt cx="569" cy="183"/>
              </a:xfrm>
            </p:grpSpPr>
            <p:sp>
              <p:nvSpPr>
                <p:cNvPr id="152607" name="Freeform 51"/>
                <p:cNvSpPr/>
                <p:nvPr/>
              </p:nvSpPr>
              <p:spPr>
                <a:xfrm>
                  <a:off x="2918" y="3103"/>
                  <a:ext cx="569" cy="183"/>
                </a:xfrm>
                <a:custGeom>
                  <a:avLst/>
                  <a:gdLst>
                    <a:gd name="txL" fmla="*/ 0 w 667"/>
                    <a:gd name="txT" fmla="*/ 0 h 367"/>
                    <a:gd name="txR" fmla="*/ 667 w 667"/>
                    <a:gd name="txB" fmla="*/ 367 h 367"/>
                  </a:gdLst>
                  <a:ahLst/>
                  <a:cxnLst>
                    <a:cxn ang="0">
                      <a:pos x="0" y="0"/>
                    </a:cxn>
                    <a:cxn ang="0">
                      <a:pos x="0" y="267"/>
                    </a:cxn>
                    <a:cxn ang="0">
                      <a:pos x="485" y="267"/>
                    </a:cxn>
                    <a:cxn ang="0">
                      <a:pos x="485" y="0"/>
                    </a:cxn>
                    <a:cxn ang="0">
                      <a:pos x="330" y="0"/>
                    </a:cxn>
                    <a:cxn ang="0">
                      <a:pos x="328" y="84"/>
                    </a:cxn>
                    <a:cxn ang="0">
                      <a:pos x="160" y="85"/>
                    </a:cxn>
                    <a:cxn ang="0">
                      <a:pos x="160" y="0"/>
                    </a:cxn>
                    <a:cxn ang="0">
                      <a:pos x="0" y="0"/>
                    </a:cxn>
                  </a:cxnLst>
                  <a:rect l="txL" t="txT" r="txR" b="txB"/>
                  <a:pathLst>
                    <a:path w="667" h="367">
                      <a:moveTo>
                        <a:pt x="0" y="0"/>
                      </a:moveTo>
                      <a:lnTo>
                        <a:pt x="0" y="367"/>
                      </a:lnTo>
                      <a:lnTo>
                        <a:pt x="667" y="367"/>
                      </a:lnTo>
                      <a:lnTo>
                        <a:pt x="667" y="0"/>
                      </a:lnTo>
                      <a:lnTo>
                        <a:pt x="454" y="0"/>
                      </a:lnTo>
                      <a:lnTo>
                        <a:pt x="450" y="115"/>
                      </a:lnTo>
                      <a:lnTo>
                        <a:pt x="220" y="117"/>
                      </a:lnTo>
                      <a:lnTo>
                        <a:pt x="220" y="0"/>
                      </a:lnTo>
                      <a:lnTo>
                        <a:pt x="0" y="0"/>
                      </a:lnTo>
                      <a:close/>
                    </a:path>
                  </a:pathLst>
                </a:custGeom>
                <a:solidFill>
                  <a:srgbClr val="C0C0C0"/>
                </a:solidFill>
                <a:ln w="12700" cap="flat" cmpd="sng">
                  <a:solidFill>
                    <a:schemeClr val="tx1"/>
                  </a:solidFill>
                  <a:prstDash val="solid"/>
                  <a:round/>
                  <a:headEnd type="none" w="med" len="med"/>
                  <a:tailEnd type="none" w="med" len="med"/>
                </a:ln>
              </p:spPr>
              <p:txBody>
                <a:bodyPr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608" name="Text Box 52"/>
                <p:cNvSpPr txBox="1"/>
                <p:nvPr/>
              </p:nvSpPr>
              <p:spPr>
                <a:xfrm>
                  <a:off x="2934" y="3116"/>
                  <a:ext cx="552" cy="109"/>
                </a:xfrm>
                <a:prstGeom prst="rect">
                  <a:avLst/>
                </a:prstGeom>
                <a:noFill/>
                <a:ln w="12700">
                  <a:noFill/>
                </a:ln>
              </p:spPr>
              <p:txBody>
                <a:bodyPr wrap="none" lIns="90000" tIns="46800" rIns="90000" bIns="0">
                  <a:spAutoFit/>
                </a:bodyPr>
                <a:p>
                  <a:pPr algn="ctr" eaLnBrk="0" hangingPunct="0"/>
                  <a:r>
                    <a:rPr lang="en-US" altLang="zh-CN" sz="1000" b="0">
                      <a:latin typeface="News Gothic" pitchFamily="2" charset="0"/>
                      <a:ea typeface="宋体" panose="02010600030101010101" pitchFamily="2" charset="-122"/>
                    </a:rPr>
                    <a:t>Pre assembly</a:t>
                  </a:r>
                  <a:endParaRPr lang="en-US" altLang="zh-CN" sz="1000" b="0">
                    <a:latin typeface="News Gothic" pitchFamily="2" charset="0"/>
                    <a:ea typeface="宋体" panose="02010600030101010101" pitchFamily="2" charset="-122"/>
                  </a:endParaRPr>
                </a:p>
              </p:txBody>
            </p:sp>
          </p:grpSp>
          <p:grpSp>
            <p:nvGrpSpPr>
              <p:cNvPr id="152597" name="Group 53"/>
              <p:cNvGrpSpPr/>
              <p:nvPr/>
            </p:nvGrpSpPr>
            <p:grpSpPr>
              <a:xfrm>
                <a:off x="3116" y="2322"/>
                <a:ext cx="176" cy="713"/>
                <a:chOff x="1992" y="2806"/>
                <a:chExt cx="176" cy="713"/>
              </a:xfrm>
            </p:grpSpPr>
            <p:sp>
              <p:nvSpPr>
                <p:cNvPr id="152599" name="Rectangle 54" descr="Zickzack"/>
                <p:cNvSpPr/>
                <p:nvPr/>
              </p:nvSpPr>
              <p:spPr>
                <a:xfrm rot="5400000">
                  <a:off x="1951" y="3336"/>
                  <a:ext cx="257" cy="109"/>
                </a:xfrm>
                <a:prstGeom prst="rect">
                  <a:avLst/>
                </a:prstGeom>
                <a:pattFill prst="zigZag">
                  <a:fgClr>
                    <a:schemeClr val="bg2"/>
                  </a:fgClr>
                  <a:bgClr>
                    <a:schemeClr val="bg1"/>
                  </a:bgClr>
                </a:pattFill>
                <a:ln w="12700" cap="flat" cmpd="sng">
                  <a:solidFill>
                    <a:schemeClr val="tx1"/>
                  </a:solidFill>
                  <a:prstDash val="solid"/>
                  <a:miter/>
                  <a:headEnd type="none" w="med" len="med"/>
                  <a:tailEnd type="none" w="med" len="med"/>
                </a:ln>
              </p:spPr>
              <p:txBody>
                <a:bodyPr rot="10800000" vert="eaVert"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600" name="Oval 55" descr="Kugeln"/>
                <p:cNvSpPr/>
                <p:nvPr/>
              </p:nvSpPr>
              <p:spPr>
                <a:xfrm>
                  <a:off x="2023" y="3135"/>
                  <a:ext cx="113" cy="246"/>
                </a:xfrm>
                <a:prstGeom prst="ellipse">
                  <a:avLst/>
                </a:prstGeom>
                <a:pattFill prst="sphere">
                  <a:fgClr>
                    <a:schemeClr val="tx1"/>
                  </a:fgClr>
                  <a:bgClr>
                    <a:schemeClr val="bg1"/>
                  </a:bgClr>
                </a:pattFill>
                <a:ln w="12700" cap="flat" cmpd="sng">
                  <a:solidFill>
                    <a:schemeClr val="tx1"/>
                  </a:solidFill>
                  <a:prstDash val="solid"/>
                  <a:headEnd type="none" w="med" len="med"/>
                  <a:tailEnd type="none" w="med" len="med"/>
                </a:ln>
              </p:spPr>
              <p:txBody>
                <a:bodyPr wrap="none"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601" name="AutoShape 56"/>
                <p:cNvSpPr/>
                <p:nvPr/>
              </p:nvSpPr>
              <p:spPr>
                <a:xfrm>
                  <a:off x="2023" y="2806"/>
                  <a:ext cx="113" cy="485"/>
                </a:xfrm>
                <a:prstGeom prst="triangle">
                  <a:avLst>
                    <a:gd name="adj" fmla="val 50000"/>
                  </a:avLst>
                </a:prstGeom>
                <a:solidFill>
                  <a:schemeClr val="folHlink"/>
                </a:solidFill>
                <a:ln w="12700" cap="flat" cmpd="sng">
                  <a:solidFill>
                    <a:schemeClr val="tx1"/>
                  </a:solidFill>
                  <a:prstDash val="solid"/>
                  <a:miter/>
                  <a:headEnd type="none" w="med" len="med"/>
                  <a:tailEnd type="none" w="med" len="med"/>
                </a:ln>
              </p:spPr>
              <p:txBody>
                <a:bodyPr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602" name="Oval 57" descr="Kugeln"/>
                <p:cNvSpPr/>
                <p:nvPr/>
              </p:nvSpPr>
              <p:spPr>
                <a:xfrm>
                  <a:off x="2023" y="2862"/>
                  <a:ext cx="113" cy="246"/>
                </a:xfrm>
                <a:prstGeom prst="ellipse">
                  <a:avLst/>
                </a:prstGeom>
                <a:pattFill prst="sphere">
                  <a:fgClr>
                    <a:schemeClr val="tx1"/>
                  </a:fgClr>
                  <a:bgClr>
                    <a:schemeClr val="bg1"/>
                  </a:bgClr>
                </a:pattFill>
                <a:ln w="12700" cap="flat" cmpd="sng">
                  <a:solidFill>
                    <a:schemeClr val="tx1"/>
                  </a:solidFill>
                  <a:prstDash val="solid"/>
                  <a:headEnd type="none" w="med" len="med"/>
                  <a:tailEnd type="none" w="med" len="med"/>
                </a:ln>
              </p:spPr>
              <p:txBody>
                <a:bodyPr wrap="none"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603" name="Rectangle 58"/>
                <p:cNvSpPr/>
                <p:nvPr/>
              </p:nvSpPr>
              <p:spPr>
                <a:xfrm>
                  <a:off x="1992" y="3096"/>
                  <a:ext cx="176" cy="184"/>
                </a:xfrm>
                <a:prstGeom prst="rect">
                  <a:avLst/>
                </a:prstGeom>
                <a:noFill/>
                <a:ln w="12700" cap="flat" cmpd="sng">
                  <a:solidFill>
                    <a:schemeClr val="tx1"/>
                  </a:solidFill>
                  <a:prstDash val="solid"/>
                  <a:miter/>
                  <a:headEnd type="none" w="med" len="med"/>
                  <a:tailEnd type="none" w="med" len="med"/>
                </a:ln>
              </p:spPr>
              <p:txBody>
                <a:bodyPr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604" name="Line 59"/>
                <p:cNvSpPr/>
                <p:nvPr/>
              </p:nvSpPr>
              <p:spPr>
                <a:xfrm>
                  <a:off x="1992" y="3044"/>
                  <a:ext cx="176" cy="0"/>
                </a:xfrm>
                <a:prstGeom prst="line">
                  <a:avLst/>
                </a:prstGeom>
                <a:ln w="12700" cap="flat" cmpd="sng">
                  <a:solidFill>
                    <a:schemeClr val="tx1"/>
                  </a:solidFill>
                  <a:prstDash val="solid"/>
                  <a:headEnd type="none" w="med" len="med"/>
                  <a:tailEnd type="none" w="med" len="med"/>
                </a:ln>
              </p:spPr>
            </p:sp>
            <p:sp>
              <p:nvSpPr>
                <p:cNvPr id="152605" name="Line 60"/>
                <p:cNvSpPr/>
                <p:nvPr/>
              </p:nvSpPr>
              <p:spPr>
                <a:xfrm>
                  <a:off x="1992" y="3188"/>
                  <a:ext cx="176" cy="0"/>
                </a:xfrm>
                <a:prstGeom prst="line">
                  <a:avLst/>
                </a:prstGeom>
                <a:ln w="12700" cap="flat" cmpd="sng">
                  <a:solidFill>
                    <a:schemeClr val="tx1"/>
                  </a:solidFill>
                  <a:prstDash val="solid"/>
                  <a:headEnd type="none" w="med" len="med"/>
                  <a:tailEnd type="none" w="med" len="med"/>
                </a:ln>
              </p:spPr>
            </p:sp>
            <p:sp>
              <p:nvSpPr>
                <p:cNvPr id="152606" name="Line 61"/>
                <p:cNvSpPr/>
                <p:nvPr/>
              </p:nvSpPr>
              <p:spPr>
                <a:xfrm>
                  <a:off x="1992" y="3316"/>
                  <a:ext cx="176" cy="0"/>
                </a:xfrm>
                <a:prstGeom prst="line">
                  <a:avLst/>
                </a:prstGeom>
                <a:ln w="12700" cap="flat" cmpd="sng">
                  <a:solidFill>
                    <a:schemeClr val="tx1"/>
                  </a:solidFill>
                  <a:prstDash val="solid"/>
                  <a:headEnd type="none" w="med" len="med"/>
                  <a:tailEnd type="none" w="med" len="med"/>
                </a:ln>
              </p:spPr>
            </p:sp>
          </p:grpSp>
          <p:sp>
            <p:nvSpPr>
              <p:cNvPr id="152598" name="Text Box 62"/>
              <p:cNvSpPr txBox="1"/>
              <p:nvPr/>
            </p:nvSpPr>
            <p:spPr>
              <a:xfrm>
                <a:off x="2951" y="3028"/>
                <a:ext cx="527" cy="109"/>
              </a:xfrm>
              <a:prstGeom prst="rect">
                <a:avLst/>
              </a:prstGeom>
              <a:noFill/>
              <a:ln w="12700">
                <a:noFill/>
              </a:ln>
            </p:spPr>
            <p:txBody>
              <a:bodyPr wrap="none" lIns="90000" tIns="46800" rIns="90000" bIns="0">
                <a:spAutoFit/>
              </a:bodyPr>
              <a:p>
                <a:pPr eaLnBrk="0" hangingPunct="0">
                  <a:spcBef>
                    <a:spcPct val="50000"/>
                  </a:spcBef>
                </a:pPr>
                <a:r>
                  <a:rPr lang="en-US" altLang="zh-CN" sz="1000" b="0">
                    <a:latin typeface="News Gothic" pitchFamily="2" charset="0"/>
                    <a:ea typeface="宋体" panose="02010600030101010101" pitchFamily="2" charset="-122"/>
                  </a:rPr>
                  <a:t>Supermarket</a:t>
                </a:r>
                <a:endParaRPr lang="en-US" altLang="zh-CN" sz="1000" b="0">
                  <a:latin typeface="News Gothic" pitchFamily="2" charset="0"/>
                  <a:ea typeface="宋体" panose="02010600030101010101" pitchFamily="2" charset="-122"/>
                </a:endParaRPr>
              </a:p>
            </p:txBody>
          </p:sp>
        </p:grpSp>
        <p:sp>
          <p:nvSpPr>
            <p:cNvPr id="152588" name="AutoShape 63"/>
            <p:cNvSpPr/>
            <p:nvPr/>
          </p:nvSpPr>
          <p:spPr>
            <a:xfrm rot="-9145219" flipV="1">
              <a:off x="1476" y="1622"/>
              <a:ext cx="423" cy="238"/>
            </a:xfrm>
            <a:custGeom>
              <a:avLst/>
              <a:gdLst>
                <a:gd name="txL" fmla="*/ 3173 w 21600"/>
                <a:gd name="txT" fmla="*/ 3156 h 21600"/>
                <a:gd name="txR" fmla="*/ 18427 w 21600"/>
                <a:gd name="txB" fmla="*/ 18444 h 21600"/>
              </a:gdLst>
              <a:ahLst/>
              <a:cxnLst>
                <a:cxn ang="0">
                  <a:pos x="0" y="0"/>
                </a:cxn>
                <a:cxn ang="0">
                  <a:pos x="0" y="0"/>
                </a:cxn>
                <a:cxn ang="0">
                  <a:pos x="0" y="0"/>
                </a:cxn>
                <a:cxn ang="0">
                  <a:pos x="0" y="0"/>
                </a:cxn>
                <a:cxn ang="0">
                  <a:pos x="0" y="0"/>
                </a:cxn>
                <a:cxn ang="0">
                  <a:pos x="0" y="0"/>
                </a:cxn>
              </a:cxnLst>
              <a:rect l="txL" t="txT" r="txR" b="txB"/>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0">
              <a:gsLst>
                <a:gs pos="0">
                  <a:schemeClr val="accent2"/>
                </a:gs>
                <a:gs pos="100000">
                  <a:schemeClr val="bg1"/>
                </a:gs>
              </a:gsLst>
              <a:lin ang="0" scaled="1"/>
              <a:tileRect/>
            </a:gradFill>
            <a:ln w="25400">
              <a:noFill/>
            </a:ln>
          </p:spPr>
          <p:txBody>
            <a:bodyPr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589" name="AutoShape 64"/>
            <p:cNvSpPr/>
            <p:nvPr/>
          </p:nvSpPr>
          <p:spPr>
            <a:xfrm rot="-9145219" flipV="1">
              <a:off x="2490" y="1657"/>
              <a:ext cx="423" cy="238"/>
            </a:xfrm>
            <a:custGeom>
              <a:avLst/>
              <a:gdLst>
                <a:gd name="txL" fmla="*/ 3173 w 21600"/>
                <a:gd name="txT" fmla="*/ 3156 h 21600"/>
                <a:gd name="txR" fmla="*/ 18427 w 21600"/>
                <a:gd name="txB" fmla="*/ 18444 h 21600"/>
              </a:gdLst>
              <a:ahLst/>
              <a:cxnLst>
                <a:cxn ang="0">
                  <a:pos x="0" y="0"/>
                </a:cxn>
                <a:cxn ang="0">
                  <a:pos x="0" y="0"/>
                </a:cxn>
                <a:cxn ang="0">
                  <a:pos x="0" y="0"/>
                </a:cxn>
                <a:cxn ang="0">
                  <a:pos x="0" y="0"/>
                </a:cxn>
                <a:cxn ang="0">
                  <a:pos x="0" y="0"/>
                </a:cxn>
                <a:cxn ang="0">
                  <a:pos x="0" y="0"/>
                </a:cxn>
              </a:cxnLst>
              <a:rect l="txL" t="txT" r="txR" b="txB"/>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0">
              <a:gsLst>
                <a:gs pos="0">
                  <a:schemeClr val="accent2"/>
                </a:gs>
                <a:gs pos="100000">
                  <a:schemeClr val="bg1"/>
                </a:gs>
              </a:gsLst>
              <a:lin ang="0" scaled="1"/>
              <a:tileRect/>
            </a:gradFill>
            <a:ln w="25400">
              <a:noFill/>
            </a:ln>
          </p:spPr>
          <p:txBody>
            <a:bodyPr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590" name="AutoShape 65"/>
            <p:cNvSpPr/>
            <p:nvPr/>
          </p:nvSpPr>
          <p:spPr>
            <a:xfrm rot="-9145219" flipV="1">
              <a:off x="3450" y="1657"/>
              <a:ext cx="424" cy="238"/>
            </a:xfrm>
            <a:custGeom>
              <a:avLst/>
              <a:gdLst>
                <a:gd name="txL" fmla="*/ 3173 w 21600"/>
                <a:gd name="txT" fmla="*/ 3156 h 21600"/>
                <a:gd name="txR" fmla="*/ 18427 w 21600"/>
                <a:gd name="txB" fmla="*/ 18444 h 21600"/>
              </a:gdLst>
              <a:ahLst/>
              <a:cxnLst>
                <a:cxn ang="0">
                  <a:pos x="0" y="0"/>
                </a:cxn>
                <a:cxn ang="0">
                  <a:pos x="0" y="0"/>
                </a:cxn>
                <a:cxn ang="0">
                  <a:pos x="0" y="0"/>
                </a:cxn>
                <a:cxn ang="0">
                  <a:pos x="0" y="0"/>
                </a:cxn>
                <a:cxn ang="0">
                  <a:pos x="0" y="0"/>
                </a:cxn>
                <a:cxn ang="0">
                  <a:pos x="0" y="0"/>
                </a:cxn>
              </a:cxnLst>
              <a:rect l="txL" t="txT" r="txR" b="txB"/>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0">
              <a:gsLst>
                <a:gs pos="0">
                  <a:schemeClr val="accent2"/>
                </a:gs>
                <a:gs pos="100000">
                  <a:schemeClr val="bg1"/>
                </a:gs>
              </a:gsLst>
              <a:lin ang="0" scaled="1"/>
              <a:tileRect/>
            </a:gradFill>
            <a:ln w="25400">
              <a:noFill/>
            </a:ln>
          </p:spPr>
          <p:txBody>
            <a:bodyPr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591" name="AutoShape 66"/>
            <p:cNvSpPr/>
            <p:nvPr/>
          </p:nvSpPr>
          <p:spPr>
            <a:xfrm rot="-9145219" flipV="1">
              <a:off x="4485" y="1657"/>
              <a:ext cx="421" cy="238"/>
            </a:xfrm>
            <a:custGeom>
              <a:avLst/>
              <a:gdLst>
                <a:gd name="txL" fmla="*/ 3181 w 21600"/>
                <a:gd name="txT" fmla="*/ 3156 h 21600"/>
                <a:gd name="txR" fmla="*/ 18419 w 21600"/>
                <a:gd name="txB" fmla="*/ 18444 h 21600"/>
              </a:gdLst>
              <a:ahLst/>
              <a:cxnLst>
                <a:cxn ang="0">
                  <a:pos x="0" y="0"/>
                </a:cxn>
                <a:cxn ang="0">
                  <a:pos x="0" y="0"/>
                </a:cxn>
                <a:cxn ang="0">
                  <a:pos x="0" y="0"/>
                </a:cxn>
                <a:cxn ang="0">
                  <a:pos x="0" y="0"/>
                </a:cxn>
                <a:cxn ang="0">
                  <a:pos x="0" y="0"/>
                </a:cxn>
                <a:cxn ang="0">
                  <a:pos x="0" y="0"/>
                </a:cxn>
              </a:cxnLst>
              <a:rect l="txL" t="txT" r="txR" b="txB"/>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0">
              <a:gsLst>
                <a:gs pos="0">
                  <a:schemeClr val="accent2"/>
                </a:gs>
                <a:gs pos="100000">
                  <a:schemeClr val="bg1"/>
                </a:gs>
              </a:gsLst>
              <a:lin ang="0" scaled="1"/>
              <a:tileRect/>
            </a:gradFill>
            <a:ln w="25400">
              <a:noFill/>
            </a:ln>
          </p:spPr>
          <p:txBody>
            <a:bodyPr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592" name="AutoShape 67"/>
            <p:cNvSpPr/>
            <p:nvPr/>
          </p:nvSpPr>
          <p:spPr>
            <a:xfrm rot="-9145219" flipH="1">
              <a:off x="973" y="2554"/>
              <a:ext cx="421" cy="238"/>
            </a:xfrm>
            <a:custGeom>
              <a:avLst/>
              <a:gdLst>
                <a:gd name="txL" fmla="*/ 3189 w 21600"/>
                <a:gd name="txT" fmla="*/ 3156 h 21600"/>
                <a:gd name="txR" fmla="*/ 18411 w 21600"/>
                <a:gd name="txB" fmla="*/ 18444 h 21600"/>
              </a:gdLst>
              <a:ahLst/>
              <a:cxnLst>
                <a:cxn ang="0">
                  <a:pos x="0" y="0"/>
                </a:cxn>
                <a:cxn ang="0">
                  <a:pos x="0" y="0"/>
                </a:cxn>
                <a:cxn ang="0">
                  <a:pos x="0" y="0"/>
                </a:cxn>
                <a:cxn ang="0">
                  <a:pos x="0" y="0"/>
                </a:cxn>
                <a:cxn ang="0">
                  <a:pos x="0" y="0"/>
                </a:cxn>
                <a:cxn ang="0">
                  <a:pos x="0" y="0"/>
                </a:cxn>
              </a:cxnLst>
              <a:rect l="txL" t="txT" r="txR" b="txB"/>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0">
              <a:gsLst>
                <a:gs pos="0">
                  <a:schemeClr val="bg1"/>
                </a:gs>
                <a:gs pos="100000">
                  <a:schemeClr val="bg2"/>
                </a:gs>
              </a:gsLst>
              <a:lin ang="0" scaled="1"/>
              <a:tileRect/>
            </a:gradFill>
            <a:ln w="25400">
              <a:noFill/>
            </a:ln>
          </p:spPr>
          <p:txBody>
            <a:bodyPr rot="10800000"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593" name="AutoShape 68"/>
            <p:cNvSpPr/>
            <p:nvPr/>
          </p:nvSpPr>
          <p:spPr>
            <a:xfrm rot="-9145219" flipH="1">
              <a:off x="2011" y="2554"/>
              <a:ext cx="422" cy="238"/>
            </a:xfrm>
            <a:custGeom>
              <a:avLst/>
              <a:gdLst>
                <a:gd name="txL" fmla="*/ 3173 w 21600"/>
                <a:gd name="txT" fmla="*/ 3156 h 21600"/>
                <a:gd name="txR" fmla="*/ 18427 w 21600"/>
                <a:gd name="txB" fmla="*/ 18444 h 21600"/>
              </a:gdLst>
              <a:ahLst/>
              <a:cxnLst>
                <a:cxn ang="0">
                  <a:pos x="0" y="0"/>
                </a:cxn>
                <a:cxn ang="0">
                  <a:pos x="0" y="0"/>
                </a:cxn>
                <a:cxn ang="0">
                  <a:pos x="0" y="0"/>
                </a:cxn>
                <a:cxn ang="0">
                  <a:pos x="0" y="0"/>
                </a:cxn>
                <a:cxn ang="0">
                  <a:pos x="0" y="0"/>
                </a:cxn>
                <a:cxn ang="0">
                  <a:pos x="0" y="0"/>
                </a:cxn>
              </a:cxnLst>
              <a:rect l="txL" t="txT" r="txR" b="txB"/>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0">
              <a:gsLst>
                <a:gs pos="0">
                  <a:schemeClr val="bg1"/>
                </a:gs>
                <a:gs pos="100000">
                  <a:schemeClr val="bg2"/>
                </a:gs>
              </a:gsLst>
              <a:lin ang="0" scaled="1"/>
              <a:tileRect/>
            </a:gradFill>
            <a:ln w="25400">
              <a:noFill/>
            </a:ln>
          </p:spPr>
          <p:txBody>
            <a:bodyPr rot="10800000"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594" name="AutoShape 69"/>
            <p:cNvSpPr/>
            <p:nvPr/>
          </p:nvSpPr>
          <p:spPr>
            <a:xfrm rot="-9145219" flipH="1">
              <a:off x="2951" y="2554"/>
              <a:ext cx="420" cy="238"/>
            </a:xfrm>
            <a:custGeom>
              <a:avLst/>
              <a:gdLst>
                <a:gd name="txL" fmla="*/ 3189 w 21600"/>
                <a:gd name="txT" fmla="*/ 3156 h 21600"/>
                <a:gd name="txR" fmla="*/ 18411 w 21600"/>
                <a:gd name="txB" fmla="*/ 18444 h 21600"/>
              </a:gdLst>
              <a:ahLst/>
              <a:cxnLst>
                <a:cxn ang="0">
                  <a:pos x="0" y="0"/>
                </a:cxn>
                <a:cxn ang="0">
                  <a:pos x="0" y="0"/>
                </a:cxn>
                <a:cxn ang="0">
                  <a:pos x="0" y="0"/>
                </a:cxn>
                <a:cxn ang="0">
                  <a:pos x="0" y="0"/>
                </a:cxn>
                <a:cxn ang="0">
                  <a:pos x="0" y="0"/>
                </a:cxn>
                <a:cxn ang="0">
                  <a:pos x="0" y="0"/>
                </a:cxn>
              </a:cxnLst>
              <a:rect l="txL" t="txT" r="txR" b="txB"/>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0">
              <a:gsLst>
                <a:gs pos="0">
                  <a:schemeClr val="bg1"/>
                </a:gs>
                <a:gs pos="100000">
                  <a:schemeClr val="bg2"/>
                </a:gs>
              </a:gsLst>
              <a:lin ang="0" scaled="1"/>
              <a:tileRect/>
            </a:gradFill>
            <a:ln w="25400">
              <a:noFill/>
            </a:ln>
          </p:spPr>
          <p:txBody>
            <a:bodyPr rot="10800000"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sp>
          <p:nvSpPr>
            <p:cNvPr id="152595" name="AutoShape 70"/>
            <p:cNvSpPr/>
            <p:nvPr/>
          </p:nvSpPr>
          <p:spPr>
            <a:xfrm rot="-9145219" flipH="1">
              <a:off x="4050" y="2554"/>
              <a:ext cx="421" cy="238"/>
            </a:xfrm>
            <a:custGeom>
              <a:avLst/>
              <a:gdLst>
                <a:gd name="txL" fmla="*/ 3181 w 21600"/>
                <a:gd name="txT" fmla="*/ 3156 h 21600"/>
                <a:gd name="txR" fmla="*/ 18419 w 21600"/>
                <a:gd name="txB" fmla="*/ 18444 h 21600"/>
              </a:gdLst>
              <a:ahLst/>
              <a:cxnLst>
                <a:cxn ang="0">
                  <a:pos x="0" y="0"/>
                </a:cxn>
                <a:cxn ang="0">
                  <a:pos x="0" y="0"/>
                </a:cxn>
                <a:cxn ang="0">
                  <a:pos x="0" y="0"/>
                </a:cxn>
                <a:cxn ang="0">
                  <a:pos x="0" y="0"/>
                </a:cxn>
                <a:cxn ang="0">
                  <a:pos x="0" y="0"/>
                </a:cxn>
                <a:cxn ang="0">
                  <a:pos x="0" y="0"/>
                </a:cxn>
              </a:cxnLst>
              <a:rect l="txL" t="txT" r="txR" b="txB"/>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0">
              <a:gsLst>
                <a:gs pos="0">
                  <a:schemeClr val="bg1"/>
                </a:gs>
                <a:gs pos="100000">
                  <a:schemeClr val="bg2"/>
                </a:gs>
              </a:gsLst>
              <a:lin ang="0" scaled="1"/>
              <a:tileRect/>
            </a:gradFill>
            <a:ln w="25400">
              <a:noFill/>
            </a:ln>
          </p:spPr>
          <p:txBody>
            <a:bodyPr rot="10800000" lIns="90000" tIns="46800" rIns="90000" bIns="0" anchor="ctr" anchorCtr="0">
              <a:spAutoFit/>
            </a:bodyPr>
            <a:p>
              <a:endParaRPr lang="zh-CN" altLang="en-US" dirty="0">
                <a:latin typeface="Arial" panose="020B0604020202020204" pitchFamily="34" charset="0"/>
                <a:ea typeface="宋体" panose="02010600030101010101" pitchFamily="2" charset="-122"/>
              </a:endParaRPr>
            </a:p>
          </p:txBody>
        </p:sp>
      </p:gr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02" name="Picture 2" descr="JT12"/>
          <p:cNvPicPr>
            <a:picLocks noChangeAspect="1"/>
          </p:cNvPicPr>
          <p:nvPr/>
        </p:nvPicPr>
        <p:blipFill>
          <a:blip r:embed="rId1"/>
          <a:stretch>
            <a:fillRect/>
          </a:stretch>
        </p:blipFill>
        <p:spPr>
          <a:xfrm>
            <a:off x="976313" y="609600"/>
            <a:ext cx="7977187" cy="5378450"/>
          </a:xfrm>
          <a:prstGeom prst="rect">
            <a:avLst/>
          </a:prstGeom>
          <a:noFill/>
          <a:ln w="9525">
            <a:noFill/>
          </a:ln>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Rectangle 2"/>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将来状态图问题 </a:t>
            </a:r>
            <a:r>
              <a:rPr lang="en-US" altLang="zh-CN">
                <a:ea typeface="宋体" panose="02010600030101010101" pitchFamily="2" charset="-122"/>
              </a:rPr>
              <a:t>#5</a:t>
            </a:r>
            <a:br>
              <a:rPr lang="en-US" altLang="zh-CN">
                <a:ea typeface="宋体" panose="02010600030101010101" pitchFamily="2" charset="-122"/>
              </a:rPr>
            </a:br>
            <a:endParaRPr lang="en-US" altLang="zh-CN">
              <a:ea typeface="宋体" panose="02010600030101010101" pitchFamily="2" charset="-122"/>
            </a:endParaRPr>
          </a:p>
        </p:txBody>
      </p:sp>
      <p:sp>
        <p:nvSpPr>
          <p:cNvPr id="154627" name="Rectangle 3"/>
          <p:cNvSpPr>
            <a:spLocks noGrp="1"/>
          </p:cNvSpPr>
          <p:nvPr>
            <p:ph idx="1"/>
          </p:nvPr>
        </p:nvSpPr>
        <p:spPr>
          <a:ln/>
        </p:spPr>
        <p:txBody>
          <a:bodyPr vert="horz" wrap="square" lIns="91440" tIns="45720" rIns="91440" bIns="45720" anchor="t" anchorCtr="0"/>
          <a:p>
            <a:pPr eaLnBrk="1" hangingPunct="1"/>
            <a:r>
              <a:rPr lang="zh-CN" altLang="en-US" dirty="0">
                <a:ea typeface="宋体" panose="02010600030101010101" pitchFamily="2" charset="-122"/>
              </a:rPr>
              <a:t>生产链中在什么点（“触发器过程”）开始计划生产</a:t>
            </a:r>
            <a:r>
              <a:rPr lang="en-US" altLang="zh-CN">
                <a:ea typeface="宋体" panose="02010600030101010101" pitchFamily="2" charset="-122"/>
              </a:rPr>
              <a:t> ?</a:t>
            </a:r>
            <a:endParaRPr lang="en-US" altLang="zh-CN">
              <a:ea typeface="宋体" panose="02010600030101010101" pitchFamily="2" charset="-122"/>
            </a:endParaRPr>
          </a:p>
          <a:p>
            <a:pPr eaLnBrk="1" hangingPunct="1"/>
            <a:endParaRPr lang="en-US" altLang="zh-CN"/>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2274" name="Rectangle 2"/>
          <p:cNvSpPr>
            <a:spLocks noChangeArrowheads="1"/>
          </p:cNvSpPr>
          <p:nvPr/>
        </p:nvSpPr>
        <p:spPr bwMode="auto">
          <a:xfrm>
            <a:off x="0" y="334963"/>
            <a:ext cx="9906000" cy="579438"/>
          </a:xfrm>
          <a:prstGeom prst="rect">
            <a:avLst/>
          </a:prstGeom>
          <a:noFill/>
          <a:ln w="9525">
            <a:noFill/>
            <a:miter lim="800000"/>
          </a:ln>
          <a:effectLst/>
        </p:spPr>
        <p:txBody>
          <a:bodyPr lIns="92075" tIns="46038" rIns="92075" bIns="46038">
            <a:spAutoFit/>
          </a:bodyPr>
          <a:lstStyle/>
          <a:p>
            <a:pPr marL="0" marR="0" lvl="0" indent="0" algn="ctr" defTabSz="824230" rtl="0" eaLnBrk="0" fontAlgn="base" latinLnBrk="0" hangingPunct="0">
              <a:lnSpc>
                <a:spcPct val="100000"/>
              </a:lnSpc>
              <a:spcBef>
                <a:spcPct val="0"/>
              </a:spcBef>
              <a:spcAft>
                <a:spcPct val="0"/>
              </a:spcAft>
              <a:buClrTx/>
              <a:buSzTx/>
              <a:buFontTx/>
              <a:buNone/>
              <a:defRPr/>
            </a:pPr>
            <a:endParaRPr kumimoji="0" lang="en-US" altLang="zh-CN" sz="32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55651" name="Rectangle 3"/>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5.  </a:t>
            </a:r>
            <a:r>
              <a:rPr lang="zh-CN" altLang="en-US" dirty="0">
                <a:ea typeface="宋体" panose="02010600030101010101" pitchFamily="2" charset="-122"/>
              </a:rPr>
              <a:t>触发器放在哪里</a:t>
            </a:r>
            <a:r>
              <a:rPr lang="en-US" altLang="zh-CN">
                <a:ea typeface="宋体" panose="02010600030101010101" pitchFamily="2" charset="-122"/>
              </a:rPr>
              <a:t> ?</a:t>
            </a:r>
            <a:endParaRPr lang="en-US" altLang="zh-CN">
              <a:ea typeface="宋体" panose="02010600030101010101" pitchFamily="2" charset="-122"/>
            </a:endParaRPr>
          </a:p>
        </p:txBody>
      </p:sp>
      <p:sp>
        <p:nvSpPr>
          <p:cNvPr id="155652" name="Rectangle 4"/>
          <p:cNvSpPr>
            <a:spLocks noGrp="1"/>
          </p:cNvSpPr>
          <p:nvPr>
            <p:ph idx="1"/>
          </p:nvPr>
        </p:nvSpPr>
        <p:spPr>
          <a:ln/>
        </p:spPr>
        <p:txBody>
          <a:bodyPr vert="horz" wrap="square" lIns="91440" tIns="45720" rIns="91440" bIns="45720" anchor="t" anchorCtr="0"/>
          <a:p>
            <a:pPr eaLnBrk="1" hangingPunct="1"/>
            <a:r>
              <a:rPr lang="zh-CN" altLang="en-US" dirty="0">
                <a:ea typeface="宋体" panose="02010600030101010101" pitchFamily="2" charset="-122"/>
              </a:rPr>
              <a:t>触发器的过程是在价值流中你唯一安排计划的过程</a:t>
            </a:r>
            <a:r>
              <a:rPr lang="en-US" altLang="zh-CN">
                <a:ea typeface="宋体" panose="02010600030101010101" pitchFamily="2" charset="-122"/>
              </a:rPr>
              <a:t> </a:t>
            </a:r>
            <a:endParaRPr lang="en-US" altLang="zh-CN"/>
          </a:p>
          <a:p>
            <a:pPr eaLnBrk="1" hangingPunct="1"/>
            <a:endParaRPr lang="en-US" altLang="zh-CN"/>
          </a:p>
          <a:p>
            <a:pPr eaLnBrk="1" hangingPunct="1"/>
            <a:r>
              <a:rPr lang="zh-CN" altLang="en-US" dirty="0">
                <a:ea typeface="宋体" panose="02010600030101010101" pitchFamily="2" charset="-122"/>
              </a:rPr>
              <a:t>它规定了步调并从上游过程开始拉动</a:t>
            </a:r>
            <a:r>
              <a:rPr lang="en-US" altLang="zh-CN">
                <a:ea typeface="宋体" panose="02010600030101010101" pitchFamily="2" charset="-122"/>
              </a:rPr>
              <a:t> </a:t>
            </a:r>
            <a:endParaRPr lang="en-US" altLang="zh-CN"/>
          </a:p>
          <a:p>
            <a:pPr eaLnBrk="1" hangingPunct="1"/>
            <a:endParaRPr lang="en-US" altLang="zh-CN"/>
          </a:p>
          <a:p>
            <a:pPr eaLnBrk="1" hangingPunct="1"/>
            <a:r>
              <a:rPr lang="zh-CN" altLang="en-US" dirty="0">
                <a:ea typeface="宋体" panose="02010600030101010101" pitchFamily="2" charset="-122"/>
              </a:rPr>
              <a:t>它的输出流过下游的其他过程</a:t>
            </a:r>
            <a:r>
              <a:rPr lang="en-US" altLang="zh-CN">
                <a:ea typeface="宋体" panose="02010600030101010101" pitchFamily="2" charset="-122"/>
              </a:rPr>
              <a:t> </a:t>
            </a:r>
            <a:endParaRPr lang="en-US" altLang="zh-CN"/>
          </a:p>
          <a:p>
            <a:pPr eaLnBrk="1" hangingPunct="1"/>
            <a:endParaRPr lang="en-US" altLang="zh-CN"/>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6674" name="Group 2"/>
          <p:cNvGrpSpPr/>
          <p:nvPr/>
        </p:nvGrpSpPr>
        <p:grpSpPr>
          <a:xfrm>
            <a:off x="1676400" y="1851025"/>
            <a:ext cx="320675" cy="1171575"/>
            <a:chOff x="972" y="1263"/>
            <a:chExt cx="186" cy="738"/>
          </a:xfrm>
        </p:grpSpPr>
        <p:grpSp>
          <p:nvGrpSpPr>
            <p:cNvPr id="156773" name="Group 3"/>
            <p:cNvGrpSpPr/>
            <p:nvPr/>
          </p:nvGrpSpPr>
          <p:grpSpPr>
            <a:xfrm>
              <a:off x="973" y="1263"/>
              <a:ext cx="185" cy="371"/>
              <a:chOff x="973" y="1263"/>
              <a:chExt cx="185" cy="371"/>
            </a:xfrm>
          </p:grpSpPr>
          <p:sp>
            <p:nvSpPr>
              <p:cNvPr id="156777" name="Freeform 4"/>
              <p:cNvSpPr/>
              <p:nvPr/>
            </p:nvSpPr>
            <p:spPr>
              <a:xfrm>
                <a:off x="973" y="1263"/>
                <a:ext cx="185" cy="371"/>
              </a:xfrm>
              <a:custGeom>
                <a:avLst/>
                <a:gdLst>
                  <a:gd name="txL" fmla="*/ 0 w 185"/>
                  <a:gd name="txT" fmla="*/ 0 h 371"/>
                  <a:gd name="txR" fmla="*/ 185 w 185"/>
                  <a:gd name="txB" fmla="*/ 371 h 371"/>
                </a:gdLst>
                <a:ahLst/>
                <a:cxnLst>
                  <a:cxn ang="0">
                    <a:pos x="0" y="0"/>
                  </a:cxn>
                  <a:cxn ang="0">
                    <a:pos x="184" y="0"/>
                  </a:cxn>
                  <a:cxn ang="0">
                    <a:pos x="184" y="370"/>
                  </a:cxn>
                  <a:cxn ang="0">
                    <a:pos x="0" y="370"/>
                  </a:cxn>
                </a:cxnLst>
                <a:rect l="txL" t="txT" r="txR" b="txB"/>
                <a:pathLst>
                  <a:path w="185" h="371">
                    <a:moveTo>
                      <a:pt x="0" y="0"/>
                    </a:moveTo>
                    <a:lnTo>
                      <a:pt x="184" y="0"/>
                    </a:lnTo>
                    <a:lnTo>
                      <a:pt x="184" y="370"/>
                    </a:lnTo>
                    <a:lnTo>
                      <a:pt x="0" y="370"/>
                    </a:lnTo>
                  </a:path>
                </a:pathLst>
              </a:custGeom>
              <a:noFill/>
              <a:ln w="25400" cap="rnd" cmpd="sng">
                <a:solidFill>
                  <a:schemeClr val="accent2"/>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56778" name="Line 5"/>
              <p:cNvSpPr/>
              <p:nvPr/>
            </p:nvSpPr>
            <p:spPr>
              <a:xfrm>
                <a:off x="973" y="1448"/>
                <a:ext cx="184" cy="0"/>
              </a:xfrm>
              <a:prstGeom prst="line">
                <a:avLst/>
              </a:prstGeom>
              <a:ln w="25400" cap="flat" cmpd="sng">
                <a:solidFill>
                  <a:schemeClr val="accent2"/>
                </a:solidFill>
                <a:prstDash val="solid"/>
                <a:headEnd type="none" w="sm" len="sm"/>
                <a:tailEnd type="none" w="sm" len="sm"/>
              </a:ln>
            </p:spPr>
          </p:sp>
        </p:grpSp>
        <p:grpSp>
          <p:nvGrpSpPr>
            <p:cNvPr id="156774" name="Group 6"/>
            <p:cNvGrpSpPr/>
            <p:nvPr/>
          </p:nvGrpSpPr>
          <p:grpSpPr>
            <a:xfrm>
              <a:off x="972" y="1630"/>
              <a:ext cx="185" cy="371"/>
              <a:chOff x="972" y="1630"/>
              <a:chExt cx="185" cy="371"/>
            </a:xfrm>
          </p:grpSpPr>
          <p:sp>
            <p:nvSpPr>
              <p:cNvPr id="156775" name="Freeform 7"/>
              <p:cNvSpPr/>
              <p:nvPr/>
            </p:nvSpPr>
            <p:spPr>
              <a:xfrm>
                <a:off x="972" y="1630"/>
                <a:ext cx="185" cy="371"/>
              </a:xfrm>
              <a:custGeom>
                <a:avLst/>
                <a:gdLst>
                  <a:gd name="txL" fmla="*/ 0 w 185"/>
                  <a:gd name="txT" fmla="*/ 0 h 371"/>
                  <a:gd name="txR" fmla="*/ 185 w 185"/>
                  <a:gd name="txB" fmla="*/ 371 h 371"/>
                </a:gdLst>
                <a:ahLst/>
                <a:cxnLst>
                  <a:cxn ang="0">
                    <a:pos x="0" y="0"/>
                  </a:cxn>
                  <a:cxn ang="0">
                    <a:pos x="184" y="0"/>
                  </a:cxn>
                  <a:cxn ang="0">
                    <a:pos x="184" y="370"/>
                  </a:cxn>
                  <a:cxn ang="0">
                    <a:pos x="0" y="370"/>
                  </a:cxn>
                </a:cxnLst>
                <a:rect l="txL" t="txT" r="txR" b="txB"/>
                <a:pathLst>
                  <a:path w="185" h="371">
                    <a:moveTo>
                      <a:pt x="0" y="0"/>
                    </a:moveTo>
                    <a:lnTo>
                      <a:pt x="184" y="0"/>
                    </a:lnTo>
                    <a:lnTo>
                      <a:pt x="184" y="370"/>
                    </a:lnTo>
                    <a:lnTo>
                      <a:pt x="0" y="370"/>
                    </a:lnTo>
                  </a:path>
                </a:pathLst>
              </a:custGeom>
              <a:noFill/>
              <a:ln w="25400" cap="rnd" cmpd="sng">
                <a:solidFill>
                  <a:schemeClr val="accent2"/>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56776" name="Line 8"/>
              <p:cNvSpPr/>
              <p:nvPr/>
            </p:nvSpPr>
            <p:spPr>
              <a:xfrm>
                <a:off x="972" y="1816"/>
                <a:ext cx="184" cy="0"/>
              </a:xfrm>
              <a:prstGeom prst="line">
                <a:avLst/>
              </a:prstGeom>
              <a:ln w="25400" cap="flat" cmpd="sng">
                <a:solidFill>
                  <a:schemeClr val="accent2"/>
                </a:solidFill>
                <a:prstDash val="solid"/>
                <a:headEnd type="none" w="sm" len="sm"/>
                <a:tailEnd type="none" w="sm" len="sm"/>
              </a:ln>
            </p:spPr>
          </p:sp>
        </p:grpSp>
      </p:grpSp>
      <p:grpSp>
        <p:nvGrpSpPr>
          <p:cNvPr id="156675" name="Group 9"/>
          <p:cNvGrpSpPr/>
          <p:nvPr/>
        </p:nvGrpSpPr>
        <p:grpSpPr>
          <a:xfrm>
            <a:off x="4065588" y="1851025"/>
            <a:ext cx="320675" cy="1171575"/>
            <a:chOff x="2364" y="1263"/>
            <a:chExt cx="186" cy="738"/>
          </a:xfrm>
        </p:grpSpPr>
        <p:grpSp>
          <p:nvGrpSpPr>
            <p:cNvPr id="156767" name="Group 10"/>
            <p:cNvGrpSpPr/>
            <p:nvPr/>
          </p:nvGrpSpPr>
          <p:grpSpPr>
            <a:xfrm>
              <a:off x="2365" y="1263"/>
              <a:ext cx="185" cy="371"/>
              <a:chOff x="2365" y="1263"/>
              <a:chExt cx="185" cy="371"/>
            </a:xfrm>
          </p:grpSpPr>
          <p:sp>
            <p:nvSpPr>
              <p:cNvPr id="156771" name="Freeform 11"/>
              <p:cNvSpPr/>
              <p:nvPr/>
            </p:nvSpPr>
            <p:spPr>
              <a:xfrm>
                <a:off x="2365" y="1263"/>
                <a:ext cx="185" cy="371"/>
              </a:xfrm>
              <a:custGeom>
                <a:avLst/>
                <a:gdLst>
                  <a:gd name="txL" fmla="*/ 0 w 185"/>
                  <a:gd name="txT" fmla="*/ 0 h 371"/>
                  <a:gd name="txR" fmla="*/ 185 w 185"/>
                  <a:gd name="txB" fmla="*/ 371 h 371"/>
                </a:gdLst>
                <a:ahLst/>
                <a:cxnLst>
                  <a:cxn ang="0">
                    <a:pos x="0" y="0"/>
                  </a:cxn>
                  <a:cxn ang="0">
                    <a:pos x="184" y="0"/>
                  </a:cxn>
                  <a:cxn ang="0">
                    <a:pos x="184" y="370"/>
                  </a:cxn>
                  <a:cxn ang="0">
                    <a:pos x="0" y="370"/>
                  </a:cxn>
                </a:cxnLst>
                <a:rect l="txL" t="txT" r="txR" b="txB"/>
                <a:pathLst>
                  <a:path w="185" h="371">
                    <a:moveTo>
                      <a:pt x="0" y="0"/>
                    </a:moveTo>
                    <a:lnTo>
                      <a:pt x="184" y="0"/>
                    </a:lnTo>
                    <a:lnTo>
                      <a:pt x="184" y="370"/>
                    </a:lnTo>
                    <a:lnTo>
                      <a:pt x="0" y="370"/>
                    </a:lnTo>
                  </a:path>
                </a:pathLst>
              </a:custGeom>
              <a:noFill/>
              <a:ln w="25400" cap="rnd" cmpd="sng">
                <a:solidFill>
                  <a:schemeClr val="accent2"/>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56772" name="Line 12"/>
              <p:cNvSpPr/>
              <p:nvPr/>
            </p:nvSpPr>
            <p:spPr>
              <a:xfrm>
                <a:off x="2365" y="1448"/>
                <a:ext cx="184" cy="0"/>
              </a:xfrm>
              <a:prstGeom prst="line">
                <a:avLst/>
              </a:prstGeom>
              <a:ln w="25400" cap="flat" cmpd="sng">
                <a:solidFill>
                  <a:schemeClr val="accent2"/>
                </a:solidFill>
                <a:prstDash val="solid"/>
                <a:headEnd type="none" w="sm" len="sm"/>
                <a:tailEnd type="none" w="sm" len="sm"/>
              </a:ln>
            </p:spPr>
          </p:sp>
        </p:grpSp>
        <p:grpSp>
          <p:nvGrpSpPr>
            <p:cNvPr id="156768" name="Group 13"/>
            <p:cNvGrpSpPr/>
            <p:nvPr/>
          </p:nvGrpSpPr>
          <p:grpSpPr>
            <a:xfrm>
              <a:off x="2364" y="1630"/>
              <a:ext cx="185" cy="371"/>
              <a:chOff x="2364" y="1630"/>
              <a:chExt cx="185" cy="371"/>
            </a:xfrm>
          </p:grpSpPr>
          <p:sp>
            <p:nvSpPr>
              <p:cNvPr id="156769" name="Freeform 14"/>
              <p:cNvSpPr/>
              <p:nvPr/>
            </p:nvSpPr>
            <p:spPr>
              <a:xfrm>
                <a:off x="2364" y="1630"/>
                <a:ext cx="185" cy="371"/>
              </a:xfrm>
              <a:custGeom>
                <a:avLst/>
                <a:gdLst>
                  <a:gd name="txL" fmla="*/ 0 w 185"/>
                  <a:gd name="txT" fmla="*/ 0 h 371"/>
                  <a:gd name="txR" fmla="*/ 185 w 185"/>
                  <a:gd name="txB" fmla="*/ 371 h 371"/>
                </a:gdLst>
                <a:ahLst/>
                <a:cxnLst>
                  <a:cxn ang="0">
                    <a:pos x="0" y="0"/>
                  </a:cxn>
                  <a:cxn ang="0">
                    <a:pos x="184" y="0"/>
                  </a:cxn>
                  <a:cxn ang="0">
                    <a:pos x="184" y="370"/>
                  </a:cxn>
                  <a:cxn ang="0">
                    <a:pos x="0" y="370"/>
                  </a:cxn>
                </a:cxnLst>
                <a:rect l="txL" t="txT" r="txR" b="txB"/>
                <a:pathLst>
                  <a:path w="185" h="371">
                    <a:moveTo>
                      <a:pt x="0" y="0"/>
                    </a:moveTo>
                    <a:lnTo>
                      <a:pt x="184" y="0"/>
                    </a:lnTo>
                    <a:lnTo>
                      <a:pt x="184" y="370"/>
                    </a:lnTo>
                    <a:lnTo>
                      <a:pt x="0" y="370"/>
                    </a:lnTo>
                  </a:path>
                </a:pathLst>
              </a:custGeom>
              <a:noFill/>
              <a:ln w="25400" cap="rnd" cmpd="sng">
                <a:solidFill>
                  <a:schemeClr val="accent2"/>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56770" name="Line 15"/>
              <p:cNvSpPr/>
              <p:nvPr/>
            </p:nvSpPr>
            <p:spPr>
              <a:xfrm>
                <a:off x="2364" y="1816"/>
                <a:ext cx="184" cy="0"/>
              </a:xfrm>
              <a:prstGeom prst="line">
                <a:avLst/>
              </a:prstGeom>
              <a:ln w="25400" cap="flat" cmpd="sng">
                <a:solidFill>
                  <a:schemeClr val="accent2"/>
                </a:solidFill>
                <a:prstDash val="solid"/>
                <a:headEnd type="none" w="sm" len="sm"/>
                <a:tailEnd type="none" w="sm" len="sm"/>
              </a:ln>
            </p:spPr>
          </p:sp>
        </p:grpSp>
      </p:grpSp>
      <p:grpSp>
        <p:nvGrpSpPr>
          <p:cNvPr id="156676" name="Group 16"/>
          <p:cNvGrpSpPr/>
          <p:nvPr/>
        </p:nvGrpSpPr>
        <p:grpSpPr>
          <a:xfrm>
            <a:off x="6459538" y="1851025"/>
            <a:ext cx="320675" cy="1171575"/>
            <a:chOff x="3756" y="1263"/>
            <a:chExt cx="186" cy="738"/>
          </a:xfrm>
        </p:grpSpPr>
        <p:grpSp>
          <p:nvGrpSpPr>
            <p:cNvPr id="156761" name="Group 17"/>
            <p:cNvGrpSpPr/>
            <p:nvPr/>
          </p:nvGrpSpPr>
          <p:grpSpPr>
            <a:xfrm>
              <a:off x="3757" y="1263"/>
              <a:ext cx="185" cy="371"/>
              <a:chOff x="3757" y="1263"/>
              <a:chExt cx="185" cy="371"/>
            </a:xfrm>
          </p:grpSpPr>
          <p:sp>
            <p:nvSpPr>
              <p:cNvPr id="156765" name="Freeform 18"/>
              <p:cNvSpPr/>
              <p:nvPr/>
            </p:nvSpPr>
            <p:spPr>
              <a:xfrm>
                <a:off x="3757" y="1263"/>
                <a:ext cx="185" cy="371"/>
              </a:xfrm>
              <a:custGeom>
                <a:avLst/>
                <a:gdLst>
                  <a:gd name="txL" fmla="*/ 0 w 185"/>
                  <a:gd name="txT" fmla="*/ 0 h 371"/>
                  <a:gd name="txR" fmla="*/ 185 w 185"/>
                  <a:gd name="txB" fmla="*/ 371 h 371"/>
                </a:gdLst>
                <a:ahLst/>
                <a:cxnLst>
                  <a:cxn ang="0">
                    <a:pos x="0" y="0"/>
                  </a:cxn>
                  <a:cxn ang="0">
                    <a:pos x="184" y="0"/>
                  </a:cxn>
                  <a:cxn ang="0">
                    <a:pos x="184" y="370"/>
                  </a:cxn>
                  <a:cxn ang="0">
                    <a:pos x="0" y="370"/>
                  </a:cxn>
                </a:cxnLst>
                <a:rect l="txL" t="txT" r="txR" b="txB"/>
                <a:pathLst>
                  <a:path w="185" h="371">
                    <a:moveTo>
                      <a:pt x="0" y="0"/>
                    </a:moveTo>
                    <a:lnTo>
                      <a:pt x="184" y="0"/>
                    </a:lnTo>
                    <a:lnTo>
                      <a:pt x="184" y="370"/>
                    </a:lnTo>
                    <a:lnTo>
                      <a:pt x="0" y="370"/>
                    </a:lnTo>
                  </a:path>
                </a:pathLst>
              </a:custGeom>
              <a:noFill/>
              <a:ln w="25400" cap="rnd" cmpd="sng">
                <a:solidFill>
                  <a:schemeClr val="accent2"/>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56766" name="Line 19"/>
              <p:cNvSpPr/>
              <p:nvPr/>
            </p:nvSpPr>
            <p:spPr>
              <a:xfrm>
                <a:off x="3757" y="1448"/>
                <a:ext cx="184" cy="0"/>
              </a:xfrm>
              <a:prstGeom prst="line">
                <a:avLst/>
              </a:prstGeom>
              <a:ln w="25400" cap="flat" cmpd="sng">
                <a:solidFill>
                  <a:schemeClr val="accent2"/>
                </a:solidFill>
                <a:prstDash val="solid"/>
                <a:headEnd type="none" w="sm" len="sm"/>
                <a:tailEnd type="none" w="sm" len="sm"/>
              </a:ln>
            </p:spPr>
          </p:sp>
        </p:grpSp>
        <p:grpSp>
          <p:nvGrpSpPr>
            <p:cNvPr id="156762" name="Group 20"/>
            <p:cNvGrpSpPr/>
            <p:nvPr/>
          </p:nvGrpSpPr>
          <p:grpSpPr>
            <a:xfrm>
              <a:off x="3756" y="1630"/>
              <a:ext cx="185" cy="371"/>
              <a:chOff x="3756" y="1630"/>
              <a:chExt cx="185" cy="371"/>
            </a:xfrm>
          </p:grpSpPr>
          <p:sp>
            <p:nvSpPr>
              <p:cNvPr id="156763" name="Freeform 21"/>
              <p:cNvSpPr/>
              <p:nvPr/>
            </p:nvSpPr>
            <p:spPr>
              <a:xfrm>
                <a:off x="3756" y="1630"/>
                <a:ext cx="185" cy="371"/>
              </a:xfrm>
              <a:custGeom>
                <a:avLst/>
                <a:gdLst>
                  <a:gd name="txL" fmla="*/ 0 w 185"/>
                  <a:gd name="txT" fmla="*/ 0 h 371"/>
                  <a:gd name="txR" fmla="*/ 185 w 185"/>
                  <a:gd name="txB" fmla="*/ 371 h 371"/>
                </a:gdLst>
                <a:ahLst/>
                <a:cxnLst>
                  <a:cxn ang="0">
                    <a:pos x="0" y="0"/>
                  </a:cxn>
                  <a:cxn ang="0">
                    <a:pos x="184" y="0"/>
                  </a:cxn>
                  <a:cxn ang="0">
                    <a:pos x="184" y="370"/>
                  </a:cxn>
                  <a:cxn ang="0">
                    <a:pos x="0" y="370"/>
                  </a:cxn>
                </a:cxnLst>
                <a:rect l="txL" t="txT" r="txR" b="txB"/>
                <a:pathLst>
                  <a:path w="185" h="371">
                    <a:moveTo>
                      <a:pt x="0" y="0"/>
                    </a:moveTo>
                    <a:lnTo>
                      <a:pt x="184" y="0"/>
                    </a:lnTo>
                    <a:lnTo>
                      <a:pt x="184" y="370"/>
                    </a:lnTo>
                    <a:lnTo>
                      <a:pt x="0" y="370"/>
                    </a:lnTo>
                  </a:path>
                </a:pathLst>
              </a:custGeom>
              <a:noFill/>
              <a:ln w="25400" cap="rnd" cmpd="sng">
                <a:solidFill>
                  <a:schemeClr val="accent2"/>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56764" name="Line 22"/>
              <p:cNvSpPr/>
              <p:nvPr/>
            </p:nvSpPr>
            <p:spPr>
              <a:xfrm>
                <a:off x="3756" y="1816"/>
                <a:ext cx="184" cy="0"/>
              </a:xfrm>
              <a:prstGeom prst="line">
                <a:avLst/>
              </a:prstGeom>
              <a:ln w="25400" cap="flat" cmpd="sng">
                <a:solidFill>
                  <a:schemeClr val="accent2"/>
                </a:solidFill>
                <a:prstDash val="solid"/>
                <a:headEnd type="none" w="sm" len="sm"/>
                <a:tailEnd type="none" w="sm" len="sm"/>
              </a:ln>
            </p:spPr>
          </p:sp>
        </p:grpSp>
      </p:grpSp>
      <p:sp>
        <p:nvSpPr>
          <p:cNvPr id="156677" name="Rectangle 23"/>
          <p:cNvSpPr/>
          <p:nvPr/>
        </p:nvSpPr>
        <p:spPr>
          <a:xfrm>
            <a:off x="336550" y="1839913"/>
            <a:ext cx="1128713" cy="1193800"/>
          </a:xfrm>
          <a:prstGeom prst="rect">
            <a:avLst/>
          </a:prstGeom>
          <a:solidFill>
            <a:schemeClr val="bg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6678" name="Line 24"/>
          <p:cNvSpPr/>
          <p:nvPr/>
        </p:nvSpPr>
        <p:spPr>
          <a:xfrm>
            <a:off x="330200" y="2208213"/>
            <a:ext cx="1155700" cy="0"/>
          </a:xfrm>
          <a:prstGeom prst="line">
            <a:avLst/>
          </a:prstGeom>
          <a:ln w="25400" cap="flat" cmpd="sng">
            <a:solidFill>
              <a:schemeClr val="bg2"/>
            </a:solidFill>
            <a:prstDash val="solid"/>
            <a:headEnd type="none" w="sm" len="sm"/>
            <a:tailEnd type="none" w="sm" len="sm"/>
          </a:ln>
        </p:spPr>
      </p:sp>
      <p:sp>
        <p:nvSpPr>
          <p:cNvPr id="156679" name="Rectangle 25"/>
          <p:cNvSpPr/>
          <p:nvPr/>
        </p:nvSpPr>
        <p:spPr>
          <a:xfrm>
            <a:off x="312738" y="1901825"/>
            <a:ext cx="763587" cy="336550"/>
          </a:xfrm>
          <a:prstGeom prst="rect">
            <a:avLst/>
          </a:prstGeom>
          <a:noFill/>
          <a:ln w="9525">
            <a:noFill/>
          </a:ln>
        </p:spPr>
        <p:txBody>
          <a:bodyPr wrap="none" lIns="92075" tIns="46038" rIns="92075" bIns="46038">
            <a:spAutoFit/>
          </a:bodyPr>
          <a:p>
            <a:r>
              <a:rPr lang="zh-CN" altLang="en-US" sz="1600" dirty="0">
                <a:solidFill>
                  <a:schemeClr val="accent2"/>
                </a:solidFill>
                <a:latin typeface="Arial" panose="020B0604020202020204" pitchFamily="34" charset="0"/>
                <a:ea typeface="宋体" panose="02010600030101010101" pitchFamily="2" charset="-122"/>
              </a:rPr>
              <a:t>过程</a:t>
            </a:r>
            <a:r>
              <a:rPr lang="en-US" altLang="zh-CN" sz="1600">
                <a:solidFill>
                  <a:schemeClr val="accent2"/>
                </a:solidFill>
                <a:latin typeface="Arial" panose="020B0604020202020204" pitchFamily="34" charset="0"/>
                <a:ea typeface="宋体" panose="02010600030101010101" pitchFamily="2" charset="-122"/>
              </a:rPr>
              <a:t> 1</a:t>
            </a:r>
            <a:endParaRPr lang="en-US" altLang="zh-CN" sz="1600">
              <a:solidFill>
                <a:schemeClr val="accent2"/>
              </a:solidFill>
              <a:latin typeface="Arial" panose="020B0604020202020204" pitchFamily="34" charset="0"/>
              <a:ea typeface="宋体" panose="02010600030101010101" pitchFamily="2" charset="-122"/>
            </a:endParaRPr>
          </a:p>
        </p:txBody>
      </p:sp>
      <p:sp>
        <p:nvSpPr>
          <p:cNvPr id="156680" name="Rectangle 26"/>
          <p:cNvSpPr/>
          <p:nvPr/>
        </p:nvSpPr>
        <p:spPr>
          <a:xfrm>
            <a:off x="2730500" y="1839913"/>
            <a:ext cx="1128713" cy="1193800"/>
          </a:xfrm>
          <a:prstGeom prst="rect">
            <a:avLst/>
          </a:prstGeom>
          <a:solidFill>
            <a:schemeClr val="bg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6681" name="Line 27"/>
          <p:cNvSpPr/>
          <p:nvPr/>
        </p:nvSpPr>
        <p:spPr>
          <a:xfrm>
            <a:off x="2724150" y="2208213"/>
            <a:ext cx="1155700" cy="0"/>
          </a:xfrm>
          <a:prstGeom prst="line">
            <a:avLst/>
          </a:prstGeom>
          <a:ln w="25400" cap="flat" cmpd="sng">
            <a:solidFill>
              <a:schemeClr val="bg2"/>
            </a:solidFill>
            <a:prstDash val="solid"/>
            <a:headEnd type="none" w="sm" len="sm"/>
            <a:tailEnd type="none" w="sm" len="sm"/>
          </a:ln>
        </p:spPr>
      </p:sp>
      <p:sp>
        <p:nvSpPr>
          <p:cNvPr id="156682" name="Rectangle 28"/>
          <p:cNvSpPr/>
          <p:nvPr/>
        </p:nvSpPr>
        <p:spPr>
          <a:xfrm>
            <a:off x="2706688" y="1901825"/>
            <a:ext cx="871537" cy="366713"/>
          </a:xfrm>
          <a:prstGeom prst="rect">
            <a:avLst/>
          </a:prstGeom>
          <a:noFill/>
          <a:ln w="9525">
            <a:noFill/>
          </a:ln>
        </p:spPr>
        <p:txBody>
          <a:bodyPr wrap="none" lIns="92075" tIns="46038" rIns="92075" bIns="46038">
            <a:spAutoFit/>
          </a:bodyPr>
          <a:p>
            <a:r>
              <a:rPr lang="zh-CN" altLang="en-US" dirty="0">
                <a:solidFill>
                  <a:schemeClr val="accent2"/>
                </a:solidFill>
                <a:latin typeface="Arial" panose="020B0604020202020204" pitchFamily="34" charset="0"/>
                <a:ea typeface="宋体" panose="02010600030101010101" pitchFamily="2" charset="-122"/>
              </a:rPr>
              <a:t>过程</a:t>
            </a:r>
            <a:r>
              <a:rPr lang="en-US" altLang="zh-CN" sz="1600">
                <a:solidFill>
                  <a:schemeClr val="accent2"/>
                </a:solidFill>
                <a:latin typeface="Arial" panose="020B0604020202020204" pitchFamily="34" charset="0"/>
                <a:ea typeface="宋体" panose="02010600030101010101" pitchFamily="2" charset="-122"/>
              </a:rPr>
              <a:t> </a:t>
            </a:r>
            <a:r>
              <a:rPr lang="en-US" altLang="zh-CN" sz="1600">
                <a:solidFill>
                  <a:schemeClr val="accent2"/>
                </a:solidFill>
                <a:latin typeface="Arial" panose="020B0604020202020204" pitchFamily="34" charset="0"/>
              </a:rPr>
              <a:t> </a:t>
            </a:r>
            <a:r>
              <a:rPr lang="en-US" altLang="zh-CN" sz="1600">
                <a:solidFill>
                  <a:schemeClr val="accent2"/>
                </a:solidFill>
                <a:latin typeface="Arial" panose="020B0604020202020204" pitchFamily="34" charset="0"/>
                <a:ea typeface="宋体" panose="02010600030101010101" pitchFamily="2" charset="-122"/>
              </a:rPr>
              <a:t>2</a:t>
            </a:r>
            <a:endParaRPr lang="en-US" altLang="zh-CN" sz="1600">
              <a:solidFill>
                <a:schemeClr val="accent2"/>
              </a:solidFill>
              <a:latin typeface="Arial" panose="020B0604020202020204" pitchFamily="34" charset="0"/>
              <a:ea typeface="宋体" panose="02010600030101010101" pitchFamily="2" charset="-122"/>
            </a:endParaRPr>
          </a:p>
        </p:txBody>
      </p:sp>
      <p:sp>
        <p:nvSpPr>
          <p:cNvPr id="156683" name="Rectangle 29"/>
          <p:cNvSpPr/>
          <p:nvPr/>
        </p:nvSpPr>
        <p:spPr>
          <a:xfrm>
            <a:off x="5124450" y="1839913"/>
            <a:ext cx="1128713" cy="1193800"/>
          </a:xfrm>
          <a:prstGeom prst="rect">
            <a:avLst/>
          </a:prstGeom>
          <a:solidFill>
            <a:schemeClr val="bg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6684" name="Line 30"/>
          <p:cNvSpPr/>
          <p:nvPr/>
        </p:nvSpPr>
        <p:spPr>
          <a:xfrm>
            <a:off x="5118100" y="2208213"/>
            <a:ext cx="1155700" cy="0"/>
          </a:xfrm>
          <a:prstGeom prst="line">
            <a:avLst/>
          </a:prstGeom>
          <a:ln w="25400" cap="flat" cmpd="sng">
            <a:solidFill>
              <a:schemeClr val="bg2"/>
            </a:solidFill>
            <a:prstDash val="solid"/>
            <a:headEnd type="none" w="sm" len="sm"/>
            <a:tailEnd type="none" w="sm" len="sm"/>
          </a:ln>
        </p:spPr>
      </p:sp>
      <p:sp>
        <p:nvSpPr>
          <p:cNvPr id="156685" name="Rectangle 31"/>
          <p:cNvSpPr/>
          <p:nvPr/>
        </p:nvSpPr>
        <p:spPr>
          <a:xfrm>
            <a:off x="5100638" y="1901825"/>
            <a:ext cx="812800" cy="366713"/>
          </a:xfrm>
          <a:prstGeom prst="rect">
            <a:avLst/>
          </a:prstGeom>
          <a:noFill/>
          <a:ln w="9525">
            <a:noFill/>
          </a:ln>
        </p:spPr>
        <p:txBody>
          <a:bodyPr wrap="none" lIns="92075" tIns="46038" rIns="92075" bIns="46038">
            <a:spAutoFit/>
          </a:bodyPr>
          <a:p>
            <a:r>
              <a:rPr lang="zh-CN" altLang="en-US" dirty="0">
                <a:solidFill>
                  <a:schemeClr val="accent2"/>
                </a:solidFill>
                <a:latin typeface="Arial" panose="020B0604020202020204" pitchFamily="34" charset="0"/>
                <a:ea typeface="宋体" panose="02010600030101010101" pitchFamily="2" charset="-122"/>
              </a:rPr>
              <a:t>过程</a:t>
            </a:r>
            <a:r>
              <a:rPr lang="en-US" altLang="zh-CN" sz="1600">
                <a:solidFill>
                  <a:schemeClr val="accent2"/>
                </a:solidFill>
                <a:latin typeface="Arial" panose="020B0604020202020204" pitchFamily="34" charset="0"/>
                <a:ea typeface="宋体" panose="02010600030101010101" pitchFamily="2" charset="-122"/>
              </a:rPr>
              <a:t> 3</a:t>
            </a:r>
            <a:endParaRPr lang="en-US" altLang="zh-CN" sz="1600">
              <a:solidFill>
                <a:schemeClr val="accent2"/>
              </a:solidFill>
              <a:latin typeface="Arial" panose="020B0604020202020204" pitchFamily="34" charset="0"/>
              <a:ea typeface="宋体" panose="02010600030101010101" pitchFamily="2" charset="-122"/>
            </a:endParaRPr>
          </a:p>
        </p:txBody>
      </p:sp>
      <p:sp>
        <p:nvSpPr>
          <p:cNvPr id="156686" name="Rectangle 32"/>
          <p:cNvSpPr/>
          <p:nvPr/>
        </p:nvSpPr>
        <p:spPr>
          <a:xfrm>
            <a:off x="7600950" y="1839913"/>
            <a:ext cx="1128713" cy="1193800"/>
          </a:xfrm>
          <a:prstGeom prst="rect">
            <a:avLst/>
          </a:prstGeom>
          <a:solidFill>
            <a:schemeClr val="bg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6687" name="Line 33"/>
          <p:cNvSpPr/>
          <p:nvPr/>
        </p:nvSpPr>
        <p:spPr>
          <a:xfrm>
            <a:off x="7594600" y="2208213"/>
            <a:ext cx="1155700" cy="0"/>
          </a:xfrm>
          <a:prstGeom prst="line">
            <a:avLst/>
          </a:prstGeom>
          <a:ln w="25400" cap="flat" cmpd="sng">
            <a:solidFill>
              <a:schemeClr val="bg2"/>
            </a:solidFill>
            <a:prstDash val="solid"/>
            <a:headEnd type="none" w="sm" len="sm"/>
            <a:tailEnd type="none" w="sm" len="sm"/>
          </a:ln>
        </p:spPr>
      </p:sp>
      <p:sp>
        <p:nvSpPr>
          <p:cNvPr id="156688" name="Rectangle 34"/>
          <p:cNvSpPr/>
          <p:nvPr/>
        </p:nvSpPr>
        <p:spPr>
          <a:xfrm>
            <a:off x="7577138" y="1901825"/>
            <a:ext cx="812800" cy="366713"/>
          </a:xfrm>
          <a:prstGeom prst="rect">
            <a:avLst/>
          </a:prstGeom>
          <a:noFill/>
          <a:ln w="9525">
            <a:noFill/>
          </a:ln>
        </p:spPr>
        <p:txBody>
          <a:bodyPr wrap="none" lIns="92075" tIns="46038" rIns="92075" bIns="46038">
            <a:spAutoFit/>
          </a:bodyPr>
          <a:p>
            <a:r>
              <a:rPr lang="zh-CN" altLang="en-US" dirty="0">
                <a:solidFill>
                  <a:schemeClr val="accent2"/>
                </a:solidFill>
                <a:latin typeface="Arial" panose="020B0604020202020204" pitchFamily="34" charset="0"/>
                <a:ea typeface="宋体" panose="02010600030101010101" pitchFamily="2" charset="-122"/>
              </a:rPr>
              <a:t>过程</a:t>
            </a:r>
            <a:r>
              <a:rPr lang="en-US" altLang="zh-CN" sz="1600">
                <a:solidFill>
                  <a:schemeClr val="accent2"/>
                </a:solidFill>
                <a:latin typeface="Arial" panose="020B0604020202020204" pitchFamily="34" charset="0"/>
                <a:ea typeface="宋体" panose="02010600030101010101" pitchFamily="2" charset="-122"/>
              </a:rPr>
              <a:t> 4</a:t>
            </a:r>
            <a:endParaRPr lang="en-US" altLang="zh-CN" sz="1600">
              <a:solidFill>
                <a:schemeClr val="accent2"/>
              </a:solidFill>
              <a:latin typeface="Arial" panose="020B0604020202020204" pitchFamily="34" charset="0"/>
              <a:ea typeface="宋体" panose="02010600030101010101" pitchFamily="2" charset="-122"/>
            </a:endParaRPr>
          </a:p>
        </p:txBody>
      </p:sp>
      <p:grpSp>
        <p:nvGrpSpPr>
          <p:cNvPr id="156689" name="Group 35"/>
          <p:cNvGrpSpPr/>
          <p:nvPr/>
        </p:nvGrpSpPr>
        <p:grpSpPr>
          <a:xfrm>
            <a:off x="1754188" y="4289425"/>
            <a:ext cx="320675" cy="1171575"/>
            <a:chOff x="1020" y="2799"/>
            <a:chExt cx="186" cy="738"/>
          </a:xfrm>
        </p:grpSpPr>
        <p:grpSp>
          <p:nvGrpSpPr>
            <p:cNvPr id="156755" name="Group 36"/>
            <p:cNvGrpSpPr/>
            <p:nvPr/>
          </p:nvGrpSpPr>
          <p:grpSpPr>
            <a:xfrm>
              <a:off x="1021" y="2799"/>
              <a:ext cx="185" cy="371"/>
              <a:chOff x="1021" y="2799"/>
              <a:chExt cx="185" cy="371"/>
            </a:xfrm>
          </p:grpSpPr>
          <p:sp>
            <p:nvSpPr>
              <p:cNvPr id="156759" name="Freeform 37"/>
              <p:cNvSpPr/>
              <p:nvPr/>
            </p:nvSpPr>
            <p:spPr>
              <a:xfrm>
                <a:off x="1021" y="2799"/>
                <a:ext cx="185" cy="371"/>
              </a:xfrm>
              <a:custGeom>
                <a:avLst/>
                <a:gdLst>
                  <a:gd name="txL" fmla="*/ 0 w 185"/>
                  <a:gd name="txT" fmla="*/ 0 h 371"/>
                  <a:gd name="txR" fmla="*/ 185 w 185"/>
                  <a:gd name="txB" fmla="*/ 371 h 371"/>
                </a:gdLst>
                <a:ahLst/>
                <a:cxnLst>
                  <a:cxn ang="0">
                    <a:pos x="0" y="0"/>
                  </a:cxn>
                  <a:cxn ang="0">
                    <a:pos x="184" y="0"/>
                  </a:cxn>
                  <a:cxn ang="0">
                    <a:pos x="184" y="370"/>
                  </a:cxn>
                  <a:cxn ang="0">
                    <a:pos x="0" y="370"/>
                  </a:cxn>
                </a:cxnLst>
                <a:rect l="txL" t="txT" r="txR" b="txB"/>
                <a:pathLst>
                  <a:path w="185" h="371">
                    <a:moveTo>
                      <a:pt x="0" y="0"/>
                    </a:moveTo>
                    <a:lnTo>
                      <a:pt x="184" y="0"/>
                    </a:lnTo>
                    <a:lnTo>
                      <a:pt x="184" y="370"/>
                    </a:lnTo>
                    <a:lnTo>
                      <a:pt x="0" y="370"/>
                    </a:lnTo>
                  </a:path>
                </a:pathLst>
              </a:custGeom>
              <a:noFill/>
              <a:ln w="25400" cap="rnd" cmpd="sng">
                <a:solidFill>
                  <a:schemeClr val="accent2"/>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56760" name="Line 38"/>
              <p:cNvSpPr/>
              <p:nvPr/>
            </p:nvSpPr>
            <p:spPr>
              <a:xfrm>
                <a:off x="1021" y="2984"/>
                <a:ext cx="184" cy="0"/>
              </a:xfrm>
              <a:prstGeom prst="line">
                <a:avLst/>
              </a:prstGeom>
              <a:ln w="25400" cap="flat" cmpd="sng">
                <a:solidFill>
                  <a:schemeClr val="accent2"/>
                </a:solidFill>
                <a:prstDash val="solid"/>
                <a:headEnd type="none" w="sm" len="sm"/>
                <a:tailEnd type="none" w="sm" len="sm"/>
              </a:ln>
            </p:spPr>
          </p:sp>
        </p:grpSp>
        <p:grpSp>
          <p:nvGrpSpPr>
            <p:cNvPr id="156756" name="Group 39"/>
            <p:cNvGrpSpPr/>
            <p:nvPr/>
          </p:nvGrpSpPr>
          <p:grpSpPr>
            <a:xfrm>
              <a:off x="1020" y="3166"/>
              <a:ext cx="185" cy="371"/>
              <a:chOff x="1020" y="3166"/>
              <a:chExt cx="185" cy="371"/>
            </a:xfrm>
          </p:grpSpPr>
          <p:sp>
            <p:nvSpPr>
              <p:cNvPr id="156757" name="Freeform 40"/>
              <p:cNvSpPr/>
              <p:nvPr/>
            </p:nvSpPr>
            <p:spPr>
              <a:xfrm>
                <a:off x="1020" y="3166"/>
                <a:ext cx="185" cy="371"/>
              </a:xfrm>
              <a:custGeom>
                <a:avLst/>
                <a:gdLst>
                  <a:gd name="txL" fmla="*/ 0 w 185"/>
                  <a:gd name="txT" fmla="*/ 0 h 371"/>
                  <a:gd name="txR" fmla="*/ 185 w 185"/>
                  <a:gd name="txB" fmla="*/ 371 h 371"/>
                </a:gdLst>
                <a:ahLst/>
                <a:cxnLst>
                  <a:cxn ang="0">
                    <a:pos x="0" y="0"/>
                  </a:cxn>
                  <a:cxn ang="0">
                    <a:pos x="184" y="0"/>
                  </a:cxn>
                  <a:cxn ang="0">
                    <a:pos x="184" y="370"/>
                  </a:cxn>
                  <a:cxn ang="0">
                    <a:pos x="0" y="370"/>
                  </a:cxn>
                </a:cxnLst>
                <a:rect l="txL" t="txT" r="txR" b="txB"/>
                <a:pathLst>
                  <a:path w="185" h="371">
                    <a:moveTo>
                      <a:pt x="0" y="0"/>
                    </a:moveTo>
                    <a:lnTo>
                      <a:pt x="184" y="0"/>
                    </a:lnTo>
                    <a:lnTo>
                      <a:pt x="184" y="370"/>
                    </a:lnTo>
                    <a:lnTo>
                      <a:pt x="0" y="370"/>
                    </a:lnTo>
                  </a:path>
                </a:pathLst>
              </a:custGeom>
              <a:noFill/>
              <a:ln w="25400" cap="rnd" cmpd="sng">
                <a:solidFill>
                  <a:schemeClr val="accent2"/>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56758" name="Line 41"/>
              <p:cNvSpPr/>
              <p:nvPr/>
            </p:nvSpPr>
            <p:spPr>
              <a:xfrm>
                <a:off x="1020" y="3352"/>
                <a:ext cx="184" cy="0"/>
              </a:xfrm>
              <a:prstGeom prst="line">
                <a:avLst/>
              </a:prstGeom>
              <a:ln w="25400" cap="flat" cmpd="sng">
                <a:solidFill>
                  <a:schemeClr val="accent2"/>
                </a:solidFill>
                <a:prstDash val="solid"/>
                <a:headEnd type="none" w="sm" len="sm"/>
                <a:tailEnd type="none" w="sm" len="sm"/>
              </a:ln>
            </p:spPr>
          </p:sp>
        </p:grpSp>
      </p:grpSp>
      <p:sp>
        <p:nvSpPr>
          <p:cNvPr id="156690" name="Rectangle 42"/>
          <p:cNvSpPr/>
          <p:nvPr/>
        </p:nvSpPr>
        <p:spPr>
          <a:xfrm>
            <a:off x="419100" y="4278313"/>
            <a:ext cx="1128713" cy="1193800"/>
          </a:xfrm>
          <a:prstGeom prst="rect">
            <a:avLst/>
          </a:prstGeom>
          <a:solidFill>
            <a:schemeClr val="bg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6691" name="Line 43"/>
          <p:cNvSpPr/>
          <p:nvPr/>
        </p:nvSpPr>
        <p:spPr>
          <a:xfrm>
            <a:off x="412750" y="4646613"/>
            <a:ext cx="1155700" cy="0"/>
          </a:xfrm>
          <a:prstGeom prst="line">
            <a:avLst/>
          </a:prstGeom>
          <a:ln w="25400" cap="flat" cmpd="sng">
            <a:solidFill>
              <a:schemeClr val="bg2"/>
            </a:solidFill>
            <a:prstDash val="solid"/>
            <a:headEnd type="none" w="sm" len="sm"/>
            <a:tailEnd type="none" w="sm" len="sm"/>
          </a:ln>
        </p:spPr>
      </p:sp>
      <p:sp>
        <p:nvSpPr>
          <p:cNvPr id="156692" name="Rectangle 44"/>
          <p:cNvSpPr/>
          <p:nvPr/>
        </p:nvSpPr>
        <p:spPr>
          <a:xfrm>
            <a:off x="395288" y="4340225"/>
            <a:ext cx="871537" cy="366713"/>
          </a:xfrm>
          <a:prstGeom prst="rect">
            <a:avLst/>
          </a:prstGeom>
          <a:noFill/>
          <a:ln w="9525">
            <a:noFill/>
          </a:ln>
        </p:spPr>
        <p:txBody>
          <a:bodyPr wrap="none" lIns="92075" tIns="46038" rIns="92075" bIns="46038">
            <a:spAutoFit/>
          </a:bodyPr>
          <a:p>
            <a:r>
              <a:rPr lang="zh-CN" altLang="en-US" dirty="0">
                <a:solidFill>
                  <a:schemeClr val="accent2"/>
                </a:solidFill>
                <a:latin typeface="Arial" panose="020B0604020202020204" pitchFamily="34" charset="0"/>
                <a:ea typeface="宋体" panose="02010600030101010101" pitchFamily="2" charset="-122"/>
              </a:rPr>
              <a:t>过程</a:t>
            </a:r>
            <a:r>
              <a:rPr lang="en-US" altLang="zh-CN" sz="1600">
                <a:solidFill>
                  <a:schemeClr val="accent2"/>
                </a:solidFill>
                <a:latin typeface="Arial" panose="020B0604020202020204" pitchFamily="34" charset="0"/>
                <a:ea typeface="宋体" panose="02010600030101010101" pitchFamily="2" charset="-122"/>
              </a:rPr>
              <a:t> </a:t>
            </a:r>
            <a:r>
              <a:rPr lang="en-US" altLang="zh-CN" sz="1600">
                <a:solidFill>
                  <a:schemeClr val="accent2"/>
                </a:solidFill>
                <a:latin typeface="Arial" panose="020B0604020202020204" pitchFamily="34" charset="0"/>
              </a:rPr>
              <a:t> </a:t>
            </a:r>
            <a:r>
              <a:rPr lang="en-US" altLang="zh-CN" sz="1600">
                <a:solidFill>
                  <a:schemeClr val="accent2"/>
                </a:solidFill>
                <a:latin typeface="Arial" panose="020B0604020202020204" pitchFamily="34" charset="0"/>
                <a:ea typeface="宋体" panose="02010600030101010101" pitchFamily="2" charset="-122"/>
              </a:rPr>
              <a:t>1</a:t>
            </a:r>
            <a:endParaRPr lang="en-US" altLang="zh-CN" sz="1600">
              <a:solidFill>
                <a:schemeClr val="accent2"/>
              </a:solidFill>
              <a:latin typeface="Arial" panose="020B0604020202020204" pitchFamily="34" charset="0"/>
              <a:ea typeface="宋体" panose="02010600030101010101" pitchFamily="2" charset="-122"/>
            </a:endParaRPr>
          </a:p>
        </p:txBody>
      </p:sp>
      <p:sp>
        <p:nvSpPr>
          <p:cNvPr id="156693" name="Rectangle 45"/>
          <p:cNvSpPr/>
          <p:nvPr/>
        </p:nvSpPr>
        <p:spPr>
          <a:xfrm>
            <a:off x="2813050" y="4278313"/>
            <a:ext cx="1128713" cy="1193800"/>
          </a:xfrm>
          <a:prstGeom prst="rect">
            <a:avLst/>
          </a:prstGeom>
          <a:solidFill>
            <a:schemeClr val="bg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6694" name="Line 46"/>
          <p:cNvSpPr/>
          <p:nvPr/>
        </p:nvSpPr>
        <p:spPr>
          <a:xfrm>
            <a:off x="2806700" y="4646613"/>
            <a:ext cx="1155700" cy="0"/>
          </a:xfrm>
          <a:prstGeom prst="line">
            <a:avLst/>
          </a:prstGeom>
          <a:ln w="25400" cap="flat" cmpd="sng">
            <a:solidFill>
              <a:schemeClr val="bg2"/>
            </a:solidFill>
            <a:prstDash val="solid"/>
            <a:headEnd type="none" w="sm" len="sm"/>
            <a:tailEnd type="none" w="sm" len="sm"/>
          </a:ln>
        </p:spPr>
      </p:sp>
      <p:sp>
        <p:nvSpPr>
          <p:cNvPr id="156695" name="Rectangle 47"/>
          <p:cNvSpPr/>
          <p:nvPr/>
        </p:nvSpPr>
        <p:spPr>
          <a:xfrm>
            <a:off x="2789238" y="4340225"/>
            <a:ext cx="871537" cy="366713"/>
          </a:xfrm>
          <a:prstGeom prst="rect">
            <a:avLst/>
          </a:prstGeom>
          <a:noFill/>
          <a:ln w="9525">
            <a:noFill/>
          </a:ln>
        </p:spPr>
        <p:txBody>
          <a:bodyPr wrap="none" lIns="92075" tIns="46038" rIns="92075" bIns="46038">
            <a:spAutoFit/>
          </a:bodyPr>
          <a:p>
            <a:r>
              <a:rPr lang="zh-CN" altLang="en-US" dirty="0">
                <a:solidFill>
                  <a:schemeClr val="accent2"/>
                </a:solidFill>
                <a:latin typeface="Arial" panose="020B0604020202020204" pitchFamily="34" charset="0"/>
                <a:ea typeface="宋体" panose="02010600030101010101" pitchFamily="2" charset="-122"/>
              </a:rPr>
              <a:t>过程</a:t>
            </a:r>
            <a:r>
              <a:rPr lang="en-US" altLang="zh-CN" sz="1600">
                <a:solidFill>
                  <a:schemeClr val="accent2"/>
                </a:solidFill>
                <a:latin typeface="Arial" panose="020B0604020202020204" pitchFamily="34" charset="0"/>
                <a:ea typeface="宋体" panose="02010600030101010101" pitchFamily="2" charset="-122"/>
              </a:rPr>
              <a:t> </a:t>
            </a:r>
            <a:r>
              <a:rPr lang="en-US" altLang="zh-CN" sz="1600">
                <a:solidFill>
                  <a:schemeClr val="accent2"/>
                </a:solidFill>
                <a:latin typeface="Arial" panose="020B0604020202020204" pitchFamily="34" charset="0"/>
              </a:rPr>
              <a:t> </a:t>
            </a:r>
            <a:r>
              <a:rPr lang="en-US" altLang="zh-CN" sz="1600">
                <a:solidFill>
                  <a:schemeClr val="accent2"/>
                </a:solidFill>
                <a:latin typeface="Arial" panose="020B0604020202020204" pitchFamily="34" charset="0"/>
                <a:ea typeface="宋体" panose="02010600030101010101" pitchFamily="2" charset="-122"/>
              </a:rPr>
              <a:t>2</a:t>
            </a:r>
            <a:endParaRPr lang="en-US" altLang="zh-CN" sz="1600">
              <a:solidFill>
                <a:schemeClr val="accent2"/>
              </a:solidFill>
              <a:latin typeface="Arial" panose="020B0604020202020204" pitchFamily="34" charset="0"/>
              <a:ea typeface="宋体" panose="02010600030101010101" pitchFamily="2" charset="-122"/>
            </a:endParaRPr>
          </a:p>
        </p:txBody>
      </p:sp>
      <p:sp>
        <p:nvSpPr>
          <p:cNvPr id="156696" name="Rectangle 48"/>
          <p:cNvSpPr/>
          <p:nvPr/>
        </p:nvSpPr>
        <p:spPr>
          <a:xfrm>
            <a:off x="5207000" y="4278313"/>
            <a:ext cx="1128713" cy="1193800"/>
          </a:xfrm>
          <a:prstGeom prst="rect">
            <a:avLst/>
          </a:prstGeom>
          <a:solidFill>
            <a:schemeClr val="bg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6697" name="Line 49"/>
          <p:cNvSpPr/>
          <p:nvPr/>
        </p:nvSpPr>
        <p:spPr>
          <a:xfrm>
            <a:off x="5200650" y="4646613"/>
            <a:ext cx="1155700" cy="0"/>
          </a:xfrm>
          <a:prstGeom prst="line">
            <a:avLst/>
          </a:prstGeom>
          <a:ln w="25400" cap="flat" cmpd="sng">
            <a:solidFill>
              <a:schemeClr val="bg2"/>
            </a:solidFill>
            <a:prstDash val="solid"/>
            <a:headEnd type="none" w="sm" len="sm"/>
            <a:tailEnd type="none" w="sm" len="sm"/>
          </a:ln>
        </p:spPr>
      </p:sp>
      <p:sp>
        <p:nvSpPr>
          <p:cNvPr id="156698" name="Rectangle 50"/>
          <p:cNvSpPr/>
          <p:nvPr/>
        </p:nvSpPr>
        <p:spPr>
          <a:xfrm>
            <a:off x="5183188" y="4340225"/>
            <a:ext cx="871537" cy="366713"/>
          </a:xfrm>
          <a:prstGeom prst="rect">
            <a:avLst/>
          </a:prstGeom>
          <a:noFill/>
          <a:ln w="9525">
            <a:noFill/>
          </a:ln>
        </p:spPr>
        <p:txBody>
          <a:bodyPr wrap="none" lIns="92075" tIns="46038" rIns="92075" bIns="46038">
            <a:spAutoFit/>
          </a:bodyPr>
          <a:p>
            <a:r>
              <a:rPr lang="zh-CN" altLang="en-US" dirty="0">
                <a:solidFill>
                  <a:schemeClr val="accent2"/>
                </a:solidFill>
                <a:latin typeface="Arial" panose="020B0604020202020204" pitchFamily="34" charset="0"/>
                <a:ea typeface="宋体" panose="02010600030101010101" pitchFamily="2" charset="-122"/>
              </a:rPr>
              <a:t>过程</a:t>
            </a:r>
            <a:r>
              <a:rPr lang="en-US" altLang="zh-CN" sz="1600">
                <a:solidFill>
                  <a:schemeClr val="accent2"/>
                </a:solidFill>
                <a:latin typeface="Arial" panose="020B0604020202020204" pitchFamily="34" charset="0"/>
                <a:ea typeface="宋体" panose="02010600030101010101" pitchFamily="2" charset="-122"/>
              </a:rPr>
              <a:t> </a:t>
            </a:r>
            <a:r>
              <a:rPr lang="en-US" altLang="zh-CN" sz="1600">
                <a:solidFill>
                  <a:schemeClr val="accent2"/>
                </a:solidFill>
                <a:latin typeface="Arial" panose="020B0604020202020204" pitchFamily="34" charset="0"/>
              </a:rPr>
              <a:t> </a:t>
            </a:r>
            <a:r>
              <a:rPr lang="en-US" altLang="zh-CN" sz="1600">
                <a:solidFill>
                  <a:schemeClr val="accent2"/>
                </a:solidFill>
                <a:latin typeface="Arial" panose="020B0604020202020204" pitchFamily="34" charset="0"/>
                <a:ea typeface="宋体" panose="02010600030101010101" pitchFamily="2" charset="-122"/>
              </a:rPr>
              <a:t>3</a:t>
            </a:r>
            <a:endParaRPr lang="en-US" altLang="zh-CN" sz="1600">
              <a:solidFill>
                <a:schemeClr val="accent2"/>
              </a:solidFill>
              <a:latin typeface="Arial" panose="020B0604020202020204" pitchFamily="34" charset="0"/>
              <a:ea typeface="宋体" panose="02010600030101010101" pitchFamily="2" charset="-122"/>
            </a:endParaRPr>
          </a:p>
        </p:txBody>
      </p:sp>
      <p:sp>
        <p:nvSpPr>
          <p:cNvPr id="156699" name="Rectangle 51"/>
          <p:cNvSpPr/>
          <p:nvPr/>
        </p:nvSpPr>
        <p:spPr>
          <a:xfrm>
            <a:off x="7683500" y="4278313"/>
            <a:ext cx="1128713" cy="1193800"/>
          </a:xfrm>
          <a:prstGeom prst="rect">
            <a:avLst/>
          </a:prstGeom>
          <a:solidFill>
            <a:schemeClr val="bg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6700" name="Line 52"/>
          <p:cNvSpPr/>
          <p:nvPr/>
        </p:nvSpPr>
        <p:spPr>
          <a:xfrm>
            <a:off x="7677150" y="4646613"/>
            <a:ext cx="1155700" cy="0"/>
          </a:xfrm>
          <a:prstGeom prst="line">
            <a:avLst/>
          </a:prstGeom>
          <a:ln w="25400" cap="flat" cmpd="sng">
            <a:solidFill>
              <a:schemeClr val="bg2"/>
            </a:solidFill>
            <a:prstDash val="solid"/>
            <a:headEnd type="none" w="sm" len="sm"/>
            <a:tailEnd type="none" w="sm" len="sm"/>
          </a:ln>
        </p:spPr>
      </p:sp>
      <p:sp>
        <p:nvSpPr>
          <p:cNvPr id="156701" name="Rectangle 53"/>
          <p:cNvSpPr/>
          <p:nvPr/>
        </p:nvSpPr>
        <p:spPr>
          <a:xfrm>
            <a:off x="7659688" y="4340225"/>
            <a:ext cx="871537" cy="366713"/>
          </a:xfrm>
          <a:prstGeom prst="rect">
            <a:avLst/>
          </a:prstGeom>
          <a:noFill/>
          <a:ln w="9525">
            <a:noFill/>
          </a:ln>
        </p:spPr>
        <p:txBody>
          <a:bodyPr wrap="none" lIns="92075" tIns="46038" rIns="92075" bIns="46038">
            <a:spAutoFit/>
          </a:bodyPr>
          <a:p>
            <a:r>
              <a:rPr lang="zh-CN" altLang="en-US" dirty="0">
                <a:solidFill>
                  <a:schemeClr val="accent2"/>
                </a:solidFill>
                <a:latin typeface="Arial" panose="020B0604020202020204" pitchFamily="34" charset="0"/>
                <a:ea typeface="宋体" panose="02010600030101010101" pitchFamily="2" charset="-122"/>
              </a:rPr>
              <a:t>过程</a:t>
            </a:r>
            <a:r>
              <a:rPr lang="en-US" altLang="zh-CN" sz="1600">
                <a:solidFill>
                  <a:schemeClr val="accent2"/>
                </a:solidFill>
                <a:latin typeface="Arial" panose="020B0604020202020204" pitchFamily="34" charset="0"/>
                <a:ea typeface="宋体" panose="02010600030101010101" pitchFamily="2" charset="-122"/>
              </a:rPr>
              <a:t> </a:t>
            </a:r>
            <a:r>
              <a:rPr lang="en-US" altLang="zh-CN" sz="1600">
                <a:solidFill>
                  <a:schemeClr val="accent2"/>
                </a:solidFill>
                <a:latin typeface="Arial" panose="020B0604020202020204" pitchFamily="34" charset="0"/>
              </a:rPr>
              <a:t> </a:t>
            </a:r>
            <a:r>
              <a:rPr lang="en-US" altLang="zh-CN" sz="1600">
                <a:solidFill>
                  <a:schemeClr val="accent2"/>
                </a:solidFill>
                <a:latin typeface="Arial" panose="020B0604020202020204" pitchFamily="34" charset="0"/>
                <a:ea typeface="宋体" panose="02010600030101010101" pitchFamily="2" charset="-122"/>
              </a:rPr>
              <a:t>4</a:t>
            </a:r>
            <a:endParaRPr lang="en-US" altLang="zh-CN" sz="1600">
              <a:solidFill>
                <a:schemeClr val="accent2"/>
              </a:solidFill>
              <a:latin typeface="Arial" panose="020B0604020202020204" pitchFamily="34" charset="0"/>
              <a:ea typeface="宋体" panose="02010600030101010101" pitchFamily="2" charset="-122"/>
            </a:endParaRPr>
          </a:p>
        </p:txBody>
      </p:sp>
      <p:grpSp>
        <p:nvGrpSpPr>
          <p:cNvPr id="156702" name="Group 54"/>
          <p:cNvGrpSpPr/>
          <p:nvPr/>
        </p:nvGrpSpPr>
        <p:grpSpPr>
          <a:xfrm>
            <a:off x="2058988" y="2087563"/>
            <a:ext cx="547687" cy="646112"/>
            <a:chOff x="1197" y="1412"/>
            <a:chExt cx="319" cy="407"/>
          </a:xfrm>
        </p:grpSpPr>
        <p:sp>
          <p:nvSpPr>
            <p:cNvPr id="1464375" name="Arc 55"/>
            <p:cNvSpPr/>
            <p:nvPr/>
          </p:nvSpPr>
          <p:spPr bwMode="auto">
            <a:xfrm>
              <a:off x="1216" y="1617"/>
              <a:ext cx="236" cy="202"/>
            </a:xfrm>
            <a:custGeom>
              <a:avLst/>
              <a:gdLst>
                <a:gd name="G0" fmla="+- 21600 0 0"/>
                <a:gd name="G1" fmla="+- 21600 0 0"/>
                <a:gd name="G2" fmla="+- 21600 0 0"/>
                <a:gd name="T0" fmla="*/ 37824 w 37824"/>
                <a:gd name="T1" fmla="*/ 35860 h 43200"/>
                <a:gd name="T2" fmla="*/ 34570 w 37824"/>
                <a:gd name="T3" fmla="*/ 4328 h 43200"/>
                <a:gd name="T4" fmla="*/ 21600 w 37824"/>
                <a:gd name="T5" fmla="*/ 21600 h 43200"/>
              </a:gdLst>
              <a:ahLst/>
              <a:cxnLst>
                <a:cxn ang="0">
                  <a:pos x="T0" y="T1"/>
                </a:cxn>
                <a:cxn ang="0">
                  <a:pos x="T2" y="T3"/>
                </a:cxn>
                <a:cxn ang="0">
                  <a:pos x="T4" y="T5"/>
                </a:cxn>
              </a:cxnLst>
              <a:rect l="0" t="0" r="r" b="b"/>
              <a:pathLst>
                <a:path w="37824" h="43200" fill="none" extrusionOk="0">
                  <a:moveTo>
                    <a:pt x="37823" y="35859"/>
                  </a:moveTo>
                  <a:cubicBezTo>
                    <a:pt x="33722" y="40525"/>
                    <a:pt x="27811" y="43199"/>
                    <a:pt x="21600" y="43200"/>
                  </a:cubicBezTo>
                  <a:cubicBezTo>
                    <a:pt x="9670" y="43200"/>
                    <a:pt x="0" y="33529"/>
                    <a:pt x="0" y="21600"/>
                  </a:cubicBezTo>
                  <a:cubicBezTo>
                    <a:pt x="0" y="9670"/>
                    <a:pt x="9670" y="0"/>
                    <a:pt x="21600" y="0"/>
                  </a:cubicBezTo>
                  <a:cubicBezTo>
                    <a:pt x="26277" y="-1"/>
                    <a:pt x="30829" y="1518"/>
                    <a:pt x="34570" y="4327"/>
                  </a:cubicBezTo>
                </a:path>
                <a:path w="37824" h="43200" stroke="0" extrusionOk="0">
                  <a:moveTo>
                    <a:pt x="37823" y="35859"/>
                  </a:moveTo>
                  <a:cubicBezTo>
                    <a:pt x="33722" y="40525"/>
                    <a:pt x="27811" y="43199"/>
                    <a:pt x="21600" y="43200"/>
                  </a:cubicBezTo>
                  <a:cubicBezTo>
                    <a:pt x="9670" y="43200"/>
                    <a:pt x="0" y="33529"/>
                    <a:pt x="0" y="21600"/>
                  </a:cubicBezTo>
                  <a:cubicBezTo>
                    <a:pt x="0" y="9670"/>
                    <a:pt x="9670" y="0"/>
                    <a:pt x="21600" y="0"/>
                  </a:cubicBezTo>
                  <a:cubicBezTo>
                    <a:pt x="26277" y="-1"/>
                    <a:pt x="30829" y="1518"/>
                    <a:pt x="34570" y="4327"/>
                  </a:cubicBezTo>
                  <a:lnTo>
                    <a:pt x="21600" y="21600"/>
                  </a:lnTo>
                  <a:close/>
                </a:path>
              </a:pathLst>
            </a:custGeom>
            <a:noFill/>
            <a:ln w="25400" cap="rnd">
              <a:solidFill>
                <a:schemeClr val="tx1"/>
              </a:solidFill>
              <a:round/>
              <a:headEnd type="stealth" w="med" len="lg"/>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6754" name="Rectangle 56"/>
            <p:cNvSpPr/>
            <p:nvPr/>
          </p:nvSpPr>
          <p:spPr>
            <a:xfrm>
              <a:off x="1197" y="1412"/>
              <a:ext cx="319" cy="366"/>
            </a:xfrm>
            <a:prstGeom prst="rect">
              <a:avLst/>
            </a:prstGeom>
            <a:noFill/>
            <a:ln w="9525">
              <a:noFill/>
            </a:ln>
          </p:spPr>
          <p:txBody>
            <a:bodyPr lIns="65088" tIns="31750" rIns="65088" bIns="31750">
              <a:spAutoFit/>
            </a:bodyPr>
            <a:p>
              <a:pPr defTabSz="447675"/>
              <a:r>
                <a:rPr lang="en-US" altLang="zh-CN" sz="1700">
                  <a:solidFill>
                    <a:schemeClr val="accent2"/>
                  </a:solidFill>
                  <a:latin typeface="Arial" panose="020B0604020202020204" pitchFamily="34" charset="0"/>
                  <a:ea typeface="宋体" panose="02010600030101010101" pitchFamily="2" charset="-122"/>
                </a:rPr>
                <a:t> </a:t>
              </a:r>
              <a:r>
                <a:rPr lang="zh-CN" altLang="en-US" sz="1700" dirty="0">
                  <a:solidFill>
                    <a:schemeClr val="accent2"/>
                  </a:solidFill>
                  <a:latin typeface="Arial" panose="020B0604020202020204" pitchFamily="34" charset="0"/>
                  <a:ea typeface="宋体" panose="02010600030101010101" pitchFamily="2" charset="-122"/>
                </a:rPr>
                <a:t>拉动</a:t>
              </a:r>
              <a:endParaRPr lang="zh-CN" altLang="en-US" sz="1700" dirty="0">
                <a:solidFill>
                  <a:schemeClr val="accent2"/>
                </a:solidFill>
                <a:latin typeface="Arial" panose="020B0604020202020204" pitchFamily="34" charset="0"/>
                <a:ea typeface="宋体" panose="02010600030101010101" pitchFamily="2" charset="-122"/>
              </a:endParaRPr>
            </a:p>
          </p:txBody>
        </p:sp>
      </p:grpSp>
      <p:grpSp>
        <p:nvGrpSpPr>
          <p:cNvPr id="156703" name="Group 57"/>
          <p:cNvGrpSpPr/>
          <p:nvPr/>
        </p:nvGrpSpPr>
        <p:grpSpPr>
          <a:xfrm>
            <a:off x="4452938" y="2087563"/>
            <a:ext cx="547687" cy="646112"/>
            <a:chOff x="2589" y="1412"/>
            <a:chExt cx="319" cy="407"/>
          </a:xfrm>
        </p:grpSpPr>
        <p:sp>
          <p:nvSpPr>
            <p:cNvPr id="1464378" name="Arc 58"/>
            <p:cNvSpPr/>
            <p:nvPr/>
          </p:nvSpPr>
          <p:spPr bwMode="auto">
            <a:xfrm>
              <a:off x="2608" y="1617"/>
              <a:ext cx="236" cy="202"/>
            </a:xfrm>
            <a:custGeom>
              <a:avLst/>
              <a:gdLst>
                <a:gd name="G0" fmla="+- 21600 0 0"/>
                <a:gd name="G1" fmla="+- 21600 0 0"/>
                <a:gd name="G2" fmla="+- 21600 0 0"/>
                <a:gd name="T0" fmla="*/ 37824 w 37824"/>
                <a:gd name="T1" fmla="*/ 35860 h 43200"/>
                <a:gd name="T2" fmla="*/ 34570 w 37824"/>
                <a:gd name="T3" fmla="*/ 4328 h 43200"/>
                <a:gd name="T4" fmla="*/ 21600 w 37824"/>
                <a:gd name="T5" fmla="*/ 21600 h 43200"/>
              </a:gdLst>
              <a:ahLst/>
              <a:cxnLst>
                <a:cxn ang="0">
                  <a:pos x="T0" y="T1"/>
                </a:cxn>
                <a:cxn ang="0">
                  <a:pos x="T2" y="T3"/>
                </a:cxn>
                <a:cxn ang="0">
                  <a:pos x="T4" y="T5"/>
                </a:cxn>
              </a:cxnLst>
              <a:rect l="0" t="0" r="r" b="b"/>
              <a:pathLst>
                <a:path w="37824" h="43200" fill="none" extrusionOk="0">
                  <a:moveTo>
                    <a:pt x="37823" y="35859"/>
                  </a:moveTo>
                  <a:cubicBezTo>
                    <a:pt x="33722" y="40525"/>
                    <a:pt x="27811" y="43199"/>
                    <a:pt x="21600" y="43200"/>
                  </a:cubicBezTo>
                  <a:cubicBezTo>
                    <a:pt x="9670" y="43200"/>
                    <a:pt x="0" y="33529"/>
                    <a:pt x="0" y="21600"/>
                  </a:cubicBezTo>
                  <a:cubicBezTo>
                    <a:pt x="0" y="9670"/>
                    <a:pt x="9670" y="0"/>
                    <a:pt x="21600" y="0"/>
                  </a:cubicBezTo>
                  <a:cubicBezTo>
                    <a:pt x="26277" y="-1"/>
                    <a:pt x="30829" y="1518"/>
                    <a:pt x="34570" y="4327"/>
                  </a:cubicBezTo>
                </a:path>
                <a:path w="37824" h="43200" stroke="0" extrusionOk="0">
                  <a:moveTo>
                    <a:pt x="37823" y="35859"/>
                  </a:moveTo>
                  <a:cubicBezTo>
                    <a:pt x="33722" y="40525"/>
                    <a:pt x="27811" y="43199"/>
                    <a:pt x="21600" y="43200"/>
                  </a:cubicBezTo>
                  <a:cubicBezTo>
                    <a:pt x="9670" y="43200"/>
                    <a:pt x="0" y="33529"/>
                    <a:pt x="0" y="21600"/>
                  </a:cubicBezTo>
                  <a:cubicBezTo>
                    <a:pt x="0" y="9670"/>
                    <a:pt x="9670" y="0"/>
                    <a:pt x="21600" y="0"/>
                  </a:cubicBezTo>
                  <a:cubicBezTo>
                    <a:pt x="26277" y="-1"/>
                    <a:pt x="30829" y="1518"/>
                    <a:pt x="34570" y="4327"/>
                  </a:cubicBezTo>
                  <a:lnTo>
                    <a:pt x="21600" y="21600"/>
                  </a:lnTo>
                  <a:close/>
                </a:path>
              </a:pathLst>
            </a:custGeom>
            <a:noFill/>
            <a:ln w="25400" cap="rnd">
              <a:solidFill>
                <a:schemeClr val="tx1"/>
              </a:solidFill>
              <a:round/>
              <a:headEnd type="stealth" w="med" len="lg"/>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6752" name="Rectangle 59"/>
            <p:cNvSpPr/>
            <p:nvPr/>
          </p:nvSpPr>
          <p:spPr>
            <a:xfrm>
              <a:off x="2589" y="1412"/>
              <a:ext cx="319" cy="366"/>
            </a:xfrm>
            <a:prstGeom prst="rect">
              <a:avLst/>
            </a:prstGeom>
            <a:noFill/>
            <a:ln w="9525">
              <a:noFill/>
            </a:ln>
          </p:spPr>
          <p:txBody>
            <a:bodyPr lIns="65088" tIns="31750" rIns="65088" bIns="31750">
              <a:spAutoFit/>
            </a:bodyPr>
            <a:p>
              <a:pPr defTabSz="447675"/>
              <a:r>
                <a:rPr lang="en-US" altLang="zh-CN" sz="1700">
                  <a:solidFill>
                    <a:schemeClr val="accent2"/>
                  </a:solidFill>
                  <a:latin typeface="Arial" panose="020B0604020202020204" pitchFamily="34" charset="0"/>
                  <a:ea typeface="宋体" panose="02010600030101010101" pitchFamily="2" charset="-122"/>
                </a:rPr>
                <a:t> </a:t>
              </a:r>
              <a:r>
                <a:rPr lang="zh-CN" altLang="en-US" sz="1700" dirty="0">
                  <a:solidFill>
                    <a:schemeClr val="accent2"/>
                  </a:solidFill>
                  <a:latin typeface="Arial" panose="020B0604020202020204" pitchFamily="34" charset="0"/>
                  <a:ea typeface="宋体" panose="02010600030101010101" pitchFamily="2" charset="-122"/>
                </a:rPr>
                <a:t>拉动</a:t>
              </a:r>
              <a:endParaRPr lang="zh-CN" altLang="en-US" sz="1700" dirty="0">
                <a:solidFill>
                  <a:schemeClr val="accent2"/>
                </a:solidFill>
                <a:latin typeface="Arial" panose="020B0604020202020204" pitchFamily="34" charset="0"/>
                <a:ea typeface="宋体" panose="02010600030101010101" pitchFamily="2" charset="-122"/>
              </a:endParaRPr>
            </a:p>
          </p:txBody>
        </p:sp>
      </p:grpSp>
      <p:grpSp>
        <p:nvGrpSpPr>
          <p:cNvPr id="156704" name="Group 60"/>
          <p:cNvGrpSpPr/>
          <p:nvPr/>
        </p:nvGrpSpPr>
        <p:grpSpPr>
          <a:xfrm>
            <a:off x="6929438" y="2087563"/>
            <a:ext cx="547687" cy="646112"/>
            <a:chOff x="4029" y="1412"/>
            <a:chExt cx="319" cy="407"/>
          </a:xfrm>
        </p:grpSpPr>
        <p:sp>
          <p:nvSpPr>
            <p:cNvPr id="1464381" name="Arc 61"/>
            <p:cNvSpPr/>
            <p:nvPr/>
          </p:nvSpPr>
          <p:spPr bwMode="auto">
            <a:xfrm>
              <a:off x="4048" y="1617"/>
              <a:ext cx="236" cy="202"/>
            </a:xfrm>
            <a:custGeom>
              <a:avLst/>
              <a:gdLst>
                <a:gd name="G0" fmla="+- 21600 0 0"/>
                <a:gd name="G1" fmla="+- 21600 0 0"/>
                <a:gd name="G2" fmla="+- 21600 0 0"/>
                <a:gd name="T0" fmla="*/ 37824 w 37824"/>
                <a:gd name="T1" fmla="*/ 35860 h 43200"/>
                <a:gd name="T2" fmla="*/ 34570 w 37824"/>
                <a:gd name="T3" fmla="*/ 4328 h 43200"/>
                <a:gd name="T4" fmla="*/ 21600 w 37824"/>
                <a:gd name="T5" fmla="*/ 21600 h 43200"/>
              </a:gdLst>
              <a:ahLst/>
              <a:cxnLst>
                <a:cxn ang="0">
                  <a:pos x="T0" y="T1"/>
                </a:cxn>
                <a:cxn ang="0">
                  <a:pos x="T2" y="T3"/>
                </a:cxn>
                <a:cxn ang="0">
                  <a:pos x="T4" y="T5"/>
                </a:cxn>
              </a:cxnLst>
              <a:rect l="0" t="0" r="r" b="b"/>
              <a:pathLst>
                <a:path w="37824" h="43200" fill="none" extrusionOk="0">
                  <a:moveTo>
                    <a:pt x="37823" y="35859"/>
                  </a:moveTo>
                  <a:cubicBezTo>
                    <a:pt x="33722" y="40525"/>
                    <a:pt x="27811" y="43199"/>
                    <a:pt x="21600" y="43200"/>
                  </a:cubicBezTo>
                  <a:cubicBezTo>
                    <a:pt x="9670" y="43200"/>
                    <a:pt x="0" y="33529"/>
                    <a:pt x="0" y="21600"/>
                  </a:cubicBezTo>
                  <a:cubicBezTo>
                    <a:pt x="0" y="9670"/>
                    <a:pt x="9670" y="0"/>
                    <a:pt x="21600" y="0"/>
                  </a:cubicBezTo>
                  <a:cubicBezTo>
                    <a:pt x="26277" y="-1"/>
                    <a:pt x="30829" y="1518"/>
                    <a:pt x="34570" y="4327"/>
                  </a:cubicBezTo>
                </a:path>
                <a:path w="37824" h="43200" stroke="0" extrusionOk="0">
                  <a:moveTo>
                    <a:pt x="37823" y="35859"/>
                  </a:moveTo>
                  <a:cubicBezTo>
                    <a:pt x="33722" y="40525"/>
                    <a:pt x="27811" y="43199"/>
                    <a:pt x="21600" y="43200"/>
                  </a:cubicBezTo>
                  <a:cubicBezTo>
                    <a:pt x="9670" y="43200"/>
                    <a:pt x="0" y="33529"/>
                    <a:pt x="0" y="21600"/>
                  </a:cubicBezTo>
                  <a:cubicBezTo>
                    <a:pt x="0" y="9670"/>
                    <a:pt x="9670" y="0"/>
                    <a:pt x="21600" y="0"/>
                  </a:cubicBezTo>
                  <a:cubicBezTo>
                    <a:pt x="26277" y="-1"/>
                    <a:pt x="30829" y="1518"/>
                    <a:pt x="34570" y="4327"/>
                  </a:cubicBezTo>
                  <a:lnTo>
                    <a:pt x="21600" y="21600"/>
                  </a:lnTo>
                  <a:close/>
                </a:path>
              </a:pathLst>
            </a:custGeom>
            <a:noFill/>
            <a:ln w="25400" cap="rnd">
              <a:solidFill>
                <a:schemeClr val="tx1"/>
              </a:solidFill>
              <a:round/>
              <a:headEnd type="stealth" w="med" len="lg"/>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6750" name="Rectangle 62"/>
            <p:cNvSpPr/>
            <p:nvPr/>
          </p:nvSpPr>
          <p:spPr>
            <a:xfrm>
              <a:off x="4029" y="1412"/>
              <a:ext cx="319" cy="366"/>
            </a:xfrm>
            <a:prstGeom prst="rect">
              <a:avLst/>
            </a:prstGeom>
            <a:noFill/>
            <a:ln w="9525">
              <a:noFill/>
            </a:ln>
          </p:spPr>
          <p:txBody>
            <a:bodyPr lIns="65088" tIns="31750" rIns="65088" bIns="31750">
              <a:spAutoFit/>
            </a:bodyPr>
            <a:p>
              <a:pPr defTabSz="447675"/>
              <a:r>
                <a:rPr lang="zh-CN" altLang="en-US" sz="1700" dirty="0">
                  <a:solidFill>
                    <a:schemeClr val="accent2"/>
                  </a:solidFill>
                  <a:latin typeface="Arial" panose="020B0604020202020204" pitchFamily="34" charset="0"/>
                  <a:ea typeface="宋体" panose="02010600030101010101" pitchFamily="2" charset="-122"/>
                </a:rPr>
                <a:t>拉动</a:t>
              </a:r>
              <a:r>
                <a:rPr lang="en-US" altLang="zh-CN" sz="1700">
                  <a:solidFill>
                    <a:schemeClr val="accent2"/>
                  </a:solidFill>
                  <a:latin typeface="Arial" panose="020B0604020202020204" pitchFamily="34" charset="0"/>
                  <a:ea typeface="宋体" panose="02010600030101010101" pitchFamily="2" charset="-122"/>
                </a:rPr>
                <a:t> </a:t>
              </a:r>
              <a:endParaRPr lang="en-US" altLang="zh-CN" sz="1700">
                <a:solidFill>
                  <a:schemeClr val="accent2"/>
                </a:solidFill>
                <a:latin typeface="Arial" panose="020B0604020202020204" pitchFamily="34" charset="0"/>
              </a:endParaRPr>
            </a:p>
          </p:txBody>
        </p:sp>
      </p:grpSp>
      <p:grpSp>
        <p:nvGrpSpPr>
          <p:cNvPr id="156705" name="Group 63"/>
          <p:cNvGrpSpPr/>
          <p:nvPr/>
        </p:nvGrpSpPr>
        <p:grpSpPr>
          <a:xfrm>
            <a:off x="2141538" y="4449763"/>
            <a:ext cx="547687" cy="839787"/>
            <a:chOff x="1245" y="2900"/>
            <a:chExt cx="319" cy="529"/>
          </a:xfrm>
        </p:grpSpPr>
        <p:sp>
          <p:nvSpPr>
            <p:cNvPr id="1464384" name="Arc 64"/>
            <p:cNvSpPr/>
            <p:nvPr/>
          </p:nvSpPr>
          <p:spPr bwMode="auto">
            <a:xfrm>
              <a:off x="1264" y="3105"/>
              <a:ext cx="236" cy="202"/>
            </a:xfrm>
            <a:custGeom>
              <a:avLst/>
              <a:gdLst>
                <a:gd name="G0" fmla="+- 21600 0 0"/>
                <a:gd name="G1" fmla="+- 21600 0 0"/>
                <a:gd name="G2" fmla="+- 21600 0 0"/>
                <a:gd name="T0" fmla="*/ 37824 w 37824"/>
                <a:gd name="T1" fmla="*/ 35860 h 43200"/>
                <a:gd name="T2" fmla="*/ 34570 w 37824"/>
                <a:gd name="T3" fmla="*/ 4328 h 43200"/>
                <a:gd name="T4" fmla="*/ 21600 w 37824"/>
                <a:gd name="T5" fmla="*/ 21600 h 43200"/>
              </a:gdLst>
              <a:ahLst/>
              <a:cxnLst>
                <a:cxn ang="0">
                  <a:pos x="T0" y="T1"/>
                </a:cxn>
                <a:cxn ang="0">
                  <a:pos x="T2" y="T3"/>
                </a:cxn>
                <a:cxn ang="0">
                  <a:pos x="T4" y="T5"/>
                </a:cxn>
              </a:cxnLst>
              <a:rect l="0" t="0" r="r" b="b"/>
              <a:pathLst>
                <a:path w="37824" h="43200" fill="none" extrusionOk="0">
                  <a:moveTo>
                    <a:pt x="37823" y="35859"/>
                  </a:moveTo>
                  <a:cubicBezTo>
                    <a:pt x="33722" y="40525"/>
                    <a:pt x="27811" y="43199"/>
                    <a:pt x="21600" y="43200"/>
                  </a:cubicBezTo>
                  <a:cubicBezTo>
                    <a:pt x="9670" y="43200"/>
                    <a:pt x="0" y="33529"/>
                    <a:pt x="0" y="21600"/>
                  </a:cubicBezTo>
                  <a:cubicBezTo>
                    <a:pt x="0" y="9670"/>
                    <a:pt x="9670" y="0"/>
                    <a:pt x="21600" y="0"/>
                  </a:cubicBezTo>
                  <a:cubicBezTo>
                    <a:pt x="26277" y="-1"/>
                    <a:pt x="30829" y="1518"/>
                    <a:pt x="34570" y="4327"/>
                  </a:cubicBezTo>
                </a:path>
                <a:path w="37824" h="43200" stroke="0" extrusionOk="0">
                  <a:moveTo>
                    <a:pt x="37823" y="35859"/>
                  </a:moveTo>
                  <a:cubicBezTo>
                    <a:pt x="33722" y="40525"/>
                    <a:pt x="27811" y="43199"/>
                    <a:pt x="21600" y="43200"/>
                  </a:cubicBezTo>
                  <a:cubicBezTo>
                    <a:pt x="9670" y="43200"/>
                    <a:pt x="0" y="33529"/>
                    <a:pt x="0" y="21600"/>
                  </a:cubicBezTo>
                  <a:cubicBezTo>
                    <a:pt x="0" y="9670"/>
                    <a:pt x="9670" y="0"/>
                    <a:pt x="21600" y="0"/>
                  </a:cubicBezTo>
                  <a:cubicBezTo>
                    <a:pt x="26277" y="-1"/>
                    <a:pt x="30829" y="1518"/>
                    <a:pt x="34570" y="4327"/>
                  </a:cubicBezTo>
                  <a:lnTo>
                    <a:pt x="21600" y="21600"/>
                  </a:lnTo>
                  <a:close/>
                </a:path>
              </a:pathLst>
            </a:custGeom>
            <a:noFill/>
            <a:ln w="25400" cap="rnd">
              <a:solidFill>
                <a:schemeClr val="tx1"/>
              </a:solidFill>
              <a:round/>
              <a:headEnd type="stealth" w="med" len="lg"/>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6748" name="Rectangle 65"/>
            <p:cNvSpPr/>
            <p:nvPr/>
          </p:nvSpPr>
          <p:spPr>
            <a:xfrm>
              <a:off x="1245" y="2900"/>
              <a:ext cx="319" cy="529"/>
            </a:xfrm>
            <a:prstGeom prst="rect">
              <a:avLst/>
            </a:prstGeom>
            <a:noFill/>
            <a:ln w="9525">
              <a:noFill/>
            </a:ln>
          </p:spPr>
          <p:txBody>
            <a:bodyPr lIns="65088" tIns="31750" rIns="65088" bIns="31750">
              <a:spAutoFit/>
            </a:bodyPr>
            <a:p>
              <a:pPr defTabSz="447675"/>
              <a:r>
                <a:rPr lang="en-US" altLang="zh-CN" sz="1700">
                  <a:solidFill>
                    <a:schemeClr val="accent2"/>
                  </a:solidFill>
                  <a:latin typeface="Arial" panose="020B0604020202020204" pitchFamily="34" charset="0"/>
                  <a:ea typeface="宋体" panose="02010600030101010101" pitchFamily="2" charset="-122"/>
                </a:rPr>
                <a:t>Pull</a:t>
              </a:r>
              <a:r>
                <a:rPr lang="zh-CN" altLang="en-US" sz="1700" dirty="0">
                  <a:solidFill>
                    <a:schemeClr val="accent2"/>
                  </a:solidFill>
                  <a:latin typeface="Arial" panose="020B0604020202020204" pitchFamily="34" charset="0"/>
                  <a:ea typeface="宋体" panose="02010600030101010101" pitchFamily="2" charset="-122"/>
                </a:rPr>
                <a:t>拉动</a:t>
              </a:r>
              <a:endParaRPr lang="zh-CN" altLang="en-US" sz="1700" dirty="0">
                <a:solidFill>
                  <a:schemeClr val="accent2"/>
                </a:solidFill>
                <a:latin typeface="Arial" panose="020B0604020202020204" pitchFamily="34" charset="0"/>
                <a:ea typeface="宋体" panose="02010600030101010101" pitchFamily="2" charset="-122"/>
              </a:endParaRPr>
            </a:p>
          </p:txBody>
        </p:sp>
      </p:grpSp>
      <p:sp>
        <p:nvSpPr>
          <p:cNvPr id="156706" name="Rectangle 66"/>
          <p:cNvSpPr/>
          <p:nvPr/>
        </p:nvSpPr>
        <p:spPr>
          <a:xfrm>
            <a:off x="1111250" y="3168650"/>
            <a:ext cx="679450" cy="350838"/>
          </a:xfrm>
          <a:prstGeom prst="rect">
            <a:avLst/>
          </a:prstGeom>
          <a:noFill/>
          <a:ln w="9525">
            <a:noFill/>
          </a:ln>
        </p:spPr>
        <p:txBody>
          <a:bodyPr wrap="none" lIns="92075" tIns="46038" rIns="92075" bIns="46038">
            <a:spAutoFit/>
          </a:bodyPr>
          <a:p>
            <a:pPr defTabSz="824230" eaLnBrk="0" hangingPunct="0"/>
            <a:r>
              <a:rPr lang="en-US" altLang="zh-CN" sz="1700">
                <a:solidFill>
                  <a:schemeClr val="accent2"/>
                </a:solidFill>
                <a:latin typeface="Arial" panose="020B0604020202020204" pitchFamily="34" charset="0"/>
                <a:ea typeface="宋体" panose="02010600030101010101" pitchFamily="2" charset="-122"/>
              </a:rPr>
              <a:t> </a:t>
            </a:r>
            <a:r>
              <a:rPr lang="zh-CN" altLang="en-US" sz="1700" dirty="0">
                <a:solidFill>
                  <a:schemeClr val="accent2"/>
                </a:solidFill>
                <a:latin typeface="Arial" panose="020B0604020202020204" pitchFamily="34" charset="0"/>
                <a:ea typeface="宋体" panose="02010600030101010101" pitchFamily="2" charset="-122"/>
              </a:rPr>
              <a:t>超市</a:t>
            </a:r>
            <a:endParaRPr lang="zh-CN" altLang="en-US" sz="1700" dirty="0">
              <a:solidFill>
                <a:schemeClr val="accent2"/>
              </a:solidFill>
              <a:latin typeface="Arial" panose="020B0604020202020204" pitchFamily="34" charset="0"/>
              <a:ea typeface="宋体" panose="02010600030101010101" pitchFamily="2" charset="-122"/>
            </a:endParaRPr>
          </a:p>
        </p:txBody>
      </p:sp>
      <p:sp>
        <p:nvSpPr>
          <p:cNvPr id="156707" name="Rectangle 67"/>
          <p:cNvSpPr/>
          <p:nvPr/>
        </p:nvSpPr>
        <p:spPr>
          <a:xfrm>
            <a:off x="1111250" y="5614988"/>
            <a:ext cx="679450" cy="350837"/>
          </a:xfrm>
          <a:prstGeom prst="rect">
            <a:avLst/>
          </a:prstGeom>
          <a:noFill/>
          <a:ln w="9525">
            <a:noFill/>
          </a:ln>
        </p:spPr>
        <p:txBody>
          <a:bodyPr wrap="none" lIns="92075" tIns="46038" rIns="92075" bIns="46038">
            <a:spAutoFit/>
          </a:bodyPr>
          <a:p>
            <a:pPr defTabSz="824230" eaLnBrk="0" hangingPunct="0"/>
            <a:r>
              <a:rPr lang="en-US" altLang="zh-CN" sz="1700">
                <a:solidFill>
                  <a:schemeClr val="accent2"/>
                </a:solidFill>
                <a:latin typeface="Arial" panose="020B0604020202020204" pitchFamily="34" charset="0"/>
                <a:ea typeface="宋体" panose="02010600030101010101" pitchFamily="2" charset="-122"/>
              </a:rPr>
              <a:t> </a:t>
            </a:r>
            <a:r>
              <a:rPr lang="zh-CN" altLang="en-US" sz="1700" dirty="0">
                <a:solidFill>
                  <a:schemeClr val="accent2"/>
                </a:solidFill>
                <a:latin typeface="Arial" panose="020B0604020202020204" pitchFamily="34" charset="0"/>
                <a:ea typeface="宋体" panose="02010600030101010101" pitchFamily="2" charset="-122"/>
              </a:rPr>
              <a:t>超市</a:t>
            </a:r>
            <a:endParaRPr lang="zh-CN" altLang="en-US" sz="1700" dirty="0">
              <a:solidFill>
                <a:schemeClr val="accent2"/>
              </a:solidFill>
              <a:latin typeface="Arial" panose="020B0604020202020204" pitchFamily="34" charset="0"/>
              <a:ea typeface="宋体" panose="02010600030101010101" pitchFamily="2" charset="-122"/>
            </a:endParaRPr>
          </a:p>
        </p:txBody>
      </p:sp>
      <p:grpSp>
        <p:nvGrpSpPr>
          <p:cNvPr id="18" name="Group 68"/>
          <p:cNvGrpSpPr/>
          <p:nvPr/>
        </p:nvGrpSpPr>
        <p:grpSpPr>
          <a:xfrm>
            <a:off x="8083550" y="1066800"/>
            <a:ext cx="1633538" cy="765175"/>
            <a:chOff x="4696" y="769"/>
            <a:chExt cx="950" cy="482"/>
          </a:xfrm>
        </p:grpSpPr>
        <p:sp>
          <p:nvSpPr>
            <p:cNvPr id="156741" name="Rectangle 69"/>
            <p:cNvSpPr/>
            <p:nvPr/>
          </p:nvSpPr>
          <p:spPr>
            <a:xfrm rot="-1920000">
              <a:off x="4884" y="775"/>
              <a:ext cx="762" cy="185"/>
            </a:xfrm>
            <a:prstGeom prst="rect">
              <a:avLst/>
            </a:prstGeom>
            <a:solidFill>
              <a:schemeClr val="bg2"/>
            </a:solidFill>
            <a:ln w="127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6742" name="Rectangle 70"/>
            <p:cNvSpPr/>
            <p:nvPr/>
          </p:nvSpPr>
          <p:spPr>
            <a:xfrm rot="-1920000">
              <a:off x="4857" y="769"/>
              <a:ext cx="762" cy="185"/>
            </a:xfrm>
            <a:prstGeom prst="rect">
              <a:avLst/>
            </a:prstGeom>
            <a:solidFill>
              <a:schemeClr val="tx2"/>
            </a:solidFill>
            <a:ln w="12700" cap="flat" cmpd="sng">
              <a:solidFill>
                <a:schemeClr val="tx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nvGrpSpPr>
            <p:cNvPr id="156743" name="Group 71"/>
            <p:cNvGrpSpPr/>
            <p:nvPr/>
          </p:nvGrpSpPr>
          <p:grpSpPr>
            <a:xfrm rot="3603961">
              <a:off x="4680" y="919"/>
              <a:ext cx="347" cy="316"/>
              <a:chOff x="4644" y="976"/>
              <a:chExt cx="347" cy="316"/>
            </a:xfrm>
          </p:grpSpPr>
          <p:sp>
            <p:nvSpPr>
              <p:cNvPr id="156745" name="AutoShape 72"/>
              <p:cNvSpPr/>
              <p:nvPr/>
            </p:nvSpPr>
            <p:spPr>
              <a:xfrm rot="-3960000">
                <a:off x="4676" y="977"/>
                <a:ext cx="310" cy="320"/>
              </a:xfrm>
              <a:prstGeom prst="triangle">
                <a:avLst>
                  <a:gd name="adj" fmla="val 49995"/>
                </a:avLst>
              </a:prstGeom>
              <a:solidFill>
                <a:schemeClr val="bg2"/>
              </a:solidFill>
              <a:ln w="127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6746" name="AutoShape 73"/>
              <p:cNvSpPr/>
              <p:nvPr/>
            </p:nvSpPr>
            <p:spPr>
              <a:xfrm rot="-3960000">
                <a:off x="4649" y="971"/>
                <a:ext cx="310" cy="320"/>
              </a:xfrm>
              <a:prstGeom prst="triangle">
                <a:avLst>
                  <a:gd name="adj" fmla="val 49995"/>
                </a:avLst>
              </a:prstGeom>
              <a:solidFill>
                <a:schemeClr val="tx2"/>
              </a:solidFill>
              <a:ln w="12700" cap="flat" cmpd="sng">
                <a:solidFill>
                  <a:schemeClr val="tx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56744" name="Rectangle 74"/>
            <p:cNvSpPr/>
            <p:nvPr/>
          </p:nvSpPr>
          <p:spPr>
            <a:xfrm rot="-1920000">
              <a:off x="4715" y="932"/>
              <a:ext cx="498" cy="212"/>
            </a:xfrm>
            <a:prstGeom prst="rect">
              <a:avLst/>
            </a:prstGeom>
            <a:noFill/>
            <a:ln w="9525">
              <a:noFill/>
            </a:ln>
          </p:spPr>
          <p:txBody>
            <a:bodyPr wrap="none" lIns="92075" tIns="46038" rIns="92075" bIns="46038">
              <a:spAutoFit/>
            </a:bodyPr>
            <a:p>
              <a:r>
                <a:rPr lang="en-US" altLang="zh-CN" sz="1600">
                  <a:solidFill>
                    <a:schemeClr val="accent2"/>
                  </a:solidFill>
                  <a:latin typeface="Arial" panose="020B0604020202020204" pitchFamily="34" charset="0"/>
                  <a:ea typeface="宋体" panose="02010600030101010101" pitchFamily="2" charset="-122"/>
                </a:rPr>
                <a:t> </a:t>
              </a:r>
              <a:r>
                <a:rPr lang="zh-CN" altLang="en-US" sz="1600" dirty="0">
                  <a:solidFill>
                    <a:schemeClr val="accent2"/>
                  </a:solidFill>
                  <a:latin typeface="Arial" panose="020B0604020202020204" pitchFamily="34" charset="0"/>
                  <a:ea typeface="宋体" panose="02010600030101010101" pitchFamily="2" charset="-122"/>
                </a:rPr>
                <a:t>触发器</a:t>
              </a:r>
              <a:endParaRPr lang="zh-CN" altLang="en-US" sz="1600" dirty="0">
                <a:solidFill>
                  <a:schemeClr val="accent2"/>
                </a:solidFill>
                <a:latin typeface="Arial" panose="020B0604020202020204" pitchFamily="34" charset="0"/>
                <a:ea typeface="宋体" panose="02010600030101010101" pitchFamily="2" charset="-122"/>
              </a:endParaRPr>
            </a:p>
          </p:txBody>
        </p:sp>
      </p:grpSp>
      <p:grpSp>
        <p:nvGrpSpPr>
          <p:cNvPr id="156709" name="Group 75"/>
          <p:cNvGrpSpPr/>
          <p:nvPr/>
        </p:nvGrpSpPr>
        <p:grpSpPr>
          <a:xfrm>
            <a:off x="7623175" y="3122613"/>
            <a:ext cx="1679575" cy="534987"/>
            <a:chOff x="4433" y="2058"/>
            <a:chExt cx="976" cy="263"/>
          </a:xfrm>
        </p:grpSpPr>
        <p:sp>
          <p:nvSpPr>
            <p:cNvPr id="156739" name="AutoShape 76"/>
            <p:cNvSpPr/>
            <p:nvPr/>
          </p:nvSpPr>
          <p:spPr>
            <a:xfrm>
              <a:off x="5044" y="2058"/>
              <a:ext cx="365" cy="263"/>
            </a:xfrm>
            <a:prstGeom prst="rightArrow">
              <a:avLst>
                <a:gd name="adj1" fmla="val 50000"/>
                <a:gd name="adj2" fmla="val 69398"/>
              </a:avLst>
            </a:prstGeom>
            <a:solidFill>
              <a:schemeClr val="bg2"/>
            </a:solidFill>
            <a:ln w="127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6740" name="Rectangle 77"/>
            <p:cNvSpPr/>
            <p:nvPr/>
          </p:nvSpPr>
          <p:spPr>
            <a:xfrm>
              <a:off x="4433" y="2128"/>
              <a:ext cx="626" cy="127"/>
            </a:xfrm>
            <a:prstGeom prst="rect">
              <a:avLst/>
            </a:prstGeom>
            <a:solidFill>
              <a:schemeClr val="bg2"/>
            </a:solidFill>
            <a:ln w="127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grpSp>
        <p:nvGrpSpPr>
          <p:cNvPr id="156710" name="Group 78"/>
          <p:cNvGrpSpPr/>
          <p:nvPr/>
        </p:nvGrpSpPr>
        <p:grpSpPr>
          <a:xfrm>
            <a:off x="7602538" y="3079750"/>
            <a:ext cx="1679575" cy="534988"/>
            <a:chOff x="4421" y="2037"/>
            <a:chExt cx="976" cy="263"/>
          </a:xfrm>
        </p:grpSpPr>
        <p:sp>
          <p:nvSpPr>
            <p:cNvPr id="156737" name="AutoShape 79"/>
            <p:cNvSpPr/>
            <p:nvPr/>
          </p:nvSpPr>
          <p:spPr>
            <a:xfrm>
              <a:off x="5032" y="2037"/>
              <a:ext cx="365" cy="263"/>
            </a:xfrm>
            <a:prstGeom prst="rightArrow">
              <a:avLst>
                <a:gd name="adj1" fmla="val 50000"/>
                <a:gd name="adj2" fmla="val 69398"/>
              </a:avLst>
            </a:prstGeom>
            <a:solidFill>
              <a:srgbClr val="99FF99"/>
            </a:solidFill>
            <a:ln w="12700" cap="flat" cmpd="sng">
              <a:solidFill>
                <a:srgbClr val="99FF99"/>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6738" name="Rectangle 80"/>
            <p:cNvSpPr/>
            <p:nvPr/>
          </p:nvSpPr>
          <p:spPr>
            <a:xfrm>
              <a:off x="4421" y="2107"/>
              <a:ext cx="626" cy="127"/>
            </a:xfrm>
            <a:prstGeom prst="rect">
              <a:avLst/>
            </a:prstGeom>
            <a:solidFill>
              <a:srgbClr val="99FF99"/>
            </a:solidFill>
            <a:ln w="12700" cap="flat" cmpd="sng">
              <a:solidFill>
                <a:srgbClr val="99FF99"/>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56711" name="Rectangle 81"/>
          <p:cNvSpPr/>
          <p:nvPr/>
        </p:nvSpPr>
        <p:spPr>
          <a:xfrm>
            <a:off x="7781925" y="3214688"/>
            <a:ext cx="661988" cy="336550"/>
          </a:xfrm>
          <a:prstGeom prst="rect">
            <a:avLst/>
          </a:prstGeom>
          <a:noFill/>
          <a:ln w="9525">
            <a:noFill/>
          </a:ln>
        </p:spPr>
        <p:txBody>
          <a:bodyPr wrap="none" lIns="92075" tIns="46038" rIns="92075" bIns="46038">
            <a:spAutoFit/>
          </a:bodyPr>
          <a:p>
            <a:r>
              <a:rPr lang="zh-CN" altLang="en-US" sz="1600" dirty="0">
                <a:solidFill>
                  <a:schemeClr val="accent2"/>
                </a:solidFill>
                <a:latin typeface="Arial Black" panose="020B0A04020102020204" pitchFamily="34" charset="0"/>
                <a:ea typeface="宋体" panose="02010600030101010101" pitchFamily="2" charset="-122"/>
              </a:rPr>
              <a:t>流动</a:t>
            </a:r>
            <a:r>
              <a:rPr lang="en-US" altLang="zh-CN" sz="1600">
                <a:solidFill>
                  <a:schemeClr val="accent2"/>
                </a:solidFill>
                <a:latin typeface="Arial Black" panose="020B0A04020102020204" pitchFamily="34" charset="0"/>
                <a:ea typeface="宋体" panose="02010600030101010101" pitchFamily="2" charset="-122"/>
              </a:rPr>
              <a:t> </a:t>
            </a:r>
            <a:endParaRPr lang="en-US" altLang="zh-CN" sz="1600">
              <a:solidFill>
                <a:schemeClr val="accent2"/>
              </a:solidFill>
              <a:latin typeface="Arial Black" panose="020B0A04020102020204" pitchFamily="34" charset="0"/>
            </a:endParaRPr>
          </a:p>
        </p:txBody>
      </p:sp>
      <p:sp>
        <p:nvSpPr>
          <p:cNvPr id="1464402" name="Rectangle 82"/>
          <p:cNvSpPr>
            <a:spLocks noChangeArrowheads="1"/>
          </p:cNvSpPr>
          <p:nvPr/>
        </p:nvSpPr>
        <p:spPr bwMode="auto">
          <a:xfrm>
            <a:off x="2803525" y="5665788"/>
            <a:ext cx="5875338" cy="273050"/>
          </a:xfrm>
          <a:prstGeom prst="rect">
            <a:avLst/>
          </a:prstGeom>
          <a:solidFill>
            <a:srgbClr val="99FF99"/>
          </a:solidFill>
          <a:ln w="12700">
            <a:solidFill>
              <a:srgbClr val="99FF99"/>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6713" name="AutoShape 83"/>
          <p:cNvSpPr/>
          <p:nvPr/>
        </p:nvSpPr>
        <p:spPr>
          <a:xfrm>
            <a:off x="8670925" y="5543550"/>
            <a:ext cx="627063" cy="552450"/>
          </a:xfrm>
          <a:prstGeom prst="rightArrow">
            <a:avLst>
              <a:gd name="adj1" fmla="val 50000"/>
              <a:gd name="adj2" fmla="val 56758"/>
            </a:avLst>
          </a:prstGeom>
          <a:solidFill>
            <a:schemeClr val="bg2"/>
          </a:solidFill>
          <a:ln w="127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6714" name="AutoShape 84"/>
          <p:cNvSpPr/>
          <p:nvPr/>
        </p:nvSpPr>
        <p:spPr>
          <a:xfrm>
            <a:off x="8655050" y="5518150"/>
            <a:ext cx="627063" cy="565150"/>
          </a:xfrm>
          <a:prstGeom prst="rightArrow">
            <a:avLst>
              <a:gd name="adj1" fmla="val 50000"/>
              <a:gd name="adj2" fmla="val 55482"/>
            </a:avLst>
          </a:prstGeom>
          <a:solidFill>
            <a:srgbClr val="99FF99"/>
          </a:solidFill>
          <a:ln w="12700" cap="flat" cmpd="sng">
            <a:solidFill>
              <a:srgbClr val="99FF99"/>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6715" name="Rectangle 85"/>
          <p:cNvSpPr/>
          <p:nvPr/>
        </p:nvSpPr>
        <p:spPr>
          <a:xfrm>
            <a:off x="7783513" y="5654675"/>
            <a:ext cx="661987" cy="336550"/>
          </a:xfrm>
          <a:prstGeom prst="rect">
            <a:avLst/>
          </a:prstGeom>
          <a:noFill/>
          <a:ln w="9525">
            <a:noFill/>
          </a:ln>
        </p:spPr>
        <p:txBody>
          <a:bodyPr wrap="none" lIns="92075" tIns="46038" rIns="92075" bIns="46038">
            <a:spAutoFit/>
          </a:bodyPr>
          <a:p>
            <a:r>
              <a:rPr lang="en-US" altLang="zh-CN" sz="1600">
                <a:solidFill>
                  <a:schemeClr val="accent2"/>
                </a:solidFill>
                <a:latin typeface="Arial Black" panose="020B0A04020102020204" pitchFamily="34" charset="0"/>
                <a:ea typeface="宋体" panose="02010600030101010101" pitchFamily="2" charset="-122"/>
              </a:rPr>
              <a:t> </a:t>
            </a:r>
            <a:r>
              <a:rPr lang="zh-CN" altLang="en-US" sz="1600" dirty="0">
                <a:solidFill>
                  <a:schemeClr val="accent2"/>
                </a:solidFill>
                <a:latin typeface="Arial Black" panose="020B0A04020102020204" pitchFamily="34" charset="0"/>
                <a:ea typeface="宋体" panose="02010600030101010101" pitchFamily="2" charset="-122"/>
              </a:rPr>
              <a:t>流动</a:t>
            </a:r>
            <a:endParaRPr lang="zh-CN" altLang="en-US" sz="1600" dirty="0">
              <a:solidFill>
                <a:schemeClr val="accent2"/>
              </a:solidFill>
              <a:latin typeface="Arial Black" panose="020B0A04020102020204" pitchFamily="34" charset="0"/>
              <a:ea typeface="宋体" panose="02010600030101010101" pitchFamily="2" charset="-122"/>
            </a:endParaRPr>
          </a:p>
        </p:txBody>
      </p:sp>
      <p:sp>
        <p:nvSpPr>
          <p:cNvPr id="156716" name="Rectangle 86"/>
          <p:cNvSpPr/>
          <p:nvPr/>
        </p:nvSpPr>
        <p:spPr>
          <a:xfrm>
            <a:off x="4017963" y="4156075"/>
            <a:ext cx="1071562" cy="1400175"/>
          </a:xfrm>
          <a:prstGeom prst="rect">
            <a:avLst/>
          </a:prstGeom>
          <a:no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nvGrpSpPr>
          <p:cNvPr id="156717" name="Group 87"/>
          <p:cNvGrpSpPr/>
          <p:nvPr/>
        </p:nvGrpSpPr>
        <p:grpSpPr>
          <a:xfrm>
            <a:off x="3976688" y="4672013"/>
            <a:ext cx="1195387" cy="479425"/>
            <a:chOff x="2312" y="3013"/>
            <a:chExt cx="695" cy="302"/>
          </a:xfrm>
        </p:grpSpPr>
        <p:sp>
          <p:nvSpPr>
            <p:cNvPr id="156732" name="Line 88"/>
            <p:cNvSpPr/>
            <p:nvPr/>
          </p:nvSpPr>
          <p:spPr>
            <a:xfrm>
              <a:off x="2352" y="3013"/>
              <a:ext cx="624" cy="0"/>
            </a:xfrm>
            <a:prstGeom prst="line">
              <a:avLst/>
            </a:prstGeom>
            <a:ln w="25400" cap="flat" cmpd="sng">
              <a:solidFill>
                <a:schemeClr val="accent2"/>
              </a:solidFill>
              <a:prstDash val="solid"/>
              <a:headEnd type="none" w="sm" len="sm"/>
              <a:tailEnd type="none" w="sm" len="sm"/>
            </a:ln>
          </p:spPr>
        </p:sp>
        <p:sp>
          <p:nvSpPr>
            <p:cNvPr id="156733" name="Line 89"/>
            <p:cNvSpPr/>
            <p:nvPr/>
          </p:nvSpPr>
          <p:spPr>
            <a:xfrm>
              <a:off x="2346" y="3299"/>
              <a:ext cx="624" cy="0"/>
            </a:xfrm>
            <a:prstGeom prst="line">
              <a:avLst/>
            </a:prstGeom>
            <a:ln w="25400" cap="flat" cmpd="sng">
              <a:solidFill>
                <a:schemeClr val="accent2"/>
              </a:solidFill>
              <a:prstDash val="solid"/>
              <a:headEnd type="none" w="sm" len="sm"/>
              <a:tailEnd type="none" w="sm" len="sm"/>
            </a:ln>
          </p:spPr>
        </p:sp>
        <p:sp>
          <p:nvSpPr>
            <p:cNvPr id="156734" name="Rectangle 90"/>
            <p:cNvSpPr/>
            <p:nvPr/>
          </p:nvSpPr>
          <p:spPr>
            <a:xfrm>
              <a:off x="2356" y="3021"/>
              <a:ext cx="515" cy="294"/>
            </a:xfrm>
            <a:prstGeom prst="rect">
              <a:avLst/>
            </a:prstGeom>
            <a:noFill/>
            <a:ln w="9525" cap="flat" cmpd="sng">
              <a:solidFill>
                <a:schemeClr val="accent2"/>
              </a:solidFill>
              <a:prstDash val="solid"/>
              <a:miter/>
              <a:headEnd type="none" w="med" len="med"/>
              <a:tailEnd type="none" w="med" len="med"/>
            </a:ln>
          </p:spPr>
          <p:txBody>
            <a:bodyPr wrap="none" lIns="92075" tIns="46038" rIns="92075" bIns="46038">
              <a:spAutoFit/>
            </a:bodyPr>
            <a:p>
              <a:r>
                <a:rPr lang="en-US" altLang="zh-CN" sz="2400">
                  <a:solidFill>
                    <a:schemeClr val="accent2"/>
                  </a:solidFill>
                  <a:latin typeface="Arial" panose="020B0604020202020204" pitchFamily="34" charset="0"/>
                  <a:ea typeface="宋体" panose="02010600030101010101" pitchFamily="2" charset="-122"/>
                </a:rPr>
                <a:t>FIFO</a:t>
              </a:r>
              <a:endParaRPr lang="en-US" altLang="zh-CN" sz="2400">
                <a:solidFill>
                  <a:schemeClr val="accent2"/>
                </a:solidFill>
                <a:latin typeface="Arial" panose="020B0604020202020204" pitchFamily="34" charset="0"/>
                <a:ea typeface="宋体" panose="02010600030101010101" pitchFamily="2" charset="-122"/>
              </a:endParaRPr>
            </a:p>
          </p:txBody>
        </p:sp>
        <p:sp>
          <p:nvSpPr>
            <p:cNvPr id="156735" name="Line 91"/>
            <p:cNvSpPr/>
            <p:nvPr/>
          </p:nvSpPr>
          <p:spPr>
            <a:xfrm>
              <a:off x="2312" y="3156"/>
              <a:ext cx="96" cy="0"/>
            </a:xfrm>
            <a:prstGeom prst="line">
              <a:avLst/>
            </a:prstGeom>
            <a:ln w="25400" cap="flat" cmpd="sng">
              <a:solidFill>
                <a:schemeClr val="accent2"/>
              </a:solidFill>
              <a:prstDash val="solid"/>
              <a:headEnd type="none" w="sm" len="sm"/>
              <a:tailEnd type="none" w="sm" len="sm"/>
            </a:ln>
          </p:spPr>
        </p:sp>
        <p:sp>
          <p:nvSpPr>
            <p:cNvPr id="156736" name="Line 92"/>
            <p:cNvSpPr/>
            <p:nvPr/>
          </p:nvSpPr>
          <p:spPr>
            <a:xfrm>
              <a:off x="2863" y="3158"/>
              <a:ext cx="144" cy="0"/>
            </a:xfrm>
            <a:prstGeom prst="line">
              <a:avLst/>
            </a:prstGeom>
            <a:ln w="25400" cap="flat" cmpd="sng">
              <a:solidFill>
                <a:schemeClr val="accent2"/>
              </a:solidFill>
              <a:prstDash val="solid"/>
              <a:headEnd type="none" w="sm" len="sm"/>
              <a:tailEnd type="stealth" w="med" len="med"/>
            </a:ln>
          </p:spPr>
        </p:sp>
      </p:grpSp>
      <p:grpSp>
        <p:nvGrpSpPr>
          <p:cNvPr id="23" name="Group 93"/>
          <p:cNvGrpSpPr/>
          <p:nvPr/>
        </p:nvGrpSpPr>
        <p:grpSpPr>
          <a:xfrm>
            <a:off x="3357563" y="3457575"/>
            <a:ext cx="1633537" cy="765175"/>
            <a:chOff x="4696" y="769"/>
            <a:chExt cx="950" cy="482"/>
          </a:xfrm>
        </p:grpSpPr>
        <p:sp>
          <p:nvSpPr>
            <p:cNvPr id="156726" name="Rectangle 94"/>
            <p:cNvSpPr/>
            <p:nvPr/>
          </p:nvSpPr>
          <p:spPr>
            <a:xfrm rot="-1920000">
              <a:off x="4884" y="775"/>
              <a:ext cx="762" cy="185"/>
            </a:xfrm>
            <a:prstGeom prst="rect">
              <a:avLst/>
            </a:prstGeom>
            <a:solidFill>
              <a:schemeClr val="bg2"/>
            </a:solidFill>
            <a:ln w="127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6727" name="Rectangle 95"/>
            <p:cNvSpPr/>
            <p:nvPr/>
          </p:nvSpPr>
          <p:spPr>
            <a:xfrm rot="-1920000">
              <a:off x="4857" y="769"/>
              <a:ext cx="762" cy="185"/>
            </a:xfrm>
            <a:prstGeom prst="rect">
              <a:avLst/>
            </a:prstGeom>
            <a:solidFill>
              <a:schemeClr val="tx2"/>
            </a:solidFill>
            <a:ln w="12700" cap="flat" cmpd="sng">
              <a:solidFill>
                <a:schemeClr val="tx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nvGrpSpPr>
            <p:cNvPr id="156728" name="Group 96"/>
            <p:cNvGrpSpPr/>
            <p:nvPr/>
          </p:nvGrpSpPr>
          <p:grpSpPr>
            <a:xfrm rot="3603961">
              <a:off x="4680" y="919"/>
              <a:ext cx="347" cy="316"/>
              <a:chOff x="4644" y="976"/>
              <a:chExt cx="347" cy="316"/>
            </a:xfrm>
          </p:grpSpPr>
          <p:sp>
            <p:nvSpPr>
              <p:cNvPr id="156730" name="AutoShape 97"/>
              <p:cNvSpPr/>
              <p:nvPr/>
            </p:nvSpPr>
            <p:spPr>
              <a:xfrm rot="-3960000">
                <a:off x="4676" y="977"/>
                <a:ext cx="310" cy="320"/>
              </a:xfrm>
              <a:prstGeom prst="triangle">
                <a:avLst>
                  <a:gd name="adj" fmla="val 49995"/>
                </a:avLst>
              </a:prstGeom>
              <a:solidFill>
                <a:schemeClr val="bg2"/>
              </a:solidFill>
              <a:ln w="127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56731" name="AutoShape 98"/>
              <p:cNvSpPr/>
              <p:nvPr/>
            </p:nvSpPr>
            <p:spPr>
              <a:xfrm rot="-3960000">
                <a:off x="4649" y="971"/>
                <a:ext cx="310" cy="320"/>
              </a:xfrm>
              <a:prstGeom prst="triangle">
                <a:avLst>
                  <a:gd name="adj" fmla="val 49995"/>
                </a:avLst>
              </a:prstGeom>
              <a:solidFill>
                <a:schemeClr val="tx2"/>
              </a:solidFill>
              <a:ln w="12700" cap="flat" cmpd="sng">
                <a:solidFill>
                  <a:schemeClr val="tx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56729" name="Rectangle 99"/>
            <p:cNvSpPr/>
            <p:nvPr/>
          </p:nvSpPr>
          <p:spPr>
            <a:xfrm rot="-1920000">
              <a:off x="4715" y="932"/>
              <a:ext cx="498" cy="212"/>
            </a:xfrm>
            <a:prstGeom prst="rect">
              <a:avLst/>
            </a:prstGeom>
            <a:noFill/>
            <a:ln w="9525">
              <a:noFill/>
            </a:ln>
          </p:spPr>
          <p:txBody>
            <a:bodyPr wrap="none" lIns="92075" tIns="46038" rIns="92075" bIns="46038">
              <a:spAutoFit/>
            </a:bodyPr>
            <a:p>
              <a:r>
                <a:rPr lang="en-US" altLang="zh-CN" sz="1600">
                  <a:solidFill>
                    <a:schemeClr val="accent2"/>
                  </a:solidFill>
                  <a:latin typeface="Arial" panose="020B0604020202020204" pitchFamily="34" charset="0"/>
                  <a:ea typeface="宋体" panose="02010600030101010101" pitchFamily="2" charset="-122"/>
                </a:rPr>
                <a:t> </a:t>
              </a:r>
              <a:r>
                <a:rPr lang="zh-CN" altLang="en-US" sz="1600" dirty="0">
                  <a:solidFill>
                    <a:schemeClr val="accent2"/>
                  </a:solidFill>
                  <a:latin typeface="Arial" panose="020B0604020202020204" pitchFamily="34" charset="0"/>
                  <a:ea typeface="宋体" panose="02010600030101010101" pitchFamily="2" charset="-122"/>
                </a:rPr>
                <a:t>触发器</a:t>
              </a:r>
              <a:endParaRPr lang="zh-CN" altLang="en-US" sz="1600" dirty="0">
                <a:solidFill>
                  <a:schemeClr val="accent2"/>
                </a:solidFill>
                <a:latin typeface="Arial" panose="020B0604020202020204" pitchFamily="34" charset="0"/>
                <a:ea typeface="宋体" panose="02010600030101010101" pitchFamily="2" charset="-122"/>
              </a:endParaRPr>
            </a:p>
          </p:txBody>
        </p:sp>
      </p:grpSp>
      <p:grpSp>
        <p:nvGrpSpPr>
          <p:cNvPr id="156719" name="Group 100"/>
          <p:cNvGrpSpPr/>
          <p:nvPr/>
        </p:nvGrpSpPr>
        <p:grpSpPr>
          <a:xfrm>
            <a:off x="6392863" y="4672013"/>
            <a:ext cx="1195387" cy="479425"/>
            <a:chOff x="2312" y="3013"/>
            <a:chExt cx="695" cy="302"/>
          </a:xfrm>
        </p:grpSpPr>
        <p:sp>
          <p:nvSpPr>
            <p:cNvPr id="156721" name="Line 101"/>
            <p:cNvSpPr/>
            <p:nvPr/>
          </p:nvSpPr>
          <p:spPr>
            <a:xfrm>
              <a:off x="2352" y="3013"/>
              <a:ext cx="624" cy="0"/>
            </a:xfrm>
            <a:prstGeom prst="line">
              <a:avLst/>
            </a:prstGeom>
            <a:ln w="25400" cap="flat" cmpd="sng">
              <a:solidFill>
                <a:schemeClr val="accent2"/>
              </a:solidFill>
              <a:prstDash val="solid"/>
              <a:headEnd type="none" w="sm" len="sm"/>
              <a:tailEnd type="none" w="sm" len="sm"/>
            </a:ln>
          </p:spPr>
        </p:sp>
        <p:sp>
          <p:nvSpPr>
            <p:cNvPr id="156722" name="Line 102"/>
            <p:cNvSpPr/>
            <p:nvPr/>
          </p:nvSpPr>
          <p:spPr>
            <a:xfrm>
              <a:off x="2346" y="3299"/>
              <a:ext cx="624" cy="0"/>
            </a:xfrm>
            <a:prstGeom prst="line">
              <a:avLst/>
            </a:prstGeom>
            <a:ln w="25400" cap="flat" cmpd="sng">
              <a:solidFill>
                <a:schemeClr val="accent2"/>
              </a:solidFill>
              <a:prstDash val="solid"/>
              <a:headEnd type="none" w="sm" len="sm"/>
              <a:tailEnd type="none" w="sm" len="sm"/>
            </a:ln>
          </p:spPr>
        </p:sp>
        <p:sp>
          <p:nvSpPr>
            <p:cNvPr id="156723" name="Rectangle 103"/>
            <p:cNvSpPr/>
            <p:nvPr/>
          </p:nvSpPr>
          <p:spPr>
            <a:xfrm>
              <a:off x="2356" y="3021"/>
              <a:ext cx="515" cy="294"/>
            </a:xfrm>
            <a:prstGeom prst="rect">
              <a:avLst/>
            </a:prstGeom>
            <a:noFill/>
            <a:ln w="9525" cap="flat" cmpd="sng">
              <a:solidFill>
                <a:schemeClr val="accent2"/>
              </a:solidFill>
              <a:prstDash val="solid"/>
              <a:miter/>
              <a:headEnd type="none" w="med" len="med"/>
              <a:tailEnd type="none" w="med" len="med"/>
            </a:ln>
          </p:spPr>
          <p:txBody>
            <a:bodyPr wrap="none" lIns="92075" tIns="46038" rIns="92075" bIns="46038">
              <a:spAutoFit/>
            </a:bodyPr>
            <a:p>
              <a:r>
                <a:rPr lang="en-US" altLang="zh-CN" sz="2400">
                  <a:solidFill>
                    <a:schemeClr val="accent2"/>
                  </a:solidFill>
                  <a:latin typeface="Arial" panose="020B0604020202020204" pitchFamily="34" charset="0"/>
                  <a:ea typeface="宋体" panose="02010600030101010101" pitchFamily="2" charset="-122"/>
                </a:rPr>
                <a:t>FIFO</a:t>
              </a:r>
              <a:endParaRPr lang="en-US" altLang="zh-CN" sz="2400">
                <a:solidFill>
                  <a:schemeClr val="accent2"/>
                </a:solidFill>
                <a:latin typeface="Arial" panose="020B0604020202020204" pitchFamily="34" charset="0"/>
                <a:ea typeface="宋体" panose="02010600030101010101" pitchFamily="2" charset="-122"/>
              </a:endParaRPr>
            </a:p>
          </p:txBody>
        </p:sp>
        <p:sp>
          <p:nvSpPr>
            <p:cNvPr id="156724" name="Line 104"/>
            <p:cNvSpPr/>
            <p:nvPr/>
          </p:nvSpPr>
          <p:spPr>
            <a:xfrm>
              <a:off x="2312" y="3156"/>
              <a:ext cx="96" cy="0"/>
            </a:xfrm>
            <a:prstGeom prst="line">
              <a:avLst/>
            </a:prstGeom>
            <a:ln w="25400" cap="flat" cmpd="sng">
              <a:solidFill>
                <a:schemeClr val="accent2"/>
              </a:solidFill>
              <a:prstDash val="solid"/>
              <a:headEnd type="none" w="sm" len="sm"/>
              <a:tailEnd type="none" w="sm" len="sm"/>
            </a:ln>
          </p:spPr>
        </p:sp>
        <p:sp>
          <p:nvSpPr>
            <p:cNvPr id="156725" name="Line 105"/>
            <p:cNvSpPr/>
            <p:nvPr/>
          </p:nvSpPr>
          <p:spPr>
            <a:xfrm>
              <a:off x="2863" y="3158"/>
              <a:ext cx="144" cy="0"/>
            </a:xfrm>
            <a:prstGeom prst="line">
              <a:avLst/>
            </a:prstGeom>
            <a:ln w="25400" cap="flat" cmpd="sng">
              <a:solidFill>
                <a:schemeClr val="accent2"/>
              </a:solidFill>
              <a:prstDash val="solid"/>
              <a:headEnd type="none" w="sm" len="sm"/>
              <a:tailEnd type="stealth" w="med" len="med"/>
            </a:ln>
          </p:spPr>
        </p:sp>
      </p:grpSp>
      <p:sp>
        <p:nvSpPr>
          <p:cNvPr id="156720" name="Rectangle 106"/>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5.   </a:t>
            </a:r>
            <a:r>
              <a:rPr lang="zh-CN" altLang="en-US" dirty="0">
                <a:ea typeface="宋体" panose="02010600030101010101" pitchFamily="2" charset="-122"/>
              </a:rPr>
              <a:t>选择触发器</a:t>
            </a:r>
            <a:endParaRPr lang="zh-CN" altLang="en-US" dirty="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Rectangle 2"/>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将来状态问题</a:t>
            </a:r>
            <a:r>
              <a:rPr lang="en-US" altLang="zh-CN">
                <a:ea typeface="宋体" panose="02010600030101010101" pitchFamily="2" charset="-122"/>
              </a:rPr>
              <a:t>#6</a:t>
            </a:r>
            <a:endParaRPr lang="en-US" altLang="zh-CN">
              <a:ea typeface="宋体" panose="02010600030101010101" pitchFamily="2" charset="-122"/>
            </a:endParaRPr>
          </a:p>
        </p:txBody>
      </p:sp>
      <p:sp>
        <p:nvSpPr>
          <p:cNvPr id="157699" name="Rectangle 3"/>
          <p:cNvSpPr>
            <a:spLocks noGrp="1"/>
          </p:cNvSpPr>
          <p:nvPr>
            <p:ph idx="1"/>
          </p:nvPr>
        </p:nvSpPr>
        <p:spPr>
          <a:ln/>
        </p:spPr>
        <p:txBody>
          <a:bodyPr vert="horz" wrap="square" lIns="91440" tIns="45720" rIns="91440" bIns="45720" anchor="t" anchorCtr="0"/>
          <a:p>
            <a:pPr eaLnBrk="1" hangingPunct="1"/>
            <a:r>
              <a:rPr lang="zh-CN" altLang="en-US" dirty="0">
                <a:ea typeface="宋体" panose="02010600030101010101" pitchFamily="2" charset="-122"/>
              </a:rPr>
              <a:t>如何在触发器过程平衡混合生产</a:t>
            </a:r>
            <a:r>
              <a:rPr lang="en-US" altLang="zh-CN">
                <a:ea typeface="宋体" panose="02010600030101010101" pitchFamily="2" charset="-122"/>
              </a:rPr>
              <a:t> ?</a:t>
            </a:r>
            <a:endParaRPr lang="en-US" altLang="zh-CN">
              <a:ea typeface="宋体" panose="02010600030101010101" pitchFamily="2" charset="-122"/>
            </a:endParaRPr>
          </a:p>
          <a:p>
            <a:pPr eaLnBrk="1" hangingPunct="1"/>
            <a:endParaRPr lang="en-US" altLang="zh-CN"/>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Rectangle 2"/>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6.</a:t>
            </a:r>
            <a:r>
              <a:rPr lang="zh-CN" altLang="en-US" dirty="0">
                <a:ea typeface="宋体" panose="02010600030101010101" pitchFamily="2" charset="-122"/>
              </a:rPr>
              <a:t>如何平衡混合产品 </a:t>
            </a:r>
            <a:r>
              <a:rPr lang="en-US" altLang="zh-CN">
                <a:ea typeface="宋体" panose="02010600030101010101" pitchFamily="2" charset="-122"/>
              </a:rPr>
              <a:t> ?</a:t>
            </a:r>
            <a:endParaRPr lang="en-US" altLang="zh-CN">
              <a:ea typeface="宋体" panose="02010600030101010101" pitchFamily="2" charset="-122"/>
            </a:endParaRPr>
          </a:p>
        </p:txBody>
      </p:sp>
      <p:sp>
        <p:nvSpPr>
          <p:cNvPr id="158723" name="Rectangle 3"/>
          <p:cNvSpPr>
            <a:spLocks noGrp="1"/>
          </p:cNvSpPr>
          <p:nvPr>
            <p:ph idx="1"/>
          </p:nvPr>
        </p:nvSpPr>
        <p:spPr>
          <a:ln/>
        </p:spPr>
        <p:txBody>
          <a:bodyPr vert="horz" wrap="square" lIns="91440" tIns="45720" rIns="91440" bIns="45720" anchor="t" anchorCtr="0"/>
          <a:p>
            <a:pPr eaLnBrk="1" hangingPunct="1"/>
            <a:r>
              <a:rPr lang="zh-CN" altLang="en-US" dirty="0">
                <a:ea typeface="宋体" panose="02010600030101010101" pitchFamily="2" charset="-122"/>
              </a:rPr>
              <a:t>平衡混合产品是在触发器分配所有产品在短的时间周期的均衡生产，将会</a:t>
            </a:r>
            <a:r>
              <a:rPr lang="en-US" altLang="zh-CN">
                <a:ea typeface="宋体" panose="02010600030101010101" pitchFamily="2" charset="-122"/>
              </a:rPr>
              <a:t> :</a:t>
            </a:r>
            <a:endParaRPr lang="en-US" altLang="zh-CN">
              <a:ea typeface="宋体" panose="02010600030101010101" pitchFamily="2" charset="-122"/>
            </a:endParaRPr>
          </a:p>
          <a:p>
            <a:pPr eaLnBrk="1" hangingPunct="1"/>
            <a:endParaRPr lang="en-US" altLang="zh-CN"/>
          </a:p>
          <a:p>
            <a:pPr lvl="1" eaLnBrk="1" hangingPunct="1"/>
            <a:r>
              <a:rPr lang="zh-CN" altLang="en-US" dirty="0">
                <a:ea typeface="宋体" panose="02010600030101010101" pitchFamily="2" charset="-122"/>
              </a:rPr>
              <a:t>对顾客反应更快</a:t>
            </a:r>
            <a:r>
              <a:rPr lang="en-US" altLang="zh-CN">
                <a:ea typeface="宋体" panose="02010600030101010101" pitchFamily="2" charset="-122"/>
              </a:rPr>
              <a:t> </a:t>
            </a:r>
            <a:endParaRPr lang="en-US" altLang="zh-CN"/>
          </a:p>
          <a:p>
            <a:pPr lvl="1" eaLnBrk="1" hangingPunct="1"/>
            <a:r>
              <a:rPr lang="zh-CN" altLang="en-US" dirty="0">
                <a:ea typeface="宋体" panose="02010600030101010101" pitchFamily="2" charset="-122"/>
              </a:rPr>
              <a:t>更短生产周期</a:t>
            </a:r>
            <a:r>
              <a:rPr lang="en-US" altLang="zh-CN">
                <a:ea typeface="宋体" panose="02010600030101010101" pitchFamily="2" charset="-122"/>
              </a:rPr>
              <a:t> </a:t>
            </a:r>
            <a:endParaRPr lang="en-US" altLang="zh-CN"/>
          </a:p>
          <a:p>
            <a:pPr lvl="1" eaLnBrk="1" hangingPunct="1"/>
            <a:r>
              <a:rPr lang="zh-CN" altLang="en-US" dirty="0">
                <a:ea typeface="宋体" panose="02010600030101010101" pitchFamily="2" charset="-122"/>
              </a:rPr>
              <a:t>较少超市库存</a:t>
            </a:r>
            <a:r>
              <a:rPr lang="en-US" altLang="zh-CN">
                <a:ea typeface="宋体" panose="02010600030101010101" pitchFamily="2" charset="-122"/>
              </a:rPr>
              <a:t> </a:t>
            </a:r>
            <a:endParaRPr lang="en-US" altLang="zh-CN"/>
          </a:p>
          <a:p>
            <a:pPr lvl="1" eaLnBrk="1" hangingPunct="1"/>
            <a:r>
              <a:rPr lang="zh-CN" altLang="en-US" dirty="0">
                <a:ea typeface="宋体" panose="02010600030101010101" pitchFamily="2" charset="-122"/>
              </a:rPr>
              <a:t>没有高、低谷</a:t>
            </a:r>
            <a:r>
              <a:rPr lang="en-US" altLang="zh-CN">
                <a:ea typeface="宋体" panose="02010600030101010101" pitchFamily="2" charset="-122"/>
              </a:rPr>
              <a:t> </a:t>
            </a:r>
            <a:endParaRPr lang="en-US" altLang="zh-CN"/>
          </a:p>
          <a:p>
            <a:pPr lvl="1" eaLnBrk="1" hangingPunct="1"/>
            <a:r>
              <a:rPr lang="zh-CN" altLang="en-US" dirty="0">
                <a:ea typeface="宋体" panose="02010600030101010101" pitchFamily="2" charset="-122"/>
              </a:rPr>
              <a:t>较少加速</a:t>
            </a:r>
            <a:r>
              <a:rPr lang="en-US" altLang="zh-CN">
                <a:ea typeface="宋体" panose="02010600030101010101" pitchFamily="2" charset="-122"/>
              </a:rPr>
              <a:t> </a:t>
            </a:r>
            <a:endParaRPr lang="en-US" altLang="zh-CN"/>
          </a:p>
          <a:p>
            <a:pPr lvl="1" eaLnBrk="1" hangingPunct="1"/>
            <a:r>
              <a:rPr lang="zh-CN" altLang="en-US" dirty="0">
                <a:ea typeface="宋体" panose="02010600030101010101" pitchFamily="2" charset="-122"/>
              </a:rPr>
              <a:t>较少拒收</a:t>
            </a:r>
            <a:r>
              <a:rPr lang="en-US" altLang="zh-CN">
                <a:ea typeface="宋体" panose="02010600030101010101" pitchFamily="2" charset="-122"/>
              </a:rPr>
              <a:t> </a:t>
            </a:r>
            <a:endParaRPr lang="en-US" altLang="zh-CN"/>
          </a:p>
          <a:p>
            <a:pPr eaLnBrk="1" hangingPunct="1"/>
            <a:endParaRPr lang="en-US" altLang="zh-CN"/>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Rectangle 2"/>
          <p:cNvSpPr>
            <a:spLocks noGrp="1"/>
          </p:cNvSpPr>
          <p:nvPr>
            <p:ph type="title"/>
          </p:nvPr>
        </p:nvSpPr>
        <p:spPr>
          <a:xfrm>
            <a:off x="382588" y="190500"/>
            <a:ext cx="9142412" cy="1143000"/>
          </a:xfrm>
          <a:ln/>
        </p:spPr>
        <p:txBody>
          <a:bodyPr vert="horz" wrap="square" lIns="91440" tIns="45720" rIns="91440" bIns="45720" anchor="ctr" anchorCtr="0"/>
          <a:p>
            <a:pPr eaLnBrk="1" hangingPunct="1"/>
            <a:r>
              <a:rPr lang="en-US" altLang="zh-CN">
                <a:ea typeface="宋体" panose="02010600030101010101" pitchFamily="2" charset="-122"/>
              </a:rPr>
              <a:t>6.  ACME </a:t>
            </a:r>
            <a:r>
              <a:rPr lang="zh-CN" altLang="en-US" dirty="0">
                <a:ea typeface="宋体" panose="02010600030101010101" pitchFamily="2" charset="-122"/>
              </a:rPr>
              <a:t>混合生产</a:t>
            </a:r>
            <a:r>
              <a:rPr lang="en-US" altLang="zh-CN">
                <a:ea typeface="宋体" panose="02010600030101010101" pitchFamily="2" charset="-122"/>
              </a:rPr>
              <a:t> </a:t>
            </a:r>
            <a:endParaRPr lang="en-US" altLang="zh-CN"/>
          </a:p>
        </p:txBody>
      </p:sp>
      <p:sp>
        <p:nvSpPr>
          <p:cNvPr id="159747" name="Rectangle 3"/>
          <p:cNvSpPr>
            <a:spLocks noGrp="1"/>
          </p:cNvSpPr>
          <p:nvPr>
            <p:ph type="body" sz="half" idx="1"/>
          </p:nvPr>
        </p:nvSpPr>
        <p:spPr>
          <a:xfrm>
            <a:off x="382588" y="1066800"/>
            <a:ext cx="9142412" cy="914400"/>
          </a:xfrm>
          <a:ln/>
        </p:spPr>
        <p:txBody>
          <a:bodyPr vert="horz" wrap="square" lIns="91440" tIns="45720" rIns="91440" bIns="45720" anchor="t" anchorCtr="0"/>
          <a:p>
            <a:pPr eaLnBrk="1" hangingPunct="1">
              <a:buClr>
                <a:srgbClr val="FF9900"/>
              </a:buClr>
              <a:buSzPct val="150000"/>
              <a:buFontTx/>
            </a:pPr>
            <a:r>
              <a:rPr lang="zh-CN" altLang="en-US" sz="2000" dirty="0">
                <a:ea typeface="宋体" panose="02010600030101010101" pitchFamily="2" charset="-122"/>
              </a:rPr>
              <a:t>每日需要</a:t>
            </a:r>
            <a:r>
              <a:rPr lang="en-US" altLang="zh-CN" sz="2000">
                <a:ea typeface="宋体" panose="02010600030101010101" pitchFamily="2" charset="-122"/>
              </a:rPr>
              <a:t>30</a:t>
            </a:r>
            <a:r>
              <a:rPr lang="zh-CN" altLang="en-US" sz="2000" dirty="0">
                <a:ea typeface="宋体" panose="02010600030101010101" pitchFamily="2" charset="-122"/>
              </a:rPr>
              <a:t>盘左驱动件，</a:t>
            </a:r>
            <a:r>
              <a:rPr lang="en-US" altLang="zh-CN" sz="2000">
                <a:ea typeface="宋体" panose="02010600030101010101" pitchFamily="2" charset="-122"/>
              </a:rPr>
              <a:t>16</a:t>
            </a:r>
            <a:r>
              <a:rPr lang="zh-CN" altLang="en-US" sz="2000" dirty="0">
                <a:ea typeface="宋体" panose="02010600030101010101" pitchFamily="2" charset="-122"/>
              </a:rPr>
              <a:t>盘右驱动支架</a:t>
            </a:r>
            <a:r>
              <a:rPr lang="en-US" altLang="zh-CN" sz="2000">
                <a:ea typeface="宋体" panose="02010600030101010101" pitchFamily="2" charset="-122"/>
              </a:rPr>
              <a:t> </a:t>
            </a:r>
            <a:endParaRPr lang="en-US" altLang="zh-CN" sz="2000"/>
          </a:p>
        </p:txBody>
      </p:sp>
      <p:grpSp>
        <p:nvGrpSpPr>
          <p:cNvPr id="159748" name="Group 4"/>
          <p:cNvGrpSpPr/>
          <p:nvPr/>
        </p:nvGrpSpPr>
        <p:grpSpPr>
          <a:xfrm>
            <a:off x="304800" y="2133600"/>
            <a:ext cx="9372600" cy="1511300"/>
            <a:chOff x="104" y="1444"/>
            <a:chExt cx="5552" cy="1044"/>
          </a:xfrm>
        </p:grpSpPr>
        <p:sp>
          <p:nvSpPr>
            <p:cNvPr id="1470469" name="Rectangle 5"/>
            <p:cNvSpPr>
              <a:spLocks noChangeArrowheads="1"/>
            </p:cNvSpPr>
            <p:nvPr/>
          </p:nvSpPr>
          <p:spPr bwMode="auto">
            <a:xfrm>
              <a:off x="104" y="1444"/>
              <a:ext cx="5552" cy="1044"/>
            </a:xfrm>
            <a:prstGeom prst="rect">
              <a:avLst/>
            </a:prstGeom>
            <a:solidFill>
              <a:schemeClr val="hlink"/>
            </a:solidFill>
            <a:ln w="254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70470" name="Rectangle 6"/>
            <p:cNvSpPr>
              <a:spLocks noChangeArrowheads="1"/>
            </p:cNvSpPr>
            <p:nvPr/>
          </p:nvSpPr>
          <p:spPr bwMode="auto">
            <a:xfrm>
              <a:off x="110" y="1456"/>
              <a:ext cx="1910" cy="359"/>
            </a:xfrm>
            <a:prstGeom prst="rect">
              <a:avLst/>
            </a:prstGeom>
            <a:noFill/>
            <a:ln w="9525">
              <a:noFill/>
              <a:miter lim="800000"/>
            </a:ln>
            <a:effectLst/>
          </p:spPr>
          <p:txBody>
            <a:bodyPr wrap="none" lIns="92075" tIns="46038" rIns="92075" bIns="46038">
              <a:spAutoFit/>
            </a:bodyPr>
            <a:p>
              <a:r>
                <a:rPr lang="zh-CN" altLang="en-US" sz="2800" b="0" i="1" dirty="0">
                  <a:effectLst>
                    <a:outerShdw blurRad="38100" dist="38100" dir="2700000">
                      <a:srgbClr val="FFFFFF"/>
                    </a:outerShdw>
                  </a:effectLst>
                  <a:latin typeface="Arial" panose="020B0604020202020204" pitchFamily="34" charset="0"/>
                  <a:ea typeface="宋体" panose="02010600030101010101" pitchFamily="2" charset="-122"/>
                </a:rPr>
                <a:t>通常的批次计划是</a:t>
              </a:r>
              <a:r>
                <a:rPr lang="en-US" altLang="zh-CN" sz="2800" b="0" i="1">
                  <a:effectLst>
                    <a:outerShdw blurRad="38100" dist="38100" dir="2700000">
                      <a:srgbClr val="FFFFFF"/>
                    </a:outerShdw>
                  </a:effectLst>
                  <a:latin typeface="Arial" panose="020B0604020202020204" pitchFamily="34" charset="0"/>
                  <a:ea typeface="宋体" panose="02010600030101010101" pitchFamily="2" charset="-122"/>
                </a:rPr>
                <a:t> :</a:t>
              </a:r>
              <a:endParaRPr lang="en-US" altLang="zh-CN" sz="2800" b="0" i="1">
                <a:effectLst>
                  <a:outerShdw blurRad="38100" dist="38100" dir="2700000">
                    <a:srgbClr val="FFFFFF"/>
                  </a:outerShdw>
                </a:effectLst>
                <a:latin typeface="Arial" panose="020B0604020202020204" pitchFamily="34" charset="0"/>
                <a:ea typeface="宋体" panose="02010600030101010101" pitchFamily="2" charset="-122"/>
              </a:endParaRPr>
            </a:p>
          </p:txBody>
        </p:sp>
      </p:grpSp>
      <p:sp>
        <p:nvSpPr>
          <p:cNvPr id="1470471" name="Rectangle 7"/>
          <p:cNvSpPr>
            <a:spLocks noChangeArrowheads="1"/>
          </p:cNvSpPr>
          <p:nvPr/>
        </p:nvSpPr>
        <p:spPr bwMode="auto">
          <a:xfrm>
            <a:off x="533400" y="2895600"/>
            <a:ext cx="7369175" cy="701675"/>
          </a:xfrm>
          <a:prstGeom prst="rect">
            <a:avLst/>
          </a:prstGeom>
          <a:noFill/>
          <a:ln w="9525">
            <a:noFill/>
            <a:miter lim="800000"/>
          </a:ln>
          <a:effectLst/>
        </p:spPr>
        <p:txBody>
          <a:bodyPr wrap="none" lIns="92075" tIns="46038" rIns="92075" bIns="46038">
            <a:spAutoFit/>
          </a:bodyPr>
          <a:lstStyle/>
          <a:p>
            <a:pPr marL="0" marR="0" lvl="0" indent="0" algn="l" defTabSz="824230" rtl="0" eaLnBrk="1" fontAlgn="base" latinLnBrk="0" hangingPunct="1">
              <a:lnSpc>
                <a:spcPct val="100000"/>
              </a:lnSpc>
              <a:spcBef>
                <a:spcPct val="0"/>
              </a:spcBef>
              <a:spcAft>
                <a:spcPct val="0"/>
              </a:spcAft>
              <a:buClrTx/>
              <a:buSzTx/>
              <a:buFontTx/>
              <a:buNone/>
              <a:defRPr/>
            </a:pPr>
            <a:r>
              <a:rPr kumimoji="0" 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1st shift                                  2nd Shift</a:t>
            </a:r>
            <a:endParaRPr kumimoji="0" 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a:p>
            <a:pPr marL="0" marR="0" lvl="0" indent="0" algn="l" defTabSz="824230" rtl="0" eaLnBrk="1" fontAlgn="base" latinLnBrk="0" hangingPunct="1">
              <a:lnSpc>
                <a:spcPct val="100000"/>
              </a:lnSpc>
              <a:spcBef>
                <a:spcPct val="0"/>
              </a:spcBef>
              <a:spcAft>
                <a:spcPct val="0"/>
              </a:spcAft>
              <a:buClrTx/>
              <a:buSzTx/>
              <a:buFontTx/>
              <a:buNone/>
              <a:defRPr/>
            </a:pPr>
            <a:r>
              <a:rPr kumimoji="0" 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rPr>
              <a:t>LLLLLLLLLLLLLLLLLLLLLLLLLLLLLLRRRRRRRRRRRRRRRR</a:t>
            </a:r>
            <a:endParaRPr kumimoji="0" 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mn-ea"/>
              <a:cs typeface="+mn-cs"/>
            </a:endParaRPr>
          </a:p>
        </p:txBody>
      </p:sp>
      <p:grpSp>
        <p:nvGrpSpPr>
          <p:cNvPr id="159750" name="Group 8"/>
          <p:cNvGrpSpPr/>
          <p:nvPr/>
        </p:nvGrpSpPr>
        <p:grpSpPr>
          <a:xfrm>
            <a:off x="344488" y="3962400"/>
            <a:ext cx="9307512" cy="1389063"/>
            <a:chOff x="104" y="2485"/>
            <a:chExt cx="5552" cy="1011"/>
          </a:xfrm>
        </p:grpSpPr>
        <p:sp>
          <p:nvSpPr>
            <p:cNvPr id="1470473" name="Rectangle 9"/>
            <p:cNvSpPr>
              <a:spLocks noChangeArrowheads="1"/>
            </p:cNvSpPr>
            <p:nvPr/>
          </p:nvSpPr>
          <p:spPr bwMode="auto">
            <a:xfrm>
              <a:off x="104" y="2485"/>
              <a:ext cx="5552" cy="1011"/>
            </a:xfrm>
            <a:prstGeom prst="rect">
              <a:avLst/>
            </a:prstGeom>
            <a:solidFill>
              <a:schemeClr val="folHlink"/>
            </a:solidFill>
            <a:ln w="254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70474" name="Rectangle 10"/>
            <p:cNvSpPr>
              <a:spLocks noChangeArrowheads="1"/>
            </p:cNvSpPr>
            <p:nvPr/>
          </p:nvSpPr>
          <p:spPr bwMode="auto">
            <a:xfrm>
              <a:off x="110" y="2505"/>
              <a:ext cx="2136" cy="378"/>
            </a:xfrm>
            <a:prstGeom prst="rect">
              <a:avLst/>
            </a:prstGeom>
            <a:noFill/>
            <a:ln w="9525">
              <a:noFill/>
              <a:miter lim="800000"/>
            </a:ln>
            <a:effectLst/>
          </p:spPr>
          <p:txBody>
            <a:bodyPr wrap="none" lIns="92075" tIns="46038" rIns="92075" bIns="46038">
              <a:spAutoFit/>
            </a:bodyPr>
            <a:p>
              <a:r>
                <a:rPr lang="zh-CN" altLang="en-US" sz="2800" b="0" i="1" dirty="0">
                  <a:effectLst>
                    <a:outerShdw blurRad="38100" dist="38100" dir="2700000">
                      <a:srgbClr val="FFFFFF"/>
                    </a:outerShdw>
                  </a:effectLst>
                  <a:latin typeface="Arial" panose="020B0604020202020204" pitchFamily="34" charset="0"/>
                  <a:ea typeface="宋体" panose="02010600030101010101" pitchFamily="2" charset="-122"/>
                </a:rPr>
                <a:t>均衡（统一）计划是</a:t>
              </a:r>
              <a:r>
                <a:rPr lang="en-US" altLang="zh-CN" sz="2800" b="0" i="1">
                  <a:effectLst>
                    <a:outerShdw blurRad="38100" dist="38100" dir="2700000">
                      <a:srgbClr val="FFFFFF"/>
                    </a:outerShdw>
                  </a:effectLst>
                  <a:latin typeface="Arial" panose="020B0604020202020204" pitchFamily="34" charset="0"/>
                  <a:ea typeface="宋体" panose="02010600030101010101" pitchFamily="2" charset="-122"/>
                </a:rPr>
                <a:t> :</a:t>
              </a:r>
              <a:endParaRPr lang="en-US" altLang="zh-CN" sz="2800" b="0" i="1">
                <a:effectLst>
                  <a:outerShdw blurRad="38100" dist="38100" dir="2700000">
                    <a:srgbClr val="FFFFFF"/>
                  </a:outerShdw>
                </a:effectLst>
                <a:latin typeface="Arial" panose="020B0604020202020204" pitchFamily="34" charset="0"/>
                <a:ea typeface="宋体" panose="02010600030101010101" pitchFamily="2" charset="-122"/>
              </a:endParaRPr>
            </a:p>
          </p:txBody>
        </p:sp>
      </p:grpSp>
      <p:sp>
        <p:nvSpPr>
          <p:cNvPr id="1470475" name="Rectangle 11"/>
          <p:cNvSpPr>
            <a:spLocks noChangeArrowheads="1"/>
          </p:cNvSpPr>
          <p:nvPr/>
        </p:nvSpPr>
        <p:spPr bwMode="auto">
          <a:xfrm>
            <a:off x="304800" y="4343400"/>
            <a:ext cx="9296400" cy="1006475"/>
          </a:xfrm>
          <a:prstGeom prst="rect">
            <a:avLst/>
          </a:prstGeom>
          <a:noFill/>
          <a:ln w="9525">
            <a:noFill/>
            <a:miter lim="800000"/>
          </a:ln>
          <a:effectLst/>
        </p:spPr>
        <p:txBody>
          <a:bodyPr lIns="92075" tIns="46038" rIns="92075" bIns="46038">
            <a:spAutoFit/>
          </a:bodyPr>
          <a:lstStyle/>
          <a:p>
            <a:pPr marL="0" marR="0" lvl="0" indent="0" algn="l" defTabSz="82423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82423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1st shift                                  2nd Shift</a:t>
            </a:r>
            <a:endPar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82423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RLLRLLRLLRLLRLLRLLRLLRLLRLLRLLRLLRLLRLLRLLRLLR</a:t>
            </a:r>
            <a:endPar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59752" name="Rectangle 12"/>
          <p:cNvSpPr/>
          <p:nvPr/>
        </p:nvSpPr>
        <p:spPr>
          <a:xfrm>
            <a:off x="382588" y="5410200"/>
            <a:ext cx="2724150" cy="641350"/>
          </a:xfrm>
          <a:prstGeom prst="rect">
            <a:avLst/>
          </a:prstGeom>
          <a:noFill/>
          <a:ln w="9525">
            <a:noFill/>
          </a:ln>
        </p:spPr>
        <p:txBody>
          <a:bodyPr wrap="none" lIns="92075" tIns="46038" rIns="92075" bIns="46038">
            <a:spAutoFit/>
          </a:bodyPr>
          <a:p>
            <a:r>
              <a:rPr lang="zh-CN" altLang="en-US" sz="3600" b="0" i="1" dirty="0">
                <a:solidFill>
                  <a:srgbClr val="0000CC"/>
                </a:solidFill>
                <a:latin typeface="Arial" panose="020B0604020202020204" pitchFamily="34" charset="0"/>
                <a:ea typeface="宋体" panose="02010600030101010101" pitchFamily="2" charset="-122"/>
              </a:rPr>
              <a:t>均衡图表是</a:t>
            </a:r>
            <a:r>
              <a:rPr lang="en-US" altLang="zh-CN" sz="3600" b="0" i="1">
                <a:solidFill>
                  <a:srgbClr val="0000CC"/>
                </a:solidFill>
                <a:latin typeface="Arial" panose="020B0604020202020204" pitchFamily="34" charset="0"/>
                <a:ea typeface="宋体" panose="02010600030101010101" pitchFamily="2" charset="-122"/>
              </a:rPr>
              <a:t> :</a:t>
            </a:r>
            <a:endParaRPr lang="en-US" altLang="zh-CN" sz="3600" b="0" i="1">
              <a:solidFill>
                <a:srgbClr val="0000CC"/>
              </a:solidFill>
              <a:latin typeface="Arial" panose="020B0604020202020204" pitchFamily="34" charset="0"/>
              <a:ea typeface="宋体" panose="02010600030101010101" pitchFamily="2" charset="-122"/>
            </a:endParaRPr>
          </a:p>
        </p:txBody>
      </p:sp>
      <p:sp>
        <p:nvSpPr>
          <p:cNvPr id="159753" name="Rectangle 13"/>
          <p:cNvSpPr/>
          <p:nvPr/>
        </p:nvSpPr>
        <p:spPr>
          <a:xfrm>
            <a:off x="4267200" y="5486400"/>
            <a:ext cx="1600200" cy="666750"/>
          </a:xfrm>
          <a:prstGeom prst="rect">
            <a:avLst/>
          </a:prstGeom>
          <a:solidFill>
            <a:schemeClr val="tx1"/>
          </a:solidFill>
          <a:ln w="25400" cap="flat" cmpd="sng">
            <a:solidFill>
              <a:schemeClr val="bg2"/>
            </a:solidFill>
            <a:prstDash val="solid"/>
            <a:miter/>
            <a:headEnd type="none" w="med" len="med"/>
            <a:tailEnd type="none" w="med" len="med"/>
          </a:ln>
        </p:spPr>
        <p:txBody>
          <a:bodyPr wrap="none" lIns="92075" tIns="46038" rIns="92075" bIns="46038">
            <a:spAutoFit/>
          </a:bodyPr>
          <a:p>
            <a:pPr defTabSz="824230" eaLnBrk="0" hangingPunct="0"/>
            <a:r>
              <a:rPr lang="en-US" altLang="zh-CN" sz="3600" b="0">
                <a:solidFill>
                  <a:schemeClr val="bg1"/>
                </a:solidFill>
                <a:latin typeface="Comic Sans MS" panose="030F0702030302020204" pitchFamily="66" charset="0"/>
                <a:ea typeface="宋体" panose="02010600030101010101" pitchFamily="2" charset="-122"/>
              </a:rPr>
              <a:t>OXOX</a:t>
            </a:r>
            <a:endParaRPr lang="en-US" altLang="zh-CN" sz="3600" b="0">
              <a:solidFill>
                <a:schemeClr val="bg1"/>
              </a:solidFill>
              <a:latin typeface="Comic Sans MS" panose="030F0702030302020204" pitchFamily="66"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62" name="Rectangle 2"/>
          <p:cNvSpPr>
            <a:spLocks noChangeArrowheads="1"/>
          </p:cNvSpPr>
          <p:nvPr/>
        </p:nvSpPr>
        <p:spPr bwMode="auto">
          <a:xfrm>
            <a:off x="165100" y="381000"/>
            <a:ext cx="9740900" cy="60960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000" b="1" i="1" u="none" strike="noStrike" kern="1200" cap="none" spc="0" normalizeH="0" baseline="0" noProof="0">
                <a:ln>
                  <a:noFill/>
                </a:ln>
                <a:solidFill>
                  <a:srgbClr val="6600FF"/>
                </a:solidFill>
                <a:effectLst>
                  <a:outerShdw blurRad="38100" dist="38100" dir="2700000" algn="tl">
                    <a:srgbClr val="C0C0C0"/>
                  </a:outerShdw>
                </a:effectLst>
                <a:uLnTx/>
                <a:uFillTx/>
                <a:latin typeface="Arial" panose="020B0604020202020204" pitchFamily="34" charset="0"/>
                <a:ea typeface="+mn-ea"/>
                <a:cs typeface="+mn-cs"/>
              </a:rPr>
              <a:t> </a:t>
            </a:r>
            <a:r>
              <a:rPr kumimoji="0" lang="zh-CN" altLang="en-US" sz="4000" b="1" i="1" u="none" strike="noStrike" kern="1200" cap="none" spc="0" normalizeH="0" baseline="0" noProof="0">
                <a:ln>
                  <a:noFill/>
                </a:ln>
                <a:solidFill>
                  <a:srgbClr val="6600FF"/>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精益技术</a:t>
            </a:r>
            <a:r>
              <a:rPr kumimoji="0" lang="en-US" altLang="zh-CN" sz="4000" b="1" i="1" u="none" strike="noStrike" kern="1200" cap="none" spc="0" normalizeH="0" baseline="0" noProof="0">
                <a:ln>
                  <a:noFill/>
                </a:ln>
                <a:solidFill>
                  <a:srgbClr val="6600FF"/>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r>
              <a:rPr kumimoji="0" lang="zh-CN" altLang="en-US" sz="4000" b="1" i="1" u="none" strike="noStrike" kern="1200" cap="none" spc="0" normalizeH="0" baseline="0" noProof="0">
                <a:ln>
                  <a:noFill/>
                </a:ln>
                <a:solidFill>
                  <a:srgbClr val="6600FF"/>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价值流图</a:t>
            </a:r>
            <a:endParaRPr kumimoji="0" lang="zh-CN" altLang="en-US" sz="4000" b="1" i="1" u="none" strike="noStrike" kern="1200" cap="none" spc="0" normalizeH="0" baseline="0" noProof="0">
              <a:ln>
                <a:noFill/>
              </a:ln>
              <a:solidFill>
                <a:srgbClr val="6600FF"/>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57347" name="Text Box 3"/>
          <p:cNvSpPr txBox="1"/>
          <p:nvPr/>
        </p:nvSpPr>
        <p:spPr>
          <a:xfrm>
            <a:off x="920750" y="1219200"/>
            <a:ext cx="7829550" cy="777875"/>
          </a:xfrm>
          <a:prstGeom prst="rect">
            <a:avLst/>
          </a:prstGeom>
          <a:noFill/>
          <a:ln w="9525">
            <a:noFill/>
          </a:ln>
        </p:spPr>
        <p:txBody>
          <a:bodyPr>
            <a:spAutoFit/>
          </a:bodyPr>
          <a:p>
            <a:pPr algn="ctr">
              <a:lnSpc>
                <a:spcPct val="90000"/>
              </a:lnSpc>
              <a:spcBef>
                <a:spcPct val="50000"/>
              </a:spcBef>
            </a:pPr>
            <a:r>
              <a:rPr lang="en-US" altLang="zh-CN" sz="2500">
                <a:solidFill>
                  <a:srgbClr val="0033CC"/>
                </a:solidFill>
                <a:latin typeface="Arial" panose="020B0604020202020204" pitchFamily="34" charset="0"/>
                <a:ea typeface="宋体" panose="02010600030101010101" pitchFamily="2" charset="-122"/>
              </a:rPr>
              <a:t> </a:t>
            </a:r>
            <a:r>
              <a:rPr lang="zh-CN" altLang="en-US" sz="2500" dirty="0">
                <a:solidFill>
                  <a:srgbClr val="0033CC"/>
                </a:solidFill>
                <a:latin typeface="Arial" panose="020B0604020202020204" pitchFamily="34" charset="0"/>
                <a:ea typeface="宋体" panose="02010600030101010101" pitchFamily="2" charset="-122"/>
              </a:rPr>
              <a:t>提供容易理解的可视的图，表达什么是顾客的价值，及提供价值的过程的流动细节</a:t>
            </a:r>
            <a:endParaRPr lang="zh-CN" altLang="en-US" sz="2500" dirty="0">
              <a:solidFill>
                <a:srgbClr val="0033CC"/>
              </a:solidFill>
              <a:latin typeface="Arial" panose="020B0604020202020204" pitchFamily="34" charset="0"/>
              <a:ea typeface="宋体" panose="02010600030101010101" pitchFamily="2" charset="-122"/>
            </a:endParaRPr>
          </a:p>
        </p:txBody>
      </p:sp>
      <p:pic>
        <p:nvPicPr>
          <p:cNvPr id="57348" name="Picture 4" descr="CSMAP5"/>
          <p:cNvPicPr>
            <a:picLocks noChangeAspect="1"/>
          </p:cNvPicPr>
          <p:nvPr/>
        </p:nvPicPr>
        <p:blipFill>
          <a:blip r:embed="rId1"/>
          <a:stretch>
            <a:fillRect/>
          </a:stretch>
        </p:blipFill>
        <p:spPr>
          <a:xfrm>
            <a:off x="330200" y="2935288"/>
            <a:ext cx="4210050" cy="2868612"/>
          </a:xfrm>
          <a:prstGeom prst="rect">
            <a:avLst/>
          </a:prstGeom>
          <a:solidFill>
            <a:schemeClr val="tx1"/>
          </a:solidFill>
          <a:ln w="28575" cap="flat" cmpd="sng">
            <a:solidFill>
              <a:srgbClr val="33CCFF"/>
            </a:solidFill>
            <a:prstDash val="solid"/>
            <a:miter/>
            <a:headEnd type="none" w="med" len="med"/>
            <a:tailEnd type="none" w="med" len="med"/>
          </a:ln>
        </p:spPr>
      </p:pic>
      <p:pic>
        <p:nvPicPr>
          <p:cNvPr id="57349" name="Picture 5" descr="FSMAP3"/>
          <p:cNvPicPr>
            <a:picLocks noChangeAspect="1"/>
          </p:cNvPicPr>
          <p:nvPr/>
        </p:nvPicPr>
        <p:blipFill>
          <a:blip r:embed="rId2"/>
          <a:stretch>
            <a:fillRect/>
          </a:stretch>
        </p:blipFill>
        <p:spPr>
          <a:xfrm>
            <a:off x="5200650" y="2943225"/>
            <a:ext cx="4457700" cy="2847975"/>
          </a:xfrm>
          <a:prstGeom prst="rect">
            <a:avLst/>
          </a:prstGeom>
          <a:solidFill>
            <a:schemeClr val="tx1"/>
          </a:solidFill>
          <a:ln w="76200" cap="flat" cmpd="sng">
            <a:solidFill>
              <a:srgbClr val="57A7FF"/>
            </a:solidFill>
            <a:prstDash val="solid"/>
            <a:miter/>
            <a:headEnd type="none" w="med" len="med"/>
            <a:tailEnd type="none" w="med" len="med"/>
          </a:ln>
        </p:spPr>
      </p:pic>
      <p:sp>
        <p:nvSpPr>
          <p:cNvPr id="1116166" name="Text Box 6"/>
          <p:cNvSpPr txBox="1">
            <a:spLocks noChangeArrowheads="1"/>
          </p:cNvSpPr>
          <p:nvPr/>
        </p:nvSpPr>
        <p:spPr bwMode="auto">
          <a:xfrm>
            <a:off x="1295400" y="5943600"/>
            <a:ext cx="2311400" cy="420688"/>
          </a:xfrm>
          <a:prstGeom prst="rect">
            <a:avLst/>
          </a:prstGeom>
          <a:noFill/>
          <a:ln w="9525">
            <a:noFill/>
            <a:miter lim="800000"/>
          </a:ln>
          <a:effectLst>
            <a:outerShdw dist="35921" dir="2700000" algn="ctr" rotWithShape="0">
              <a:srgbClr val="808080"/>
            </a:outerShdw>
          </a:effectLst>
        </p:spPr>
        <p:txBody>
          <a:bodyPr>
            <a:spAutoFit/>
          </a:bodyPr>
          <a:lstStyle/>
          <a:p>
            <a:pPr marR="0" algn="ctr" defTabSz="914400">
              <a:lnSpc>
                <a:spcPct val="90000"/>
              </a:lnSpc>
              <a:spcBef>
                <a:spcPct val="50000"/>
              </a:spcBef>
              <a:buClrTx/>
              <a:buSzTx/>
              <a:buFontTx/>
              <a:buNone/>
              <a:defRPr/>
            </a:pPr>
            <a:r>
              <a:rPr kumimoji="0" lang="en-US" sz="2400" kern="1200" cap="none" spc="0" normalizeH="0" baseline="0" noProof="0">
                <a:solidFill>
                  <a:srgbClr val="D60093"/>
                </a:solidFill>
                <a:latin typeface="Arial" panose="020B0604020202020204" pitchFamily="34" charset="0"/>
                <a:ea typeface="+mn-ea"/>
                <a:cs typeface="+mn-cs"/>
              </a:rPr>
              <a:t> </a:t>
            </a:r>
            <a:r>
              <a:rPr kumimoji="0" lang="zh-CN" altLang="en-US" sz="2400" kern="1200" cap="none" spc="0" normalizeH="0" baseline="0" noProof="0">
                <a:solidFill>
                  <a:srgbClr val="D60093"/>
                </a:solidFill>
                <a:latin typeface="Arial" panose="020B0604020202020204" pitchFamily="34" charset="0"/>
                <a:ea typeface="宋体" panose="02010600030101010101" pitchFamily="2" charset="-122"/>
                <a:cs typeface="+mn-cs"/>
              </a:rPr>
              <a:t>目前状态</a:t>
            </a:r>
            <a:endParaRPr kumimoji="0" lang="zh-CN" altLang="en-US" sz="2400" kern="1200" cap="none" spc="0" normalizeH="0" baseline="0" noProof="0">
              <a:solidFill>
                <a:srgbClr val="D60093"/>
              </a:solidFill>
              <a:latin typeface="Arial" panose="020B0604020202020204" pitchFamily="34" charset="0"/>
              <a:ea typeface="宋体" panose="02010600030101010101" pitchFamily="2" charset="-122"/>
              <a:cs typeface="+mn-cs"/>
            </a:endParaRPr>
          </a:p>
        </p:txBody>
      </p:sp>
      <p:sp>
        <p:nvSpPr>
          <p:cNvPr id="1116167" name="Text Box 7"/>
          <p:cNvSpPr txBox="1">
            <a:spLocks noChangeArrowheads="1"/>
          </p:cNvSpPr>
          <p:nvPr/>
        </p:nvSpPr>
        <p:spPr bwMode="auto">
          <a:xfrm>
            <a:off x="6248400" y="5943600"/>
            <a:ext cx="2228850" cy="420688"/>
          </a:xfrm>
          <a:prstGeom prst="rect">
            <a:avLst/>
          </a:prstGeom>
          <a:noFill/>
          <a:ln w="9525">
            <a:noFill/>
            <a:miter lim="800000"/>
          </a:ln>
          <a:effectLst>
            <a:outerShdw dist="35921" dir="2700000" algn="ctr" rotWithShape="0">
              <a:srgbClr val="808080"/>
            </a:outerShdw>
          </a:effectLst>
        </p:spPr>
        <p:txBody>
          <a:bodyPr>
            <a:spAutoFit/>
          </a:bodyPr>
          <a:lstStyle/>
          <a:p>
            <a:pPr marR="0" algn="ctr" defTabSz="914400">
              <a:lnSpc>
                <a:spcPct val="90000"/>
              </a:lnSpc>
              <a:spcBef>
                <a:spcPct val="50000"/>
              </a:spcBef>
              <a:buClrTx/>
              <a:buSzTx/>
              <a:buFontTx/>
              <a:buNone/>
              <a:defRPr/>
            </a:pPr>
            <a:r>
              <a:rPr kumimoji="0" lang="en-US" sz="2400" kern="1200" cap="none" spc="0" normalizeH="0" baseline="0" noProof="0">
                <a:solidFill>
                  <a:srgbClr val="D60093"/>
                </a:solidFill>
                <a:latin typeface="Arial" panose="020B0604020202020204" pitchFamily="34" charset="0"/>
                <a:ea typeface="+mn-ea"/>
                <a:cs typeface="+mn-cs"/>
              </a:rPr>
              <a:t> </a:t>
            </a:r>
            <a:r>
              <a:rPr kumimoji="0" lang="zh-CN" altLang="en-US" sz="2400" kern="1200" cap="none" spc="0" normalizeH="0" baseline="0" noProof="0">
                <a:solidFill>
                  <a:srgbClr val="D60093"/>
                </a:solidFill>
                <a:latin typeface="Arial" panose="020B0604020202020204" pitchFamily="34" charset="0"/>
                <a:ea typeface="宋体" panose="02010600030101010101" pitchFamily="2" charset="-122"/>
                <a:cs typeface="+mn-cs"/>
              </a:rPr>
              <a:t>将来状态</a:t>
            </a:r>
            <a:endParaRPr kumimoji="0" lang="zh-CN" altLang="en-US" sz="2400" kern="1200" cap="none" spc="0" normalizeH="0" baseline="0" noProof="0">
              <a:solidFill>
                <a:srgbClr val="D60093"/>
              </a:solidFill>
              <a:latin typeface="Arial" panose="020B0604020202020204" pitchFamily="34" charset="0"/>
              <a:ea typeface="宋体" panose="02010600030101010101" pitchFamily="2" charset="-122"/>
              <a:cs typeface="+mn-cs"/>
            </a:endParaRPr>
          </a:p>
        </p:txBody>
      </p:sp>
    </p:spTree>
  </p:cSld>
  <p:clrMapOvr>
    <a:masterClrMapping/>
  </p:clrMapOvr>
  <p:transition spd="med">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Rectangle 2"/>
          <p:cNvSpPr>
            <a:spLocks noGrp="1"/>
          </p:cNvSpPr>
          <p:nvPr>
            <p:ph idx="1"/>
          </p:nvPr>
        </p:nvSpPr>
        <p:spPr>
          <a:ln/>
        </p:spPr>
        <p:txBody>
          <a:bodyPr vert="horz" wrap="square" lIns="91440" tIns="45720" rIns="91440" bIns="45720" anchor="t" anchorCtr="0"/>
          <a:p>
            <a:pPr eaLnBrk="1" hangingPunct="1"/>
            <a:r>
              <a:rPr lang="zh-CN" altLang="en-US" dirty="0">
                <a:ea typeface="宋体" panose="02010600030101010101" pitchFamily="2" charset="-122"/>
              </a:rPr>
              <a:t>在触发器过程，什么工作量（鼓点</a:t>
            </a:r>
            <a:r>
              <a:rPr lang="en-US" altLang="zh-CN">
                <a:ea typeface="宋体" panose="02010600030101010101" pitchFamily="2" charset="-122"/>
              </a:rPr>
              <a:t>/</a:t>
            </a:r>
            <a:r>
              <a:rPr lang="zh-CN" altLang="en-US" dirty="0">
                <a:ea typeface="宋体" panose="02010600030101010101" pitchFamily="2" charset="-122"/>
              </a:rPr>
              <a:t>批量）你将持续释放并收回</a:t>
            </a:r>
            <a:r>
              <a:rPr lang="en-US" altLang="zh-CN">
                <a:ea typeface="宋体" panose="02010600030101010101" pitchFamily="2" charset="-122"/>
              </a:rPr>
              <a:t> ?</a:t>
            </a:r>
            <a:endParaRPr lang="en-US" altLang="zh-CN">
              <a:ea typeface="宋体" panose="02010600030101010101" pitchFamily="2" charset="-122"/>
            </a:endParaRPr>
          </a:p>
          <a:p>
            <a:pPr eaLnBrk="1" hangingPunct="1"/>
            <a:endParaRPr lang="en-US" altLang="zh-CN"/>
          </a:p>
          <a:p>
            <a:pPr eaLnBrk="1" hangingPunct="1"/>
            <a:endParaRPr lang="en-US" altLang="zh-CN"/>
          </a:p>
        </p:txBody>
      </p:sp>
      <p:sp>
        <p:nvSpPr>
          <p:cNvPr id="160771" name="Rectangle 3"/>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将来状态问题</a:t>
            </a:r>
            <a:r>
              <a:rPr lang="en-US" altLang="zh-CN">
                <a:ea typeface="宋体" panose="02010600030101010101" pitchFamily="2" charset="-122"/>
              </a:rPr>
              <a:t>#7</a:t>
            </a:r>
            <a:endParaRPr lang="en-US" altLang="zh-CN">
              <a:ea typeface="宋体" panose="02010600030101010101" pitchFamily="2"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Rectangle 2"/>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7.  </a:t>
            </a:r>
            <a:r>
              <a:rPr lang="zh-CN" altLang="en-US" dirty="0">
                <a:ea typeface="宋体" panose="02010600030101010101" pitchFamily="2" charset="-122"/>
              </a:rPr>
              <a:t>什么是批量</a:t>
            </a:r>
            <a:r>
              <a:rPr lang="en-US" altLang="zh-CN">
                <a:ea typeface="宋体" panose="02010600030101010101" pitchFamily="2" charset="-122"/>
              </a:rPr>
              <a:t> ?</a:t>
            </a:r>
            <a:endParaRPr lang="en-US" altLang="zh-CN">
              <a:ea typeface="宋体" panose="02010600030101010101" pitchFamily="2" charset="-122"/>
            </a:endParaRPr>
          </a:p>
        </p:txBody>
      </p:sp>
      <p:sp>
        <p:nvSpPr>
          <p:cNvPr id="161795" name="Rectangle 3"/>
          <p:cNvSpPr>
            <a:spLocks noGrp="1"/>
          </p:cNvSpPr>
          <p:nvPr>
            <p:ph idx="1"/>
          </p:nvPr>
        </p:nvSpPr>
        <p:spPr>
          <a:ln/>
        </p:spPr>
        <p:txBody>
          <a:bodyPr vert="horz" wrap="square" lIns="91440" tIns="45720" rIns="91440" bIns="45720" anchor="t" anchorCtr="0"/>
          <a:p>
            <a:pPr eaLnBrk="1" hangingPunct="1"/>
            <a:r>
              <a:rPr lang="zh-CN" altLang="en-US" dirty="0">
                <a:ea typeface="宋体" panose="02010600030101010101" pitchFamily="2" charset="-122"/>
              </a:rPr>
              <a:t>从触发器可以释放和收回工作时间最小的批次（批量），建立一个持续的，均衡生产流动，需要考虑</a:t>
            </a:r>
            <a:r>
              <a:rPr lang="en-US" altLang="zh-CN">
                <a:ea typeface="宋体" panose="02010600030101010101" pitchFamily="2" charset="-122"/>
              </a:rPr>
              <a:t> :</a:t>
            </a:r>
            <a:endParaRPr lang="en-US" altLang="zh-CN">
              <a:ea typeface="宋体" panose="02010600030101010101" pitchFamily="2" charset="-122"/>
            </a:endParaRPr>
          </a:p>
          <a:p>
            <a:pPr eaLnBrk="1" hangingPunct="1"/>
            <a:endParaRPr lang="en-US" altLang="zh-CN"/>
          </a:p>
          <a:p>
            <a:pPr lvl="1" eaLnBrk="1" hangingPunct="1"/>
            <a:r>
              <a:rPr lang="zh-CN" altLang="en-US" dirty="0">
                <a:ea typeface="宋体" panose="02010600030101010101" pitchFamily="2" charset="-122"/>
              </a:rPr>
              <a:t>节拍（要求的生产周期）驱动器</a:t>
            </a:r>
            <a:r>
              <a:rPr lang="en-US" altLang="zh-CN">
                <a:ea typeface="宋体" panose="02010600030101010101" pitchFamily="2" charset="-122"/>
              </a:rPr>
              <a:t> </a:t>
            </a:r>
            <a:endParaRPr lang="en-US" altLang="zh-CN"/>
          </a:p>
          <a:p>
            <a:pPr lvl="1" eaLnBrk="1" hangingPunct="1"/>
            <a:r>
              <a:rPr lang="zh-CN" altLang="en-US" dirty="0">
                <a:ea typeface="宋体" panose="02010600030101010101" pitchFamily="2" charset="-122"/>
              </a:rPr>
              <a:t>用来拉动系统</a:t>
            </a:r>
            <a:r>
              <a:rPr lang="en-US" altLang="zh-CN">
                <a:ea typeface="宋体" panose="02010600030101010101" pitchFamily="2" charset="-122"/>
              </a:rPr>
              <a:t> </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生产的高峰与低谷</a:t>
            </a:r>
            <a:r>
              <a:rPr lang="en-US" altLang="zh-CN">
                <a:ea typeface="宋体" panose="02010600030101010101" pitchFamily="2" charset="-122"/>
              </a:rPr>
              <a:t> </a:t>
            </a:r>
            <a:endParaRPr lang="en-US" altLang="zh-CN"/>
          </a:p>
          <a:p>
            <a:pPr lvl="1" eaLnBrk="1" hangingPunct="1"/>
            <a:r>
              <a:rPr lang="zh-CN" altLang="en-US" dirty="0">
                <a:ea typeface="宋体" panose="02010600030101010101" pitchFamily="2" charset="-122"/>
              </a:rPr>
              <a:t>可视的进展</a:t>
            </a:r>
            <a:r>
              <a:rPr lang="en-US" altLang="zh-CN">
                <a:ea typeface="宋体" panose="02010600030101010101" pitchFamily="2" charset="-122"/>
              </a:rPr>
              <a:t> </a:t>
            </a:r>
            <a:endParaRPr lang="en-US" altLang="zh-CN"/>
          </a:p>
          <a:p>
            <a:pPr lvl="1" eaLnBrk="1" hangingPunct="1"/>
            <a:r>
              <a:rPr lang="zh-CN" altLang="en-US" dirty="0">
                <a:ea typeface="宋体" panose="02010600030101010101" pitchFamily="2" charset="-122"/>
              </a:rPr>
              <a:t>有效处理优先权及较少加速</a:t>
            </a:r>
            <a:r>
              <a:rPr lang="en-US" altLang="zh-CN">
                <a:ea typeface="宋体" panose="02010600030101010101" pitchFamily="2" charset="-122"/>
              </a:rPr>
              <a:t> </a:t>
            </a:r>
            <a:endParaRPr lang="en-US" altLang="zh-CN"/>
          </a:p>
          <a:p>
            <a:pPr lvl="1" eaLnBrk="1" hangingPunct="1"/>
            <a:r>
              <a:rPr lang="zh-CN" altLang="en-US" dirty="0">
                <a:ea typeface="宋体" panose="02010600030101010101" pitchFamily="2" charset="-122"/>
              </a:rPr>
              <a:t>快的顾客反应</a:t>
            </a:r>
            <a:r>
              <a:rPr lang="en-US" altLang="zh-CN">
                <a:ea typeface="宋体" panose="02010600030101010101" pitchFamily="2" charset="-122"/>
              </a:rPr>
              <a:t> </a:t>
            </a:r>
            <a:r>
              <a:rPr lang="en-US" altLang="zh-CN"/>
              <a:t> </a:t>
            </a:r>
            <a:endParaRPr lang="en-US" altLang="zh-CN"/>
          </a:p>
          <a:p>
            <a:pPr eaLnBrk="1" hangingPunct="1"/>
            <a:endParaRPr lang="en-US" altLang="zh-CN"/>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6610" name="Rectangle 2"/>
          <p:cNvSpPr>
            <a:spLocks noChangeArrowheads="1"/>
          </p:cNvSpPr>
          <p:nvPr/>
        </p:nvSpPr>
        <p:spPr bwMode="auto">
          <a:xfrm>
            <a:off x="419100" y="2832100"/>
            <a:ext cx="9067800" cy="3340100"/>
          </a:xfrm>
          <a:prstGeom prst="rect">
            <a:avLst/>
          </a:prstGeom>
          <a:solidFill>
            <a:schemeClr val="bg1"/>
          </a:solid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76611" name="Rectangle 3"/>
          <p:cNvSpPr>
            <a:spLocks noChangeArrowheads="1"/>
          </p:cNvSpPr>
          <p:nvPr/>
        </p:nvSpPr>
        <p:spPr bwMode="auto">
          <a:xfrm>
            <a:off x="560388" y="2832100"/>
            <a:ext cx="1200150" cy="3049588"/>
          </a:xfrm>
          <a:prstGeom prst="rect">
            <a:avLst/>
          </a:prstGeom>
          <a:noFill/>
          <a:ln w="9525">
            <a:noFill/>
            <a:miter lim="800000"/>
          </a:ln>
          <a:effectLst/>
        </p:spPr>
        <p:txBody>
          <a:bodyPr wrap="none" lIns="92075" tIns="46038" rIns="92075" bIns="46038">
            <a:spAutoFit/>
          </a:bodyPr>
          <a:p>
            <a:pPr>
              <a:lnSpc>
                <a:spcPct val="90000"/>
              </a:lnSpc>
            </a:pPr>
            <a:r>
              <a:rPr lang="en-US" altLang="zh-CN" sz="2400" b="0">
                <a:effectLst>
                  <a:outerShdw blurRad="38100" dist="38100" dir="2700000">
                    <a:srgbClr val="FFFFFF"/>
                  </a:outerShdw>
                </a:effectLst>
                <a:latin typeface="Arial Black" panose="020B0A04020102020204" pitchFamily="34" charset="0"/>
                <a:ea typeface="宋体" panose="02010600030101010101" pitchFamily="2" charset="-122"/>
              </a:rPr>
              <a:t>1 </a:t>
            </a:r>
            <a:r>
              <a:rPr lang="zh-CN" altLang="en-US" sz="2400" b="0" dirty="0">
                <a:effectLst>
                  <a:outerShdw blurRad="38100" dist="38100" dir="2700000">
                    <a:srgbClr val="FFFFFF"/>
                  </a:outerShdw>
                </a:effectLst>
                <a:latin typeface="Arial Black" panose="020B0A04020102020204" pitchFamily="34" charset="0"/>
                <a:ea typeface="宋体" panose="02010600030101010101" pitchFamily="2" charset="-122"/>
              </a:rPr>
              <a:t>周</a:t>
            </a:r>
            <a:r>
              <a:rPr lang="en-US" altLang="zh-CN" sz="2400" b="0">
                <a:effectLst>
                  <a:outerShdw blurRad="38100" dist="38100" dir="2700000">
                    <a:srgbClr val="FFFFFF"/>
                  </a:outerShdw>
                </a:effectLst>
                <a:latin typeface="Arial Black" panose="020B0A04020102020204" pitchFamily="34" charset="0"/>
                <a:ea typeface="宋体" panose="02010600030101010101" pitchFamily="2" charset="-122"/>
              </a:rPr>
              <a:t> </a:t>
            </a:r>
            <a:endParaRPr lang="en-US" altLang="zh-CN" sz="2400" b="0">
              <a:effectLst>
                <a:outerShdw blurRad="38100" dist="38100" dir="2700000">
                  <a:srgbClr val="FFFFFF"/>
                </a:outerShdw>
              </a:effectLst>
              <a:latin typeface="Arial Black" panose="020B0A04020102020204" pitchFamily="34" charset="0"/>
            </a:endParaRPr>
          </a:p>
          <a:p>
            <a:pPr>
              <a:lnSpc>
                <a:spcPct val="90000"/>
              </a:lnSpc>
            </a:pPr>
            <a:endParaRPr lang="en-US" altLang="zh-CN" sz="2400" b="0">
              <a:effectLst>
                <a:outerShdw blurRad="38100" dist="38100" dir="2700000">
                  <a:srgbClr val="FFFFFF"/>
                </a:outerShdw>
              </a:effectLst>
              <a:latin typeface="Arial Black" panose="020B0A04020102020204" pitchFamily="34" charset="0"/>
            </a:endParaRPr>
          </a:p>
          <a:p>
            <a:pPr>
              <a:lnSpc>
                <a:spcPct val="90000"/>
              </a:lnSpc>
            </a:pPr>
            <a:r>
              <a:rPr lang="en-US" altLang="zh-CN" sz="2400" b="0">
                <a:effectLst>
                  <a:outerShdw blurRad="38100" dist="38100" dir="2700000">
                    <a:srgbClr val="FFFFFF"/>
                  </a:outerShdw>
                </a:effectLst>
                <a:latin typeface="Arial Black" panose="020B0A04020102020204" pitchFamily="34" charset="0"/>
                <a:ea typeface="宋体" panose="02010600030101010101" pitchFamily="2" charset="-122"/>
              </a:rPr>
              <a:t>1 </a:t>
            </a:r>
            <a:r>
              <a:rPr lang="zh-CN" altLang="en-US" sz="2400" b="0" dirty="0">
                <a:effectLst>
                  <a:outerShdw blurRad="38100" dist="38100" dir="2700000">
                    <a:srgbClr val="FFFFFF"/>
                  </a:outerShdw>
                </a:effectLst>
                <a:latin typeface="Arial Black" panose="020B0A04020102020204" pitchFamily="34" charset="0"/>
                <a:ea typeface="宋体" panose="02010600030101010101" pitchFamily="2" charset="-122"/>
              </a:rPr>
              <a:t>日</a:t>
            </a:r>
            <a:r>
              <a:rPr lang="en-US" altLang="zh-CN" sz="2400" b="0">
                <a:effectLst>
                  <a:outerShdw blurRad="38100" dist="38100" dir="2700000">
                    <a:srgbClr val="FFFFFF"/>
                  </a:outerShdw>
                </a:effectLst>
                <a:latin typeface="Arial Black" panose="020B0A04020102020204" pitchFamily="34" charset="0"/>
                <a:ea typeface="宋体" panose="02010600030101010101" pitchFamily="2" charset="-122"/>
              </a:rPr>
              <a:t> </a:t>
            </a:r>
            <a:endParaRPr lang="en-US" altLang="zh-CN" sz="2400" b="0">
              <a:effectLst>
                <a:outerShdw blurRad="38100" dist="38100" dir="2700000">
                  <a:srgbClr val="FFFFFF"/>
                </a:outerShdw>
              </a:effectLst>
              <a:latin typeface="Arial Black" panose="020B0A04020102020204" pitchFamily="34" charset="0"/>
            </a:endParaRPr>
          </a:p>
          <a:p>
            <a:pPr>
              <a:lnSpc>
                <a:spcPct val="90000"/>
              </a:lnSpc>
            </a:pPr>
            <a:endParaRPr lang="en-US" altLang="zh-CN" sz="2400" b="0">
              <a:effectLst>
                <a:outerShdw blurRad="38100" dist="38100" dir="2700000">
                  <a:srgbClr val="FFFFFF"/>
                </a:outerShdw>
              </a:effectLst>
              <a:latin typeface="Arial Black" panose="020B0A04020102020204" pitchFamily="34" charset="0"/>
            </a:endParaRPr>
          </a:p>
          <a:p>
            <a:pPr>
              <a:lnSpc>
                <a:spcPct val="90000"/>
              </a:lnSpc>
            </a:pPr>
            <a:r>
              <a:rPr lang="en-US" altLang="zh-CN" sz="2400" b="0">
                <a:effectLst>
                  <a:outerShdw blurRad="38100" dist="38100" dir="2700000">
                    <a:srgbClr val="FFFFFF"/>
                  </a:outerShdw>
                </a:effectLst>
                <a:latin typeface="Arial Black" panose="020B0A04020102020204" pitchFamily="34" charset="0"/>
                <a:ea typeface="宋体" panose="02010600030101010101" pitchFamily="2" charset="-122"/>
              </a:rPr>
              <a:t>1 </a:t>
            </a:r>
            <a:r>
              <a:rPr lang="zh-CN" altLang="en-US" sz="2400" b="0" dirty="0">
                <a:effectLst>
                  <a:outerShdw blurRad="38100" dist="38100" dir="2700000">
                    <a:srgbClr val="FFFFFF"/>
                  </a:outerShdw>
                </a:effectLst>
                <a:latin typeface="Arial Black" panose="020B0A04020102020204" pitchFamily="34" charset="0"/>
                <a:ea typeface="宋体" panose="02010600030101010101" pitchFamily="2" charset="-122"/>
              </a:rPr>
              <a:t>班</a:t>
            </a:r>
            <a:r>
              <a:rPr lang="en-US" altLang="zh-CN" sz="2400" b="0">
                <a:effectLst>
                  <a:outerShdw blurRad="38100" dist="38100" dir="2700000">
                    <a:srgbClr val="FFFFFF"/>
                  </a:outerShdw>
                </a:effectLst>
                <a:latin typeface="Arial Black" panose="020B0A04020102020204" pitchFamily="34" charset="0"/>
                <a:ea typeface="宋体" panose="02010600030101010101" pitchFamily="2" charset="-122"/>
              </a:rPr>
              <a:t> </a:t>
            </a:r>
            <a:endParaRPr lang="en-US" altLang="zh-CN" sz="2400" b="0">
              <a:effectLst>
                <a:outerShdw blurRad="38100" dist="38100" dir="2700000">
                  <a:srgbClr val="FFFFFF"/>
                </a:outerShdw>
              </a:effectLst>
              <a:latin typeface="Arial Black" panose="020B0A04020102020204" pitchFamily="34" charset="0"/>
            </a:endParaRPr>
          </a:p>
          <a:p>
            <a:pPr>
              <a:lnSpc>
                <a:spcPct val="90000"/>
              </a:lnSpc>
            </a:pPr>
            <a:endParaRPr lang="en-US" altLang="zh-CN" sz="2400" b="0">
              <a:effectLst>
                <a:outerShdw blurRad="38100" dist="38100" dir="2700000">
                  <a:srgbClr val="FFFFFF"/>
                </a:outerShdw>
              </a:effectLst>
              <a:latin typeface="Arial Black" panose="020B0A04020102020204" pitchFamily="34" charset="0"/>
            </a:endParaRPr>
          </a:p>
          <a:p>
            <a:pPr>
              <a:lnSpc>
                <a:spcPct val="90000"/>
              </a:lnSpc>
            </a:pPr>
            <a:r>
              <a:rPr lang="en-US" altLang="zh-CN" sz="2400" b="0">
                <a:effectLst>
                  <a:outerShdw blurRad="38100" dist="38100" dir="2700000">
                    <a:srgbClr val="FFFFFF"/>
                  </a:outerShdw>
                </a:effectLst>
                <a:latin typeface="Arial Black" panose="020B0A04020102020204" pitchFamily="34" charset="0"/>
                <a:ea typeface="宋体" panose="02010600030101010101" pitchFamily="2" charset="-122"/>
              </a:rPr>
              <a:t>1 </a:t>
            </a:r>
            <a:r>
              <a:rPr lang="zh-CN" altLang="en-US" sz="2400" b="0" dirty="0">
                <a:effectLst>
                  <a:outerShdw blurRad="38100" dist="38100" dir="2700000">
                    <a:srgbClr val="FFFFFF"/>
                  </a:outerShdw>
                </a:effectLst>
                <a:latin typeface="Arial Black" panose="020B0A04020102020204" pitchFamily="34" charset="0"/>
                <a:ea typeface="宋体" panose="02010600030101010101" pitchFamily="2" charset="-122"/>
              </a:rPr>
              <a:t>小时</a:t>
            </a:r>
            <a:r>
              <a:rPr lang="en-US" altLang="zh-CN" sz="2400" b="0">
                <a:effectLst>
                  <a:outerShdw blurRad="38100" dist="38100" dir="2700000">
                    <a:srgbClr val="FFFFFF"/>
                  </a:outerShdw>
                </a:effectLst>
                <a:latin typeface="Arial Black" panose="020B0A04020102020204" pitchFamily="34" charset="0"/>
                <a:ea typeface="宋体" panose="02010600030101010101" pitchFamily="2" charset="-122"/>
              </a:rPr>
              <a:t> </a:t>
            </a:r>
            <a:endParaRPr lang="en-US" altLang="zh-CN" sz="2400" b="0">
              <a:effectLst>
                <a:outerShdw blurRad="38100" dist="38100" dir="2700000">
                  <a:srgbClr val="FFFFFF"/>
                </a:outerShdw>
              </a:effectLst>
              <a:latin typeface="Arial Black" panose="020B0A04020102020204" pitchFamily="34" charset="0"/>
            </a:endParaRPr>
          </a:p>
          <a:p>
            <a:pPr>
              <a:lnSpc>
                <a:spcPct val="90000"/>
              </a:lnSpc>
            </a:pPr>
            <a:endParaRPr lang="en-US" altLang="zh-CN" sz="2400" b="0">
              <a:effectLst>
                <a:outerShdw blurRad="38100" dist="38100" dir="2700000">
                  <a:srgbClr val="FFFFFF"/>
                </a:outerShdw>
              </a:effectLst>
              <a:latin typeface="Arial Black" panose="020B0A04020102020204" pitchFamily="34" charset="0"/>
            </a:endParaRPr>
          </a:p>
          <a:p>
            <a:pPr>
              <a:lnSpc>
                <a:spcPct val="90000"/>
              </a:lnSpc>
            </a:pPr>
            <a:r>
              <a:rPr lang="en-US" altLang="zh-CN" sz="2400" b="0">
                <a:effectLst>
                  <a:outerShdw blurRad="38100" dist="38100" dir="2700000">
                    <a:srgbClr val="FFFFFF"/>
                  </a:outerShdw>
                </a:effectLst>
                <a:latin typeface="Arial Black" panose="020B0A04020102020204" pitchFamily="34" charset="0"/>
                <a:ea typeface="宋体" panose="02010600030101010101" pitchFamily="2" charset="-122"/>
              </a:rPr>
              <a:t>1  </a:t>
            </a:r>
            <a:r>
              <a:rPr lang="zh-CN" altLang="en-US" sz="2400" b="0" dirty="0">
                <a:effectLst>
                  <a:outerShdw blurRad="38100" dist="38100" dir="2700000">
                    <a:srgbClr val="FFFFFF"/>
                  </a:outerShdw>
                </a:effectLst>
                <a:latin typeface="Arial Black" panose="020B0A04020102020204" pitchFamily="34" charset="0"/>
                <a:ea typeface="宋体" panose="02010600030101010101" pitchFamily="2" charset="-122"/>
              </a:rPr>
              <a:t>批量</a:t>
            </a:r>
            <a:endParaRPr lang="zh-CN" altLang="en-US" sz="2400" b="0" dirty="0">
              <a:effectLst>
                <a:outerShdw blurRad="38100" dist="38100" dir="2700000">
                  <a:srgbClr val="FFFFFF"/>
                </a:outerShdw>
              </a:effectLst>
              <a:latin typeface="Arial Black" panose="020B0A04020102020204" pitchFamily="34" charset="0"/>
              <a:ea typeface="宋体" panose="02010600030101010101" pitchFamily="2" charset="-122"/>
            </a:endParaRPr>
          </a:p>
        </p:txBody>
      </p:sp>
      <p:sp>
        <p:nvSpPr>
          <p:cNvPr id="1476612" name="Rectangle 4" descr="Shingle"/>
          <p:cNvSpPr>
            <a:spLocks noChangeArrowheads="1"/>
          </p:cNvSpPr>
          <p:nvPr/>
        </p:nvSpPr>
        <p:spPr bwMode="auto">
          <a:xfrm>
            <a:off x="2298700" y="2901950"/>
            <a:ext cx="6838950" cy="292100"/>
          </a:xfrm>
          <a:prstGeom prst="rect">
            <a:avLst/>
          </a:prstGeom>
          <a:pattFill prst="shingle">
            <a:fgClr>
              <a:srgbClr val="CC0000"/>
            </a:fgClr>
            <a:bgClr>
              <a:srgbClr val="FFFFFF"/>
            </a:bgClr>
          </a:patt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76613" name="Rectangle 5" descr="Light vertical"/>
          <p:cNvSpPr>
            <a:spLocks noChangeArrowheads="1"/>
          </p:cNvSpPr>
          <p:nvPr/>
        </p:nvSpPr>
        <p:spPr bwMode="auto">
          <a:xfrm>
            <a:off x="2298700" y="3533775"/>
            <a:ext cx="1803400" cy="292100"/>
          </a:xfrm>
          <a:prstGeom prst="rect">
            <a:avLst/>
          </a:prstGeom>
          <a:pattFill prst="ltVert">
            <a:fgClr>
              <a:srgbClr val="C77800"/>
            </a:fgClr>
            <a:bgClr>
              <a:srgbClr val="FFFFFF"/>
            </a:bgClr>
          </a:patt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76614" name="Rectangle 6" descr="Large confetti"/>
          <p:cNvSpPr>
            <a:spLocks noChangeArrowheads="1"/>
          </p:cNvSpPr>
          <p:nvPr/>
        </p:nvSpPr>
        <p:spPr bwMode="auto">
          <a:xfrm>
            <a:off x="2298700" y="4143375"/>
            <a:ext cx="895350" cy="292100"/>
          </a:xfrm>
          <a:prstGeom prst="rect">
            <a:avLst/>
          </a:prstGeom>
          <a:pattFill prst="lgConfetti">
            <a:fgClr>
              <a:srgbClr val="FBDC1D"/>
            </a:fgClr>
            <a:bgClr>
              <a:srgbClr val="FFFFFF"/>
            </a:bgClr>
          </a:patt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76615" name="Rectangle 7" descr="Dashed horizontal"/>
          <p:cNvSpPr>
            <a:spLocks noChangeArrowheads="1"/>
          </p:cNvSpPr>
          <p:nvPr/>
        </p:nvSpPr>
        <p:spPr bwMode="auto">
          <a:xfrm>
            <a:off x="2298700" y="4811713"/>
            <a:ext cx="152400" cy="368300"/>
          </a:xfrm>
          <a:prstGeom prst="rect">
            <a:avLst/>
          </a:prstGeom>
          <a:pattFill prst="dashHorz">
            <a:fgClr>
              <a:srgbClr val="00FF66"/>
            </a:fgClr>
            <a:bgClr>
              <a:srgbClr val="FFFFFF"/>
            </a:bgClr>
          </a:patt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76616" name="Rectangle 8"/>
          <p:cNvSpPr>
            <a:spLocks noChangeArrowheads="1"/>
          </p:cNvSpPr>
          <p:nvPr/>
        </p:nvSpPr>
        <p:spPr bwMode="auto">
          <a:xfrm>
            <a:off x="2298700" y="5480050"/>
            <a:ext cx="69850" cy="292100"/>
          </a:xfrm>
          <a:prstGeom prst="rect">
            <a:avLst/>
          </a:prstGeom>
          <a:solidFill>
            <a:srgbClr val="009966"/>
          </a:solid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76617" name="Rectangle 9"/>
          <p:cNvSpPr/>
          <p:nvPr/>
        </p:nvSpPr>
        <p:spPr>
          <a:xfrm>
            <a:off x="6146800" y="4425950"/>
            <a:ext cx="1541463" cy="1554163"/>
          </a:xfrm>
          <a:prstGeom prst="rect">
            <a:avLst/>
          </a:prstGeom>
          <a:noFill/>
          <a:ln w="9525">
            <a:noFill/>
          </a:ln>
        </p:spPr>
        <p:txBody>
          <a:bodyPr wrap="none" lIns="92075" tIns="46038" rIns="92075" bIns="46038">
            <a:spAutoFit/>
          </a:bodyPr>
          <a:p>
            <a:pPr algn="ctr"/>
            <a:r>
              <a:rPr lang="zh-CN" altLang="en-US" sz="3200" b="0" dirty="0">
                <a:latin typeface="Arial Black" panose="020B0A04020102020204" pitchFamily="34" charset="0"/>
                <a:ea typeface="宋体" panose="02010600030101010101" pitchFamily="2" charset="-122"/>
              </a:rPr>
              <a:t>量越小</a:t>
            </a:r>
            <a:r>
              <a:rPr lang="en-US" altLang="zh-CN" sz="3200" b="0">
                <a:latin typeface="Arial Black" panose="020B0A04020102020204" pitchFamily="34" charset="0"/>
                <a:ea typeface="宋体" panose="02010600030101010101" pitchFamily="2" charset="-122"/>
              </a:rPr>
              <a:t> </a:t>
            </a:r>
            <a:endParaRPr lang="en-US" altLang="zh-CN" sz="3200" b="0">
              <a:latin typeface="Arial Black" panose="020B0A04020102020204" pitchFamily="34" charset="0"/>
            </a:endParaRPr>
          </a:p>
          <a:p>
            <a:pPr algn="ctr"/>
            <a:r>
              <a:rPr lang="en-US" altLang="zh-CN" sz="3200" b="0">
                <a:latin typeface="Arial Black" panose="020B0A04020102020204" pitchFamily="34" charset="0"/>
                <a:ea typeface="宋体" panose="02010600030101010101" pitchFamily="2" charset="-122"/>
              </a:rPr>
              <a:t>=</a:t>
            </a:r>
            <a:endParaRPr lang="en-US" altLang="zh-CN" sz="3200" b="0">
              <a:latin typeface="Arial Black" panose="020B0A04020102020204" pitchFamily="34" charset="0"/>
              <a:ea typeface="宋体" panose="02010600030101010101" pitchFamily="2" charset="-122"/>
            </a:endParaRPr>
          </a:p>
          <a:p>
            <a:pPr algn="ctr"/>
            <a:r>
              <a:rPr lang="zh-CN" altLang="en-US" sz="3200" b="0" dirty="0">
                <a:latin typeface="Arial Black" panose="020B0A04020102020204" pitchFamily="34" charset="0"/>
                <a:ea typeface="宋体" panose="02010600030101010101" pitchFamily="2" charset="-122"/>
              </a:rPr>
              <a:t>反馈快</a:t>
            </a:r>
            <a:r>
              <a:rPr lang="en-US" altLang="zh-CN" sz="3200" b="0">
                <a:latin typeface="Arial Black" panose="020B0A04020102020204" pitchFamily="34" charset="0"/>
                <a:ea typeface="宋体" panose="02010600030101010101" pitchFamily="2" charset="-122"/>
              </a:rPr>
              <a:t> </a:t>
            </a:r>
            <a:endParaRPr lang="en-US" altLang="zh-CN" sz="3200" b="0">
              <a:latin typeface="Arial Black" panose="020B0A04020102020204" pitchFamily="34" charset="0"/>
            </a:endParaRPr>
          </a:p>
        </p:txBody>
      </p:sp>
      <p:sp>
        <p:nvSpPr>
          <p:cNvPr id="162826" name="Rectangle 10"/>
          <p:cNvSpPr>
            <a:spLocks noGrp="1"/>
          </p:cNvSpPr>
          <p:nvPr>
            <p:ph type="title"/>
          </p:nvPr>
        </p:nvSpPr>
        <p:spPr>
          <a:xfrm>
            <a:off x="382588" y="190500"/>
            <a:ext cx="9142412" cy="1143000"/>
          </a:xfrm>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管理时间的框架</a:t>
            </a:r>
            <a:endParaRPr lang="zh-CN" altLang="en-US" dirty="0">
              <a:ea typeface="宋体" panose="02010600030101010101" pitchFamily="2" charset="-122"/>
            </a:endParaRPr>
          </a:p>
        </p:txBody>
      </p:sp>
      <p:sp>
        <p:nvSpPr>
          <p:cNvPr id="162827" name="Rectangle 11"/>
          <p:cNvSpPr>
            <a:spLocks noGrp="1"/>
          </p:cNvSpPr>
          <p:nvPr>
            <p:ph type="body" sz="half" idx="1"/>
          </p:nvPr>
        </p:nvSpPr>
        <p:spPr>
          <a:xfrm>
            <a:off x="488950" y="981075"/>
            <a:ext cx="9144000" cy="2247900"/>
          </a:xfrm>
          <a:ln/>
        </p:spPr>
        <p:txBody>
          <a:bodyPr vert="horz" wrap="square" lIns="91440" tIns="45720" rIns="91440" bIns="45720" anchor="t" anchorCtr="0"/>
          <a:p>
            <a:pPr eaLnBrk="1" hangingPunct="1">
              <a:buClr>
                <a:srgbClr val="FF9900"/>
              </a:buClr>
              <a:buSzPct val="150000"/>
              <a:buFontTx/>
            </a:pPr>
            <a:r>
              <a:rPr lang="zh-CN" altLang="en-US" sz="2000" dirty="0">
                <a:ea typeface="宋体" panose="02010600030101010101" pitchFamily="2" charset="-122"/>
              </a:rPr>
              <a:t>将释放什么工作量</a:t>
            </a:r>
            <a:r>
              <a:rPr lang="en-US" altLang="zh-CN" sz="2000">
                <a:ea typeface="宋体" panose="02010600030101010101" pitchFamily="2" charset="-122"/>
              </a:rPr>
              <a:t> ?</a:t>
            </a:r>
            <a:endParaRPr lang="en-US" altLang="zh-CN" sz="2000">
              <a:ea typeface="宋体" panose="02010600030101010101" pitchFamily="2" charset="-122"/>
            </a:endParaRPr>
          </a:p>
          <a:p>
            <a:pPr eaLnBrk="1" hangingPunct="1">
              <a:buClr>
                <a:srgbClr val="FF9900"/>
              </a:buClr>
              <a:buSzPct val="150000"/>
              <a:buFontTx/>
            </a:pPr>
            <a:r>
              <a:rPr lang="zh-CN" altLang="en-US" sz="2000" dirty="0">
                <a:ea typeface="宋体" panose="02010600030101010101" pitchFamily="2" charset="-122"/>
              </a:rPr>
              <a:t>你如何知道其表现满足顾客要求 </a:t>
            </a:r>
            <a:r>
              <a:rPr lang="en-US" altLang="zh-CN" sz="2000">
                <a:ea typeface="宋体" panose="02010600030101010101" pitchFamily="2" charset="-122"/>
              </a:rPr>
              <a:t> ? </a:t>
            </a:r>
            <a:endParaRPr lang="en-US" altLang="zh-CN" sz="200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76617"/>
                                        </p:tgtEl>
                                        <p:attrNameLst>
                                          <p:attrName>style.visibility</p:attrName>
                                        </p:attrNameLst>
                                      </p:cBhvr>
                                      <p:to>
                                        <p:strVal val="visible"/>
                                      </p:to>
                                    </p:set>
                                    <p:animEffect transition="in" filter="wipe(up)">
                                      <p:cBhvr>
                                        <p:cTn id="7" dur="500"/>
                                        <p:tgtEl>
                                          <p:spTgt spid="1476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661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Rectangle 2"/>
          <p:cNvSpPr>
            <a:spLocks noGrp="1"/>
          </p:cNvSpPr>
          <p:nvPr>
            <p:ph type="title"/>
          </p:nvPr>
        </p:nvSpPr>
        <p:spPr>
          <a:ln/>
        </p:spPr>
        <p:txBody>
          <a:bodyPr vert="horz" wrap="square" lIns="91440" tIns="45720" rIns="91440" bIns="45720" anchor="ctr" anchorCtr="0"/>
          <a:p>
            <a:pPr eaLnBrk="1" hangingPunct="1"/>
            <a:r>
              <a:rPr lang="zh-CN" altLang="en-US" dirty="0">
                <a:ea typeface="宋体" panose="02010600030101010101" pitchFamily="2" charset="-122"/>
              </a:rPr>
              <a:t>批量（</a:t>
            </a:r>
            <a:r>
              <a:rPr lang="en-US" altLang="zh-CN">
                <a:ea typeface="宋体" panose="02010600030101010101" pitchFamily="2" charset="-122"/>
              </a:rPr>
              <a:t>Pitch</a:t>
            </a:r>
            <a:r>
              <a:rPr lang="zh-CN" altLang="en-US" dirty="0">
                <a:ea typeface="宋体" panose="02010600030101010101" pitchFamily="2" charset="-122"/>
              </a:rPr>
              <a:t>）</a:t>
            </a:r>
            <a:endParaRPr lang="zh-CN" altLang="en-US" dirty="0">
              <a:ea typeface="宋体" panose="02010600030101010101" pitchFamily="2" charset="-122"/>
            </a:endParaRPr>
          </a:p>
        </p:txBody>
      </p:sp>
      <p:sp>
        <p:nvSpPr>
          <p:cNvPr id="163843" name="Rectangle 3"/>
          <p:cNvSpPr>
            <a:spLocks noGrp="1"/>
          </p:cNvSpPr>
          <p:nvPr>
            <p:ph idx="1"/>
          </p:nvPr>
        </p:nvSpPr>
        <p:spPr>
          <a:ln/>
        </p:spPr>
        <p:txBody>
          <a:bodyPr vert="horz" wrap="square" lIns="91440" tIns="45720" rIns="91440" bIns="45720" anchor="t" anchorCtr="0"/>
          <a:p>
            <a:pPr eaLnBrk="1" hangingPunct="1"/>
            <a:r>
              <a:rPr lang="zh-CN" altLang="en-US" dirty="0">
                <a:ea typeface="宋体" panose="02010600030101010101" pitchFamily="2" charset="-122"/>
              </a:rPr>
              <a:t>在	触发器过程决定生产的平稳性如何</a:t>
            </a:r>
            <a:r>
              <a:rPr lang="en-US" altLang="zh-CN">
                <a:ea typeface="宋体" panose="02010600030101010101" pitchFamily="2" charset="-122"/>
              </a:rPr>
              <a:t>  </a:t>
            </a:r>
            <a:endParaRPr lang="en-US" altLang="zh-CN"/>
          </a:p>
          <a:p>
            <a:pPr eaLnBrk="1" hangingPunct="1"/>
            <a:endParaRPr lang="en-US" altLang="zh-CN"/>
          </a:p>
          <a:p>
            <a:pPr eaLnBrk="1" hangingPunct="1"/>
            <a:r>
              <a:rPr lang="zh-CN" altLang="en-US" dirty="0">
                <a:ea typeface="宋体" panose="02010600030101010101" pitchFamily="2" charset="-122"/>
              </a:rPr>
              <a:t>根据包装尺寸可以计算</a:t>
            </a:r>
            <a:r>
              <a:rPr lang="en-US" altLang="zh-CN">
                <a:ea typeface="宋体" panose="02010600030101010101" pitchFamily="2" charset="-122"/>
              </a:rPr>
              <a:t> (</a:t>
            </a:r>
            <a:r>
              <a:rPr lang="zh-CN" altLang="en-US" dirty="0">
                <a:ea typeface="宋体" panose="02010600030101010101" pitchFamily="2" charset="-122"/>
              </a:rPr>
              <a:t>节拍</a:t>
            </a:r>
            <a:r>
              <a:rPr lang="en-US" altLang="zh-CN">
                <a:ea typeface="宋体" panose="02010600030101010101" pitchFamily="2" charset="-122"/>
              </a:rPr>
              <a:t> </a:t>
            </a:r>
            <a:r>
              <a:rPr lang="en-US" altLang="zh-CN"/>
              <a:t> </a:t>
            </a:r>
            <a:r>
              <a:rPr lang="en-US" altLang="zh-CN">
                <a:ea typeface="宋体" panose="02010600030101010101" pitchFamily="2" charset="-122"/>
              </a:rPr>
              <a:t>X </a:t>
            </a:r>
            <a:r>
              <a:rPr lang="zh-CN" altLang="en-US" dirty="0">
                <a:ea typeface="宋体" panose="02010600030101010101" pitchFamily="2" charset="-122"/>
              </a:rPr>
              <a:t>包装数量</a:t>
            </a:r>
            <a:r>
              <a:rPr lang="en-US" altLang="zh-CN">
                <a:ea typeface="宋体" panose="02010600030101010101" pitchFamily="2" charset="-122"/>
              </a:rPr>
              <a:t> </a:t>
            </a:r>
            <a:r>
              <a:rPr lang="en-US" altLang="zh-CN"/>
              <a:t> </a:t>
            </a:r>
            <a:r>
              <a:rPr lang="en-US" altLang="zh-CN">
                <a:ea typeface="宋体" panose="02010600030101010101" pitchFamily="2" charset="-122"/>
              </a:rPr>
              <a:t>= </a:t>
            </a:r>
            <a:r>
              <a:rPr lang="zh-CN" altLang="en-US" dirty="0">
                <a:ea typeface="宋体" panose="02010600030101010101" pitchFamily="2" charset="-122"/>
              </a:rPr>
              <a:t>最少批量</a:t>
            </a:r>
            <a:r>
              <a:rPr lang="en-US" altLang="zh-CN">
                <a:ea typeface="宋体" panose="02010600030101010101" pitchFamily="2" charset="-122"/>
              </a:rPr>
              <a:t> )</a:t>
            </a:r>
            <a:endParaRPr lang="en-US" altLang="zh-CN">
              <a:ea typeface="宋体" panose="02010600030101010101" pitchFamily="2" charset="-122"/>
            </a:endParaRPr>
          </a:p>
          <a:p>
            <a:pPr eaLnBrk="1" hangingPunct="1"/>
            <a:endParaRPr lang="en-US" altLang="zh-CN"/>
          </a:p>
          <a:p>
            <a:pPr eaLnBrk="1" hangingPunct="1"/>
            <a:endParaRPr lang="en-US" altLang="zh-CN"/>
          </a:p>
          <a:p>
            <a:pPr eaLnBrk="1" hangingPunct="1"/>
            <a:endParaRPr lang="en-US" altLang="zh-CN"/>
          </a:p>
        </p:txBody>
      </p:sp>
      <p:grpSp>
        <p:nvGrpSpPr>
          <p:cNvPr id="163844" name="Group 4"/>
          <p:cNvGrpSpPr/>
          <p:nvPr/>
        </p:nvGrpSpPr>
        <p:grpSpPr>
          <a:xfrm>
            <a:off x="762000" y="4876800"/>
            <a:ext cx="7512050" cy="1098550"/>
            <a:chOff x="326" y="3083"/>
            <a:chExt cx="4621" cy="692"/>
          </a:xfrm>
        </p:grpSpPr>
        <p:sp>
          <p:nvSpPr>
            <p:cNvPr id="1478661" name="Rectangle 5"/>
            <p:cNvSpPr>
              <a:spLocks noChangeArrowheads="1"/>
            </p:cNvSpPr>
            <p:nvPr/>
          </p:nvSpPr>
          <p:spPr bwMode="auto">
            <a:xfrm>
              <a:off x="326" y="3083"/>
              <a:ext cx="4621" cy="404"/>
            </a:xfrm>
            <a:prstGeom prst="rect">
              <a:avLst/>
            </a:prstGeom>
            <a:noFill/>
            <a:ln w="9525">
              <a:noFill/>
              <a:miter lim="800000"/>
            </a:ln>
            <a:effectLst/>
          </p:spPr>
          <p:txBody>
            <a:bodyPr wrap="none" lIns="92075" tIns="46038" rIns="92075" bIns="46038">
              <a:spAutoFit/>
            </a:bodyPr>
            <a:p>
              <a:r>
                <a:rPr lang="en-US" altLang="zh-CN" sz="3600" b="0">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rPr>
                <a:t>For ACME: 60 </a:t>
              </a:r>
              <a:r>
                <a:rPr lang="zh-CN" altLang="en-US" sz="3600" b="0" dirty="0">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rPr>
                <a:t>秒 </a:t>
              </a:r>
              <a:r>
                <a:rPr lang="en-US" altLang="zh-CN" sz="3600" b="0">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rPr>
                <a:t>X 20 </a:t>
              </a:r>
              <a:r>
                <a:rPr lang="zh-CN" altLang="en-US" sz="3600" b="0" dirty="0">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rPr>
                <a:t>件  </a:t>
              </a:r>
              <a:r>
                <a:rPr lang="en-US" altLang="zh-CN" sz="3600" b="0">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rPr>
                <a:t>= 20 </a:t>
              </a:r>
              <a:r>
                <a:rPr lang="zh-CN" altLang="en-US" sz="3600" b="0" dirty="0">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rPr>
                <a:t>分钟</a:t>
              </a:r>
              <a:endParaRPr lang="en-US" altLang="zh-CN" sz="3600" b="0">
                <a:solidFill>
                  <a:srgbClr val="0000CC"/>
                </a:solidFill>
                <a:effectLst>
                  <a:outerShdw blurRad="38100" dist="38100" dir="2700000">
                    <a:srgbClr val="000000"/>
                  </a:outerShdw>
                </a:effectLst>
                <a:latin typeface="Arial" panose="020B0604020202020204" pitchFamily="34" charset="0"/>
              </a:endParaRPr>
            </a:p>
          </p:txBody>
        </p:sp>
        <p:sp>
          <p:nvSpPr>
            <p:cNvPr id="1478662" name="Rectangle 6"/>
            <p:cNvSpPr>
              <a:spLocks noChangeArrowheads="1"/>
            </p:cNvSpPr>
            <p:nvPr/>
          </p:nvSpPr>
          <p:spPr bwMode="auto">
            <a:xfrm>
              <a:off x="3494" y="3371"/>
              <a:ext cx="596" cy="404"/>
            </a:xfrm>
            <a:prstGeom prst="rect">
              <a:avLst/>
            </a:prstGeom>
            <a:noFill/>
            <a:ln w="9525">
              <a:noFill/>
              <a:miter lim="800000"/>
            </a:ln>
            <a:effectLst/>
          </p:spPr>
          <p:txBody>
            <a:bodyPr lIns="92075" tIns="46038" rIns="92075" bIns="46038">
              <a:spAutoFit/>
            </a:bodyPr>
            <a:p>
              <a:r>
                <a:rPr lang="en-US" altLang="zh-CN" sz="3600" b="0">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rPr>
                <a:t> </a:t>
              </a:r>
              <a:endParaRPr lang="en-US" altLang="zh-CN" sz="3600" b="0">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endParaRPr>
            </a:p>
          </p:txBody>
        </p:sp>
      </p:gr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Rectangle 2"/>
          <p:cNvSpPr/>
          <p:nvPr/>
        </p:nvSpPr>
        <p:spPr>
          <a:xfrm>
            <a:off x="14288" y="5562600"/>
            <a:ext cx="9891712" cy="579438"/>
          </a:xfrm>
          <a:prstGeom prst="rect">
            <a:avLst/>
          </a:prstGeom>
          <a:noFill/>
          <a:ln w="9525">
            <a:noFill/>
          </a:ln>
        </p:spPr>
        <p:txBody>
          <a:bodyPr lIns="92075" tIns="46038" rIns="92075" bIns="46038">
            <a:spAutoFit/>
          </a:bodyPr>
          <a:p>
            <a:pPr algn="ctr"/>
            <a:r>
              <a:rPr lang="zh-CN" altLang="en-US" sz="3200" b="0" dirty="0">
                <a:solidFill>
                  <a:schemeClr val="accent2"/>
                </a:solidFill>
                <a:latin typeface="Arial" panose="020B0604020202020204" pitchFamily="34" charset="0"/>
                <a:ea typeface="宋体" panose="02010600030101010101" pitchFamily="2" charset="-122"/>
              </a:rPr>
              <a:t>每批量一个柱子</a:t>
            </a:r>
            <a:r>
              <a:rPr lang="en-US" altLang="zh-CN" sz="3200" b="0">
                <a:solidFill>
                  <a:schemeClr val="accent2"/>
                </a:solidFill>
                <a:latin typeface="Arial" panose="020B0604020202020204" pitchFamily="34" charset="0"/>
                <a:ea typeface="宋体" panose="02010600030101010101" pitchFamily="2" charset="-122"/>
              </a:rPr>
              <a:t> </a:t>
            </a:r>
            <a:r>
              <a:rPr lang="en-US" altLang="zh-CN" sz="3200" b="0">
                <a:solidFill>
                  <a:schemeClr val="accent2"/>
                </a:solidFill>
                <a:latin typeface="Arial" panose="020B0604020202020204" pitchFamily="34" charset="0"/>
              </a:rPr>
              <a:t> </a:t>
            </a:r>
            <a:r>
              <a:rPr lang="en-US" altLang="zh-CN" sz="3200" b="0">
                <a:solidFill>
                  <a:schemeClr val="accent2"/>
                </a:solidFill>
                <a:latin typeface="Arial" panose="020B0604020202020204" pitchFamily="34" charset="0"/>
                <a:ea typeface="宋体" panose="02010600030101010101" pitchFamily="2" charset="-122"/>
              </a:rPr>
              <a:t>(</a:t>
            </a:r>
            <a:r>
              <a:rPr lang="zh-CN" altLang="en-US" sz="3200" b="0" dirty="0">
                <a:solidFill>
                  <a:schemeClr val="accent2"/>
                </a:solidFill>
                <a:latin typeface="Arial" panose="020B0604020202020204" pitchFamily="34" charset="0"/>
                <a:ea typeface="宋体" panose="02010600030101010101" pitchFamily="2" charset="-122"/>
              </a:rPr>
              <a:t>假设</a:t>
            </a:r>
            <a:r>
              <a:rPr lang="en-US" altLang="zh-CN" sz="3200" b="0">
                <a:solidFill>
                  <a:schemeClr val="accent2"/>
                </a:solidFill>
                <a:latin typeface="Arial" panose="020B0604020202020204" pitchFamily="34" charset="0"/>
                <a:ea typeface="宋体" panose="02010600030101010101" pitchFamily="2" charset="-122"/>
              </a:rPr>
              <a:t>20</a:t>
            </a:r>
            <a:r>
              <a:rPr lang="zh-CN" altLang="en-US" sz="3200" b="0" dirty="0">
                <a:solidFill>
                  <a:schemeClr val="accent2"/>
                </a:solidFill>
                <a:latin typeface="Arial" panose="020B0604020202020204" pitchFamily="34" charset="0"/>
                <a:ea typeface="宋体" panose="02010600030101010101" pitchFamily="2" charset="-122"/>
              </a:rPr>
              <a:t>分钟 </a:t>
            </a:r>
            <a:r>
              <a:rPr lang="en-US" altLang="zh-CN" sz="3200" b="0">
                <a:solidFill>
                  <a:schemeClr val="accent2"/>
                </a:solidFill>
                <a:latin typeface="Arial" panose="020B0604020202020204" pitchFamily="34" charset="0"/>
                <a:ea typeface="宋体" panose="02010600030101010101" pitchFamily="2" charset="-122"/>
              </a:rPr>
              <a:t> )</a:t>
            </a:r>
            <a:endParaRPr lang="en-US" altLang="zh-CN" sz="3200" b="0">
              <a:solidFill>
                <a:schemeClr val="accent2"/>
              </a:solidFill>
              <a:latin typeface="Arial" panose="020B0604020202020204" pitchFamily="34" charset="0"/>
              <a:ea typeface="宋体" panose="02010600030101010101" pitchFamily="2" charset="-122"/>
            </a:endParaRPr>
          </a:p>
        </p:txBody>
      </p:sp>
      <p:sp>
        <p:nvSpPr>
          <p:cNvPr id="164867" name="Freeform 3"/>
          <p:cNvSpPr/>
          <p:nvPr/>
        </p:nvSpPr>
        <p:spPr>
          <a:xfrm>
            <a:off x="1733550" y="914400"/>
            <a:ext cx="7486650" cy="590550"/>
          </a:xfrm>
          <a:custGeom>
            <a:avLst/>
            <a:gdLst>
              <a:gd name="txL" fmla="*/ 0 w 4609"/>
              <a:gd name="txT" fmla="*/ 0 h 385"/>
              <a:gd name="txR" fmla="*/ 4609 w 4609"/>
              <a:gd name="txB" fmla="*/ 385 h 385"/>
            </a:gdLst>
            <a:ahLst/>
            <a:cxnLst>
              <a:cxn ang="0">
                <a:pos x="0" y="903489445"/>
              </a:cxn>
              <a:cxn ang="0">
                <a:pos x="1519791336" y="0"/>
              </a:cxn>
              <a:cxn ang="0">
                <a:pos x="2147483647" y="0"/>
              </a:cxn>
              <a:cxn ang="0">
                <a:pos x="2147483647" y="903489445"/>
              </a:cxn>
              <a:cxn ang="0">
                <a:pos x="0" y="903489445"/>
              </a:cxn>
            </a:cxnLst>
            <a:rect l="txL" t="txT" r="txR" b="txB"/>
            <a:pathLst>
              <a:path w="4609" h="385">
                <a:moveTo>
                  <a:pt x="0" y="384"/>
                </a:moveTo>
                <a:lnTo>
                  <a:pt x="576" y="0"/>
                </a:lnTo>
                <a:lnTo>
                  <a:pt x="4608" y="0"/>
                </a:lnTo>
                <a:lnTo>
                  <a:pt x="4032" y="384"/>
                </a:lnTo>
                <a:lnTo>
                  <a:pt x="0" y="384"/>
                </a:lnTo>
              </a:path>
            </a:pathLst>
          </a:custGeom>
          <a:solidFill>
            <a:srgbClr val="F8BF06"/>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68" name="Rectangle 4"/>
          <p:cNvSpPr/>
          <p:nvPr/>
        </p:nvSpPr>
        <p:spPr>
          <a:xfrm>
            <a:off x="1744663" y="1516063"/>
            <a:ext cx="6524625" cy="4029075"/>
          </a:xfrm>
          <a:prstGeom prst="rect">
            <a:avLst/>
          </a:prstGeom>
          <a:solidFill>
            <a:schemeClr val="tx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nvGrpSpPr>
          <p:cNvPr id="164869" name="Group 5"/>
          <p:cNvGrpSpPr/>
          <p:nvPr/>
        </p:nvGrpSpPr>
        <p:grpSpPr>
          <a:xfrm>
            <a:off x="2668588" y="2535238"/>
            <a:ext cx="5618162" cy="517525"/>
            <a:chOff x="1434" y="1699"/>
            <a:chExt cx="3457" cy="337"/>
          </a:xfrm>
        </p:grpSpPr>
        <p:sp>
          <p:nvSpPr>
            <p:cNvPr id="164963" name="Freeform 6"/>
            <p:cNvSpPr/>
            <p:nvPr/>
          </p:nvSpPr>
          <p:spPr>
            <a:xfrm>
              <a:off x="1434" y="1699"/>
              <a:ext cx="433" cy="337"/>
            </a:xfrm>
            <a:custGeom>
              <a:avLst/>
              <a:gdLst>
                <a:gd name="txL" fmla="*/ 0 w 433"/>
                <a:gd name="txT" fmla="*/ 0 h 337"/>
                <a:gd name="txR" fmla="*/ 433 w 433"/>
                <a:gd name="txB" fmla="*/ 337 h 337"/>
              </a:gdLst>
              <a:ahLst/>
              <a:cxnLst>
                <a:cxn ang="0">
                  <a:pos x="0" y="336"/>
                </a:cxn>
                <a:cxn ang="0">
                  <a:pos x="432" y="0"/>
                </a:cxn>
                <a:cxn ang="0">
                  <a:pos x="432" y="336"/>
                </a:cxn>
                <a:cxn ang="0">
                  <a:pos x="0" y="336"/>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64" name="Freeform 7"/>
            <p:cNvSpPr/>
            <p:nvPr/>
          </p:nvSpPr>
          <p:spPr>
            <a:xfrm>
              <a:off x="1866" y="1699"/>
              <a:ext cx="433" cy="337"/>
            </a:xfrm>
            <a:custGeom>
              <a:avLst/>
              <a:gdLst>
                <a:gd name="txL" fmla="*/ 0 w 433"/>
                <a:gd name="txT" fmla="*/ 0 h 337"/>
                <a:gd name="txR" fmla="*/ 433 w 433"/>
                <a:gd name="txB" fmla="*/ 337 h 337"/>
              </a:gdLst>
              <a:ahLst/>
              <a:cxnLst>
                <a:cxn ang="0">
                  <a:pos x="0" y="336"/>
                </a:cxn>
                <a:cxn ang="0">
                  <a:pos x="432" y="0"/>
                </a:cxn>
                <a:cxn ang="0">
                  <a:pos x="432" y="336"/>
                </a:cxn>
                <a:cxn ang="0">
                  <a:pos x="0" y="336"/>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65" name="Freeform 8"/>
            <p:cNvSpPr/>
            <p:nvPr/>
          </p:nvSpPr>
          <p:spPr>
            <a:xfrm>
              <a:off x="2298" y="1699"/>
              <a:ext cx="433" cy="337"/>
            </a:xfrm>
            <a:custGeom>
              <a:avLst/>
              <a:gdLst>
                <a:gd name="txL" fmla="*/ 0 w 433"/>
                <a:gd name="txT" fmla="*/ 0 h 337"/>
                <a:gd name="txR" fmla="*/ 433 w 433"/>
                <a:gd name="txB" fmla="*/ 337 h 337"/>
              </a:gdLst>
              <a:ahLst/>
              <a:cxnLst>
                <a:cxn ang="0">
                  <a:pos x="0" y="336"/>
                </a:cxn>
                <a:cxn ang="0">
                  <a:pos x="432" y="0"/>
                </a:cxn>
                <a:cxn ang="0">
                  <a:pos x="432" y="336"/>
                </a:cxn>
                <a:cxn ang="0">
                  <a:pos x="0" y="336"/>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66" name="Freeform 9"/>
            <p:cNvSpPr/>
            <p:nvPr/>
          </p:nvSpPr>
          <p:spPr>
            <a:xfrm>
              <a:off x="2730" y="1699"/>
              <a:ext cx="433" cy="337"/>
            </a:xfrm>
            <a:custGeom>
              <a:avLst/>
              <a:gdLst>
                <a:gd name="txL" fmla="*/ 0 w 433"/>
                <a:gd name="txT" fmla="*/ 0 h 337"/>
                <a:gd name="txR" fmla="*/ 433 w 433"/>
                <a:gd name="txB" fmla="*/ 337 h 337"/>
              </a:gdLst>
              <a:ahLst/>
              <a:cxnLst>
                <a:cxn ang="0">
                  <a:pos x="0" y="336"/>
                </a:cxn>
                <a:cxn ang="0">
                  <a:pos x="432" y="0"/>
                </a:cxn>
                <a:cxn ang="0">
                  <a:pos x="432" y="336"/>
                </a:cxn>
                <a:cxn ang="0">
                  <a:pos x="0" y="336"/>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67" name="Freeform 10"/>
            <p:cNvSpPr/>
            <p:nvPr/>
          </p:nvSpPr>
          <p:spPr>
            <a:xfrm>
              <a:off x="3162" y="1699"/>
              <a:ext cx="433" cy="337"/>
            </a:xfrm>
            <a:custGeom>
              <a:avLst/>
              <a:gdLst>
                <a:gd name="txL" fmla="*/ 0 w 433"/>
                <a:gd name="txT" fmla="*/ 0 h 337"/>
                <a:gd name="txR" fmla="*/ 433 w 433"/>
                <a:gd name="txB" fmla="*/ 337 h 337"/>
              </a:gdLst>
              <a:ahLst/>
              <a:cxnLst>
                <a:cxn ang="0">
                  <a:pos x="0" y="336"/>
                </a:cxn>
                <a:cxn ang="0">
                  <a:pos x="432" y="0"/>
                </a:cxn>
                <a:cxn ang="0">
                  <a:pos x="432" y="336"/>
                </a:cxn>
                <a:cxn ang="0">
                  <a:pos x="0" y="336"/>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68" name="Freeform 11"/>
            <p:cNvSpPr/>
            <p:nvPr/>
          </p:nvSpPr>
          <p:spPr>
            <a:xfrm>
              <a:off x="3594" y="1699"/>
              <a:ext cx="433" cy="337"/>
            </a:xfrm>
            <a:custGeom>
              <a:avLst/>
              <a:gdLst>
                <a:gd name="txL" fmla="*/ 0 w 433"/>
                <a:gd name="txT" fmla="*/ 0 h 337"/>
                <a:gd name="txR" fmla="*/ 433 w 433"/>
                <a:gd name="txB" fmla="*/ 337 h 337"/>
              </a:gdLst>
              <a:ahLst/>
              <a:cxnLst>
                <a:cxn ang="0">
                  <a:pos x="0" y="336"/>
                </a:cxn>
                <a:cxn ang="0">
                  <a:pos x="432" y="0"/>
                </a:cxn>
                <a:cxn ang="0">
                  <a:pos x="432" y="336"/>
                </a:cxn>
                <a:cxn ang="0">
                  <a:pos x="0" y="336"/>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69" name="Freeform 12"/>
            <p:cNvSpPr/>
            <p:nvPr/>
          </p:nvSpPr>
          <p:spPr>
            <a:xfrm>
              <a:off x="4026" y="1699"/>
              <a:ext cx="433" cy="337"/>
            </a:xfrm>
            <a:custGeom>
              <a:avLst/>
              <a:gdLst>
                <a:gd name="txL" fmla="*/ 0 w 433"/>
                <a:gd name="txT" fmla="*/ 0 h 337"/>
                <a:gd name="txR" fmla="*/ 433 w 433"/>
                <a:gd name="txB" fmla="*/ 337 h 337"/>
              </a:gdLst>
              <a:ahLst/>
              <a:cxnLst>
                <a:cxn ang="0">
                  <a:pos x="0" y="336"/>
                </a:cxn>
                <a:cxn ang="0">
                  <a:pos x="432" y="0"/>
                </a:cxn>
                <a:cxn ang="0">
                  <a:pos x="432" y="336"/>
                </a:cxn>
                <a:cxn ang="0">
                  <a:pos x="0" y="336"/>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70" name="Freeform 13"/>
            <p:cNvSpPr/>
            <p:nvPr/>
          </p:nvSpPr>
          <p:spPr>
            <a:xfrm>
              <a:off x="4458" y="1699"/>
              <a:ext cx="433" cy="337"/>
            </a:xfrm>
            <a:custGeom>
              <a:avLst/>
              <a:gdLst>
                <a:gd name="txL" fmla="*/ 0 w 433"/>
                <a:gd name="txT" fmla="*/ 0 h 337"/>
                <a:gd name="txR" fmla="*/ 433 w 433"/>
                <a:gd name="txB" fmla="*/ 337 h 337"/>
              </a:gdLst>
              <a:ahLst/>
              <a:cxnLst>
                <a:cxn ang="0">
                  <a:pos x="0" y="336"/>
                </a:cxn>
                <a:cxn ang="0">
                  <a:pos x="432" y="0"/>
                </a:cxn>
                <a:cxn ang="0">
                  <a:pos x="432" y="336"/>
                </a:cxn>
                <a:cxn ang="0">
                  <a:pos x="0" y="336"/>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grpSp>
      <p:sp>
        <p:nvSpPr>
          <p:cNvPr id="164870" name="Freeform 14"/>
          <p:cNvSpPr/>
          <p:nvPr/>
        </p:nvSpPr>
        <p:spPr>
          <a:xfrm>
            <a:off x="2668588" y="3789363"/>
            <a:ext cx="703262" cy="515937"/>
          </a:xfrm>
          <a:custGeom>
            <a:avLst/>
            <a:gdLst>
              <a:gd name="txL" fmla="*/ 0 w 433"/>
              <a:gd name="txT" fmla="*/ 0 h 337"/>
              <a:gd name="txR" fmla="*/ 433 w 433"/>
              <a:gd name="txB" fmla="*/ 337 h 337"/>
            </a:gdLst>
            <a:ahLst/>
            <a:cxnLst>
              <a:cxn ang="0">
                <a:pos x="0" y="787540228"/>
              </a:cxn>
              <a:cxn ang="0">
                <a:pos x="1139573626" y="0"/>
              </a:cxn>
              <a:cxn ang="0">
                <a:pos x="1139573626" y="787540228"/>
              </a:cxn>
              <a:cxn ang="0">
                <a:pos x="0" y="787540228"/>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71" name="Freeform 15"/>
          <p:cNvSpPr/>
          <p:nvPr/>
        </p:nvSpPr>
        <p:spPr>
          <a:xfrm>
            <a:off x="3370263" y="3789363"/>
            <a:ext cx="703262" cy="515937"/>
          </a:xfrm>
          <a:custGeom>
            <a:avLst/>
            <a:gdLst>
              <a:gd name="txL" fmla="*/ 0 w 433"/>
              <a:gd name="txT" fmla="*/ 0 h 337"/>
              <a:gd name="txR" fmla="*/ 433 w 433"/>
              <a:gd name="txB" fmla="*/ 337 h 337"/>
            </a:gdLst>
            <a:ahLst/>
            <a:cxnLst>
              <a:cxn ang="0">
                <a:pos x="0" y="787540228"/>
              </a:cxn>
              <a:cxn ang="0">
                <a:pos x="1139573626" y="0"/>
              </a:cxn>
              <a:cxn ang="0">
                <a:pos x="1139573626" y="787540228"/>
              </a:cxn>
              <a:cxn ang="0">
                <a:pos x="0" y="787540228"/>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72" name="Freeform 16"/>
          <p:cNvSpPr/>
          <p:nvPr/>
        </p:nvSpPr>
        <p:spPr>
          <a:xfrm>
            <a:off x="4071938" y="3789363"/>
            <a:ext cx="703262" cy="515937"/>
          </a:xfrm>
          <a:custGeom>
            <a:avLst/>
            <a:gdLst>
              <a:gd name="txL" fmla="*/ 0 w 433"/>
              <a:gd name="txT" fmla="*/ 0 h 337"/>
              <a:gd name="txR" fmla="*/ 433 w 433"/>
              <a:gd name="txB" fmla="*/ 337 h 337"/>
            </a:gdLst>
            <a:ahLst/>
            <a:cxnLst>
              <a:cxn ang="0">
                <a:pos x="0" y="787540228"/>
              </a:cxn>
              <a:cxn ang="0">
                <a:pos x="1139573626" y="0"/>
              </a:cxn>
              <a:cxn ang="0">
                <a:pos x="1139573626" y="787540228"/>
              </a:cxn>
              <a:cxn ang="0">
                <a:pos x="0" y="787540228"/>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73" name="Freeform 17"/>
          <p:cNvSpPr/>
          <p:nvPr/>
        </p:nvSpPr>
        <p:spPr>
          <a:xfrm>
            <a:off x="4773613" y="3789363"/>
            <a:ext cx="703262" cy="515937"/>
          </a:xfrm>
          <a:custGeom>
            <a:avLst/>
            <a:gdLst>
              <a:gd name="txL" fmla="*/ 0 w 433"/>
              <a:gd name="txT" fmla="*/ 0 h 337"/>
              <a:gd name="txR" fmla="*/ 433 w 433"/>
              <a:gd name="txB" fmla="*/ 337 h 337"/>
            </a:gdLst>
            <a:ahLst/>
            <a:cxnLst>
              <a:cxn ang="0">
                <a:pos x="0" y="787540228"/>
              </a:cxn>
              <a:cxn ang="0">
                <a:pos x="1139573626" y="0"/>
              </a:cxn>
              <a:cxn ang="0">
                <a:pos x="1139573626" y="787540228"/>
              </a:cxn>
              <a:cxn ang="0">
                <a:pos x="0" y="787540228"/>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74" name="Freeform 18"/>
          <p:cNvSpPr/>
          <p:nvPr/>
        </p:nvSpPr>
        <p:spPr>
          <a:xfrm>
            <a:off x="5475288" y="3789363"/>
            <a:ext cx="703262" cy="515937"/>
          </a:xfrm>
          <a:custGeom>
            <a:avLst/>
            <a:gdLst>
              <a:gd name="txL" fmla="*/ 0 w 433"/>
              <a:gd name="txT" fmla="*/ 0 h 337"/>
              <a:gd name="txR" fmla="*/ 433 w 433"/>
              <a:gd name="txB" fmla="*/ 337 h 337"/>
            </a:gdLst>
            <a:ahLst/>
            <a:cxnLst>
              <a:cxn ang="0">
                <a:pos x="0" y="787540228"/>
              </a:cxn>
              <a:cxn ang="0">
                <a:pos x="1139573626" y="0"/>
              </a:cxn>
              <a:cxn ang="0">
                <a:pos x="1139573626" y="787540228"/>
              </a:cxn>
              <a:cxn ang="0">
                <a:pos x="0" y="787540228"/>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75" name="Freeform 19"/>
          <p:cNvSpPr/>
          <p:nvPr/>
        </p:nvSpPr>
        <p:spPr>
          <a:xfrm>
            <a:off x="6176963" y="3789363"/>
            <a:ext cx="703262" cy="515937"/>
          </a:xfrm>
          <a:custGeom>
            <a:avLst/>
            <a:gdLst>
              <a:gd name="txL" fmla="*/ 0 w 433"/>
              <a:gd name="txT" fmla="*/ 0 h 337"/>
              <a:gd name="txR" fmla="*/ 433 w 433"/>
              <a:gd name="txB" fmla="*/ 337 h 337"/>
            </a:gdLst>
            <a:ahLst/>
            <a:cxnLst>
              <a:cxn ang="0">
                <a:pos x="0" y="787540228"/>
              </a:cxn>
              <a:cxn ang="0">
                <a:pos x="1139573626" y="0"/>
              </a:cxn>
              <a:cxn ang="0">
                <a:pos x="1139573626" y="787540228"/>
              </a:cxn>
              <a:cxn ang="0">
                <a:pos x="0" y="787540228"/>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76" name="Freeform 20"/>
          <p:cNvSpPr/>
          <p:nvPr/>
        </p:nvSpPr>
        <p:spPr>
          <a:xfrm>
            <a:off x="6878638" y="3789363"/>
            <a:ext cx="703262" cy="515937"/>
          </a:xfrm>
          <a:custGeom>
            <a:avLst/>
            <a:gdLst>
              <a:gd name="txL" fmla="*/ 0 w 433"/>
              <a:gd name="txT" fmla="*/ 0 h 337"/>
              <a:gd name="txR" fmla="*/ 433 w 433"/>
              <a:gd name="txB" fmla="*/ 337 h 337"/>
            </a:gdLst>
            <a:ahLst/>
            <a:cxnLst>
              <a:cxn ang="0">
                <a:pos x="0" y="787540228"/>
              </a:cxn>
              <a:cxn ang="0">
                <a:pos x="1139573626" y="0"/>
              </a:cxn>
              <a:cxn ang="0">
                <a:pos x="1139573626" y="787540228"/>
              </a:cxn>
              <a:cxn ang="0">
                <a:pos x="0" y="787540228"/>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77" name="Freeform 21"/>
          <p:cNvSpPr/>
          <p:nvPr/>
        </p:nvSpPr>
        <p:spPr>
          <a:xfrm>
            <a:off x="7581900" y="3789363"/>
            <a:ext cx="704850" cy="515937"/>
          </a:xfrm>
          <a:custGeom>
            <a:avLst/>
            <a:gdLst>
              <a:gd name="txL" fmla="*/ 0 w 433"/>
              <a:gd name="txT" fmla="*/ 0 h 337"/>
              <a:gd name="txR" fmla="*/ 433 w 433"/>
              <a:gd name="txB" fmla="*/ 337 h 337"/>
            </a:gdLst>
            <a:ahLst/>
            <a:cxnLst>
              <a:cxn ang="0">
                <a:pos x="0" y="787540228"/>
              </a:cxn>
              <a:cxn ang="0">
                <a:pos x="1139576870" y="0"/>
              </a:cxn>
              <a:cxn ang="0">
                <a:pos x="1139576870" y="787540228"/>
              </a:cxn>
              <a:cxn ang="0">
                <a:pos x="0" y="787540228"/>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grpSp>
        <p:nvGrpSpPr>
          <p:cNvPr id="164878" name="Group 22"/>
          <p:cNvGrpSpPr/>
          <p:nvPr/>
        </p:nvGrpSpPr>
        <p:grpSpPr>
          <a:xfrm>
            <a:off x="2668588" y="5041900"/>
            <a:ext cx="5618162" cy="517525"/>
            <a:chOff x="1434" y="3331"/>
            <a:chExt cx="3457" cy="337"/>
          </a:xfrm>
        </p:grpSpPr>
        <p:sp>
          <p:nvSpPr>
            <p:cNvPr id="164955" name="Freeform 23"/>
            <p:cNvSpPr/>
            <p:nvPr/>
          </p:nvSpPr>
          <p:spPr>
            <a:xfrm>
              <a:off x="1434" y="3331"/>
              <a:ext cx="433" cy="337"/>
            </a:xfrm>
            <a:custGeom>
              <a:avLst/>
              <a:gdLst>
                <a:gd name="txL" fmla="*/ 0 w 433"/>
                <a:gd name="txT" fmla="*/ 0 h 337"/>
                <a:gd name="txR" fmla="*/ 433 w 433"/>
                <a:gd name="txB" fmla="*/ 337 h 337"/>
              </a:gdLst>
              <a:ahLst/>
              <a:cxnLst>
                <a:cxn ang="0">
                  <a:pos x="0" y="336"/>
                </a:cxn>
                <a:cxn ang="0">
                  <a:pos x="432" y="0"/>
                </a:cxn>
                <a:cxn ang="0">
                  <a:pos x="432" y="336"/>
                </a:cxn>
                <a:cxn ang="0">
                  <a:pos x="0" y="336"/>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56" name="Freeform 24"/>
            <p:cNvSpPr/>
            <p:nvPr/>
          </p:nvSpPr>
          <p:spPr>
            <a:xfrm>
              <a:off x="1866" y="3331"/>
              <a:ext cx="433" cy="337"/>
            </a:xfrm>
            <a:custGeom>
              <a:avLst/>
              <a:gdLst>
                <a:gd name="txL" fmla="*/ 0 w 433"/>
                <a:gd name="txT" fmla="*/ 0 h 337"/>
                <a:gd name="txR" fmla="*/ 433 w 433"/>
                <a:gd name="txB" fmla="*/ 337 h 337"/>
              </a:gdLst>
              <a:ahLst/>
              <a:cxnLst>
                <a:cxn ang="0">
                  <a:pos x="0" y="336"/>
                </a:cxn>
                <a:cxn ang="0">
                  <a:pos x="432" y="0"/>
                </a:cxn>
                <a:cxn ang="0">
                  <a:pos x="432" y="336"/>
                </a:cxn>
                <a:cxn ang="0">
                  <a:pos x="0" y="336"/>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57" name="Freeform 25"/>
            <p:cNvSpPr/>
            <p:nvPr/>
          </p:nvSpPr>
          <p:spPr>
            <a:xfrm>
              <a:off x="2298" y="3331"/>
              <a:ext cx="433" cy="337"/>
            </a:xfrm>
            <a:custGeom>
              <a:avLst/>
              <a:gdLst>
                <a:gd name="txL" fmla="*/ 0 w 433"/>
                <a:gd name="txT" fmla="*/ 0 h 337"/>
                <a:gd name="txR" fmla="*/ 433 w 433"/>
                <a:gd name="txB" fmla="*/ 337 h 337"/>
              </a:gdLst>
              <a:ahLst/>
              <a:cxnLst>
                <a:cxn ang="0">
                  <a:pos x="0" y="336"/>
                </a:cxn>
                <a:cxn ang="0">
                  <a:pos x="432" y="0"/>
                </a:cxn>
                <a:cxn ang="0">
                  <a:pos x="432" y="336"/>
                </a:cxn>
                <a:cxn ang="0">
                  <a:pos x="0" y="336"/>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58" name="Freeform 26"/>
            <p:cNvSpPr/>
            <p:nvPr/>
          </p:nvSpPr>
          <p:spPr>
            <a:xfrm>
              <a:off x="2730" y="3331"/>
              <a:ext cx="433" cy="337"/>
            </a:xfrm>
            <a:custGeom>
              <a:avLst/>
              <a:gdLst>
                <a:gd name="txL" fmla="*/ 0 w 433"/>
                <a:gd name="txT" fmla="*/ 0 h 337"/>
                <a:gd name="txR" fmla="*/ 433 w 433"/>
                <a:gd name="txB" fmla="*/ 337 h 337"/>
              </a:gdLst>
              <a:ahLst/>
              <a:cxnLst>
                <a:cxn ang="0">
                  <a:pos x="0" y="336"/>
                </a:cxn>
                <a:cxn ang="0">
                  <a:pos x="432" y="0"/>
                </a:cxn>
                <a:cxn ang="0">
                  <a:pos x="432" y="336"/>
                </a:cxn>
                <a:cxn ang="0">
                  <a:pos x="0" y="336"/>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59" name="Freeform 27"/>
            <p:cNvSpPr/>
            <p:nvPr/>
          </p:nvSpPr>
          <p:spPr>
            <a:xfrm>
              <a:off x="3162" y="3331"/>
              <a:ext cx="433" cy="337"/>
            </a:xfrm>
            <a:custGeom>
              <a:avLst/>
              <a:gdLst>
                <a:gd name="txL" fmla="*/ 0 w 433"/>
                <a:gd name="txT" fmla="*/ 0 h 337"/>
                <a:gd name="txR" fmla="*/ 433 w 433"/>
                <a:gd name="txB" fmla="*/ 337 h 337"/>
              </a:gdLst>
              <a:ahLst/>
              <a:cxnLst>
                <a:cxn ang="0">
                  <a:pos x="0" y="336"/>
                </a:cxn>
                <a:cxn ang="0">
                  <a:pos x="432" y="0"/>
                </a:cxn>
                <a:cxn ang="0">
                  <a:pos x="432" y="336"/>
                </a:cxn>
                <a:cxn ang="0">
                  <a:pos x="0" y="336"/>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60" name="Freeform 28"/>
            <p:cNvSpPr/>
            <p:nvPr/>
          </p:nvSpPr>
          <p:spPr>
            <a:xfrm>
              <a:off x="3594" y="3331"/>
              <a:ext cx="433" cy="337"/>
            </a:xfrm>
            <a:custGeom>
              <a:avLst/>
              <a:gdLst>
                <a:gd name="txL" fmla="*/ 0 w 433"/>
                <a:gd name="txT" fmla="*/ 0 h 337"/>
                <a:gd name="txR" fmla="*/ 433 w 433"/>
                <a:gd name="txB" fmla="*/ 337 h 337"/>
              </a:gdLst>
              <a:ahLst/>
              <a:cxnLst>
                <a:cxn ang="0">
                  <a:pos x="0" y="336"/>
                </a:cxn>
                <a:cxn ang="0">
                  <a:pos x="432" y="0"/>
                </a:cxn>
                <a:cxn ang="0">
                  <a:pos x="432" y="336"/>
                </a:cxn>
                <a:cxn ang="0">
                  <a:pos x="0" y="336"/>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61" name="Freeform 29"/>
            <p:cNvSpPr/>
            <p:nvPr/>
          </p:nvSpPr>
          <p:spPr>
            <a:xfrm>
              <a:off x="4026" y="3331"/>
              <a:ext cx="433" cy="337"/>
            </a:xfrm>
            <a:custGeom>
              <a:avLst/>
              <a:gdLst>
                <a:gd name="txL" fmla="*/ 0 w 433"/>
                <a:gd name="txT" fmla="*/ 0 h 337"/>
                <a:gd name="txR" fmla="*/ 433 w 433"/>
                <a:gd name="txB" fmla="*/ 337 h 337"/>
              </a:gdLst>
              <a:ahLst/>
              <a:cxnLst>
                <a:cxn ang="0">
                  <a:pos x="0" y="336"/>
                </a:cxn>
                <a:cxn ang="0">
                  <a:pos x="432" y="0"/>
                </a:cxn>
                <a:cxn ang="0">
                  <a:pos x="432" y="336"/>
                </a:cxn>
                <a:cxn ang="0">
                  <a:pos x="0" y="336"/>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62" name="Freeform 30"/>
            <p:cNvSpPr/>
            <p:nvPr/>
          </p:nvSpPr>
          <p:spPr>
            <a:xfrm>
              <a:off x="4458" y="3331"/>
              <a:ext cx="433" cy="337"/>
            </a:xfrm>
            <a:custGeom>
              <a:avLst/>
              <a:gdLst>
                <a:gd name="txL" fmla="*/ 0 w 433"/>
                <a:gd name="txT" fmla="*/ 0 h 337"/>
                <a:gd name="txR" fmla="*/ 433 w 433"/>
                <a:gd name="txB" fmla="*/ 337 h 337"/>
              </a:gdLst>
              <a:ahLst/>
              <a:cxnLst>
                <a:cxn ang="0">
                  <a:pos x="0" y="336"/>
                </a:cxn>
                <a:cxn ang="0">
                  <a:pos x="432" y="0"/>
                </a:cxn>
                <a:cxn ang="0">
                  <a:pos x="432" y="336"/>
                </a:cxn>
                <a:cxn ang="0">
                  <a:pos x="0" y="336"/>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grpSp>
      <p:sp>
        <p:nvSpPr>
          <p:cNvPr id="164879" name="Freeform 31"/>
          <p:cNvSpPr/>
          <p:nvPr/>
        </p:nvSpPr>
        <p:spPr>
          <a:xfrm>
            <a:off x="2668588" y="1798638"/>
            <a:ext cx="703262" cy="1254125"/>
          </a:xfrm>
          <a:custGeom>
            <a:avLst/>
            <a:gdLst>
              <a:gd name="txL" fmla="*/ 0 w 433"/>
              <a:gd name="txT" fmla="*/ 0 h 817"/>
              <a:gd name="txR" fmla="*/ 433 w 433"/>
              <a:gd name="txB" fmla="*/ 817 h 817"/>
            </a:gdLst>
            <a:ahLst/>
            <a:cxnLst>
              <a:cxn ang="0">
                <a:pos x="0" y="1922771838"/>
              </a:cxn>
              <a:cxn ang="0">
                <a:pos x="1139573626" y="1201732686"/>
              </a:cxn>
              <a:cxn ang="0">
                <a:pos x="1139573626" y="0"/>
              </a:cxn>
              <a:cxn ang="0">
                <a:pos x="0" y="0"/>
              </a:cxn>
              <a:cxn ang="0">
                <a:pos x="0" y="1922771838"/>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80" name="Freeform 32"/>
          <p:cNvSpPr/>
          <p:nvPr/>
        </p:nvSpPr>
        <p:spPr>
          <a:xfrm>
            <a:off x="2668588" y="3051175"/>
            <a:ext cx="703262" cy="1254125"/>
          </a:xfrm>
          <a:custGeom>
            <a:avLst/>
            <a:gdLst>
              <a:gd name="txL" fmla="*/ 0 w 433"/>
              <a:gd name="txT" fmla="*/ 0 h 817"/>
              <a:gd name="txR" fmla="*/ 433 w 433"/>
              <a:gd name="txB" fmla="*/ 817 h 817"/>
            </a:gdLst>
            <a:ahLst/>
            <a:cxnLst>
              <a:cxn ang="0">
                <a:pos x="0" y="1922771838"/>
              </a:cxn>
              <a:cxn ang="0">
                <a:pos x="1139573626" y="1201732686"/>
              </a:cxn>
              <a:cxn ang="0">
                <a:pos x="1139573626" y="0"/>
              </a:cxn>
              <a:cxn ang="0">
                <a:pos x="0" y="0"/>
              </a:cxn>
              <a:cxn ang="0">
                <a:pos x="0" y="1922771838"/>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81" name="Freeform 33"/>
          <p:cNvSpPr/>
          <p:nvPr/>
        </p:nvSpPr>
        <p:spPr>
          <a:xfrm>
            <a:off x="2668588" y="4303713"/>
            <a:ext cx="703262" cy="1255712"/>
          </a:xfrm>
          <a:custGeom>
            <a:avLst/>
            <a:gdLst>
              <a:gd name="txL" fmla="*/ 0 w 433"/>
              <a:gd name="txT" fmla="*/ 0 h 817"/>
              <a:gd name="txR" fmla="*/ 433 w 433"/>
              <a:gd name="txB" fmla="*/ 817 h 817"/>
            </a:gdLst>
            <a:ahLst/>
            <a:cxnLst>
              <a:cxn ang="0">
                <a:pos x="0" y="1927641071"/>
              </a:cxn>
              <a:cxn ang="0">
                <a:pos x="1139573626" y="1204774997"/>
              </a:cxn>
              <a:cxn ang="0">
                <a:pos x="1139573626" y="0"/>
              </a:cxn>
              <a:cxn ang="0">
                <a:pos x="0" y="0"/>
              </a:cxn>
              <a:cxn ang="0">
                <a:pos x="0" y="1927641071"/>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82" name="Freeform 34"/>
          <p:cNvSpPr/>
          <p:nvPr/>
        </p:nvSpPr>
        <p:spPr>
          <a:xfrm>
            <a:off x="3370263" y="1798638"/>
            <a:ext cx="703262" cy="1254125"/>
          </a:xfrm>
          <a:custGeom>
            <a:avLst/>
            <a:gdLst>
              <a:gd name="txL" fmla="*/ 0 w 433"/>
              <a:gd name="txT" fmla="*/ 0 h 817"/>
              <a:gd name="txR" fmla="*/ 433 w 433"/>
              <a:gd name="txB" fmla="*/ 817 h 817"/>
            </a:gdLst>
            <a:ahLst/>
            <a:cxnLst>
              <a:cxn ang="0">
                <a:pos x="0" y="1922771838"/>
              </a:cxn>
              <a:cxn ang="0">
                <a:pos x="1139573626" y="1201732686"/>
              </a:cxn>
              <a:cxn ang="0">
                <a:pos x="1139573626" y="0"/>
              </a:cxn>
              <a:cxn ang="0">
                <a:pos x="0" y="0"/>
              </a:cxn>
              <a:cxn ang="0">
                <a:pos x="0" y="1922771838"/>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83" name="Freeform 35"/>
          <p:cNvSpPr/>
          <p:nvPr/>
        </p:nvSpPr>
        <p:spPr>
          <a:xfrm>
            <a:off x="3370263" y="3051175"/>
            <a:ext cx="703262" cy="1254125"/>
          </a:xfrm>
          <a:custGeom>
            <a:avLst/>
            <a:gdLst>
              <a:gd name="txL" fmla="*/ 0 w 433"/>
              <a:gd name="txT" fmla="*/ 0 h 817"/>
              <a:gd name="txR" fmla="*/ 433 w 433"/>
              <a:gd name="txB" fmla="*/ 817 h 817"/>
            </a:gdLst>
            <a:ahLst/>
            <a:cxnLst>
              <a:cxn ang="0">
                <a:pos x="0" y="1922771838"/>
              </a:cxn>
              <a:cxn ang="0">
                <a:pos x="1139573626" y="1201732686"/>
              </a:cxn>
              <a:cxn ang="0">
                <a:pos x="1139573626" y="0"/>
              </a:cxn>
              <a:cxn ang="0">
                <a:pos x="0" y="0"/>
              </a:cxn>
              <a:cxn ang="0">
                <a:pos x="0" y="1922771838"/>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84" name="Freeform 36"/>
          <p:cNvSpPr/>
          <p:nvPr/>
        </p:nvSpPr>
        <p:spPr>
          <a:xfrm>
            <a:off x="3370263" y="4303713"/>
            <a:ext cx="703262" cy="1255712"/>
          </a:xfrm>
          <a:custGeom>
            <a:avLst/>
            <a:gdLst>
              <a:gd name="txL" fmla="*/ 0 w 433"/>
              <a:gd name="txT" fmla="*/ 0 h 817"/>
              <a:gd name="txR" fmla="*/ 433 w 433"/>
              <a:gd name="txB" fmla="*/ 817 h 817"/>
            </a:gdLst>
            <a:ahLst/>
            <a:cxnLst>
              <a:cxn ang="0">
                <a:pos x="0" y="1927641071"/>
              </a:cxn>
              <a:cxn ang="0">
                <a:pos x="1139573626" y="1204774997"/>
              </a:cxn>
              <a:cxn ang="0">
                <a:pos x="1139573626" y="0"/>
              </a:cxn>
              <a:cxn ang="0">
                <a:pos x="0" y="0"/>
              </a:cxn>
              <a:cxn ang="0">
                <a:pos x="0" y="1927641071"/>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85" name="Freeform 37"/>
          <p:cNvSpPr/>
          <p:nvPr/>
        </p:nvSpPr>
        <p:spPr>
          <a:xfrm>
            <a:off x="4071938" y="1798638"/>
            <a:ext cx="703262" cy="1254125"/>
          </a:xfrm>
          <a:custGeom>
            <a:avLst/>
            <a:gdLst>
              <a:gd name="txL" fmla="*/ 0 w 433"/>
              <a:gd name="txT" fmla="*/ 0 h 817"/>
              <a:gd name="txR" fmla="*/ 433 w 433"/>
              <a:gd name="txB" fmla="*/ 817 h 817"/>
            </a:gdLst>
            <a:ahLst/>
            <a:cxnLst>
              <a:cxn ang="0">
                <a:pos x="0" y="1922771838"/>
              </a:cxn>
              <a:cxn ang="0">
                <a:pos x="1139573626" y="1201732686"/>
              </a:cxn>
              <a:cxn ang="0">
                <a:pos x="1139573626" y="0"/>
              </a:cxn>
              <a:cxn ang="0">
                <a:pos x="0" y="0"/>
              </a:cxn>
              <a:cxn ang="0">
                <a:pos x="0" y="1922771838"/>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86" name="Freeform 38"/>
          <p:cNvSpPr/>
          <p:nvPr/>
        </p:nvSpPr>
        <p:spPr>
          <a:xfrm>
            <a:off x="4071938" y="3051175"/>
            <a:ext cx="703262" cy="1254125"/>
          </a:xfrm>
          <a:custGeom>
            <a:avLst/>
            <a:gdLst>
              <a:gd name="txL" fmla="*/ 0 w 433"/>
              <a:gd name="txT" fmla="*/ 0 h 817"/>
              <a:gd name="txR" fmla="*/ 433 w 433"/>
              <a:gd name="txB" fmla="*/ 817 h 817"/>
            </a:gdLst>
            <a:ahLst/>
            <a:cxnLst>
              <a:cxn ang="0">
                <a:pos x="0" y="1922771838"/>
              </a:cxn>
              <a:cxn ang="0">
                <a:pos x="1139573626" y="1201732686"/>
              </a:cxn>
              <a:cxn ang="0">
                <a:pos x="1139573626" y="0"/>
              </a:cxn>
              <a:cxn ang="0">
                <a:pos x="0" y="0"/>
              </a:cxn>
              <a:cxn ang="0">
                <a:pos x="0" y="1922771838"/>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87" name="Freeform 39"/>
          <p:cNvSpPr/>
          <p:nvPr/>
        </p:nvSpPr>
        <p:spPr>
          <a:xfrm>
            <a:off x="4071938" y="4303713"/>
            <a:ext cx="703262" cy="1255712"/>
          </a:xfrm>
          <a:custGeom>
            <a:avLst/>
            <a:gdLst>
              <a:gd name="txL" fmla="*/ 0 w 433"/>
              <a:gd name="txT" fmla="*/ 0 h 817"/>
              <a:gd name="txR" fmla="*/ 433 w 433"/>
              <a:gd name="txB" fmla="*/ 817 h 817"/>
            </a:gdLst>
            <a:ahLst/>
            <a:cxnLst>
              <a:cxn ang="0">
                <a:pos x="0" y="1927641071"/>
              </a:cxn>
              <a:cxn ang="0">
                <a:pos x="1139573626" y="1204774997"/>
              </a:cxn>
              <a:cxn ang="0">
                <a:pos x="1139573626" y="0"/>
              </a:cxn>
              <a:cxn ang="0">
                <a:pos x="0" y="0"/>
              </a:cxn>
              <a:cxn ang="0">
                <a:pos x="0" y="1927641071"/>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88" name="Freeform 40"/>
          <p:cNvSpPr/>
          <p:nvPr/>
        </p:nvSpPr>
        <p:spPr>
          <a:xfrm>
            <a:off x="4773613" y="1798638"/>
            <a:ext cx="703262" cy="1254125"/>
          </a:xfrm>
          <a:custGeom>
            <a:avLst/>
            <a:gdLst>
              <a:gd name="txL" fmla="*/ 0 w 433"/>
              <a:gd name="txT" fmla="*/ 0 h 817"/>
              <a:gd name="txR" fmla="*/ 433 w 433"/>
              <a:gd name="txB" fmla="*/ 817 h 817"/>
            </a:gdLst>
            <a:ahLst/>
            <a:cxnLst>
              <a:cxn ang="0">
                <a:pos x="0" y="1922771838"/>
              </a:cxn>
              <a:cxn ang="0">
                <a:pos x="1139573626" y="1201732686"/>
              </a:cxn>
              <a:cxn ang="0">
                <a:pos x="1139573626" y="0"/>
              </a:cxn>
              <a:cxn ang="0">
                <a:pos x="0" y="0"/>
              </a:cxn>
              <a:cxn ang="0">
                <a:pos x="0" y="1922771838"/>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89" name="Freeform 41"/>
          <p:cNvSpPr/>
          <p:nvPr/>
        </p:nvSpPr>
        <p:spPr>
          <a:xfrm>
            <a:off x="4773613" y="3051175"/>
            <a:ext cx="703262" cy="1254125"/>
          </a:xfrm>
          <a:custGeom>
            <a:avLst/>
            <a:gdLst>
              <a:gd name="txL" fmla="*/ 0 w 433"/>
              <a:gd name="txT" fmla="*/ 0 h 817"/>
              <a:gd name="txR" fmla="*/ 433 w 433"/>
              <a:gd name="txB" fmla="*/ 817 h 817"/>
            </a:gdLst>
            <a:ahLst/>
            <a:cxnLst>
              <a:cxn ang="0">
                <a:pos x="0" y="1922771838"/>
              </a:cxn>
              <a:cxn ang="0">
                <a:pos x="1139573626" y="1201732686"/>
              </a:cxn>
              <a:cxn ang="0">
                <a:pos x="1139573626" y="0"/>
              </a:cxn>
              <a:cxn ang="0">
                <a:pos x="0" y="0"/>
              </a:cxn>
              <a:cxn ang="0">
                <a:pos x="0" y="1922771838"/>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90" name="Freeform 42"/>
          <p:cNvSpPr/>
          <p:nvPr/>
        </p:nvSpPr>
        <p:spPr>
          <a:xfrm>
            <a:off x="4773613" y="4303713"/>
            <a:ext cx="703262" cy="1255712"/>
          </a:xfrm>
          <a:custGeom>
            <a:avLst/>
            <a:gdLst>
              <a:gd name="txL" fmla="*/ 0 w 433"/>
              <a:gd name="txT" fmla="*/ 0 h 817"/>
              <a:gd name="txR" fmla="*/ 433 w 433"/>
              <a:gd name="txB" fmla="*/ 817 h 817"/>
            </a:gdLst>
            <a:ahLst/>
            <a:cxnLst>
              <a:cxn ang="0">
                <a:pos x="0" y="1927641071"/>
              </a:cxn>
              <a:cxn ang="0">
                <a:pos x="1139573626" y="1204774997"/>
              </a:cxn>
              <a:cxn ang="0">
                <a:pos x="1139573626" y="0"/>
              </a:cxn>
              <a:cxn ang="0">
                <a:pos x="0" y="0"/>
              </a:cxn>
              <a:cxn ang="0">
                <a:pos x="0" y="1927641071"/>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91" name="Freeform 43"/>
          <p:cNvSpPr/>
          <p:nvPr/>
        </p:nvSpPr>
        <p:spPr>
          <a:xfrm>
            <a:off x="5475288" y="1798638"/>
            <a:ext cx="703262" cy="1254125"/>
          </a:xfrm>
          <a:custGeom>
            <a:avLst/>
            <a:gdLst>
              <a:gd name="txL" fmla="*/ 0 w 433"/>
              <a:gd name="txT" fmla="*/ 0 h 817"/>
              <a:gd name="txR" fmla="*/ 433 w 433"/>
              <a:gd name="txB" fmla="*/ 817 h 817"/>
            </a:gdLst>
            <a:ahLst/>
            <a:cxnLst>
              <a:cxn ang="0">
                <a:pos x="0" y="1922771838"/>
              </a:cxn>
              <a:cxn ang="0">
                <a:pos x="1139573626" y="1201732686"/>
              </a:cxn>
              <a:cxn ang="0">
                <a:pos x="1139573626" y="0"/>
              </a:cxn>
              <a:cxn ang="0">
                <a:pos x="0" y="0"/>
              </a:cxn>
              <a:cxn ang="0">
                <a:pos x="0" y="1922771838"/>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92" name="Freeform 44"/>
          <p:cNvSpPr/>
          <p:nvPr/>
        </p:nvSpPr>
        <p:spPr>
          <a:xfrm>
            <a:off x="5475288" y="3051175"/>
            <a:ext cx="703262" cy="1254125"/>
          </a:xfrm>
          <a:custGeom>
            <a:avLst/>
            <a:gdLst>
              <a:gd name="txL" fmla="*/ 0 w 433"/>
              <a:gd name="txT" fmla="*/ 0 h 817"/>
              <a:gd name="txR" fmla="*/ 433 w 433"/>
              <a:gd name="txB" fmla="*/ 817 h 817"/>
            </a:gdLst>
            <a:ahLst/>
            <a:cxnLst>
              <a:cxn ang="0">
                <a:pos x="0" y="1922771838"/>
              </a:cxn>
              <a:cxn ang="0">
                <a:pos x="1139573626" y="1201732686"/>
              </a:cxn>
              <a:cxn ang="0">
                <a:pos x="1139573626" y="0"/>
              </a:cxn>
              <a:cxn ang="0">
                <a:pos x="0" y="0"/>
              </a:cxn>
              <a:cxn ang="0">
                <a:pos x="0" y="1922771838"/>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93" name="Freeform 45"/>
          <p:cNvSpPr/>
          <p:nvPr/>
        </p:nvSpPr>
        <p:spPr>
          <a:xfrm>
            <a:off x="5475288" y="4303713"/>
            <a:ext cx="703262" cy="1255712"/>
          </a:xfrm>
          <a:custGeom>
            <a:avLst/>
            <a:gdLst>
              <a:gd name="txL" fmla="*/ 0 w 433"/>
              <a:gd name="txT" fmla="*/ 0 h 817"/>
              <a:gd name="txR" fmla="*/ 433 w 433"/>
              <a:gd name="txB" fmla="*/ 817 h 817"/>
            </a:gdLst>
            <a:ahLst/>
            <a:cxnLst>
              <a:cxn ang="0">
                <a:pos x="0" y="1927641071"/>
              </a:cxn>
              <a:cxn ang="0">
                <a:pos x="1139573626" y="1204774997"/>
              </a:cxn>
              <a:cxn ang="0">
                <a:pos x="1139573626" y="0"/>
              </a:cxn>
              <a:cxn ang="0">
                <a:pos x="0" y="0"/>
              </a:cxn>
              <a:cxn ang="0">
                <a:pos x="0" y="1927641071"/>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94" name="Freeform 46"/>
          <p:cNvSpPr/>
          <p:nvPr/>
        </p:nvSpPr>
        <p:spPr>
          <a:xfrm>
            <a:off x="6176963" y="1798638"/>
            <a:ext cx="703262" cy="1254125"/>
          </a:xfrm>
          <a:custGeom>
            <a:avLst/>
            <a:gdLst>
              <a:gd name="txL" fmla="*/ 0 w 433"/>
              <a:gd name="txT" fmla="*/ 0 h 817"/>
              <a:gd name="txR" fmla="*/ 433 w 433"/>
              <a:gd name="txB" fmla="*/ 817 h 817"/>
            </a:gdLst>
            <a:ahLst/>
            <a:cxnLst>
              <a:cxn ang="0">
                <a:pos x="0" y="1922771838"/>
              </a:cxn>
              <a:cxn ang="0">
                <a:pos x="1139573626" y="1201732686"/>
              </a:cxn>
              <a:cxn ang="0">
                <a:pos x="1139573626" y="0"/>
              </a:cxn>
              <a:cxn ang="0">
                <a:pos x="0" y="0"/>
              </a:cxn>
              <a:cxn ang="0">
                <a:pos x="0" y="1922771838"/>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95" name="Freeform 47"/>
          <p:cNvSpPr/>
          <p:nvPr/>
        </p:nvSpPr>
        <p:spPr>
          <a:xfrm>
            <a:off x="6176963" y="3051175"/>
            <a:ext cx="703262" cy="1254125"/>
          </a:xfrm>
          <a:custGeom>
            <a:avLst/>
            <a:gdLst>
              <a:gd name="txL" fmla="*/ 0 w 433"/>
              <a:gd name="txT" fmla="*/ 0 h 817"/>
              <a:gd name="txR" fmla="*/ 433 w 433"/>
              <a:gd name="txB" fmla="*/ 817 h 817"/>
            </a:gdLst>
            <a:ahLst/>
            <a:cxnLst>
              <a:cxn ang="0">
                <a:pos x="0" y="1922771838"/>
              </a:cxn>
              <a:cxn ang="0">
                <a:pos x="1139573626" y="1201732686"/>
              </a:cxn>
              <a:cxn ang="0">
                <a:pos x="1139573626" y="0"/>
              </a:cxn>
              <a:cxn ang="0">
                <a:pos x="0" y="0"/>
              </a:cxn>
              <a:cxn ang="0">
                <a:pos x="0" y="1922771838"/>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96" name="Freeform 48"/>
          <p:cNvSpPr/>
          <p:nvPr/>
        </p:nvSpPr>
        <p:spPr>
          <a:xfrm>
            <a:off x="6176963" y="4303713"/>
            <a:ext cx="703262" cy="1255712"/>
          </a:xfrm>
          <a:custGeom>
            <a:avLst/>
            <a:gdLst>
              <a:gd name="txL" fmla="*/ 0 w 433"/>
              <a:gd name="txT" fmla="*/ 0 h 817"/>
              <a:gd name="txR" fmla="*/ 433 w 433"/>
              <a:gd name="txB" fmla="*/ 817 h 817"/>
            </a:gdLst>
            <a:ahLst/>
            <a:cxnLst>
              <a:cxn ang="0">
                <a:pos x="0" y="1927641071"/>
              </a:cxn>
              <a:cxn ang="0">
                <a:pos x="1139573626" y="1204774997"/>
              </a:cxn>
              <a:cxn ang="0">
                <a:pos x="1139573626" y="0"/>
              </a:cxn>
              <a:cxn ang="0">
                <a:pos x="0" y="0"/>
              </a:cxn>
              <a:cxn ang="0">
                <a:pos x="0" y="1927641071"/>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97" name="Freeform 49"/>
          <p:cNvSpPr/>
          <p:nvPr/>
        </p:nvSpPr>
        <p:spPr>
          <a:xfrm>
            <a:off x="6878638" y="1798638"/>
            <a:ext cx="703262" cy="1254125"/>
          </a:xfrm>
          <a:custGeom>
            <a:avLst/>
            <a:gdLst>
              <a:gd name="txL" fmla="*/ 0 w 433"/>
              <a:gd name="txT" fmla="*/ 0 h 817"/>
              <a:gd name="txR" fmla="*/ 433 w 433"/>
              <a:gd name="txB" fmla="*/ 817 h 817"/>
            </a:gdLst>
            <a:ahLst/>
            <a:cxnLst>
              <a:cxn ang="0">
                <a:pos x="0" y="1922771838"/>
              </a:cxn>
              <a:cxn ang="0">
                <a:pos x="1139573626" y="1201732686"/>
              </a:cxn>
              <a:cxn ang="0">
                <a:pos x="1139573626" y="0"/>
              </a:cxn>
              <a:cxn ang="0">
                <a:pos x="0" y="0"/>
              </a:cxn>
              <a:cxn ang="0">
                <a:pos x="0" y="1922771838"/>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98" name="Freeform 50"/>
          <p:cNvSpPr/>
          <p:nvPr/>
        </p:nvSpPr>
        <p:spPr>
          <a:xfrm>
            <a:off x="6878638" y="3051175"/>
            <a:ext cx="703262" cy="1254125"/>
          </a:xfrm>
          <a:custGeom>
            <a:avLst/>
            <a:gdLst>
              <a:gd name="txL" fmla="*/ 0 w 433"/>
              <a:gd name="txT" fmla="*/ 0 h 817"/>
              <a:gd name="txR" fmla="*/ 433 w 433"/>
              <a:gd name="txB" fmla="*/ 817 h 817"/>
            </a:gdLst>
            <a:ahLst/>
            <a:cxnLst>
              <a:cxn ang="0">
                <a:pos x="0" y="1922771838"/>
              </a:cxn>
              <a:cxn ang="0">
                <a:pos x="1139573626" y="1201732686"/>
              </a:cxn>
              <a:cxn ang="0">
                <a:pos x="1139573626" y="0"/>
              </a:cxn>
              <a:cxn ang="0">
                <a:pos x="0" y="0"/>
              </a:cxn>
              <a:cxn ang="0">
                <a:pos x="0" y="1922771838"/>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899" name="Freeform 51"/>
          <p:cNvSpPr/>
          <p:nvPr/>
        </p:nvSpPr>
        <p:spPr>
          <a:xfrm>
            <a:off x="6878638" y="4303713"/>
            <a:ext cx="703262" cy="1255712"/>
          </a:xfrm>
          <a:custGeom>
            <a:avLst/>
            <a:gdLst>
              <a:gd name="txL" fmla="*/ 0 w 433"/>
              <a:gd name="txT" fmla="*/ 0 h 817"/>
              <a:gd name="txR" fmla="*/ 433 w 433"/>
              <a:gd name="txB" fmla="*/ 817 h 817"/>
            </a:gdLst>
            <a:ahLst/>
            <a:cxnLst>
              <a:cxn ang="0">
                <a:pos x="0" y="1927641071"/>
              </a:cxn>
              <a:cxn ang="0">
                <a:pos x="1139573626" y="1204774997"/>
              </a:cxn>
              <a:cxn ang="0">
                <a:pos x="1139573626" y="0"/>
              </a:cxn>
              <a:cxn ang="0">
                <a:pos x="0" y="0"/>
              </a:cxn>
              <a:cxn ang="0">
                <a:pos x="0" y="1927641071"/>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00" name="Freeform 52"/>
          <p:cNvSpPr/>
          <p:nvPr/>
        </p:nvSpPr>
        <p:spPr>
          <a:xfrm>
            <a:off x="7581900" y="1798638"/>
            <a:ext cx="704850" cy="1254125"/>
          </a:xfrm>
          <a:custGeom>
            <a:avLst/>
            <a:gdLst>
              <a:gd name="txL" fmla="*/ 0 w 433"/>
              <a:gd name="txT" fmla="*/ 0 h 817"/>
              <a:gd name="txR" fmla="*/ 433 w 433"/>
              <a:gd name="txB" fmla="*/ 817 h 817"/>
            </a:gdLst>
            <a:ahLst/>
            <a:cxnLst>
              <a:cxn ang="0">
                <a:pos x="0" y="1922771838"/>
              </a:cxn>
              <a:cxn ang="0">
                <a:pos x="1139576870" y="1201732686"/>
              </a:cxn>
              <a:cxn ang="0">
                <a:pos x="1139576870" y="0"/>
              </a:cxn>
              <a:cxn ang="0">
                <a:pos x="0" y="0"/>
              </a:cxn>
              <a:cxn ang="0">
                <a:pos x="0" y="1922771838"/>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01" name="Freeform 53"/>
          <p:cNvSpPr/>
          <p:nvPr/>
        </p:nvSpPr>
        <p:spPr>
          <a:xfrm>
            <a:off x="7581900" y="3051175"/>
            <a:ext cx="704850" cy="1254125"/>
          </a:xfrm>
          <a:custGeom>
            <a:avLst/>
            <a:gdLst>
              <a:gd name="txL" fmla="*/ 0 w 433"/>
              <a:gd name="txT" fmla="*/ 0 h 817"/>
              <a:gd name="txR" fmla="*/ 433 w 433"/>
              <a:gd name="txB" fmla="*/ 817 h 817"/>
            </a:gdLst>
            <a:ahLst/>
            <a:cxnLst>
              <a:cxn ang="0">
                <a:pos x="0" y="1922771838"/>
              </a:cxn>
              <a:cxn ang="0">
                <a:pos x="1139576870" y="1201732686"/>
              </a:cxn>
              <a:cxn ang="0">
                <a:pos x="1139576870" y="0"/>
              </a:cxn>
              <a:cxn ang="0">
                <a:pos x="0" y="0"/>
              </a:cxn>
              <a:cxn ang="0">
                <a:pos x="0" y="1922771838"/>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02" name="Freeform 54"/>
          <p:cNvSpPr/>
          <p:nvPr/>
        </p:nvSpPr>
        <p:spPr>
          <a:xfrm>
            <a:off x="7581900" y="4303713"/>
            <a:ext cx="704850" cy="1255712"/>
          </a:xfrm>
          <a:custGeom>
            <a:avLst/>
            <a:gdLst>
              <a:gd name="txL" fmla="*/ 0 w 433"/>
              <a:gd name="txT" fmla="*/ 0 h 817"/>
              <a:gd name="txR" fmla="*/ 433 w 433"/>
              <a:gd name="txB" fmla="*/ 817 h 817"/>
            </a:gdLst>
            <a:ahLst/>
            <a:cxnLst>
              <a:cxn ang="0">
                <a:pos x="0" y="1927641071"/>
              </a:cxn>
              <a:cxn ang="0">
                <a:pos x="1139576870" y="1204774997"/>
              </a:cxn>
              <a:cxn ang="0">
                <a:pos x="1139576870" y="0"/>
              </a:cxn>
              <a:cxn ang="0">
                <a:pos x="0" y="0"/>
              </a:cxn>
              <a:cxn ang="0">
                <a:pos x="0" y="1927641071"/>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03" name="Freeform 55"/>
          <p:cNvSpPr/>
          <p:nvPr/>
        </p:nvSpPr>
        <p:spPr>
          <a:xfrm>
            <a:off x="8283575" y="914400"/>
            <a:ext cx="936625" cy="4645025"/>
          </a:xfrm>
          <a:custGeom>
            <a:avLst/>
            <a:gdLst>
              <a:gd name="txL" fmla="*/ 0 w 577"/>
              <a:gd name="txT" fmla="*/ 0 h 3025"/>
              <a:gd name="txR" fmla="*/ 577 w 577"/>
              <a:gd name="txB" fmla="*/ 3025 h 3025"/>
            </a:gdLst>
            <a:ahLst/>
            <a:cxnLst>
              <a:cxn ang="0">
                <a:pos x="0" y="2147483647"/>
              </a:cxn>
              <a:cxn ang="0">
                <a:pos x="1517757560" y="2147483647"/>
              </a:cxn>
              <a:cxn ang="0">
                <a:pos x="1517757560" y="0"/>
              </a:cxn>
              <a:cxn ang="0">
                <a:pos x="0" y="905432933"/>
              </a:cxn>
              <a:cxn ang="0">
                <a:pos x="0" y="2147483647"/>
              </a:cxn>
            </a:cxnLst>
            <a:rect l="txL" t="txT" r="txR" b="txB"/>
            <a:pathLst>
              <a:path w="577" h="3025">
                <a:moveTo>
                  <a:pt x="0" y="3024"/>
                </a:moveTo>
                <a:lnTo>
                  <a:pt x="576" y="2640"/>
                </a:lnTo>
                <a:lnTo>
                  <a:pt x="576" y="0"/>
                </a:lnTo>
                <a:lnTo>
                  <a:pt x="0" y="384"/>
                </a:lnTo>
                <a:lnTo>
                  <a:pt x="0" y="3024"/>
                </a:lnTo>
              </a:path>
            </a:pathLst>
          </a:custGeom>
          <a:solidFill>
            <a:srgbClr val="D781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04" name="Line 56"/>
          <p:cNvSpPr/>
          <p:nvPr/>
        </p:nvSpPr>
        <p:spPr>
          <a:xfrm>
            <a:off x="1733550" y="1798638"/>
            <a:ext cx="6550025" cy="0"/>
          </a:xfrm>
          <a:prstGeom prst="line">
            <a:avLst/>
          </a:prstGeom>
          <a:ln w="25400" cap="flat" cmpd="sng">
            <a:solidFill>
              <a:schemeClr val="bg2"/>
            </a:solidFill>
            <a:prstDash val="solid"/>
            <a:headEnd type="none" w="sm" len="sm"/>
            <a:tailEnd type="none" w="sm" len="sm"/>
          </a:ln>
        </p:spPr>
      </p:sp>
      <p:sp>
        <p:nvSpPr>
          <p:cNvPr id="164905" name="Line 57"/>
          <p:cNvSpPr/>
          <p:nvPr/>
        </p:nvSpPr>
        <p:spPr>
          <a:xfrm>
            <a:off x="1733550" y="3051175"/>
            <a:ext cx="6550025" cy="0"/>
          </a:xfrm>
          <a:prstGeom prst="line">
            <a:avLst/>
          </a:prstGeom>
          <a:ln w="25400" cap="flat" cmpd="sng">
            <a:solidFill>
              <a:schemeClr val="bg2"/>
            </a:solidFill>
            <a:prstDash val="solid"/>
            <a:headEnd type="none" w="sm" len="sm"/>
            <a:tailEnd type="none" w="sm" len="sm"/>
          </a:ln>
        </p:spPr>
      </p:sp>
      <p:sp>
        <p:nvSpPr>
          <p:cNvPr id="164906" name="Line 58"/>
          <p:cNvSpPr/>
          <p:nvPr/>
        </p:nvSpPr>
        <p:spPr>
          <a:xfrm>
            <a:off x="1733550" y="4303713"/>
            <a:ext cx="6550025" cy="0"/>
          </a:xfrm>
          <a:prstGeom prst="line">
            <a:avLst/>
          </a:prstGeom>
          <a:ln w="25400" cap="flat" cmpd="sng">
            <a:solidFill>
              <a:schemeClr val="bg2"/>
            </a:solidFill>
            <a:prstDash val="solid"/>
            <a:headEnd type="none" w="sm" len="sm"/>
            <a:tailEnd type="none" w="sm" len="sm"/>
          </a:ln>
        </p:spPr>
      </p:sp>
      <p:sp>
        <p:nvSpPr>
          <p:cNvPr id="164907" name="Line 59"/>
          <p:cNvSpPr/>
          <p:nvPr/>
        </p:nvSpPr>
        <p:spPr>
          <a:xfrm>
            <a:off x="2668588" y="1504950"/>
            <a:ext cx="0" cy="4052888"/>
          </a:xfrm>
          <a:prstGeom prst="line">
            <a:avLst/>
          </a:prstGeom>
          <a:ln w="25400" cap="flat" cmpd="sng">
            <a:solidFill>
              <a:schemeClr val="bg2"/>
            </a:solidFill>
            <a:prstDash val="solid"/>
            <a:headEnd type="none" w="sm" len="sm"/>
            <a:tailEnd type="none" w="sm" len="sm"/>
          </a:ln>
        </p:spPr>
      </p:sp>
      <p:sp>
        <p:nvSpPr>
          <p:cNvPr id="164908" name="Line 60"/>
          <p:cNvSpPr/>
          <p:nvPr/>
        </p:nvSpPr>
        <p:spPr>
          <a:xfrm>
            <a:off x="6878638" y="1504950"/>
            <a:ext cx="0" cy="4052888"/>
          </a:xfrm>
          <a:prstGeom prst="line">
            <a:avLst/>
          </a:prstGeom>
          <a:ln w="25400" cap="flat" cmpd="sng">
            <a:solidFill>
              <a:schemeClr val="bg2"/>
            </a:solidFill>
            <a:prstDash val="solid"/>
            <a:headEnd type="none" w="sm" len="sm"/>
            <a:tailEnd type="none" w="sm" len="sm"/>
          </a:ln>
        </p:spPr>
      </p:sp>
      <p:sp>
        <p:nvSpPr>
          <p:cNvPr id="164909" name="Line 61"/>
          <p:cNvSpPr/>
          <p:nvPr/>
        </p:nvSpPr>
        <p:spPr>
          <a:xfrm>
            <a:off x="6176963" y="1504950"/>
            <a:ext cx="0" cy="4052888"/>
          </a:xfrm>
          <a:prstGeom prst="line">
            <a:avLst/>
          </a:prstGeom>
          <a:ln w="25400" cap="flat" cmpd="sng">
            <a:solidFill>
              <a:schemeClr val="bg2"/>
            </a:solidFill>
            <a:prstDash val="solid"/>
            <a:headEnd type="none" w="sm" len="sm"/>
            <a:tailEnd type="none" w="sm" len="sm"/>
          </a:ln>
        </p:spPr>
      </p:sp>
      <p:sp>
        <p:nvSpPr>
          <p:cNvPr id="164910" name="Line 62"/>
          <p:cNvSpPr/>
          <p:nvPr/>
        </p:nvSpPr>
        <p:spPr>
          <a:xfrm>
            <a:off x="5475288" y="1504950"/>
            <a:ext cx="0" cy="4052888"/>
          </a:xfrm>
          <a:prstGeom prst="line">
            <a:avLst/>
          </a:prstGeom>
          <a:ln w="25400" cap="flat" cmpd="sng">
            <a:solidFill>
              <a:schemeClr val="bg2"/>
            </a:solidFill>
            <a:prstDash val="solid"/>
            <a:headEnd type="none" w="sm" len="sm"/>
            <a:tailEnd type="none" w="sm" len="sm"/>
          </a:ln>
        </p:spPr>
      </p:sp>
      <p:sp>
        <p:nvSpPr>
          <p:cNvPr id="164911" name="Line 63"/>
          <p:cNvSpPr/>
          <p:nvPr/>
        </p:nvSpPr>
        <p:spPr>
          <a:xfrm>
            <a:off x="4773613" y="1504950"/>
            <a:ext cx="0" cy="4052888"/>
          </a:xfrm>
          <a:prstGeom prst="line">
            <a:avLst/>
          </a:prstGeom>
          <a:ln w="25400" cap="flat" cmpd="sng">
            <a:solidFill>
              <a:schemeClr val="bg2"/>
            </a:solidFill>
            <a:prstDash val="solid"/>
            <a:headEnd type="none" w="sm" len="sm"/>
            <a:tailEnd type="none" w="sm" len="sm"/>
          </a:ln>
        </p:spPr>
      </p:sp>
      <p:sp>
        <p:nvSpPr>
          <p:cNvPr id="164912" name="Line 64"/>
          <p:cNvSpPr/>
          <p:nvPr/>
        </p:nvSpPr>
        <p:spPr>
          <a:xfrm>
            <a:off x="4071938" y="1504950"/>
            <a:ext cx="0" cy="4052888"/>
          </a:xfrm>
          <a:prstGeom prst="line">
            <a:avLst/>
          </a:prstGeom>
          <a:ln w="25400" cap="flat" cmpd="sng">
            <a:solidFill>
              <a:schemeClr val="bg2"/>
            </a:solidFill>
            <a:prstDash val="solid"/>
            <a:headEnd type="none" w="sm" len="sm"/>
            <a:tailEnd type="none" w="sm" len="sm"/>
          </a:ln>
        </p:spPr>
      </p:sp>
      <p:sp>
        <p:nvSpPr>
          <p:cNvPr id="164913" name="Line 65"/>
          <p:cNvSpPr/>
          <p:nvPr/>
        </p:nvSpPr>
        <p:spPr>
          <a:xfrm>
            <a:off x="3370263" y="1504950"/>
            <a:ext cx="0" cy="4052888"/>
          </a:xfrm>
          <a:prstGeom prst="line">
            <a:avLst/>
          </a:prstGeom>
          <a:ln w="25400" cap="flat" cmpd="sng">
            <a:solidFill>
              <a:schemeClr val="bg2"/>
            </a:solidFill>
            <a:prstDash val="solid"/>
            <a:headEnd type="none" w="sm" len="sm"/>
            <a:tailEnd type="none" w="sm" len="sm"/>
          </a:ln>
        </p:spPr>
      </p:sp>
      <p:sp>
        <p:nvSpPr>
          <p:cNvPr id="164914" name="Line 66"/>
          <p:cNvSpPr/>
          <p:nvPr/>
        </p:nvSpPr>
        <p:spPr>
          <a:xfrm>
            <a:off x="7581900" y="1504950"/>
            <a:ext cx="0" cy="4052888"/>
          </a:xfrm>
          <a:prstGeom prst="line">
            <a:avLst/>
          </a:prstGeom>
          <a:ln w="25400" cap="flat" cmpd="sng">
            <a:solidFill>
              <a:schemeClr val="bg2"/>
            </a:solidFill>
            <a:prstDash val="solid"/>
            <a:headEnd type="none" w="sm" len="sm"/>
            <a:tailEnd type="none" w="sm" len="sm"/>
          </a:ln>
        </p:spPr>
      </p:sp>
      <p:grpSp>
        <p:nvGrpSpPr>
          <p:cNvPr id="164915" name="Group 67"/>
          <p:cNvGrpSpPr/>
          <p:nvPr/>
        </p:nvGrpSpPr>
        <p:grpSpPr>
          <a:xfrm>
            <a:off x="2746375" y="2019300"/>
            <a:ext cx="642938" cy="1108075"/>
            <a:chOff x="1482" y="1363"/>
            <a:chExt cx="397" cy="721"/>
          </a:xfrm>
        </p:grpSpPr>
        <p:sp>
          <p:nvSpPr>
            <p:cNvPr id="164953" name="Freeform 68"/>
            <p:cNvSpPr/>
            <p:nvPr/>
          </p:nvSpPr>
          <p:spPr>
            <a:xfrm>
              <a:off x="1482" y="1363"/>
              <a:ext cx="385" cy="721"/>
            </a:xfrm>
            <a:custGeom>
              <a:avLst/>
              <a:gdLst>
                <a:gd name="txL" fmla="*/ 0 w 385"/>
                <a:gd name="txT" fmla="*/ 0 h 721"/>
                <a:gd name="txR" fmla="*/ 385 w 385"/>
                <a:gd name="txB" fmla="*/ 721 h 721"/>
              </a:gdLst>
              <a:ahLst/>
              <a:cxnLst>
                <a:cxn ang="0">
                  <a:pos x="384" y="624"/>
                </a:cxn>
                <a:cxn ang="0">
                  <a:pos x="240" y="720"/>
                </a:cxn>
                <a:cxn ang="0">
                  <a:pos x="0" y="192"/>
                </a:cxn>
                <a:cxn ang="0">
                  <a:pos x="384" y="0"/>
                </a:cxn>
                <a:cxn ang="0">
                  <a:pos x="384" y="624"/>
                </a:cxn>
              </a:cxnLst>
              <a:rect l="txL" t="txT" r="txR" b="txB"/>
              <a:pathLst>
                <a:path w="385" h="721">
                  <a:moveTo>
                    <a:pt x="384" y="624"/>
                  </a:moveTo>
                  <a:lnTo>
                    <a:pt x="240" y="720"/>
                  </a:lnTo>
                  <a:lnTo>
                    <a:pt x="0" y="192"/>
                  </a:lnTo>
                  <a:lnTo>
                    <a:pt x="384" y="0"/>
                  </a:lnTo>
                  <a:lnTo>
                    <a:pt x="384" y="624"/>
                  </a:lnTo>
                </a:path>
              </a:pathLst>
            </a:custGeom>
            <a:solidFill>
              <a:schemeClr val="tx1"/>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54" name="Rectangle 69"/>
            <p:cNvSpPr/>
            <p:nvPr/>
          </p:nvSpPr>
          <p:spPr>
            <a:xfrm rot="-1680000">
              <a:off x="1570" y="1538"/>
              <a:ext cx="309" cy="378"/>
            </a:xfrm>
            <a:prstGeom prst="rect">
              <a:avLst/>
            </a:prstGeom>
            <a:noFill/>
            <a:ln w="9525">
              <a:noFill/>
            </a:ln>
          </p:spPr>
          <p:txBody>
            <a:bodyPr wrap="none" lIns="92075" tIns="46038" rIns="92075" bIns="46038">
              <a:spAutoFit/>
            </a:bodyPr>
            <a:p>
              <a:r>
                <a:rPr lang="en-US" altLang="zh-CN" sz="3200" b="0">
                  <a:solidFill>
                    <a:schemeClr val="bg2"/>
                  </a:solidFill>
                  <a:latin typeface="Arial Black" panose="020B0A04020102020204" pitchFamily="34" charset="0"/>
                  <a:ea typeface="宋体" panose="02010600030101010101" pitchFamily="2" charset="-122"/>
                </a:rPr>
                <a:t>A</a:t>
              </a:r>
              <a:endParaRPr lang="en-US" altLang="zh-CN" sz="3200" b="0">
                <a:solidFill>
                  <a:schemeClr val="bg2"/>
                </a:solidFill>
                <a:latin typeface="Arial Black" panose="020B0A04020102020204" pitchFamily="34" charset="0"/>
                <a:ea typeface="宋体" panose="02010600030101010101" pitchFamily="2" charset="-122"/>
              </a:endParaRPr>
            </a:p>
          </p:txBody>
        </p:sp>
      </p:grpSp>
      <p:grpSp>
        <p:nvGrpSpPr>
          <p:cNvPr id="164916" name="Group 70"/>
          <p:cNvGrpSpPr/>
          <p:nvPr/>
        </p:nvGrpSpPr>
        <p:grpSpPr>
          <a:xfrm>
            <a:off x="3448050" y="3273425"/>
            <a:ext cx="644525" cy="1106488"/>
            <a:chOff x="1914" y="2179"/>
            <a:chExt cx="397" cy="721"/>
          </a:xfrm>
        </p:grpSpPr>
        <p:sp>
          <p:nvSpPr>
            <p:cNvPr id="164951" name="Freeform 71"/>
            <p:cNvSpPr/>
            <p:nvPr/>
          </p:nvSpPr>
          <p:spPr>
            <a:xfrm>
              <a:off x="1914" y="2179"/>
              <a:ext cx="385" cy="721"/>
            </a:xfrm>
            <a:custGeom>
              <a:avLst/>
              <a:gdLst>
                <a:gd name="txL" fmla="*/ 0 w 385"/>
                <a:gd name="txT" fmla="*/ 0 h 721"/>
                <a:gd name="txR" fmla="*/ 385 w 385"/>
                <a:gd name="txB" fmla="*/ 721 h 721"/>
              </a:gdLst>
              <a:ahLst/>
              <a:cxnLst>
                <a:cxn ang="0">
                  <a:pos x="384" y="624"/>
                </a:cxn>
                <a:cxn ang="0">
                  <a:pos x="240" y="720"/>
                </a:cxn>
                <a:cxn ang="0">
                  <a:pos x="0" y="192"/>
                </a:cxn>
                <a:cxn ang="0">
                  <a:pos x="384" y="0"/>
                </a:cxn>
                <a:cxn ang="0">
                  <a:pos x="384" y="624"/>
                </a:cxn>
              </a:cxnLst>
              <a:rect l="txL" t="txT" r="txR" b="txB"/>
              <a:pathLst>
                <a:path w="385" h="721">
                  <a:moveTo>
                    <a:pt x="384" y="624"/>
                  </a:moveTo>
                  <a:lnTo>
                    <a:pt x="240" y="720"/>
                  </a:lnTo>
                  <a:lnTo>
                    <a:pt x="0" y="192"/>
                  </a:lnTo>
                  <a:lnTo>
                    <a:pt x="384" y="0"/>
                  </a:lnTo>
                  <a:lnTo>
                    <a:pt x="384" y="624"/>
                  </a:lnTo>
                </a:path>
              </a:pathLst>
            </a:custGeom>
            <a:solidFill>
              <a:schemeClr val="tx1"/>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52" name="Rectangle 72"/>
            <p:cNvSpPr/>
            <p:nvPr/>
          </p:nvSpPr>
          <p:spPr>
            <a:xfrm rot="-1680000">
              <a:off x="2002" y="2353"/>
              <a:ext cx="309" cy="378"/>
            </a:xfrm>
            <a:prstGeom prst="rect">
              <a:avLst/>
            </a:prstGeom>
            <a:noFill/>
            <a:ln w="9525">
              <a:noFill/>
            </a:ln>
          </p:spPr>
          <p:txBody>
            <a:bodyPr wrap="none" lIns="92075" tIns="46038" rIns="92075" bIns="46038">
              <a:spAutoFit/>
            </a:bodyPr>
            <a:p>
              <a:r>
                <a:rPr lang="en-US" altLang="zh-CN" sz="3200" b="0">
                  <a:solidFill>
                    <a:schemeClr val="bg2"/>
                  </a:solidFill>
                  <a:latin typeface="Arial Black" panose="020B0A04020102020204" pitchFamily="34" charset="0"/>
                  <a:ea typeface="宋体" panose="02010600030101010101" pitchFamily="2" charset="-122"/>
                </a:rPr>
                <a:t>B</a:t>
              </a:r>
              <a:endParaRPr lang="en-US" altLang="zh-CN" sz="3200" b="0">
                <a:solidFill>
                  <a:schemeClr val="bg2"/>
                </a:solidFill>
                <a:latin typeface="Arial Black" panose="020B0A04020102020204" pitchFamily="34" charset="0"/>
                <a:ea typeface="宋体" panose="02010600030101010101" pitchFamily="2" charset="-122"/>
              </a:endParaRPr>
            </a:p>
          </p:txBody>
        </p:sp>
      </p:grpSp>
      <p:grpSp>
        <p:nvGrpSpPr>
          <p:cNvPr id="164917" name="Group 73"/>
          <p:cNvGrpSpPr/>
          <p:nvPr/>
        </p:nvGrpSpPr>
        <p:grpSpPr>
          <a:xfrm>
            <a:off x="4149725" y="4525963"/>
            <a:ext cx="644525" cy="1106487"/>
            <a:chOff x="2346" y="2995"/>
            <a:chExt cx="398" cy="721"/>
          </a:xfrm>
        </p:grpSpPr>
        <p:sp>
          <p:nvSpPr>
            <p:cNvPr id="164949" name="Freeform 74"/>
            <p:cNvSpPr/>
            <p:nvPr/>
          </p:nvSpPr>
          <p:spPr>
            <a:xfrm>
              <a:off x="2346" y="2995"/>
              <a:ext cx="385" cy="721"/>
            </a:xfrm>
            <a:custGeom>
              <a:avLst/>
              <a:gdLst>
                <a:gd name="txL" fmla="*/ 0 w 385"/>
                <a:gd name="txT" fmla="*/ 0 h 721"/>
                <a:gd name="txR" fmla="*/ 385 w 385"/>
                <a:gd name="txB" fmla="*/ 721 h 721"/>
              </a:gdLst>
              <a:ahLst/>
              <a:cxnLst>
                <a:cxn ang="0">
                  <a:pos x="384" y="624"/>
                </a:cxn>
                <a:cxn ang="0">
                  <a:pos x="240" y="720"/>
                </a:cxn>
                <a:cxn ang="0">
                  <a:pos x="0" y="192"/>
                </a:cxn>
                <a:cxn ang="0">
                  <a:pos x="384" y="0"/>
                </a:cxn>
                <a:cxn ang="0">
                  <a:pos x="384" y="624"/>
                </a:cxn>
              </a:cxnLst>
              <a:rect l="txL" t="txT" r="txR" b="txB"/>
              <a:pathLst>
                <a:path w="385" h="721">
                  <a:moveTo>
                    <a:pt x="384" y="624"/>
                  </a:moveTo>
                  <a:lnTo>
                    <a:pt x="240" y="720"/>
                  </a:lnTo>
                  <a:lnTo>
                    <a:pt x="0" y="192"/>
                  </a:lnTo>
                  <a:lnTo>
                    <a:pt x="384" y="0"/>
                  </a:lnTo>
                  <a:lnTo>
                    <a:pt x="384" y="624"/>
                  </a:lnTo>
                </a:path>
              </a:pathLst>
            </a:custGeom>
            <a:solidFill>
              <a:schemeClr val="tx1"/>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50" name="Rectangle 75"/>
            <p:cNvSpPr/>
            <p:nvPr/>
          </p:nvSpPr>
          <p:spPr>
            <a:xfrm rot="-1680000">
              <a:off x="2435" y="3169"/>
              <a:ext cx="309" cy="377"/>
            </a:xfrm>
            <a:prstGeom prst="rect">
              <a:avLst/>
            </a:prstGeom>
            <a:noFill/>
            <a:ln w="9525">
              <a:noFill/>
            </a:ln>
          </p:spPr>
          <p:txBody>
            <a:bodyPr wrap="none" lIns="92075" tIns="46038" rIns="92075" bIns="46038">
              <a:spAutoFit/>
            </a:bodyPr>
            <a:p>
              <a:r>
                <a:rPr lang="en-US" altLang="zh-CN" sz="3200" b="0">
                  <a:solidFill>
                    <a:schemeClr val="bg2"/>
                  </a:solidFill>
                  <a:latin typeface="Arial Black" panose="020B0A04020102020204" pitchFamily="34" charset="0"/>
                  <a:ea typeface="宋体" panose="02010600030101010101" pitchFamily="2" charset="-122"/>
                </a:rPr>
                <a:t>C</a:t>
              </a:r>
              <a:endParaRPr lang="en-US" altLang="zh-CN" sz="3200" b="0">
                <a:solidFill>
                  <a:schemeClr val="bg2"/>
                </a:solidFill>
                <a:latin typeface="Arial Black" panose="020B0A04020102020204" pitchFamily="34" charset="0"/>
                <a:ea typeface="宋体" panose="02010600030101010101" pitchFamily="2" charset="-122"/>
              </a:endParaRPr>
            </a:p>
          </p:txBody>
        </p:sp>
      </p:grpSp>
      <p:grpSp>
        <p:nvGrpSpPr>
          <p:cNvPr id="164918" name="Group 76"/>
          <p:cNvGrpSpPr/>
          <p:nvPr/>
        </p:nvGrpSpPr>
        <p:grpSpPr>
          <a:xfrm>
            <a:off x="4851400" y="2019300"/>
            <a:ext cx="644525" cy="1108075"/>
            <a:chOff x="2778" y="1363"/>
            <a:chExt cx="397" cy="721"/>
          </a:xfrm>
        </p:grpSpPr>
        <p:sp>
          <p:nvSpPr>
            <p:cNvPr id="164947" name="Freeform 77"/>
            <p:cNvSpPr/>
            <p:nvPr/>
          </p:nvSpPr>
          <p:spPr>
            <a:xfrm>
              <a:off x="2778" y="1363"/>
              <a:ext cx="385" cy="721"/>
            </a:xfrm>
            <a:custGeom>
              <a:avLst/>
              <a:gdLst>
                <a:gd name="txL" fmla="*/ 0 w 385"/>
                <a:gd name="txT" fmla="*/ 0 h 721"/>
                <a:gd name="txR" fmla="*/ 385 w 385"/>
                <a:gd name="txB" fmla="*/ 721 h 721"/>
              </a:gdLst>
              <a:ahLst/>
              <a:cxnLst>
                <a:cxn ang="0">
                  <a:pos x="384" y="624"/>
                </a:cxn>
                <a:cxn ang="0">
                  <a:pos x="240" y="720"/>
                </a:cxn>
                <a:cxn ang="0">
                  <a:pos x="0" y="192"/>
                </a:cxn>
                <a:cxn ang="0">
                  <a:pos x="384" y="0"/>
                </a:cxn>
                <a:cxn ang="0">
                  <a:pos x="384" y="624"/>
                </a:cxn>
              </a:cxnLst>
              <a:rect l="txL" t="txT" r="txR" b="txB"/>
              <a:pathLst>
                <a:path w="385" h="721">
                  <a:moveTo>
                    <a:pt x="384" y="624"/>
                  </a:moveTo>
                  <a:lnTo>
                    <a:pt x="240" y="720"/>
                  </a:lnTo>
                  <a:lnTo>
                    <a:pt x="0" y="192"/>
                  </a:lnTo>
                  <a:lnTo>
                    <a:pt x="384" y="0"/>
                  </a:lnTo>
                  <a:lnTo>
                    <a:pt x="384" y="624"/>
                  </a:lnTo>
                </a:path>
              </a:pathLst>
            </a:custGeom>
            <a:solidFill>
              <a:schemeClr val="tx1"/>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48" name="Rectangle 78"/>
            <p:cNvSpPr/>
            <p:nvPr/>
          </p:nvSpPr>
          <p:spPr>
            <a:xfrm rot="-1680000">
              <a:off x="2867" y="1538"/>
              <a:ext cx="308" cy="378"/>
            </a:xfrm>
            <a:prstGeom prst="rect">
              <a:avLst/>
            </a:prstGeom>
            <a:noFill/>
            <a:ln w="9525">
              <a:noFill/>
            </a:ln>
          </p:spPr>
          <p:txBody>
            <a:bodyPr wrap="none" lIns="92075" tIns="46038" rIns="92075" bIns="46038">
              <a:spAutoFit/>
            </a:bodyPr>
            <a:p>
              <a:r>
                <a:rPr lang="en-US" altLang="zh-CN" sz="3200" b="0">
                  <a:solidFill>
                    <a:schemeClr val="bg2"/>
                  </a:solidFill>
                  <a:latin typeface="Arial Black" panose="020B0A04020102020204" pitchFamily="34" charset="0"/>
                  <a:ea typeface="宋体" panose="02010600030101010101" pitchFamily="2" charset="-122"/>
                </a:rPr>
                <a:t>A</a:t>
              </a:r>
              <a:endParaRPr lang="en-US" altLang="zh-CN" sz="3200" b="0">
                <a:solidFill>
                  <a:schemeClr val="bg2"/>
                </a:solidFill>
                <a:latin typeface="Arial Black" panose="020B0A04020102020204" pitchFamily="34" charset="0"/>
                <a:ea typeface="宋体" panose="02010600030101010101" pitchFamily="2" charset="-122"/>
              </a:endParaRPr>
            </a:p>
          </p:txBody>
        </p:sp>
      </p:grpSp>
      <p:grpSp>
        <p:nvGrpSpPr>
          <p:cNvPr id="164919" name="Group 79"/>
          <p:cNvGrpSpPr/>
          <p:nvPr/>
        </p:nvGrpSpPr>
        <p:grpSpPr>
          <a:xfrm>
            <a:off x="6958013" y="2019300"/>
            <a:ext cx="644525" cy="1108075"/>
            <a:chOff x="4074" y="1363"/>
            <a:chExt cx="398" cy="721"/>
          </a:xfrm>
        </p:grpSpPr>
        <p:sp>
          <p:nvSpPr>
            <p:cNvPr id="164945" name="Freeform 80"/>
            <p:cNvSpPr/>
            <p:nvPr/>
          </p:nvSpPr>
          <p:spPr>
            <a:xfrm>
              <a:off x="4074" y="1363"/>
              <a:ext cx="385" cy="721"/>
            </a:xfrm>
            <a:custGeom>
              <a:avLst/>
              <a:gdLst>
                <a:gd name="txL" fmla="*/ 0 w 385"/>
                <a:gd name="txT" fmla="*/ 0 h 721"/>
                <a:gd name="txR" fmla="*/ 385 w 385"/>
                <a:gd name="txB" fmla="*/ 721 h 721"/>
              </a:gdLst>
              <a:ahLst/>
              <a:cxnLst>
                <a:cxn ang="0">
                  <a:pos x="384" y="624"/>
                </a:cxn>
                <a:cxn ang="0">
                  <a:pos x="240" y="720"/>
                </a:cxn>
                <a:cxn ang="0">
                  <a:pos x="0" y="192"/>
                </a:cxn>
                <a:cxn ang="0">
                  <a:pos x="384" y="0"/>
                </a:cxn>
                <a:cxn ang="0">
                  <a:pos x="384" y="624"/>
                </a:cxn>
              </a:cxnLst>
              <a:rect l="txL" t="txT" r="txR" b="txB"/>
              <a:pathLst>
                <a:path w="385" h="721">
                  <a:moveTo>
                    <a:pt x="384" y="624"/>
                  </a:moveTo>
                  <a:lnTo>
                    <a:pt x="240" y="720"/>
                  </a:lnTo>
                  <a:lnTo>
                    <a:pt x="0" y="192"/>
                  </a:lnTo>
                  <a:lnTo>
                    <a:pt x="384" y="0"/>
                  </a:lnTo>
                  <a:lnTo>
                    <a:pt x="384" y="624"/>
                  </a:lnTo>
                </a:path>
              </a:pathLst>
            </a:custGeom>
            <a:solidFill>
              <a:schemeClr val="tx1"/>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46" name="Rectangle 81"/>
            <p:cNvSpPr/>
            <p:nvPr/>
          </p:nvSpPr>
          <p:spPr>
            <a:xfrm rot="-1680000">
              <a:off x="4164" y="1537"/>
              <a:ext cx="308" cy="378"/>
            </a:xfrm>
            <a:prstGeom prst="rect">
              <a:avLst/>
            </a:prstGeom>
            <a:noFill/>
            <a:ln w="9525">
              <a:noFill/>
            </a:ln>
          </p:spPr>
          <p:txBody>
            <a:bodyPr wrap="none" lIns="92075" tIns="46038" rIns="92075" bIns="46038">
              <a:spAutoFit/>
            </a:bodyPr>
            <a:p>
              <a:r>
                <a:rPr lang="en-US" altLang="zh-CN" sz="3200" b="0">
                  <a:solidFill>
                    <a:schemeClr val="bg2"/>
                  </a:solidFill>
                  <a:latin typeface="Arial Black" panose="020B0A04020102020204" pitchFamily="34" charset="0"/>
                  <a:ea typeface="宋体" panose="02010600030101010101" pitchFamily="2" charset="-122"/>
                </a:rPr>
                <a:t>A</a:t>
              </a:r>
              <a:endParaRPr lang="en-US" altLang="zh-CN" sz="3200" b="0">
                <a:solidFill>
                  <a:schemeClr val="bg2"/>
                </a:solidFill>
                <a:latin typeface="Arial Black" panose="020B0A04020102020204" pitchFamily="34" charset="0"/>
                <a:ea typeface="宋体" panose="02010600030101010101" pitchFamily="2" charset="-122"/>
              </a:endParaRPr>
            </a:p>
          </p:txBody>
        </p:sp>
      </p:grpSp>
      <p:grpSp>
        <p:nvGrpSpPr>
          <p:cNvPr id="164920" name="Group 82"/>
          <p:cNvGrpSpPr/>
          <p:nvPr/>
        </p:nvGrpSpPr>
        <p:grpSpPr>
          <a:xfrm>
            <a:off x="5553075" y="3273425"/>
            <a:ext cx="642938" cy="1106488"/>
            <a:chOff x="3210" y="2179"/>
            <a:chExt cx="396" cy="721"/>
          </a:xfrm>
        </p:grpSpPr>
        <p:sp>
          <p:nvSpPr>
            <p:cNvPr id="164943" name="Freeform 83"/>
            <p:cNvSpPr/>
            <p:nvPr/>
          </p:nvSpPr>
          <p:spPr>
            <a:xfrm>
              <a:off x="3210" y="2179"/>
              <a:ext cx="385" cy="721"/>
            </a:xfrm>
            <a:custGeom>
              <a:avLst/>
              <a:gdLst>
                <a:gd name="txL" fmla="*/ 0 w 385"/>
                <a:gd name="txT" fmla="*/ 0 h 721"/>
                <a:gd name="txR" fmla="*/ 385 w 385"/>
                <a:gd name="txB" fmla="*/ 721 h 721"/>
              </a:gdLst>
              <a:ahLst/>
              <a:cxnLst>
                <a:cxn ang="0">
                  <a:pos x="384" y="624"/>
                </a:cxn>
                <a:cxn ang="0">
                  <a:pos x="240" y="720"/>
                </a:cxn>
                <a:cxn ang="0">
                  <a:pos x="0" y="192"/>
                </a:cxn>
                <a:cxn ang="0">
                  <a:pos x="384" y="0"/>
                </a:cxn>
                <a:cxn ang="0">
                  <a:pos x="384" y="624"/>
                </a:cxn>
              </a:cxnLst>
              <a:rect l="txL" t="txT" r="txR" b="txB"/>
              <a:pathLst>
                <a:path w="385" h="721">
                  <a:moveTo>
                    <a:pt x="384" y="624"/>
                  </a:moveTo>
                  <a:lnTo>
                    <a:pt x="240" y="720"/>
                  </a:lnTo>
                  <a:lnTo>
                    <a:pt x="0" y="192"/>
                  </a:lnTo>
                  <a:lnTo>
                    <a:pt x="384" y="0"/>
                  </a:lnTo>
                  <a:lnTo>
                    <a:pt x="384" y="624"/>
                  </a:lnTo>
                </a:path>
              </a:pathLst>
            </a:custGeom>
            <a:solidFill>
              <a:schemeClr val="tx1"/>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44" name="Rectangle 84"/>
            <p:cNvSpPr/>
            <p:nvPr/>
          </p:nvSpPr>
          <p:spPr>
            <a:xfrm rot="-1680000">
              <a:off x="3298" y="2353"/>
              <a:ext cx="308" cy="378"/>
            </a:xfrm>
            <a:prstGeom prst="rect">
              <a:avLst/>
            </a:prstGeom>
            <a:noFill/>
            <a:ln w="9525">
              <a:noFill/>
            </a:ln>
          </p:spPr>
          <p:txBody>
            <a:bodyPr wrap="none" lIns="92075" tIns="46038" rIns="92075" bIns="46038">
              <a:spAutoFit/>
            </a:bodyPr>
            <a:p>
              <a:r>
                <a:rPr lang="en-US" altLang="zh-CN" sz="3200" b="0">
                  <a:solidFill>
                    <a:schemeClr val="bg2"/>
                  </a:solidFill>
                  <a:latin typeface="Arial Black" panose="020B0A04020102020204" pitchFamily="34" charset="0"/>
                  <a:ea typeface="宋体" panose="02010600030101010101" pitchFamily="2" charset="-122"/>
                </a:rPr>
                <a:t>B</a:t>
              </a:r>
              <a:endParaRPr lang="en-US" altLang="zh-CN" sz="3200" b="0">
                <a:solidFill>
                  <a:schemeClr val="bg2"/>
                </a:solidFill>
                <a:latin typeface="Arial Black" panose="020B0A04020102020204" pitchFamily="34" charset="0"/>
                <a:ea typeface="宋体" panose="02010600030101010101" pitchFamily="2" charset="-122"/>
              </a:endParaRPr>
            </a:p>
          </p:txBody>
        </p:sp>
      </p:grpSp>
      <p:grpSp>
        <p:nvGrpSpPr>
          <p:cNvPr id="164921" name="Group 85"/>
          <p:cNvGrpSpPr/>
          <p:nvPr/>
        </p:nvGrpSpPr>
        <p:grpSpPr>
          <a:xfrm>
            <a:off x="7659688" y="3273425"/>
            <a:ext cx="641350" cy="1106488"/>
            <a:chOff x="4506" y="2179"/>
            <a:chExt cx="396" cy="721"/>
          </a:xfrm>
        </p:grpSpPr>
        <p:sp>
          <p:nvSpPr>
            <p:cNvPr id="164941" name="Freeform 86"/>
            <p:cNvSpPr/>
            <p:nvPr/>
          </p:nvSpPr>
          <p:spPr>
            <a:xfrm>
              <a:off x="4506" y="2179"/>
              <a:ext cx="385" cy="721"/>
            </a:xfrm>
            <a:custGeom>
              <a:avLst/>
              <a:gdLst>
                <a:gd name="txL" fmla="*/ 0 w 385"/>
                <a:gd name="txT" fmla="*/ 0 h 721"/>
                <a:gd name="txR" fmla="*/ 385 w 385"/>
                <a:gd name="txB" fmla="*/ 721 h 721"/>
              </a:gdLst>
              <a:ahLst/>
              <a:cxnLst>
                <a:cxn ang="0">
                  <a:pos x="384" y="624"/>
                </a:cxn>
                <a:cxn ang="0">
                  <a:pos x="240" y="720"/>
                </a:cxn>
                <a:cxn ang="0">
                  <a:pos x="0" y="192"/>
                </a:cxn>
                <a:cxn ang="0">
                  <a:pos x="384" y="0"/>
                </a:cxn>
                <a:cxn ang="0">
                  <a:pos x="384" y="624"/>
                </a:cxn>
              </a:cxnLst>
              <a:rect l="txL" t="txT" r="txR" b="txB"/>
              <a:pathLst>
                <a:path w="385" h="721">
                  <a:moveTo>
                    <a:pt x="384" y="624"/>
                  </a:moveTo>
                  <a:lnTo>
                    <a:pt x="240" y="720"/>
                  </a:lnTo>
                  <a:lnTo>
                    <a:pt x="0" y="192"/>
                  </a:lnTo>
                  <a:lnTo>
                    <a:pt x="384" y="0"/>
                  </a:lnTo>
                  <a:lnTo>
                    <a:pt x="384" y="624"/>
                  </a:lnTo>
                </a:path>
              </a:pathLst>
            </a:custGeom>
            <a:solidFill>
              <a:schemeClr val="tx1"/>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42" name="Rectangle 87"/>
            <p:cNvSpPr/>
            <p:nvPr/>
          </p:nvSpPr>
          <p:spPr>
            <a:xfrm rot="-1680000">
              <a:off x="4594" y="2353"/>
              <a:ext cx="308" cy="378"/>
            </a:xfrm>
            <a:prstGeom prst="rect">
              <a:avLst/>
            </a:prstGeom>
            <a:noFill/>
            <a:ln w="9525">
              <a:noFill/>
            </a:ln>
          </p:spPr>
          <p:txBody>
            <a:bodyPr wrap="none" lIns="92075" tIns="46038" rIns="92075" bIns="46038">
              <a:spAutoFit/>
            </a:bodyPr>
            <a:p>
              <a:r>
                <a:rPr lang="en-US" altLang="zh-CN" sz="3200" b="0">
                  <a:solidFill>
                    <a:schemeClr val="bg2"/>
                  </a:solidFill>
                  <a:latin typeface="Arial Black" panose="020B0A04020102020204" pitchFamily="34" charset="0"/>
                  <a:ea typeface="宋体" panose="02010600030101010101" pitchFamily="2" charset="-122"/>
                </a:rPr>
                <a:t>B</a:t>
              </a:r>
              <a:endParaRPr lang="en-US" altLang="zh-CN" sz="3200" b="0">
                <a:solidFill>
                  <a:schemeClr val="bg2"/>
                </a:solidFill>
                <a:latin typeface="Arial Black" panose="020B0A04020102020204" pitchFamily="34" charset="0"/>
                <a:ea typeface="宋体" panose="02010600030101010101" pitchFamily="2" charset="-122"/>
              </a:endParaRPr>
            </a:p>
          </p:txBody>
        </p:sp>
      </p:grpSp>
      <p:grpSp>
        <p:nvGrpSpPr>
          <p:cNvPr id="164922" name="Group 88"/>
          <p:cNvGrpSpPr/>
          <p:nvPr/>
        </p:nvGrpSpPr>
        <p:grpSpPr>
          <a:xfrm>
            <a:off x="6254750" y="4525963"/>
            <a:ext cx="644525" cy="1106487"/>
            <a:chOff x="3642" y="2995"/>
            <a:chExt cx="397" cy="721"/>
          </a:xfrm>
        </p:grpSpPr>
        <p:sp>
          <p:nvSpPr>
            <p:cNvPr id="164939" name="Freeform 89"/>
            <p:cNvSpPr/>
            <p:nvPr/>
          </p:nvSpPr>
          <p:spPr>
            <a:xfrm>
              <a:off x="3642" y="2995"/>
              <a:ext cx="385" cy="721"/>
            </a:xfrm>
            <a:custGeom>
              <a:avLst/>
              <a:gdLst>
                <a:gd name="txL" fmla="*/ 0 w 385"/>
                <a:gd name="txT" fmla="*/ 0 h 721"/>
                <a:gd name="txR" fmla="*/ 385 w 385"/>
                <a:gd name="txB" fmla="*/ 721 h 721"/>
              </a:gdLst>
              <a:ahLst/>
              <a:cxnLst>
                <a:cxn ang="0">
                  <a:pos x="384" y="624"/>
                </a:cxn>
                <a:cxn ang="0">
                  <a:pos x="240" y="720"/>
                </a:cxn>
                <a:cxn ang="0">
                  <a:pos x="0" y="192"/>
                </a:cxn>
                <a:cxn ang="0">
                  <a:pos x="384" y="0"/>
                </a:cxn>
                <a:cxn ang="0">
                  <a:pos x="384" y="624"/>
                </a:cxn>
              </a:cxnLst>
              <a:rect l="txL" t="txT" r="txR" b="txB"/>
              <a:pathLst>
                <a:path w="385" h="721">
                  <a:moveTo>
                    <a:pt x="384" y="624"/>
                  </a:moveTo>
                  <a:lnTo>
                    <a:pt x="240" y="720"/>
                  </a:lnTo>
                  <a:lnTo>
                    <a:pt x="0" y="192"/>
                  </a:lnTo>
                  <a:lnTo>
                    <a:pt x="384" y="0"/>
                  </a:lnTo>
                  <a:lnTo>
                    <a:pt x="384" y="624"/>
                  </a:lnTo>
                </a:path>
              </a:pathLst>
            </a:custGeom>
            <a:solidFill>
              <a:schemeClr val="tx1"/>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40" name="Rectangle 90"/>
            <p:cNvSpPr/>
            <p:nvPr/>
          </p:nvSpPr>
          <p:spPr>
            <a:xfrm rot="-1680000">
              <a:off x="3731" y="3170"/>
              <a:ext cx="308" cy="377"/>
            </a:xfrm>
            <a:prstGeom prst="rect">
              <a:avLst/>
            </a:prstGeom>
            <a:noFill/>
            <a:ln w="9525">
              <a:noFill/>
            </a:ln>
          </p:spPr>
          <p:txBody>
            <a:bodyPr wrap="none" lIns="92075" tIns="46038" rIns="92075" bIns="46038">
              <a:spAutoFit/>
            </a:bodyPr>
            <a:p>
              <a:r>
                <a:rPr lang="en-US" altLang="zh-CN" sz="3200" b="0">
                  <a:solidFill>
                    <a:schemeClr val="bg2"/>
                  </a:solidFill>
                  <a:latin typeface="Arial Black" panose="020B0A04020102020204" pitchFamily="34" charset="0"/>
                  <a:ea typeface="宋体" panose="02010600030101010101" pitchFamily="2" charset="-122"/>
                </a:rPr>
                <a:t>C</a:t>
              </a:r>
              <a:endParaRPr lang="en-US" altLang="zh-CN" sz="3200" b="0">
                <a:solidFill>
                  <a:schemeClr val="bg2"/>
                </a:solidFill>
                <a:latin typeface="Arial Black" panose="020B0A04020102020204" pitchFamily="34" charset="0"/>
                <a:ea typeface="宋体" panose="02010600030101010101" pitchFamily="2" charset="-122"/>
              </a:endParaRPr>
            </a:p>
          </p:txBody>
        </p:sp>
      </p:grpSp>
      <p:sp>
        <p:nvSpPr>
          <p:cNvPr id="164923" name="Rectangle 91"/>
          <p:cNvSpPr/>
          <p:nvPr/>
        </p:nvSpPr>
        <p:spPr>
          <a:xfrm>
            <a:off x="1716088" y="3184525"/>
            <a:ext cx="812800" cy="457200"/>
          </a:xfrm>
          <a:prstGeom prst="rect">
            <a:avLst/>
          </a:prstGeom>
          <a:noFill/>
          <a:ln w="9525">
            <a:noFill/>
          </a:ln>
        </p:spPr>
        <p:txBody>
          <a:bodyPr wrap="none" lIns="92075" tIns="46038" rIns="92075" bIns="46038">
            <a:spAutoFit/>
          </a:bodyPr>
          <a:p>
            <a:r>
              <a:rPr lang="en-US" altLang="zh-CN" sz="2400">
                <a:solidFill>
                  <a:schemeClr val="bg2"/>
                </a:solidFill>
                <a:latin typeface="Arial" panose="020B0604020202020204" pitchFamily="34" charset="0"/>
                <a:ea typeface="宋体" panose="02010600030101010101" pitchFamily="2" charset="-122"/>
              </a:rPr>
              <a:t>type</a:t>
            </a:r>
            <a:endParaRPr lang="en-US" altLang="zh-CN" sz="2400">
              <a:solidFill>
                <a:schemeClr val="bg2"/>
              </a:solidFill>
              <a:latin typeface="Arial" panose="020B0604020202020204" pitchFamily="34" charset="0"/>
              <a:ea typeface="宋体" panose="02010600030101010101" pitchFamily="2" charset="-122"/>
            </a:endParaRPr>
          </a:p>
        </p:txBody>
      </p:sp>
      <p:sp>
        <p:nvSpPr>
          <p:cNvPr id="164924" name="Rectangle 92"/>
          <p:cNvSpPr/>
          <p:nvPr/>
        </p:nvSpPr>
        <p:spPr>
          <a:xfrm>
            <a:off x="1733550" y="1946275"/>
            <a:ext cx="811213" cy="457200"/>
          </a:xfrm>
          <a:prstGeom prst="rect">
            <a:avLst/>
          </a:prstGeom>
          <a:noFill/>
          <a:ln w="9525">
            <a:noFill/>
          </a:ln>
        </p:spPr>
        <p:txBody>
          <a:bodyPr wrap="none" lIns="92075" tIns="46038" rIns="92075" bIns="46038">
            <a:spAutoFit/>
          </a:bodyPr>
          <a:p>
            <a:pPr defTabSz="824230" eaLnBrk="0" hangingPunct="0"/>
            <a:r>
              <a:rPr lang="en-US" altLang="zh-CN" sz="2400">
                <a:solidFill>
                  <a:schemeClr val="bg2"/>
                </a:solidFill>
                <a:latin typeface="Arial" panose="020B0604020202020204" pitchFamily="34" charset="0"/>
                <a:ea typeface="宋体" panose="02010600030101010101" pitchFamily="2" charset="-122"/>
              </a:rPr>
              <a:t>type</a:t>
            </a:r>
            <a:endParaRPr lang="en-US" altLang="zh-CN" sz="2400">
              <a:solidFill>
                <a:schemeClr val="bg2"/>
              </a:solidFill>
              <a:latin typeface="Arial" panose="020B0604020202020204" pitchFamily="34" charset="0"/>
              <a:ea typeface="宋体" panose="02010600030101010101" pitchFamily="2" charset="-122"/>
            </a:endParaRPr>
          </a:p>
        </p:txBody>
      </p:sp>
      <p:sp>
        <p:nvSpPr>
          <p:cNvPr id="164925" name="Rectangle 93"/>
          <p:cNvSpPr/>
          <p:nvPr/>
        </p:nvSpPr>
        <p:spPr>
          <a:xfrm>
            <a:off x="1733550" y="4378325"/>
            <a:ext cx="811213" cy="457200"/>
          </a:xfrm>
          <a:prstGeom prst="rect">
            <a:avLst/>
          </a:prstGeom>
          <a:noFill/>
          <a:ln w="9525">
            <a:noFill/>
          </a:ln>
        </p:spPr>
        <p:txBody>
          <a:bodyPr wrap="none" lIns="92075" tIns="46038" rIns="92075" bIns="46038">
            <a:spAutoFit/>
          </a:bodyPr>
          <a:p>
            <a:pPr defTabSz="824230" eaLnBrk="0" hangingPunct="0"/>
            <a:r>
              <a:rPr lang="en-US" altLang="zh-CN" sz="2400">
                <a:solidFill>
                  <a:schemeClr val="bg2"/>
                </a:solidFill>
                <a:latin typeface="Arial" panose="020B0604020202020204" pitchFamily="34" charset="0"/>
                <a:ea typeface="宋体" panose="02010600030101010101" pitchFamily="2" charset="-122"/>
              </a:rPr>
              <a:t>type</a:t>
            </a:r>
            <a:endParaRPr lang="en-US" altLang="zh-CN" sz="2400">
              <a:solidFill>
                <a:schemeClr val="bg2"/>
              </a:solidFill>
              <a:latin typeface="Arial" panose="020B0604020202020204" pitchFamily="34" charset="0"/>
              <a:ea typeface="宋体" panose="02010600030101010101" pitchFamily="2" charset="-122"/>
            </a:endParaRPr>
          </a:p>
        </p:txBody>
      </p:sp>
      <p:sp>
        <p:nvSpPr>
          <p:cNvPr id="164926" name="Rectangle 94"/>
          <p:cNvSpPr/>
          <p:nvPr/>
        </p:nvSpPr>
        <p:spPr>
          <a:xfrm>
            <a:off x="1951038" y="2286000"/>
            <a:ext cx="476250" cy="579438"/>
          </a:xfrm>
          <a:prstGeom prst="rect">
            <a:avLst/>
          </a:prstGeom>
          <a:noFill/>
          <a:ln w="9525">
            <a:noFill/>
          </a:ln>
        </p:spPr>
        <p:txBody>
          <a:bodyPr wrap="none" lIns="92075" tIns="46038" rIns="92075" bIns="46038">
            <a:spAutoFit/>
          </a:bodyPr>
          <a:p>
            <a:r>
              <a:rPr lang="en-US" altLang="zh-CN" sz="3200">
                <a:solidFill>
                  <a:schemeClr val="bg2"/>
                </a:solidFill>
                <a:latin typeface="Arial" panose="020B0604020202020204" pitchFamily="34" charset="0"/>
                <a:ea typeface="宋体" panose="02010600030101010101" pitchFamily="2" charset="-122"/>
              </a:rPr>
              <a:t>A</a:t>
            </a:r>
            <a:endParaRPr lang="en-US" altLang="zh-CN" sz="3200">
              <a:solidFill>
                <a:schemeClr val="bg2"/>
              </a:solidFill>
              <a:latin typeface="Arial" panose="020B0604020202020204" pitchFamily="34" charset="0"/>
              <a:ea typeface="宋体" panose="02010600030101010101" pitchFamily="2" charset="-122"/>
            </a:endParaRPr>
          </a:p>
        </p:txBody>
      </p:sp>
      <p:sp>
        <p:nvSpPr>
          <p:cNvPr id="164927" name="Rectangle 95"/>
          <p:cNvSpPr/>
          <p:nvPr/>
        </p:nvSpPr>
        <p:spPr>
          <a:xfrm>
            <a:off x="1951038" y="3538538"/>
            <a:ext cx="476250" cy="579437"/>
          </a:xfrm>
          <a:prstGeom prst="rect">
            <a:avLst/>
          </a:prstGeom>
          <a:noFill/>
          <a:ln w="9525">
            <a:noFill/>
          </a:ln>
        </p:spPr>
        <p:txBody>
          <a:bodyPr wrap="none" lIns="92075" tIns="46038" rIns="92075" bIns="46038">
            <a:spAutoFit/>
          </a:bodyPr>
          <a:p>
            <a:r>
              <a:rPr lang="en-US" altLang="zh-CN" sz="3200">
                <a:solidFill>
                  <a:schemeClr val="bg2"/>
                </a:solidFill>
                <a:latin typeface="Arial" panose="020B0604020202020204" pitchFamily="34" charset="0"/>
                <a:ea typeface="宋体" panose="02010600030101010101" pitchFamily="2" charset="-122"/>
              </a:rPr>
              <a:t>B</a:t>
            </a:r>
            <a:endParaRPr lang="en-US" altLang="zh-CN" sz="3200">
              <a:solidFill>
                <a:schemeClr val="bg2"/>
              </a:solidFill>
              <a:latin typeface="Arial" panose="020B0604020202020204" pitchFamily="34" charset="0"/>
              <a:ea typeface="宋体" panose="02010600030101010101" pitchFamily="2" charset="-122"/>
            </a:endParaRPr>
          </a:p>
        </p:txBody>
      </p:sp>
      <p:sp>
        <p:nvSpPr>
          <p:cNvPr id="164928" name="Rectangle 96"/>
          <p:cNvSpPr/>
          <p:nvPr/>
        </p:nvSpPr>
        <p:spPr>
          <a:xfrm>
            <a:off x="1951038" y="4718050"/>
            <a:ext cx="476250" cy="579438"/>
          </a:xfrm>
          <a:prstGeom prst="rect">
            <a:avLst/>
          </a:prstGeom>
          <a:noFill/>
          <a:ln w="9525">
            <a:noFill/>
          </a:ln>
        </p:spPr>
        <p:txBody>
          <a:bodyPr wrap="none" lIns="92075" tIns="46038" rIns="92075" bIns="46038">
            <a:spAutoFit/>
          </a:bodyPr>
          <a:p>
            <a:r>
              <a:rPr lang="en-US" altLang="zh-CN" sz="3200">
                <a:solidFill>
                  <a:schemeClr val="bg2"/>
                </a:solidFill>
                <a:latin typeface="Arial" panose="020B0604020202020204" pitchFamily="34" charset="0"/>
                <a:ea typeface="宋体" panose="02010600030101010101" pitchFamily="2" charset="-122"/>
              </a:rPr>
              <a:t>C</a:t>
            </a:r>
            <a:endParaRPr lang="en-US" altLang="zh-CN" sz="3200">
              <a:solidFill>
                <a:schemeClr val="bg2"/>
              </a:solidFill>
              <a:latin typeface="Arial" panose="020B0604020202020204" pitchFamily="34" charset="0"/>
              <a:ea typeface="宋体" panose="02010600030101010101" pitchFamily="2" charset="-122"/>
            </a:endParaRPr>
          </a:p>
        </p:txBody>
      </p:sp>
      <p:sp>
        <p:nvSpPr>
          <p:cNvPr id="164929" name="Rectangle 97"/>
          <p:cNvSpPr/>
          <p:nvPr/>
        </p:nvSpPr>
        <p:spPr>
          <a:xfrm>
            <a:off x="200025" y="2286000"/>
            <a:ext cx="1657350" cy="1066800"/>
          </a:xfrm>
          <a:prstGeom prst="rect">
            <a:avLst/>
          </a:prstGeom>
          <a:noFill/>
          <a:ln w="9525">
            <a:noFill/>
          </a:ln>
        </p:spPr>
        <p:txBody>
          <a:bodyPr lIns="92075" tIns="46038" rIns="92075" bIns="46038">
            <a:spAutoFit/>
          </a:bodyPr>
          <a:p>
            <a:r>
              <a:rPr lang="zh-CN" altLang="en-US" sz="3200" b="0" dirty="0">
                <a:solidFill>
                  <a:schemeClr val="accent2"/>
                </a:solidFill>
                <a:latin typeface="Arial" panose="020B0604020202020204" pitchFamily="34" charset="0"/>
                <a:ea typeface="宋体" panose="02010600030101010101" pitchFamily="2" charset="-122"/>
              </a:rPr>
              <a:t>每行一类产品</a:t>
            </a:r>
            <a:r>
              <a:rPr lang="en-US" altLang="zh-CN" sz="3200" b="0">
                <a:solidFill>
                  <a:schemeClr val="accent2"/>
                </a:solidFill>
                <a:latin typeface="Arial" panose="020B0604020202020204" pitchFamily="34" charset="0"/>
                <a:ea typeface="宋体" panose="02010600030101010101" pitchFamily="2" charset="-122"/>
              </a:rPr>
              <a:t> </a:t>
            </a:r>
            <a:endParaRPr lang="en-US" altLang="zh-CN" sz="3200" b="0">
              <a:solidFill>
                <a:schemeClr val="accent2"/>
              </a:solidFill>
              <a:latin typeface="Arial" panose="020B0604020202020204" pitchFamily="34" charset="0"/>
            </a:endParaRPr>
          </a:p>
        </p:txBody>
      </p:sp>
      <p:sp>
        <p:nvSpPr>
          <p:cNvPr id="164930" name="Rectangle 98"/>
          <p:cNvSpPr/>
          <p:nvPr/>
        </p:nvSpPr>
        <p:spPr>
          <a:xfrm>
            <a:off x="2614613" y="1470025"/>
            <a:ext cx="5756275" cy="427038"/>
          </a:xfrm>
          <a:prstGeom prst="rect">
            <a:avLst/>
          </a:prstGeom>
          <a:noFill/>
          <a:ln w="9525">
            <a:noFill/>
          </a:ln>
        </p:spPr>
        <p:txBody>
          <a:bodyPr wrap="none" lIns="92075" tIns="46038" rIns="92075" bIns="46038">
            <a:spAutoFit/>
          </a:bodyPr>
          <a:p>
            <a:r>
              <a:rPr lang="en-US" altLang="zh-CN" sz="2200">
                <a:solidFill>
                  <a:schemeClr val="bg2"/>
                </a:solidFill>
                <a:latin typeface="Arial" panose="020B0604020202020204" pitchFamily="34" charset="0"/>
                <a:ea typeface="宋体" panose="02010600030101010101" pitchFamily="2" charset="-122"/>
              </a:rPr>
              <a:t> 7:00  7:20  7:40  8:00 8:20  8:40  9:00  9:20</a:t>
            </a:r>
            <a:endParaRPr lang="en-US" altLang="zh-CN" sz="2200">
              <a:solidFill>
                <a:schemeClr val="bg2"/>
              </a:solidFill>
              <a:latin typeface="Arial" panose="020B0604020202020204" pitchFamily="34" charset="0"/>
              <a:ea typeface="宋体" panose="02010600030101010101" pitchFamily="2" charset="-122"/>
            </a:endParaRPr>
          </a:p>
        </p:txBody>
      </p:sp>
      <p:grpSp>
        <p:nvGrpSpPr>
          <p:cNvPr id="164931" name="Group 99"/>
          <p:cNvGrpSpPr/>
          <p:nvPr/>
        </p:nvGrpSpPr>
        <p:grpSpPr>
          <a:xfrm>
            <a:off x="2668588" y="1798638"/>
            <a:ext cx="703262" cy="2506662"/>
            <a:chOff x="1434" y="1219"/>
            <a:chExt cx="433" cy="1633"/>
          </a:xfrm>
        </p:grpSpPr>
        <p:sp>
          <p:nvSpPr>
            <p:cNvPr id="164936" name="Freeform 100"/>
            <p:cNvSpPr/>
            <p:nvPr/>
          </p:nvSpPr>
          <p:spPr>
            <a:xfrm>
              <a:off x="1434" y="1699"/>
              <a:ext cx="433" cy="337"/>
            </a:xfrm>
            <a:custGeom>
              <a:avLst/>
              <a:gdLst>
                <a:gd name="txL" fmla="*/ 0 w 433"/>
                <a:gd name="txT" fmla="*/ 0 h 337"/>
                <a:gd name="txR" fmla="*/ 433 w 433"/>
                <a:gd name="txB" fmla="*/ 337 h 337"/>
              </a:gdLst>
              <a:ahLst/>
              <a:cxnLst>
                <a:cxn ang="0">
                  <a:pos x="0" y="336"/>
                </a:cxn>
                <a:cxn ang="0">
                  <a:pos x="432" y="0"/>
                </a:cxn>
                <a:cxn ang="0">
                  <a:pos x="432" y="336"/>
                </a:cxn>
                <a:cxn ang="0">
                  <a:pos x="0" y="336"/>
                </a:cxn>
              </a:cxnLst>
              <a:rect l="txL" t="txT" r="txR" b="txB"/>
              <a:pathLst>
                <a:path w="433" h="337">
                  <a:moveTo>
                    <a:pt x="0" y="336"/>
                  </a:moveTo>
                  <a:lnTo>
                    <a:pt x="432" y="0"/>
                  </a:lnTo>
                  <a:lnTo>
                    <a:pt x="432" y="336"/>
                  </a:lnTo>
                  <a:lnTo>
                    <a:pt x="0" y="336"/>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37" name="Freeform 101"/>
            <p:cNvSpPr/>
            <p:nvPr/>
          </p:nvSpPr>
          <p:spPr>
            <a:xfrm>
              <a:off x="1434" y="1219"/>
              <a:ext cx="433" cy="817"/>
            </a:xfrm>
            <a:custGeom>
              <a:avLst/>
              <a:gdLst>
                <a:gd name="txL" fmla="*/ 0 w 433"/>
                <a:gd name="txT" fmla="*/ 0 h 817"/>
                <a:gd name="txR" fmla="*/ 433 w 433"/>
                <a:gd name="txB" fmla="*/ 817 h 817"/>
              </a:gdLst>
              <a:ahLst/>
              <a:cxnLst>
                <a:cxn ang="0">
                  <a:pos x="0" y="816"/>
                </a:cxn>
                <a:cxn ang="0">
                  <a:pos x="432" y="510"/>
                </a:cxn>
                <a:cxn ang="0">
                  <a:pos x="432" y="0"/>
                </a:cxn>
                <a:cxn ang="0">
                  <a:pos x="0" y="0"/>
                </a:cxn>
                <a:cxn ang="0">
                  <a:pos x="0" y="816"/>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38" name="Freeform 102"/>
            <p:cNvSpPr/>
            <p:nvPr/>
          </p:nvSpPr>
          <p:spPr>
            <a:xfrm>
              <a:off x="1434" y="2035"/>
              <a:ext cx="433" cy="817"/>
            </a:xfrm>
            <a:custGeom>
              <a:avLst/>
              <a:gdLst>
                <a:gd name="txL" fmla="*/ 0 w 433"/>
                <a:gd name="txT" fmla="*/ 0 h 817"/>
                <a:gd name="txR" fmla="*/ 433 w 433"/>
                <a:gd name="txB" fmla="*/ 817 h 817"/>
              </a:gdLst>
              <a:ahLst/>
              <a:cxnLst>
                <a:cxn ang="0">
                  <a:pos x="0" y="816"/>
                </a:cxn>
                <a:cxn ang="0">
                  <a:pos x="432" y="510"/>
                </a:cxn>
                <a:cxn ang="0">
                  <a:pos x="432" y="0"/>
                </a:cxn>
                <a:cxn ang="0">
                  <a:pos x="0" y="0"/>
                </a:cxn>
                <a:cxn ang="0">
                  <a:pos x="0" y="816"/>
                </a:cxn>
              </a:cxnLst>
              <a:rect l="txL" t="txT" r="txR" b="txB"/>
              <a:pathLst>
                <a:path w="433" h="817">
                  <a:moveTo>
                    <a:pt x="0" y="816"/>
                  </a:moveTo>
                  <a:lnTo>
                    <a:pt x="432" y="510"/>
                  </a:lnTo>
                  <a:lnTo>
                    <a:pt x="432" y="0"/>
                  </a:lnTo>
                  <a:lnTo>
                    <a:pt x="0" y="0"/>
                  </a:lnTo>
                  <a:lnTo>
                    <a:pt x="0" y="816"/>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grpSp>
      <p:grpSp>
        <p:nvGrpSpPr>
          <p:cNvPr id="164932" name="Group 103"/>
          <p:cNvGrpSpPr/>
          <p:nvPr/>
        </p:nvGrpSpPr>
        <p:grpSpPr>
          <a:xfrm>
            <a:off x="641350" y="381000"/>
            <a:ext cx="1570038" cy="1357313"/>
            <a:chOff x="186" y="192"/>
            <a:chExt cx="967" cy="884"/>
          </a:xfrm>
        </p:grpSpPr>
        <p:sp>
          <p:nvSpPr>
            <p:cNvPr id="164934" name="Freeform 104"/>
            <p:cNvSpPr/>
            <p:nvPr/>
          </p:nvSpPr>
          <p:spPr>
            <a:xfrm>
              <a:off x="186" y="192"/>
              <a:ext cx="967" cy="884"/>
            </a:xfrm>
            <a:custGeom>
              <a:avLst/>
              <a:gdLst>
                <a:gd name="txL" fmla="*/ 0 w 967"/>
                <a:gd name="txT" fmla="*/ 0 h 884"/>
                <a:gd name="txR" fmla="*/ 967 w 967"/>
                <a:gd name="txB" fmla="*/ 884 h 884"/>
              </a:gdLst>
              <a:ahLst/>
              <a:cxnLst>
                <a:cxn ang="0">
                  <a:pos x="966" y="480"/>
                </a:cxn>
                <a:cxn ang="0">
                  <a:pos x="240" y="883"/>
                </a:cxn>
                <a:cxn ang="0">
                  <a:pos x="0" y="355"/>
                </a:cxn>
                <a:cxn ang="0">
                  <a:pos x="726" y="0"/>
                </a:cxn>
                <a:cxn ang="0">
                  <a:pos x="966" y="480"/>
                </a:cxn>
              </a:cxnLst>
              <a:rect l="txL" t="txT" r="txR" b="txB"/>
              <a:pathLst>
                <a:path w="967" h="884">
                  <a:moveTo>
                    <a:pt x="966" y="480"/>
                  </a:moveTo>
                  <a:lnTo>
                    <a:pt x="240" y="883"/>
                  </a:lnTo>
                  <a:lnTo>
                    <a:pt x="0" y="355"/>
                  </a:lnTo>
                  <a:lnTo>
                    <a:pt x="726" y="0"/>
                  </a:lnTo>
                  <a:lnTo>
                    <a:pt x="966" y="480"/>
                  </a:lnTo>
                </a:path>
              </a:pathLst>
            </a:custGeom>
            <a:solidFill>
              <a:schemeClr val="tx1"/>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4935" name="Rectangle 105"/>
            <p:cNvSpPr/>
            <p:nvPr/>
          </p:nvSpPr>
          <p:spPr>
            <a:xfrm rot="-1680000">
              <a:off x="274" y="530"/>
              <a:ext cx="308" cy="378"/>
            </a:xfrm>
            <a:prstGeom prst="rect">
              <a:avLst/>
            </a:prstGeom>
            <a:noFill/>
            <a:ln w="9525">
              <a:noFill/>
            </a:ln>
          </p:spPr>
          <p:txBody>
            <a:bodyPr wrap="none" lIns="92075" tIns="46038" rIns="92075" bIns="46038">
              <a:spAutoFit/>
            </a:bodyPr>
            <a:p>
              <a:r>
                <a:rPr lang="en-US" altLang="zh-CN" sz="3200" b="0">
                  <a:solidFill>
                    <a:schemeClr val="bg2"/>
                  </a:solidFill>
                  <a:latin typeface="Arial Black" panose="020B0A04020102020204" pitchFamily="34" charset="0"/>
                  <a:ea typeface="宋体" panose="02010600030101010101" pitchFamily="2" charset="-122"/>
                </a:rPr>
                <a:t>A</a:t>
              </a:r>
              <a:endParaRPr lang="en-US" altLang="zh-CN" sz="3200" b="0">
                <a:solidFill>
                  <a:schemeClr val="bg2"/>
                </a:solidFill>
                <a:latin typeface="Arial Black" panose="020B0A04020102020204" pitchFamily="34" charset="0"/>
                <a:ea typeface="宋体" panose="02010600030101010101" pitchFamily="2" charset="-122"/>
              </a:endParaRPr>
            </a:p>
          </p:txBody>
        </p:sp>
      </p:grpSp>
      <p:sp>
        <p:nvSpPr>
          <p:cNvPr id="164933" name="Rectangle 106"/>
          <p:cNvSpPr>
            <a:spLocks noGrp="1"/>
          </p:cNvSpPr>
          <p:nvPr>
            <p:ph type="title"/>
          </p:nvPr>
        </p:nvSpPr>
        <p:spPr>
          <a:ln/>
        </p:spPr>
        <p:txBody>
          <a:bodyPr vert="horz" wrap="square" lIns="91440" tIns="45720" rIns="91440" bIns="45720" anchor="ctr" anchorCtr="0"/>
          <a:p>
            <a:pPr eaLnBrk="1" hangingPunct="1"/>
            <a:r>
              <a:rPr lang="zh-CN" altLang="en-US" dirty="0">
                <a:ea typeface="宋体" panose="02010600030101010101" pitchFamily="2" charset="-122"/>
              </a:rPr>
              <a:t>负荷均衡箱</a:t>
            </a:r>
            <a:r>
              <a:rPr lang="en-US" altLang="zh-CN">
                <a:ea typeface="宋体" panose="02010600030101010101" pitchFamily="2" charset="-122"/>
              </a:rPr>
              <a:t> </a:t>
            </a:r>
            <a:endParaRPr lang="en-US" altLang="zh-CN"/>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0" name="Rectangle 2"/>
          <p:cNvSpPr>
            <a:spLocks noGrp="1"/>
          </p:cNvSpPr>
          <p:nvPr>
            <p:ph type="title"/>
          </p:nvPr>
        </p:nvSpPr>
        <p:spPr>
          <a:ln/>
        </p:spPr>
        <p:txBody>
          <a:bodyPr vert="horz" wrap="square" lIns="91440" tIns="45720" rIns="91440" bIns="45720" anchor="ctr" anchorCtr="0"/>
          <a:p>
            <a:pPr eaLnBrk="1" hangingPunct="1"/>
            <a:r>
              <a:rPr lang="zh-CN" altLang="en-US" dirty="0">
                <a:ea typeface="宋体" panose="02010600030101010101" pitchFamily="2" charset="-122"/>
              </a:rPr>
              <a:t>收回步调的例子</a:t>
            </a:r>
            <a:r>
              <a:rPr lang="en-US" altLang="zh-CN">
                <a:ea typeface="宋体" panose="02010600030101010101" pitchFamily="2" charset="-122"/>
              </a:rPr>
              <a:t> </a:t>
            </a:r>
            <a:endParaRPr lang="en-US" altLang="zh-CN"/>
          </a:p>
        </p:txBody>
      </p:sp>
      <p:grpSp>
        <p:nvGrpSpPr>
          <p:cNvPr id="165891" name="Group 3"/>
          <p:cNvGrpSpPr/>
          <p:nvPr/>
        </p:nvGrpSpPr>
        <p:grpSpPr>
          <a:xfrm>
            <a:off x="3733800" y="1141413"/>
            <a:ext cx="1522413" cy="885825"/>
            <a:chOff x="2023" y="719"/>
            <a:chExt cx="924" cy="616"/>
          </a:xfrm>
        </p:grpSpPr>
        <p:sp>
          <p:nvSpPr>
            <p:cNvPr id="165955" name="Freeform 4"/>
            <p:cNvSpPr/>
            <p:nvPr/>
          </p:nvSpPr>
          <p:spPr>
            <a:xfrm>
              <a:off x="2024" y="719"/>
              <a:ext cx="923" cy="78"/>
            </a:xfrm>
            <a:custGeom>
              <a:avLst/>
              <a:gdLst>
                <a:gd name="txL" fmla="*/ 0 w 923"/>
                <a:gd name="txT" fmla="*/ 0 h 78"/>
                <a:gd name="txR" fmla="*/ 923 w 923"/>
                <a:gd name="txB" fmla="*/ 78 h 78"/>
              </a:gdLst>
              <a:ahLst/>
              <a:cxnLst>
                <a:cxn ang="0">
                  <a:pos x="0" y="77"/>
                </a:cxn>
                <a:cxn ang="0">
                  <a:pos x="115" y="0"/>
                </a:cxn>
                <a:cxn ang="0">
                  <a:pos x="922" y="0"/>
                </a:cxn>
                <a:cxn ang="0">
                  <a:pos x="806" y="77"/>
                </a:cxn>
                <a:cxn ang="0">
                  <a:pos x="0" y="77"/>
                </a:cxn>
              </a:cxnLst>
              <a:rect l="txL" t="txT" r="txR" b="txB"/>
              <a:pathLst>
                <a:path w="923" h="78">
                  <a:moveTo>
                    <a:pt x="0" y="77"/>
                  </a:moveTo>
                  <a:lnTo>
                    <a:pt x="115" y="0"/>
                  </a:lnTo>
                  <a:lnTo>
                    <a:pt x="922" y="0"/>
                  </a:lnTo>
                  <a:lnTo>
                    <a:pt x="806" y="77"/>
                  </a:lnTo>
                  <a:lnTo>
                    <a:pt x="0" y="77"/>
                  </a:lnTo>
                </a:path>
              </a:pathLst>
            </a:custGeom>
            <a:solidFill>
              <a:srgbClr val="F8BF06"/>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56" name="Rectangle 5"/>
            <p:cNvSpPr/>
            <p:nvPr/>
          </p:nvSpPr>
          <p:spPr>
            <a:xfrm>
              <a:off x="2033" y="805"/>
              <a:ext cx="790" cy="511"/>
            </a:xfrm>
            <a:prstGeom prst="rect">
              <a:avLst/>
            </a:prstGeom>
            <a:solidFill>
              <a:schemeClr val="tx1"/>
            </a:solidFill>
            <a:ln w="254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nvGrpSpPr>
            <p:cNvPr id="165957" name="Group 6"/>
            <p:cNvGrpSpPr/>
            <p:nvPr/>
          </p:nvGrpSpPr>
          <p:grpSpPr>
            <a:xfrm>
              <a:off x="2140" y="930"/>
              <a:ext cx="692" cy="68"/>
              <a:chOff x="2140" y="930"/>
              <a:chExt cx="692" cy="68"/>
            </a:xfrm>
          </p:grpSpPr>
          <p:sp>
            <p:nvSpPr>
              <p:cNvPr id="166046" name="Freeform 7"/>
              <p:cNvSpPr/>
              <p:nvPr/>
            </p:nvSpPr>
            <p:spPr>
              <a:xfrm>
                <a:off x="2140" y="930"/>
                <a:ext cx="87" cy="68"/>
              </a:xfrm>
              <a:custGeom>
                <a:avLst/>
                <a:gdLst>
                  <a:gd name="txL" fmla="*/ 0 w 87"/>
                  <a:gd name="txT" fmla="*/ 0 h 68"/>
                  <a:gd name="txR" fmla="*/ 87 w 87"/>
                  <a:gd name="txB" fmla="*/ 68 h 68"/>
                </a:gdLst>
                <a:ahLst/>
                <a:cxnLst>
                  <a:cxn ang="0">
                    <a:pos x="0" y="67"/>
                  </a:cxn>
                  <a:cxn ang="0">
                    <a:pos x="86" y="0"/>
                  </a:cxn>
                  <a:cxn ang="0">
                    <a:pos x="86" y="67"/>
                  </a:cxn>
                  <a:cxn ang="0">
                    <a:pos x="0" y="67"/>
                  </a:cxn>
                </a:cxnLst>
                <a:rect l="txL" t="txT" r="txR" b="txB"/>
                <a:pathLst>
                  <a:path w="87" h="68">
                    <a:moveTo>
                      <a:pt x="0" y="67"/>
                    </a:moveTo>
                    <a:lnTo>
                      <a:pt x="86" y="0"/>
                    </a:lnTo>
                    <a:lnTo>
                      <a:pt x="86"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6047" name="Freeform 8"/>
              <p:cNvSpPr/>
              <p:nvPr/>
            </p:nvSpPr>
            <p:spPr>
              <a:xfrm>
                <a:off x="2226" y="930"/>
                <a:ext cx="88" cy="68"/>
              </a:xfrm>
              <a:custGeom>
                <a:avLst/>
                <a:gdLst>
                  <a:gd name="txL" fmla="*/ 0 w 88"/>
                  <a:gd name="txT" fmla="*/ 0 h 68"/>
                  <a:gd name="txR" fmla="*/ 88 w 88"/>
                  <a:gd name="txB" fmla="*/ 68 h 68"/>
                </a:gdLst>
                <a:ahLst/>
                <a:cxnLst>
                  <a:cxn ang="0">
                    <a:pos x="0" y="67"/>
                  </a:cxn>
                  <a:cxn ang="0">
                    <a:pos x="87" y="0"/>
                  </a:cxn>
                  <a:cxn ang="0">
                    <a:pos x="87" y="67"/>
                  </a:cxn>
                  <a:cxn ang="0">
                    <a:pos x="0" y="67"/>
                  </a:cxn>
                </a:cxnLst>
                <a:rect l="txL" t="txT" r="txR" b="txB"/>
                <a:pathLst>
                  <a:path w="88" h="68">
                    <a:moveTo>
                      <a:pt x="0" y="67"/>
                    </a:moveTo>
                    <a:lnTo>
                      <a:pt x="87" y="0"/>
                    </a:lnTo>
                    <a:lnTo>
                      <a:pt x="87"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6048" name="Freeform 9"/>
              <p:cNvSpPr/>
              <p:nvPr/>
            </p:nvSpPr>
            <p:spPr>
              <a:xfrm>
                <a:off x="2313" y="930"/>
                <a:ext cx="87" cy="68"/>
              </a:xfrm>
              <a:custGeom>
                <a:avLst/>
                <a:gdLst>
                  <a:gd name="txL" fmla="*/ 0 w 87"/>
                  <a:gd name="txT" fmla="*/ 0 h 68"/>
                  <a:gd name="txR" fmla="*/ 87 w 87"/>
                  <a:gd name="txB" fmla="*/ 68 h 68"/>
                </a:gdLst>
                <a:ahLst/>
                <a:cxnLst>
                  <a:cxn ang="0">
                    <a:pos x="0" y="67"/>
                  </a:cxn>
                  <a:cxn ang="0">
                    <a:pos x="86" y="0"/>
                  </a:cxn>
                  <a:cxn ang="0">
                    <a:pos x="86" y="67"/>
                  </a:cxn>
                  <a:cxn ang="0">
                    <a:pos x="0" y="67"/>
                  </a:cxn>
                </a:cxnLst>
                <a:rect l="txL" t="txT" r="txR" b="txB"/>
                <a:pathLst>
                  <a:path w="87" h="68">
                    <a:moveTo>
                      <a:pt x="0" y="67"/>
                    </a:moveTo>
                    <a:lnTo>
                      <a:pt x="86" y="0"/>
                    </a:lnTo>
                    <a:lnTo>
                      <a:pt x="86"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6049" name="Freeform 10"/>
              <p:cNvSpPr/>
              <p:nvPr/>
            </p:nvSpPr>
            <p:spPr>
              <a:xfrm>
                <a:off x="2399" y="930"/>
                <a:ext cx="87" cy="68"/>
              </a:xfrm>
              <a:custGeom>
                <a:avLst/>
                <a:gdLst>
                  <a:gd name="txL" fmla="*/ 0 w 87"/>
                  <a:gd name="txT" fmla="*/ 0 h 68"/>
                  <a:gd name="txR" fmla="*/ 87 w 87"/>
                  <a:gd name="txB" fmla="*/ 68 h 68"/>
                </a:gdLst>
                <a:ahLst/>
                <a:cxnLst>
                  <a:cxn ang="0">
                    <a:pos x="0" y="67"/>
                  </a:cxn>
                  <a:cxn ang="0">
                    <a:pos x="86" y="0"/>
                  </a:cxn>
                  <a:cxn ang="0">
                    <a:pos x="86" y="67"/>
                  </a:cxn>
                  <a:cxn ang="0">
                    <a:pos x="0" y="67"/>
                  </a:cxn>
                </a:cxnLst>
                <a:rect l="txL" t="txT" r="txR" b="txB"/>
                <a:pathLst>
                  <a:path w="87" h="68">
                    <a:moveTo>
                      <a:pt x="0" y="67"/>
                    </a:moveTo>
                    <a:lnTo>
                      <a:pt x="86" y="0"/>
                    </a:lnTo>
                    <a:lnTo>
                      <a:pt x="86"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6050" name="Freeform 11"/>
              <p:cNvSpPr/>
              <p:nvPr/>
            </p:nvSpPr>
            <p:spPr>
              <a:xfrm>
                <a:off x="2485" y="930"/>
                <a:ext cx="88" cy="68"/>
              </a:xfrm>
              <a:custGeom>
                <a:avLst/>
                <a:gdLst>
                  <a:gd name="txL" fmla="*/ 0 w 88"/>
                  <a:gd name="txT" fmla="*/ 0 h 68"/>
                  <a:gd name="txR" fmla="*/ 88 w 88"/>
                  <a:gd name="txB" fmla="*/ 68 h 68"/>
                </a:gdLst>
                <a:ahLst/>
                <a:cxnLst>
                  <a:cxn ang="0">
                    <a:pos x="0" y="67"/>
                  </a:cxn>
                  <a:cxn ang="0">
                    <a:pos x="87" y="0"/>
                  </a:cxn>
                  <a:cxn ang="0">
                    <a:pos x="87" y="67"/>
                  </a:cxn>
                  <a:cxn ang="0">
                    <a:pos x="0" y="67"/>
                  </a:cxn>
                </a:cxnLst>
                <a:rect l="txL" t="txT" r="txR" b="txB"/>
                <a:pathLst>
                  <a:path w="88" h="68">
                    <a:moveTo>
                      <a:pt x="0" y="67"/>
                    </a:moveTo>
                    <a:lnTo>
                      <a:pt x="87" y="0"/>
                    </a:lnTo>
                    <a:lnTo>
                      <a:pt x="87"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6051" name="Freeform 12"/>
              <p:cNvSpPr/>
              <p:nvPr/>
            </p:nvSpPr>
            <p:spPr>
              <a:xfrm>
                <a:off x="2572" y="930"/>
                <a:ext cx="87" cy="68"/>
              </a:xfrm>
              <a:custGeom>
                <a:avLst/>
                <a:gdLst>
                  <a:gd name="txL" fmla="*/ 0 w 87"/>
                  <a:gd name="txT" fmla="*/ 0 h 68"/>
                  <a:gd name="txR" fmla="*/ 87 w 87"/>
                  <a:gd name="txB" fmla="*/ 68 h 68"/>
                </a:gdLst>
                <a:ahLst/>
                <a:cxnLst>
                  <a:cxn ang="0">
                    <a:pos x="0" y="67"/>
                  </a:cxn>
                  <a:cxn ang="0">
                    <a:pos x="86" y="0"/>
                  </a:cxn>
                  <a:cxn ang="0">
                    <a:pos x="86" y="67"/>
                  </a:cxn>
                  <a:cxn ang="0">
                    <a:pos x="0" y="67"/>
                  </a:cxn>
                </a:cxnLst>
                <a:rect l="txL" t="txT" r="txR" b="txB"/>
                <a:pathLst>
                  <a:path w="87" h="68">
                    <a:moveTo>
                      <a:pt x="0" y="67"/>
                    </a:moveTo>
                    <a:lnTo>
                      <a:pt x="86" y="0"/>
                    </a:lnTo>
                    <a:lnTo>
                      <a:pt x="86"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6052" name="Freeform 13"/>
              <p:cNvSpPr/>
              <p:nvPr/>
            </p:nvSpPr>
            <p:spPr>
              <a:xfrm>
                <a:off x="2658" y="930"/>
                <a:ext cx="88" cy="68"/>
              </a:xfrm>
              <a:custGeom>
                <a:avLst/>
                <a:gdLst>
                  <a:gd name="txL" fmla="*/ 0 w 88"/>
                  <a:gd name="txT" fmla="*/ 0 h 68"/>
                  <a:gd name="txR" fmla="*/ 88 w 88"/>
                  <a:gd name="txB" fmla="*/ 68 h 68"/>
                </a:gdLst>
                <a:ahLst/>
                <a:cxnLst>
                  <a:cxn ang="0">
                    <a:pos x="0" y="67"/>
                  </a:cxn>
                  <a:cxn ang="0">
                    <a:pos x="87" y="0"/>
                  </a:cxn>
                  <a:cxn ang="0">
                    <a:pos x="87" y="67"/>
                  </a:cxn>
                  <a:cxn ang="0">
                    <a:pos x="0" y="67"/>
                  </a:cxn>
                </a:cxnLst>
                <a:rect l="txL" t="txT" r="txR" b="txB"/>
                <a:pathLst>
                  <a:path w="88" h="68">
                    <a:moveTo>
                      <a:pt x="0" y="67"/>
                    </a:moveTo>
                    <a:lnTo>
                      <a:pt x="87" y="0"/>
                    </a:lnTo>
                    <a:lnTo>
                      <a:pt x="87"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6053" name="Freeform 14"/>
              <p:cNvSpPr/>
              <p:nvPr/>
            </p:nvSpPr>
            <p:spPr>
              <a:xfrm>
                <a:off x="2745" y="930"/>
                <a:ext cx="87" cy="68"/>
              </a:xfrm>
              <a:custGeom>
                <a:avLst/>
                <a:gdLst>
                  <a:gd name="txL" fmla="*/ 0 w 87"/>
                  <a:gd name="txT" fmla="*/ 0 h 68"/>
                  <a:gd name="txR" fmla="*/ 87 w 87"/>
                  <a:gd name="txB" fmla="*/ 68 h 68"/>
                </a:gdLst>
                <a:ahLst/>
                <a:cxnLst>
                  <a:cxn ang="0">
                    <a:pos x="0" y="67"/>
                  </a:cxn>
                  <a:cxn ang="0">
                    <a:pos x="86" y="0"/>
                  </a:cxn>
                  <a:cxn ang="0">
                    <a:pos x="86" y="67"/>
                  </a:cxn>
                  <a:cxn ang="0">
                    <a:pos x="0" y="67"/>
                  </a:cxn>
                </a:cxnLst>
                <a:rect l="txL" t="txT" r="txR" b="txB"/>
                <a:pathLst>
                  <a:path w="87" h="68">
                    <a:moveTo>
                      <a:pt x="0" y="67"/>
                    </a:moveTo>
                    <a:lnTo>
                      <a:pt x="86" y="0"/>
                    </a:lnTo>
                    <a:lnTo>
                      <a:pt x="86"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grpSp>
        <p:sp>
          <p:nvSpPr>
            <p:cNvPr id="165958" name="Freeform 15"/>
            <p:cNvSpPr/>
            <p:nvPr/>
          </p:nvSpPr>
          <p:spPr>
            <a:xfrm>
              <a:off x="2140" y="1094"/>
              <a:ext cx="87" cy="68"/>
            </a:xfrm>
            <a:custGeom>
              <a:avLst/>
              <a:gdLst>
                <a:gd name="txL" fmla="*/ 0 w 87"/>
                <a:gd name="txT" fmla="*/ 0 h 68"/>
                <a:gd name="txR" fmla="*/ 87 w 87"/>
                <a:gd name="txB" fmla="*/ 68 h 68"/>
              </a:gdLst>
              <a:ahLst/>
              <a:cxnLst>
                <a:cxn ang="0">
                  <a:pos x="0" y="67"/>
                </a:cxn>
                <a:cxn ang="0">
                  <a:pos x="86" y="0"/>
                </a:cxn>
                <a:cxn ang="0">
                  <a:pos x="86" y="67"/>
                </a:cxn>
                <a:cxn ang="0">
                  <a:pos x="0" y="67"/>
                </a:cxn>
              </a:cxnLst>
              <a:rect l="txL" t="txT" r="txR" b="txB"/>
              <a:pathLst>
                <a:path w="87" h="68">
                  <a:moveTo>
                    <a:pt x="0" y="67"/>
                  </a:moveTo>
                  <a:lnTo>
                    <a:pt x="86" y="0"/>
                  </a:lnTo>
                  <a:lnTo>
                    <a:pt x="86"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59" name="Freeform 16"/>
            <p:cNvSpPr/>
            <p:nvPr/>
          </p:nvSpPr>
          <p:spPr>
            <a:xfrm>
              <a:off x="2226" y="1094"/>
              <a:ext cx="88" cy="68"/>
            </a:xfrm>
            <a:custGeom>
              <a:avLst/>
              <a:gdLst>
                <a:gd name="txL" fmla="*/ 0 w 88"/>
                <a:gd name="txT" fmla="*/ 0 h 68"/>
                <a:gd name="txR" fmla="*/ 88 w 88"/>
                <a:gd name="txB" fmla="*/ 68 h 68"/>
              </a:gdLst>
              <a:ahLst/>
              <a:cxnLst>
                <a:cxn ang="0">
                  <a:pos x="0" y="67"/>
                </a:cxn>
                <a:cxn ang="0">
                  <a:pos x="87" y="0"/>
                </a:cxn>
                <a:cxn ang="0">
                  <a:pos x="87" y="67"/>
                </a:cxn>
                <a:cxn ang="0">
                  <a:pos x="0" y="67"/>
                </a:cxn>
              </a:cxnLst>
              <a:rect l="txL" t="txT" r="txR" b="txB"/>
              <a:pathLst>
                <a:path w="88" h="68">
                  <a:moveTo>
                    <a:pt x="0" y="67"/>
                  </a:moveTo>
                  <a:lnTo>
                    <a:pt x="87" y="0"/>
                  </a:lnTo>
                  <a:lnTo>
                    <a:pt x="87"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60" name="Freeform 17"/>
            <p:cNvSpPr/>
            <p:nvPr/>
          </p:nvSpPr>
          <p:spPr>
            <a:xfrm>
              <a:off x="2313" y="1094"/>
              <a:ext cx="87" cy="68"/>
            </a:xfrm>
            <a:custGeom>
              <a:avLst/>
              <a:gdLst>
                <a:gd name="txL" fmla="*/ 0 w 87"/>
                <a:gd name="txT" fmla="*/ 0 h 68"/>
                <a:gd name="txR" fmla="*/ 87 w 87"/>
                <a:gd name="txB" fmla="*/ 68 h 68"/>
              </a:gdLst>
              <a:ahLst/>
              <a:cxnLst>
                <a:cxn ang="0">
                  <a:pos x="0" y="67"/>
                </a:cxn>
                <a:cxn ang="0">
                  <a:pos x="86" y="0"/>
                </a:cxn>
                <a:cxn ang="0">
                  <a:pos x="86" y="67"/>
                </a:cxn>
                <a:cxn ang="0">
                  <a:pos x="0" y="67"/>
                </a:cxn>
              </a:cxnLst>
              <a:rect l="txL" t="txT" r="txR" b="txB"/>
              <a:pathLst>
                <a:path w="87" h="68">
                  <a:moveTo>
                    <a:pt x="0" y="67"/>
                  </a:moveTo>
                  <a:lnTo>
                    <a:pt x="86" y="0"/>
                  </a:lnTo>
                  <a:lnTo>
                    <a:pt x="86"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61" name="Freeform 18"/>
            <p:cNvSpPr/>
            <p:nvPr/>
          </p:nvSpPr>
          <p:spPr>
            <a:xfrm>
              <a:off x="2399" y="1094"/>
              <a:ext cx="87" cy="68"/>
            </a:xfrm>
            <a:custGeom>
              <a:avLst/>
              <a:gdLst>
                <a:gd name="txL" fmla="*/ 0 w 87"/>
                <a:gd name="txT" fmla="*/ 0 h 68"/>
                <a:gd name="txR" fmla="*/ 87 w 87"/>
                <a:gd name="txB" fmla="*/ 68 h 68"/>
              </a:gdLst>
              <a:ahLst/>
              <a:cxnLst>
                <a:cxn ang="0">
                  <a:pos x="0" y="67"/>
                </a:cxn>
                <a:cxn ang="0">
                  <a:pos x="86" y="0"/>
                </a:cxn>
                <a:cxn ang="0">
                  <a:pos x="86" y="67"/>
                </a:cxn>
                <a:cxn ang="0">
                  <a:pos x="0" y="67"/>
                </a:cxn>
              </a:cxnLst>
              <a:rect l="txL" t="txT" r="txR" b="txB"/>
              <a:pathLst>
                <a:path w="87" h="68">
                  <a:moveTo>
                    <a:pt x="0" y="67"/>
                  </a:moveTo>
                  <a:lnTo>
                    <a:pt x="86" y="0"/>
                  </a:lnTo>
                  <a:lnTo>
                    <a:pt x="86"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62" name="Freeform 19"/>
            <p:cNvSpPr/>
            <p:nvPr/>
          </p:nvSpPr>
          <p:spPr>
            <a:xfrm>
              <a:off x="2485" y="1094"/>
              <a:ext cx="88" cy="68"/>
            </a:xfrm>
            <a:custGeom>
              <a:avLst/>
              <a:gdLst>
                <a:gd name="txL" fmla="*/ 0 w 88"/>
                <a:gd name="txT" fmla="*/ 0 h 68"/>
                <a:gd name="txR" fmla="*/ 88 w 88"/>
                <a:gd name="txB" fmla="*/ 68 h 68"/>
              </a:gdLst>
              <a:ahLst/>
              <a:cxnLst>
                <a:cxn ang="0">
                  <a:pos x="0" y="67"/>
                </a:cxn>
                <a:cxn ang="0">
                  <a:pos x="87" y="0"/>
                </a:cxn>
                <a:cxn ang="0">
                  <a:pos x="87" y="67"/>
                </a:cxn>
                <a:cxn ang="0">
                  <a:pos x="0" y="67"/>
                </a:cxn>
              </a:cxnLst>
              <a:rect l="txL" t="txT" r="txR" b="txB"/>
              <a:pathLst>
                <a:path w="88" h="68">
                  <a:moveTo>
                    <a:pt x="0" y="67"/>
                  </a:moveTo>
                  <a:lnTo>
                    <a:pt x="87" y="0"/>
                  </a:lnTo>
                  <a:lnTo>
                    <a:pt x="87"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63" name="Freeform 20"/>
            <p:cNvSpPr/>
            <p:nvPr/>
          </p:nvSpPr>
          <p:spPr>
            <a:xfrm>
              <a:off x="2572" y="1094"/>
              <a:ext cx="87" cy="68"/>
            </a:xfrm>
            <a:custGeom>
              <a:avLst/>
              <a:gdLst>
                <a:gd name="txL" fmla="*/ 0 w 87"/>
                <a:gd name="txT" fmla="*/ 0 h 68"/>
                <a:gd name="txR" fmla="*/ 87 w 87"/>
                <a:gd name="txB" fmla="*/ 68 h 68"/>
              </a:gdLst>
              <a:ahLst/>
              <a:cxnLst>
                <a:cxn ang="0">
                  <a:pos x="0" y="67"/>
                </a:cxn>
                <a:cxn ang="0">
                  <a:pos x="86" y="0"/>
                </a:cxn>
                <a:cxn ang="0">
                  <a:pos x="86" y="67"/>
                </a:cxn>
                <a:cxn ang="0">
                  <a:pos x="0" y="67"/>
                </a:cxn>
              </a:cxnLst>
              <a:rect l="txL" t="txT" r="txR" b="txB"/>
              <a:pathLst>
                <a:path w="87" h="68">
                  <a:moveTo>
                    <a:pt x="0" y="67"/>
                  </a:moveTo>
                  <a:lnTo>
                    <a:pt x="86" y="0"/>
                  </a:lnTo>
                  <a:lnTo>
                    <a:pt x="86"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64" name="Freeform 21"/>
            <p:cNvSpPr/>
            <p:nvPr/>
          </p:nvSpPr>
          <p:spPr>
            <a:xfrm>
              <a:off x="2658" y="1094"/>
              <a:ext cx="88" cy="68"/>
            </a:xfrm>
            <a:custGeom>
              <a:avLst/>
              <a:gdLst>
                <a:gd name="txL" fmla="*/ 0 w 88"/>
                <a:gd name="txT" fmla="*/ 0 h 68"/>
                <a:gd name="txR" fmla="*/ 88 w 88"/>
                <a:gd name="txB" fmla="*/ 68 h 68"/>
              </a:gdLst>
              <a:ahLst/>
              <a:cxnLst>
                <a:cxn ang="0">
                  <a:pos x="0" y="67"/>
                </a:cxn>
                <a:cxn ang="0">
                  <a:pos x="87" y="0"/>
                </a:cxn>
                <a:cxn ang="0">
                  <a:pos x="87" y="67"/>
                </a:cxn>
                <a:cxn ang="0">
                  <a:pos x="0" y="67"/>
                </a:cxn>
              </a:cxnLst>
              <a:rect l="txL" t="txT" r="txR" b="txB"/>
              <a:pathLst>
                <a:path w="88" h="68">
                  <a:moveTo>
                    <a:pt x="0" y="67"/>
                  </a:moveTo>
                  <a:lnTo>
                    <a:pt x="87" y="0"/>
                  </a:lnTo>
                  <a:lnTo>
                    <a:pt x="87"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65" name="Freeform 22"/>
            <p:cNvSpPr/>
            <p:nvPr/>
          </p:nvSpPr>
          <p:spPr>
            <a:xfrm>
              <a:off x="2745" y="1094"/>
              <a:ext cx="87" cy="68"/>
            </a:xfrm>
            <a:custGeom>
              <a:avLst/>
              <a:gdLst>
                <a:gd name="txL" fmla="*/ 0 w 87"/>
                <a:gd name="txT" fmla="*/ 0 h 68"/>
                <a:gd name="txR" fmla="*/ 87 w 87"/>
                <a:gd name="txB" fmla="*/ 68 h 68"/>
              </a:gdLst>
              <a:ahLst/>
              <a:cxnLst>
                <a:cxn ang="0">
                  <a:pos x="0" y="67"/>
                </a:cxn>
                <a:cxn ang="0">
                  <a:pos x="86" y="0"/>
                </a:cxn>
                <a:cxn ang="0">
                  <a:pos x="86" y="67"/>
                </a:cxn>
                <a:cxn ang="0">
                  <a:pos x="0" y="67"/>
                </a:cxn>
              </a:cxnLst>
              <a:rect l="txL" t="txT" r="txR" b="txB"/>
              <a:pathLst>
                <a:path w="87" h="68">
                  <a:moveTo>
                    <a:pt x="0" y="67"/>
                  </a:moveTo>
                  <a:lnTo>
                    <a:pt x="86" y="0"/>
                  </a:lnTo>
                  <a:lnTo>
                    <a:pt x="86"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grpSp>
          <p:nvGrpSpPr>
            <p:cNvPr id="165966" name="Group 23"/>
            <p:cNvGrpSpPr/>
            <p:nvPr/>
          </p:nvGrpSpPr>
          <p:grpSpPr>
            <a:xfrm>
              <a:off x="2140" y="1257"/>
              <a:ext cx="692" cy="68"/>
              <a:chOff x="2140" y="1257"/>
              <a:chExt cx="692" cy="68"/>
            </a:xfrm>
          </p:grpSpPr>
          <p:sp>
            <p:nvSpPr>
              <p:cNvPr id="166038" name="Freeform 24"/>
              <p:cNvSpPr/>
              <p:nvPr/>
            </p:nvSpPr>
            <p:spPr>
              <a:xfrm>
                <a:off x="2140" y="1257"/>
                <a:ext cx="87" cy="68"/>
              </a:xfrm>
              <a:custGeom>
                <a:avLst/>
                <a:gdLst>
                  <a:gd name="txL" fmla="*/ 0 w 87"/>
                  <a:gd name="txT" fmla="*/ 0 h 68"/>
                  <a:gd name="txR" fmla="*/ 87 w 87"/>
                  <a:gd name="txB" fmla="*/ 68 h 68"/>
                </a:gdLst>
                <a:ahLst/>
                <a:cxnLst>
                  <a:cxn ang="0">
                    <a:pos x="0" y="67"/>
                  </a:cxn>
                  <a:cxn ang="0">
                    <a:pos x="86" y="0"/>
                  </a:cxn>
                  <a:cxn ang="0">
                    <a:pos x="86" y="67"/>
                  </a:cxn>
                  <a:cxn ang="0">
                    <a:pos x="0" y="67"/>
                  </a:cxn>
                </a:cxnLst>
                <a:rect l="txL" t="txT" r="txR" b="txB"/>
                <a:pathLst>
                  <a:path w="87" h="68">
                    <a:moveTo>
                      <a:pt x="0" y="67"/>
                    </a:moveTo>
                    <a:lnTo>
                      <a:pt x="86" y="0"/>
                    </a:lnTo>
                    <a:lnTo>
                      <a:pt x="86"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6039" name="Freeform 25"/>
              <p:cNvSpPr/>
              <p:nvPr/>
            </p:nvSpPr>
            <p:spPr>
              <a:xfrm>
                <a:off x="2226" y="1257"/>
                <a:ext cx="88" cy="68"/>
              </a:xfrm>
              <a:custGeom>
                <a:avLst/>
                <a:gdLst>
                  <a:gd name="txL" fmla="*/ 0 w 88"/>
                  <a:gd name="txT" fmla="*/ 0 h 68"/>
                  <a:gd name="txR" fmla="*/ 88 w 88"/>
                  <a:gd name="txB" fmla="*/ 68 h 68"/>
                </a:gdLst>
                <a:ahLst/>
                <a:cxnLst>
                  <a:cxn ang="0">
                    <a:pos x="0" y="67"/>
                  </a:cxn>
                  <a:cxn ang="0">
                    <a:pos x="87" y="0"/>
                  </a:cxn>
                  <a:cxn ang="0">
                    <a:pos x="87" y="67"/>
                  </a:cxn>
                  <a:cxn ang="0">
                    <a:pos x="0" y="67"/>
                  </a:cxn>
                </a:cxnLst>
                <a:rect l="txL" t="txT" r="txR" b="txB"/>
                <a:pathLst>
                  <a:path w="88" h="68">
                    <a:moveTo>
                      <a:pt x="0" y="67"/>
                    </a:moveTo>
                    <a:lnTo>
                      <a:pt x="87" y="0"/>
                    </a:lnTo>
                    <a:lnTo>
                      <a:pt x="87"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6040" name="Freeform 26"/>
              <p:cNvSpPr/>
              <p:nvPr/>
            </p:nvSpPr>
            <p:spPr>
              <a:xfrm>
                <a:off x="2313" y="1257"/>
                <a:ext cx="87" cy="68"/>
              </a:xfrm>
              <a:custGeom>
                <a:avLst/>
                <a:gdLst>
                  <a:gd name="txL" fmla="*/ 0 w 87"/>
                  <a:gd name="txT" fmla="*/ 0 h 68"/>
                  <a:gd name="txR" fmla="*/ 87 w 87"/>
                  <a:gd name="txB" fmla="*/ 68 h 68"/>
                </a:gdLst>
                <a:ahLst/>
                <a:cxnLst>
                  <a:cxn ang="0">
                    <a:pos x="0" y="67"/>
                  </a:cxn>
                  <a:cxn ang="0">
                    <a:pos x="86" y="0"/>
                  </a:cxn>
                  <a:cxn ang="0">
                    <a:pos x="86" y="67"/>
                  </a:cxn>
                  <a:cxn ang="0">
                    <a:pos x="0" y="67"/>
                  </a:cxn>
                </a:cxnLst>
                <a:rect l="txL" t="txT" r="txR" b="txB"/>
                <a:pathLst>
                  <a:path w="87" h="68">
                    <a:moveTo>
                      <a:pt x="0" y="67"/>
                    </a:moveTo>
                    <a:lnTo>
                      <a:pt x="86" y="0"/>
                    </a:lnTo>
                    <a:lnTo>
                      <a:pt x="86"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6041" name="Freeform 27"/>
              <p:cNvSpPr/>
              <p:nvPr/>
            </p:nvSpPr>
            <p:spPr>
              <a:xfrm>
                <a:off x="2399" y="1257"/>
                <a:ext cx="87" cy="68"/>
              </a:xfrm>
              <a:custGeom>
                <a:avLst/>
                <a:gdLst>
                  <a:gd name="txL" fmla="*/ 0 w 87"/>
                  <a:gd name="txT" fmla="*/ 0 h 68"/>
                  <a:gd name="txR" fmla="*/ 87 w 87"/>
                  <a:gd name="txB" fmla="*/ 68 h 68"/>
                </a:gdLst>
                <a:ahLst/>
                <a:cxnLst>
                  <a:cxn ang="0">
                    <a:pos x="0" y="67"/>
                  </a:cxn>
                  <a:cxn ang="0">
                    <a:pos x="86" y="0"/>
                  </a:cxn>
                  <a:cxn ang="0">
                    <a:pos x="86" y="67"/>
                  </a:cxn>
                  <a:cxn ang="0">
                    <a:pos x="0" y="67"/>
                  </a:cxn>
                </a:cxnLst>
                <a:rect l="txL" t="txT" r="txR" b="txB"/>
                <a:pathLst>
                  <a:path w="87" h="68">
                    <a:moveTo>
                      <a:pt x="0" y="67"/>
                    </a:moveTo>
                    <a:lnTo>
                      <a:pt x="86" y="0"/>
                    </a:lnTo>
                    <a:lnTo>
                      <a:pt x="86"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6042" name="Freeform 28"/>
              <p:cNvSpPr/>
              <p:nvPr/>
            </p:nvSpPr>
            <p:spPr>
              <a:xfrm>
                <a:off x="2485" y="1257"/>
                <a:ext cx="88" cy="68"/>
              </a:xfrm>
              <a:custGeom>
                <a:avLst/>
                <a:gdLst>
                  <a:gd name="txL" fmla="*/ 0 w 88"/>
                  <a:gd name="txT" fmla="*/ 0 h 68"/>
                  <a:gd name="txR" fmla="*/ 88 w 88"/>
                  <a:gd name="txB" fmla="*/ 68 h 68"/>
                </a:gdLst>
                <a:ahLst/>
                <a:cxnLst>
                  <a:cxn ang="0">
                    <a:pos x="0" y="67"/>
                  </a:cxn>
                  <a:cxn ang="0">
                    <a:pos x="87" y="0"/>
                  </a:cxn>
                  <a:cxn ang="0">
                    <a:pos x="87" y="67"/>
                  </a:cxn>
                  <a:cxn ang="0">
                    <a:pos x="0" y="67"/>
                  </a:cxn>
                </a:cxnLst>
                <a:rect l="txL" t="txT" r="txR" b="txB"/>
                <a:pathLst>
                  <a:path w="88" h="68">
                    <a:moveTo>
                      <a:pt x="0" y="67"/>
                    </a:moveTo>
                    <a:lnTo>
                      <a:pt x="87" y="0"/>
                    </a:lnTo>
                    <a:lnTo>
                      <a:pt x="87"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6043" name="Freeform 29"/>
              <p:cNvSpPr/>
              <p:nvPr/>
            </p:nvSpPr>
            <p:spPr>
              <a:xfrm>
                <a:off x="2572" y="1257"/>
                <a:ext cx="87" cy="68"/>
              </a:xfrm>
              <a:custGeom>
                <a:avLst/>
                <a:gdLst>
                  <a:gd name="txL" fmla="*/ 0 w 87"/>
                  <a:gd name="txT" fmla="*/ 0 h 68"/>
                  <a:gd name="txR" fmla="*/ 87 w 87"/>
                  <a:gd name="txB" fmla="*/ 68 h 68"/>
                </a:gdLst>
                <a:ahLst/>
                <a:cxnLst>
                  <a:cxn ang="0">
                    <a:pos x="0" y="67"/>
                  </a:cxn>
                  <a:cxn ang="0">
                    <a:pos x="86" y="0"/>
                  </a:cxn>
                  <a:cxn ang="0">
                    <a:pos x="86" y="67"/>
                  </a:cxn>
                  <a:cxn ang="0">
                    <a:pos x="0" y="67"/>
                  </a:cxn>
                </a:cxnLst>
                <a:rect l="txL" t="txT" r="txR" b="txB"/>
                <a:pathLst>
                  <a:path w="87" h="68">
                    <a:moveTo>
                      <a:pt x="0" y="67"/>
                    </a:moveTo>
                    <a:lnTo>
                      <a:pt x="86" y="0"/>
                    </a:lnTo>
                    <a:lnTo>
                      <a:pt x="86"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6044" name="Freeform 30"/>
              <p:cNvSpPr/>
              <p:nvPr/>
            </p:nvSpPr>
            <p:spPr>
              <a:xfrm>
                <a:off x="2658" y="1257"/>
                <a:ext cx="88" cy="68"/>
              </a:xfrm>
              <a:custGeom>
                <a:avLst/>
                <a:gdLst>
                  <a:gd name="txL" fmla="*/ 0 w 88"/>
                  <a:gd name="txT" fmla="*/ 0 h 68"/>
                  <a:gd name="txR" fmla="*/ 88 w 88"/>
                  <a:gd name="txB" fmla="*/ 68 h 68"/>
                </a:gdLst>
                <a:ahLst/>
                <a:cxnLst>
                  <a:cxn ang="0">
                    <a:pos x="0" y="67"/>
                  </a:cxn>
                  <a:cxn ang="0">
                    <a:pos x="87" y="0"/>
                  </a:cxn>
                  <a:cxn ang="0">
                    <a:pos x="87" y="67"/>
                  </a:cxn>
                  <a:cxn ang="0">
                    <a:pos x="0" y="67"/>
                  </a:cxn>
                </a:cxnLst>
                <a:rect l="txL" t="txT" r="txR" b="txB"/>
                <a:pathLst>
                  <a:path w="88" h="68">
                    <a:moveTo>
                      <a:pt x="0" y="67"/>
                    </a:moveTo>
                    <a:lnTo>
                      <a:pt x="87" y="0"/>
                    </a:lnTo>
                    <a:lnTo>
                      <a:pt x="87"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6045" name="Freeform 31"/>
              <p:cNvSpPr/>
              <p:nvPr/>
            </p:nvSpPr>
            <p:spPr>
              <a:xfrm>
                <a:off x="2745" y="1257"/>
                <a:ext cx="87" cy="68"/>
              </a:xfrm>
              <a:custGeom>
                <a:avLst/>
                <a:gdLst>
                  <a:gd name="txL" fmla="*/ 0 w 87"/>
                  <a:gd name="txT" fmla="*/ 0 h 68"/>
                  <a:gd name="txR" fmla="*/ 87 w 87"/>
                  <a:gd name="txB" fmla="*/ 68 h 68"/>
                </a:gdLst>
                <a:ahLst/>
                <a:cxnLst>
                  <a:cxn ang="0">
                    <a:pos x="0" y="67"/>
                  </a:cxn>
                  <a:cxn ang="0">
                    <a:pos x="86" y="0"/>
                  </a:cxn>
                  <a:cxn ang="0">
                    <a:pos x="86" y="67"/>
                  </a:cxn>
                  <a:cxn ang="0">
                    <a:pos x="0" y="67"/>
                  </a:cxn>
                </a:cxnLst>
                <a:rect l="txL" t="txT" r="txR" b="txB"/>
                <a:pathLst>
                  <a:path w="87" h="68">
                    <a:moveTo>
                      <a:pt x="0" y="67"/>
                    </a:moveTo>
                    <a:lnTo>
                      <a:pt x="86" y="0"/>
                    </a:lnTo>
                    <a:lnTo>
                      <a:pt x="86"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grpSp>
        <p:sp>
          <p:nvSpPr>
            <p:cNvPr id="165967" name="Freeform 32"/>
            <p:cNvSpPr/>
            <p:nvPr/>
          </p:nvSpPr>
          <p:spPr>
            <a:xfrm>
              <a:off x="2140" y="834"/>
              <a:ext cx="87" cy="165"/>
            </a:xfrm>
            <a:custGeom>
              <a:avLst/>
              <a:gdLst>
                <a:gd name="txL" fmla="*/ 0 w 87"/>
                <a:gd name="txT" fmla="*/ 0 h 165"/>
                <a:gd name="txR" fmla="*/ 87 w 87"/>
                <a:gd name="txB" fmla="*/ 165 h 165"/>
              </a:gdLst>
              <a:ahLst/>
              <a:cxnLst>
                <a:cxn ang="0">
                  <a:pos x="0" y="164"/>
                </a:cxn>
                <a:cxn ang="0">
                  <a:pos x="86" y="102"/>
                </a:cxn>
                <a:cxn ang="0">
                  <a:pos x="86" y="0"/>
                </a:cxn>
                <a:cxn ang="0">
                  <a:pos x="0" y="0"/>
                </a:cxn>
                <a:cxn ang="0">
                  <a:pos x="0" y="164"/>
                </a:cxn>
              </a:cxnLst>
              <a:rect l="txL" t="txT" r="txR" b="txB"/>
              <a:pathLst>
                <a:path w="87" h="165">
                  <a:moveTo>
                    <a:pt x="0" y="164"/>
                  </a:moveTo>
                  <a:lnTo>
                    <a:pt x="86" y="102"/>
                  </a:lnTo>
                  <a:lnTo>
                    <a:pt x="86" y="0"/>
                  </a:lnTo>
                  <a:lnTo>
                    <a:pt x="0" y="0"/>
                  </a:lnTo>
                  <a:lnTo>
                    <a:pt x="0" y="164"/>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68" name="Freeform 33"/>
            <p:cNvSpPr/>
            <p:nvPr/>
          </p:nvSpPr>
          <p:spPr>
            <a:xfrm>
              <a:off x="2140" y="997"/>
              <a:ext cx="87" cy="165"/>
            </a:xfrm>
            <a:custGeom>
              <a:avLst/>
              <a:gdLst>
                <a:gd name="txL" fmla="*/ 0 w 87"/>
                <a:gd name="txT" fmla="*/ 0 h 165"/>
                <a:gd name="txR" fmla="*/ 87 w 87"/>
                <a:gd name="txB" fmla="*/ 165 h 165"/>
              </a:gdLst>
              <a:ahLst/>
              <a:cxnLst>
                <a:cxn ang="0">
                  <a:pos x="0" y="164"/>
                </a:cxn>
                <a:cxn ang="0">
                  <a:pos x="86" y="102"/>
                </a:cxn>
                <a:cxn ang="0">
                  <a:pos x="86" y="0"/>
                </a:cxn>
                <a:cxn ang="0">
                  <a:pos x="0" y="0"/>
                </a:cxn>
                <a:cxn ang="0">
                  <a:pos x="0" y="164"/>
                </a:cxn>
              </a:cxnLst>
              <a:rect l="txL" t="txT" r="txR" b="txB"/>
              <a:pathLst>
                <a:path w="87" h="165">
                  <a:moveTo>
                    <a:pt x="0" y="164"/>
                  </a:moveTo>
                  <a:lnTo>
                    <a:pt x="86" y="102"/>
                  </a:lnTo>
                  <a:lnTo>
                    <a:pt x="86" y="0"/>
                  </a:lnTo>
                  <a:lnTo>
                    <a:pt x="0" y="0"/>
                  </a:lnTo>
                  <a:lnTo>
                    <a:pt x="0" y="164"/>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69" name="Freeform 34"/>
            <p:cNvSpPr/>
            <p:nvPr/>
          </p:nvSpPr>
          <p:spPr>
            <a:xfrm>
              <a:off x="2140" y="1161"/>
              <a:ext cx="87" cy="164"/>
            </a:xfrm>
            <a:custGeom>
              <a:avLst/>
              <a:gdLst>
                <a:gd name="txL" fmla="*/ 0 w 87"/>
                <a:gd name="txT" fmla="*/ 0 h 164"/>
                <a:gd name="txR" fmla="*/ 87 w 87"/>
                <a:gd name="txB" fmla="*/ 164 h 164"/>
              </a:gdLst>
              <a:ahLst/>
              <a:cxnLst>
                <a:cxn ang="0">
                  <a:pos x="0" y="163"/>
                </a:cxn>
                <a:cxn ang="0">
                  <a:pos x="86" y="101"/>
                </a:cxn>
                <a:cxn ang="0">
                  <a:pos x="86" y="0"/>
                </a:cxn>
                <a:cxn ang="0">
                  <a:pos x="0" y="0"/>
                </a:cxn>
                <a:cxn ang="0">
                  <a:pos x="0" y="163"/>
                </a:cxn>
              </a:cxnLst>
              <a:rect l="txL" t="txT" r="txR" b="txB"/>
              <a:pathLst>
                <a:path w="87" h="164">
                  <a:moveTo>
                    <a:pt x="0" y="163"/>
                  </a:moveTo>
                  <a:lnTo>
                    <a:pt x="86" y="101"/>
                  </a:lnTo>
                  <a:lnTo>
                    <a:pt x="86" y="0"/>
                  </a:lnTo>
                  <a:lnTo>
                    <a:pt x="0" y="0"/>
                  </a:lnTo>
                  <a:lnTo>
                    <a:pt x="0" y="163"/>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70" name="Freeform 35"/>
            <p:cNvSpPr/>
            <p:nvPr/>
          </p:nvSpPr>
          <p:spPr>
            <a:xfrm>
              <a:off x="2226" y="834"/>
              <a:ext cx="88" cy="165"/>
            </a:xfrm>
            <a:custGeom>
              <a:avLst/>
              <a:gdLst>
                <a:gd name="txL" fmla="*/ 0 w 88"/>
                <a:gd name="txT" fmla="*/ 0 h 165"/>
                <a:gd name="txR" fmla="*/ 88 w 88"/>
                <a:gd name="txB" fmla="*/ 165 h 165"/>
              </a:gdLst>
              <a:ahLst/>
              <a:cxnLst>
                <a:cxn ang="0">
                  <a:pos x="0" y="164"/>
                </a:cxn>
                <a:cxn ang="0">
                  <a:pos x="87" y="102"/>
                </a:cxn>
                <a:cxn ang="0">
                  <a:pos x="87" y="0"/>
                </a:cxn>
                <a:cxn ang="0">
                  <a:pos x="0" y="0"/>
                </a:cxn>
                <a:cxn ang="0">
                  <a:pos x="0" y="164"/>
                </a:cxn>
              </a:cxnLst>
              <a:rect l="txL" t="txT" r="txR" b="txB"/>
              <a:pathLst>
                <a:path w="88" h="165">
                  <a:moveTo>
                    <a:pt x="0" y="164"/>
                  </a:moveTo>
                  <a:lnTo>
                    <a:pt x="87" y="102"/>
                  </a:lnTo>
                  <a:lnTo>
                    <a:pt x="87" y="0"/>
                  </a:lnTo>
                  <a:lnTo>
                    <a:pt x="0" y="0"/>
                  </a:lnTo>
                  <a:lnTo>
                    <a:pt x="0" y="164"/>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71" name="Freeform 36"/>
            <p:cNvSpPr/>
            <p:nvPr/>
          </p:nvSpPr>
          <p:spPr>
            <a:xfrm>
              <a:off x="2226" y="997"/>
              <a:ext cx="88" cy="165"/>
            </a:xfrm>
            <a:custGeom>
              <a:avLst/>
              <a:gdLst>
                <a:gd name="txL" fmla="*/ 0 w 88"/>
                <a:gd name="txT" fmla="*/ 0 h 165"/>
                <a:gd name="txR" fmla="*/ 88 w 88"/>
                <a:gd name="txB" fmla="*/ 165 h 165"/>
              </a:gdLst>
              <a:ahLst/>
              <a:cxnLst>
                <a:cxn ang="0">
                  <a:pos x="0" y="164"/>
                </a:cxn>
                <a:cxn ang="0">
                  <a:pos x="87" y="102"/>
                </a:cxn>
                <a:cxn ang="0">
                  <a:pos x="87" y="0"/>
                </a:cxn>
                <a:cxn ang="0">
                  <a:pos x="0" y="0"/>
                </a:cxn>
                <a:cxn ang="0">
                  <a:pos x="0" y="164"/>
                </a:cxn>
              </a:cxnLst>
              <a:rect l="txL" t="txT" r="txR" b="txB"/>
              <a:pathLst>
                <a:path w="88" h="165">
                  <a:moveTo>
                    <a:pt x="0" y="164"/>
                  </a:moveTo>
                  <a:lnTo>
                    <a:pt x="87" y="102"/>
                  </a:lnTo>
                  <a:lnTo>
                    <a:pt x="87" y="0"/>
                  </a:lnTo>
                  <a:lnTo>
                    <a:pt x="0" y="0"/>
                  </a:lnTo>
                  <a:lnTo>
                    <a:pt x="0" y="164"/>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72" name="Freeform 37"/>
            <p:cNvSpPr/>
            <p:nvPr/>
          </p:nvSpPr>
          <p:spPr>
            <a:xfrm>
              <a:off x="2226" y="1161"/>
              <a:ext cx="88" cy="164"/>
            </a:xfrm>
            <a:custGeom>
              <a:avLst/>
              <a:gdLst>
                <a:gd name="txL" fmla="*/ 0 w 88"/>
                <a:gd name="txT" fmla="*/ 0 h 164"/>
                <a:gd name="txR" fmla="*/ 88 w 88"/>
                <a:gd name="txB" fmla="*/ 164 h 164"/>
              </a:gdLst>
              <a:ahLst/>
              <a:cxnLst>
                <a:cxn ang="0">
                  <a:pos x="0" y="163"/>
                </a:cxn>
                <a:cxn ang="0">
                  <a:pos x="87" y="101"/>
                </a:cxn>
                <a:cxn ang="0">
                  <a:pos x="87" y="0"/>
                </a:cxn>
                <a:cxn ang="0">
                  <a:pos x="0" y="0"/>
                </a:cxn>
                <a:cxn ang="0">
                  <a:pos x="0" y="163"/>
                </a:cxn>
              </a:cxnLst>
              <a:rect l="txL" t="txT" r="txR" b="txB"/>
              <a:pathLst>
                <a:path w="88" h="164">
                  <a:moveTo>
                    <a:pt x="0" y="163"/>
                  </a:moveTo>
                  <a:lnTo>
                    <a:pt x="87" y="101"/>
                  </a:lnTo>
                  <a:lnTo>
                    <a:pt x="87" y="0"/>
                  </a:lnTo>
                  <a:lnTo>
                    <a:pt x="0" y="0"/>
                  </a:lnTo>
                  <a:lnTo>
                    <a:pt x="0" y="163"/>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73" name="Freeform 38"/>
            <p:cNvSpPr/>
            <p:nvPr/>
          </p:nvSpPr>
          <p:spPr>
            <a:xfrm>
              <a:off x="2313" y="834"/>
              <a:ext cx="87" cy="165"/>
            </a:xfrm>
            <a:custGeom>
              <a:avLst/>
              <a:gdLst>
                <a:gd name="txL" fmla="*/ 0 w 87"/>
                <a:gd name="txT" fmla="*/ 0 h 165"/>
                <a:gd name="txR" fmla="*/ 87 w 87"/>
                <a:gd name="txB" fmla="*/ 165 h 165"/>
              </a:gdLst>
              <a:ahLst/>
              <a:cxnLst>
                <a:cxn ang="0">
                  <a:pos x="0" y="164"/>
                </a:cxn>
                <a:cxn ang="0">
                  <a:pos x="86" y="102"/>
                </a:cxn>
                <a:cxn ang="0">
                  <a:pos x="86" y="0"/>
                </a:cxn>
                <a:cxn ang="0">
                  <a:pos x="0" y="0"/>
                </a:cxn>
                <a:cxn ang="0">
                  <a:pos x="0" y="164"/>
                </a:cxn>
              </a:cxnLst>
              <a:rect l="txL" t="txT" r="txR" b="txB"/>
              <a:pathLst>
                <a:path w="87" h="165">
                  <a:moveTo>
                    <a:pt x="0" y="164"/>
                  </a:moveTo>
                  <a:lnTo>
                    <a:pt x="86" y="102"/>
                  </a:lnTo>
                  <a:lnTo>
                    <a:pt x="86" y="0"/>
                  </a:lnTo>
                  <a:lnTo>
                    <a:pt x="0" y="0"/>
                  </a:lnTo>
                  <a:lnTo>
                    <a:pt x="0" y="164"/>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74" name="Freeform 39"/>
            <p:cNvSpPr/>
            <p:nvPr/>
          </p:nvSpPr>
          <p:spPr>
            <a:xfrm>
              <a:off x="2313" y="997"/>
              <a:ext cx="87" cy="165"/>
            </a:xfrm>
            <a:custGeom>
              <a:avLst/>
              <a:gdLst>
                <a:gd name="txL" fmla="*/ 0 w 87"/>
                <a:gd name="txT" fmla="*/ 0 h 165"/>
                <a:gd name="txR" fmla="*/ 87 w 87"/>
                <a:gd name="txB" fmla="*/ 165 h 165"/>
              </a:gdLst>
              <a:ahLst/>
              <a:cxnLst>
                <a:cxn ang="0">
                  <a:pos x="0" y="164"/>
                </a:cxn>
                <a:cxn ang="0">
                  <a:pos x="86" y="102"/>
                </a:cxn>
                <a:cxn ang="0">
                  <a:pos x="86" y="0"/>
                </a:cxn>
                <a:cxn ang="0">
                  <a:pos x="0" y="0"/>
                </a:cxn>
                <a:cxn ang="0">
                  <a:pos x="0" y="164"/>
                </a:cxn>
              </a:cxnLst>
              <a:rect l="txL" t="txT" r="txR" b="txB"/>
              <a:pathLst>
                <a:path w="87" h="165">
                  <a:moveTo>
                    <a:pt x="0" y="164"/>
                  </a:moveTo>
                  <a:lnTo>
                    <a:pt x="86" y="102"/>
                  </a:lnTo>
                  <a:lnTo>
                    <a:pt x="86" y="0"/>
                  </a:lnTo>
                  <a:lnTo>
                    <a:pt x="0" y="0"/>
                  </a:lnTo>
                  <a:lnTo>
                    <a:pt x="0" y="164"/>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75" name="Freeform 40"/>
            <p:cNvSpPr/>
            <p:nvPr/>
          </p:nvSpPr>
          <p:spPr>
            <a:xfrm>
              <a:off x="2313" y="1161"/>
              <a:ext cx="87" cy="164"/>
            </a:xfrm>
            <a:custGeom>
              <a:avLst/>
              <a:gdLst>
                <a:gd name="txL" fmla="*/ 0 w 87"/>
                <a:gd name="txT" fmla="*/ 0 h 164"/>
                <a:gd name="txR" fmla="*/ 87 w 87"/>
                <a:gd name="txB" fmla="*/ 164 h 164"/>
              </a:gdLst>
              <a:ahLst/>
              <a:cxnLst>
                <a:cxn ang="0">
                  <a:pos x="0" y="163"/>
                </a:cxn>
                <a:cxn ang="0">
                  <a:pos x="86" y="101"/>
                </a:cxn>
                <a:cxn ang="0">
                  <a:pos x="86" y="0"/>
                </a:cxn>
                <a:cxn ang="0">
                  <a:pos x="0" y="0"/>
                </a:cxn>
                <a:cxn ang="0">
                  <a:pos x="0" y="163"/>
                </a:cxn>
              </a:cxnLst>
              <a:rect l="txL" t="txT" r="txR" b="txB"/>
              <a:pathLst>
                <a:path w="87" h="164">
                  <a:moveTo>
                    <a:pt x="0" y="163"/>
                  </a:moveTo>
                  <a:lnTo>
                    <a:pt x="86" y="101"/>
                  </a:lnTo>
                  <a:lnTo>
                    <a:pt x="86" y="0"/>
                  </a:lnTo>
                  <a:lnTo>
                    <a:pt x="0" y="0"/>
                  </a:lnTo>
                  <a:lnTo>
                    <a:pt x="0" y="163"/>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76" name="Freeform 41"/>
            <p:cNvSpPr/>
            <p:nvPr/>
          </p:nvSpPr>
          <p:spPr>
            <a:xfrm>
              <a:off x="2399" y="834"/>
              <a:ext cx="87" cy="165"/>
            </a:xfrm>
            <a:custGeom>
              <a:avLst/>
              <a:gdLst>
                <a:gd name="txL" fmla="*/ 0 w 87"/>
                <a:gd name="txT" fmla="*/ 0 h 165"/>
                <a:gd name="txR" fmla="*/ 87 w 87"/>
                <a:gd name="txB" fmla="*/ 165 h 165"/>
              </a:gdLst>
              <a:ahLst/>
              <a:cxnLst>
                <a:cxn ang="0">
                  <a:pos x="0" y="164"/>
                </a:cxn>
                <a:cxn ang="0">
                  <a:pos x="86" y="102"/>
                </a:cxn>
                <a:cxn ang="0">
                  <a:pos x="86" y="0"/>
                </a:cxn>
                <a:cxn ang="0">
                  <a:pos x="0" y="0"/>
                </a:cxn>
                <a:cxn ang="0">
                  <a:pos x="0" y="164"/>
                </a:cxn>
              </a:cxnLst>
              <a:rect l="txL" t="txT" r="txR" b="txB"/>
              <a:pathLst>
                <a:path w="87" h="165">
                  <a:moveTo>
                    <a:pt x="0" y="164"/>
                  </a:moveTo>
                  <a:lnTo>
                    <a:pt x="86" y="102"/>
                  </a:lnTo>
                  <a:lnTo>
                    <a:pt x="86" y="0"/>
                  </a:lnTo>
                  <a:lnTo>
                    <a:pt x="0" y="0"/>
                  </a:lnTo>
                  <a:lnTo>
                    <a:pt x="0" y="164"/>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77" name="Freeform 42"/>
            <p:cNvSpPr/>
            <p:nvPr/>
          </p:nvSpPr>
          <p:spPr>
            <a:xfrm>
              <a:off x="2399" y="997"/>
              <a:ext cx="87" cy="165"/>
            </a:xfrm>
            <a:custGeom>
              <a:avLst/>
              <a:gdLst>
                <a:gd name="txL" fmla="*/ 0 w 87"/>
                <a:gd name="txT" fmla="*/ 0 h 165"/>
                <a:gd name="txR" fmla="*/ 87 w 87"/>
                <a:gd name="txB" fmla="*/ 165 h 165"/>
              </a:gdLst>
              <a:ahLst/>
              <a:cxnLst>
                <a:cxn ang="0">
                  <a:pos x="0" y="164"/>
                </a:cxn>
                <a:cxn ang="0">
                  <a:pos x="86" y="102"/>
                </a:cxn>
                <a:cxn ang="0">
                  <a:pos x="86" y="0"/>
                </a:cxn>
                <a:cxn ang="0">
                  <a:pos x="0" y="0"/>
                </a:cxn>
                <a:cxn ang="0">
                  <a:pos x="0" y="164"/>
                </a:cxn>
              </a:cxnLst>
              <a:rect l="txL" t="txT" r="txR" b="txB"/>
              <a:pathLst>
                <a:path w="87" h="165">
                  <a:moveTo>
                    <a:pt x="0" y="164"/>
                  </a:moveTo>
                  <a:lnTo>
                    <a:pt x="86" y="102"/>
                  </a:lnTo>
                  <a:lnTo>
                    <a:pt x="86" y="0"/>
                  </a:lnTo>
                  <a:lnTo>
                    <a:pt x="0" y="0"/>
                  </a:lnTo>
                  <a:lnTo>
                    <a:pt x="0" y="164"/>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78" name="Freeform 43"/>
            <p:cNvSpPr/>
            <p:nvPr/>
          </p:nvSpPr>
          <p:spPr>
            <a:xfrm>
              <a:off x="2399" y="1161"/>
              <a:ext cx="87" cy="164"/>
            </a:xfrm>
            <a:custGeom>
              <a:avLst/>
              <a:gdLst>
                <a:gd name="txL" fmla="*/ 0 w 87"/>
                <a:gd name="txT" fmla="*/ 0 h 164"/>
                <a:gd name="txR" fmla="*/ 87 w 87"/>
                <a:gd name="txB" fmla="*/ 164 h 164"/>
              </a:gdLst>
              <a:ahLst/>
              <a:cxnLst>
                <a:cxn ang="0">
                  <a:pos x="0" y="163"/>
                </a:cxn>
                <a:cxn ang="0">
                  <a:pos x="86" y="101"/>
                </a:cxn>
                <a:cxn ang="0">
                  <a:pos x="86" y="0"/>
                </a:cxn>
                <a:cxn ang="0">
                  <a:pos x="0" y="0"/>
                </a:cxn>
                <a:cxn ang="0">
                  <a:pos x="0" y="163"/>
                </a:cxn>
              </a:cxnLst>
              <a:rect l="txL" t="txT" r="txR" b="txB"/>
              <a:pathLst>
                <a:path w="87" h="164">
                  <a:moveTo>
                    <a:pt x="0" y="163"/>
                  </a:moveTo>
                  <a:lnTo>
                    <a:pt x="86" y="101"/>
                  </a:lnTo>
                  <a:lnTo>
                    <a:pt x="86" y="0"/>
                  </a:lnTo>
                  <a:lnTo>
                    <a:pt x="0" y="0"/>
                  </a:lnTo>
                  <a:lnTo>
                    <a:pt x="0" y="163"/>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79" name="Freeform 44"/>
            <p:cNvSpPr/>
            <p:nvPr/>
          </p:nvSpPr>
          <p:spPr>
            <a:xfrm>
              <a:off x="2485" y="834"/>
              <a:ext cx="88" cy="165"/>
            </a:xfrm>
            <a:custGeom>
              <a:avLst/>
              <a:gdLst>
                <a:gd name="txL" fmla="*/ 0 w 88"/>
                <a:gd name="txT" fmla="*/ 0 h 165"/>
                <a:gd name="txR" fmla="*/ 88 w 88"/>
                <a:gd name="txB" fmla="*/ 165 h 165"/>
              </a:gdLst>
              <a:ahLst/>
              <a:cxnLst>
                <a:cxn ang="0">
                  <a:pos x="0" y="164"/>
                </a:cxn>
                <a:cxn ang="0">
                  <a:pos x="87" y="102"/>
                </a:cxn>
                <a:cxn ang="0">
                  <a:pos x="87" y="0"/>
                </a:cxn>
                <a:cxn ang="0">
                  <a:pos x="0" y="0"/>
                </a:cxn>
                <a:cxn ang="0">
                  <a:pos x="0" y="164"/>
                </a:cxn>
              </a:cxnLst>
              <a:rect l="txL" t="txT" r="txR" b="txB"/>
              <a:pathLst>
                <a:path w="88" h="165">
                  <a:moveTo>
                    <a:pt x="0" y="164"/>
                  </a:moveTo>
                  <a:lnTo>
                    <a:pt x="87" y="102"/>
                  </a:lnTo>
                  <a:lnTo>
                    <a:pt x="87" y="0"/>
                  </a:lnTo>
                  <a:lnTo>
                    <a:pt x="0" y="0"/>
                  </a:lnTo>
                  <a:lnTo>
                    <a:pt x="0" y="164"/>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80" name="Freeform 45"/>
            <p:cNvSpPr/>
            <p:nvPr/>
          </p:nvSpPr>
          <p:spPr>
            <a:xfrm>
              <a:off x="2485" y="997"/>
              <a:ext cx="88" cy="165"/>
            </a:xfrm>
            <a:custGeom>
              <a:avLst/>
              <a:gdLst>
                <a:gd name="txL" fmla="*/ 0 w 88"/>
                <a:gd name="txT" fmla="*/ 0 h 165"/>
                <a:gd name="txR" fmla="*/ 88 w 88"/>
                <a:gd name="txB" fmla="*/ 165 h 165"/>
              </a:gdLst>
              <a:ahLst/>
              <a:cxnLst>
                <a:cxn ang="0">
                  <a:pos x="0" y="164"/>
                </a:cxn>
                <a:cxn ang="0">
                  <a:pos x="87" y="102"/>
                </a:cxn>
                <a:cxn ang="0">
                  <a:pos x="87" y="0"/>
                </a:cxn>
                <a:cxn ang="0">
                  <a:pos x="0" y="0"/>
                </a:cxn>
                <a:cxn ang="0">
                  <a:pos x="0" y="164"/>
                </a:cxn>
              </a:cxnLst>
              <a:rect l="txL" t="txT" r="txR" b="txB"/>
              <a:pathLst>
                <a:path w="88" h="165">
                  <a:moveTo>
                    <a:pt x="0" y="164"/>
                  </a:moveTo>
                  <a:lnTo>
                    <a:pt x="87" y="102"/>
                  </a:lnTo>
                  <a:lnTo>
                    <a:pt x="87" y="0"/>
                  </a:lnTo>
                  <a:lnTo>
                    <a:pt x="0" y="0"/>
                  </a:lnTo>
                  <a:lnTo>
                    <a:pt x="0" y="164"/>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81" name="Freeform 46"/>
            <p:cNvSpPr/>
            <p:nvPr/>
          </p:nvSpPr>
          <p:spPr>
            <a:xfrm>
              <a:off x="2485" y="1161"/>
              <a:ext cx="88" cy="164"/>
            </a:xfrm>
            <a:custGeom>
              <a:avLst/>
              <a:gdLst>
                <a:gd name="txL" fmla="*/ 0 w 88"/>
                <a:gd name="txT" fmla="*/ 0 h 164"/>
                <a:gd name="txR" fmla="*/ 88 w 88"/>
                <a:gd name="txB" fmla="*/ 164 h 164"/>
              </a:gdLst>
              <a:ahLst/>
              <a:cxnLst>
                <a:cxn ang="0">
                  <a:pos x="0" y="163"/>
                </a:cxn>
                <a:cxn ang="0">
                  <a:pos x="87" y="101"/>
                </a:cxn>
                <a:cxn ang="0">
                  <a:pos x="87" y="0"/>
                </a:cxn>
                <a:cxn ang="0">
                  <a:pos x="0" y="0"/>
                </a:cxn>
                <a:cxn ang="0">
                  <a:pos x="0" y="163"/>
                </a:cxn>
              </a:cxnLst>
              <a:rect l="txL" t="txT" r="txR" b="txB"/>
              <a:pathLst>
                <a:path w="88" h="164">
                  <a:moveTo>
                    <a:pt x="0" y="163"/>
                  </a:moveTo>
                  <a:lnTo>
                    <a:pt x="87" y="101"/>
                  </a:lnTo>
                  <a:lnTo>
                    <a:pt x="87" y="0"/>
                  </a:lnTo>
                  <a:lnTo>
                    <a:pt x="0" y="0"/>
                  </a:lnTo>
                  <a:lnTo>
                    <a:pt x="0" y="163"/>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82" name="Freeform 47"/>
            <p:cNvSpPr/>
            <p:nvPr/>
          </p:nvSpPr>
          <p:spPr>
            <a:xfrm>
              <a:off x="2572" y="834"/>
              <a:ext cx="87" cy="165"/>
            </a:xfrm>
            <a:custGeom>
              <a:avLst/>
              <a:gdLst>
                <a:gd name="txL" fmla="*/ 0 w 87"/>
                <a:gd name="txT" fmla="*/ 0 h 165"/>
                <a:gd name="txR" fmla="*/ 87 w 87"/>
                <a:gd name="txB" fmla="*/ 165 h 165"/>
              </a:gdLst>
              <a:ahLst/>
              <a:cxnLst>
                <a:cxn ang="0">
                  <a:pos x="0" y="164"/>
                </a:cxn>
                <a:cxn ang="0">
                  <a:pos x="86" y="102"/>
                </a:cxn>
                <a:cxn ang="0">
                  <a:pos x="86" y="0"/>
                </a:cxn>
                <a:cxn ang="0">
                  <a:pos x="0" y="0"/>
                </a:cxn>
                <a:cxn ang="0">
                  <a:pos x="0" y="164"/>
                </a:cxn>
              </a:cxnLst>
              <a:rect l="txL" t="txT" r="txR" b="txB"/>
              <a:pathLst>
                <a:path w="87" h="165">
                  <a:moveTo>
                    <a:pt x="0" y="164"/>
                  </a:moveTo>
                  <a:lnTo>
                    <a:pt x="86" y="102"/>
                  </a:lnTo>
                  <a:lnTo>
                    <a:pt x="86" y="0"/>
                  </a:lnTo>
                  <a:lnTo>
                    <a:pt x="0" y="0"/>
                  </a:lnTo>
                  <a:lnTo>
                    <a:pt x="0" y="164"/>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83" name="Freeform 48"/>
            <p:cNvSpPr/>
            <p:nvPr/>
          </p:nvSpPr>
          <p:spPr>
            <a:xfrm>
              <a:off x="2572" y="997"/>
              <a:ext cx="87" cy="165"/>
            </a:xfrm>
            <a:custGeom>
              <a:avLst/>
              <a:gdLst>
                <a:gd name="txL" fmla="*/ 0 w 87"/>
                <a:gd name="txT" fmla="*/ 0 h 165"/>
                <a:gd name="txR" fmla="*/ 87 w 87"/>
                <a:gd name="txB" fmla="*/ 165 h 165"/>
              </a:gdLst>
              <a:ahLst/>
              <a:cxnLst>
                <a:cxn ang="0">
                  <a:pos x="0" y="164"/>
                </a:cxn>
                <a:cxn ang="0">
                  <a:pos x="86" y="102"/>
                </a:cxn>
                <a:cxn ang="0">
                  <a:pos x="86" y="0"/>
                </a:cxn>
                <a:cxn ang="0">
                  <a:pos x="0" y="0"/>
                </a:cxn>
                <a:cxn ang="0">
                  <a:pos x="0" y="164"/>
                </a:cxn>
              </a:cxnLst>
              <a:rect l="txL" t="txT" r="txR" b="txB"/>
              <a:pathLst>
                <a:path w="87" h="165">
                  <a:moveTo>
                    <a:pt x="0" y="164"/>
                  </a:moveTo>
                  <a:lnTo>
                    <a:pt x="86" y="102"/>
                  </a:lnTo>
                  <a:lnTo>
                    <a:pt x="86" y="0"/>
                  </a:lnTo>
                  <a:lnTo>
                    <a:pt x="0" y="0"/>
                  </a:lnTo>
                  <a:lnTo>
                    <a:pt x="0" y="164"/>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84" name="Freeform 49"/>
            <p:cNvSpPr/>
            <p:nvPr/>
          </p:nvSpPr>
          <p:spPr>
            <a:xfrm>
              <a:off x="2572" y="1161"/>
              <a:ext cx="87" cy="164"/>
            </a:xfrm>
            <a:custGeom>
              <a:avLst/>
              <a:gdLst>
                <a:gd name="txL" fmla="*/ 0 w 87"/>
                <a:gd name="txT" fmla="*/ 0 h 164"/>
                <a:gd name="txR" fmla="*/ 87 w 87"/>
                <a:gd name="txB" fmla="*/ 164 h 164"/>
              </a:gdLst>
              <a:ahLst/>
              <a:cxnLst>
                <a:cxn ang="0">
                  <a:pos x="0" y="163"/>
                </a:cxn>
                <a:cxn ang="0">
                  <a:pos x="86" y="101"/>
                </a:cxn>
                <a:cxn ang="0">
                  <a:pos x="86" y="0"/>
                </a:cxn>
                <a:cxn ang="0">
                  <a:pos x="0" y="0"/>
                </a:cxn>
                <a:cxn ang="0">
                  <a:pos x="0" y="163"/>
                </a:cxn>
              </a:cxnLst>
              <a:rect l="txL" t="txT" r="txR" b="txB"/>
              <a:pathLst>
                <a:path w="87" h="164">
                  <a:moveTo>
                    <a:pt x="0" y="163"/>
                  </a:moveTo>
                  <a:lnTo>
                    <a:pt x="86" y="101"/>
                  </a:lnTo>
                  <a:lnTo>
                    <a:pt x="86" y="0"/>
                  </a:lnTo>
                  <a:lnTo>
                    <a:pt x="0" y="0"/>
                  </a:lnTo>
                  <a:lnTo>
                    <a:pt x="0" y="163"/>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85" name="Freeform 50"/>
            <p:cNvSpPr/>
            <p:nvPr/>
          </p:nvSpPr>
          <p:spPr>
            <a:xfrm>
              <a:off x="2658" y="834"/>
              <a:ext cx="88" cy="165"/>
            </a:xfrm>
            <a:custGeom>
              <a:avLst/>
              <a:gdLst>
                <a:gd name="txL" fmla="*/ 0 w 88"/>
                <a:gd name="txT" fmla="*/ 0 h 165"/>
                <a:gd name="txR" fmla="*/ 88 w 88"/>
                <a:gd name="txB" fmla="*/ 165 h 165"/>
              </a:gdLst>
              <a:ahLst/>
              <a:cxnLst>
                <a:cxn ang="0">
                  <a:pos x="0" y="164"/>
                </a:cxn>
                <a:cxn ang="0">
                  <a:pos x="87" y="102"/>
                </a:cxn>
                <a:cxn ang="0">
                  <a:pos x="87" y="0"/>
                </a:cxn>
                <a:cxn ang="0">
                  <a:pos x="0" y="0"/>
                </a:cxn>
                <a:cxn ang="0">
                  <a:pos x="0" y="164"/>
                </a:cxn>
              </a:cxnLst>
              <a:rect l="txL" t="txT" r="txR" b="txB"/>
              <a:pathLst>
                <a:path w="88" h="165">
                  <a:moveTo>
                    <a:pt x="0" y="164"/>
                  </a:moveTo>
                  <a:lnTo>
                    <a:pt x="87" y="102"/>
                  </a:lnTo>
                  <a:lnTo>
                    <a:pt x="87" y="0"/>
                  </a:lnTo>
                  <a:lnTo>
                    <a:pt x="0" y="0"/>
                  </a:lnTo>
                  <a:lnTo>
                    <a:pt x="0" y="164"/>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86" name="Freeform 51"/>
            <p:cNvSpPr/>
            <p:nvPr/>
          </p:nvSpPr>
          <p:spPr>
            <a:xfrm>
              <a:off x="2658" y="997"/>
              <a:ext cx="88" cy="165"/>
            </a:xfrm>
            <a:custGeom>
              <a:avLst/>
              <a:gdLst>
                <a:gd name="txL" fmla="*/ 0 w 88"/>
                <a:gd name="txT" fmla="*/ 0 h 165"/>
                <a:gd name="txR" fmla="*/ 88 w 88"/>
                <a:gd name="txB" fmla="*/ 165 h 165"/>
              </a:gdLst>
              <a:ahLst/>
              <a:cxnLst>
                <a:cxn ang="0">
                  <a:pos x="0" y="164"/>
                </a:cxn>
                <a:cxn ang="0">
                  <a:pos x="87" y="102"/>
                </a:cxn>
                <a:cxn ang="0">
                  <a:pos x="87" y="0"/>
                </a:cxn>
                <a:cxn ang="0">
                  <a:pos x="0" y="0"/>
                </a:cxn>
                <a:cxn ang="0">
                  <a:pos x="0" y="164"/>
                </a:cxn>
              </a:cxnLst>
              <a:rect l="txL" t="txT" r="txR" b="txB"/>
              <a:pathLst>
                <a:path w="88" h="165">
                  <a:moveTo>
                    <a:pt x="0" y="164"/>
                  </a:moveTo>
                  <a:lnTo>
                    <a:pt x="87" y="102"/>
                  </a:lnTo>
                  <a:lnTo>
                    <a:pt x="87" y="0"/>
                  </a:lnTo>
                  <a:lnTo>
                    <a:pt x="0" y="0"/>
                  </a:lnTo>
                  <a:lnTo>
                    <a:pt x="0" y="164"/>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87" name="Freeform 52"/>
            <p:cNvSpPr/>
            <p:nvPr/>
          </p:nvSpPr>
          <p:spPr>
            <a:xfrm>
              <a:off x="2658" y="1161"/>
              <a:ext cx="88" cy="164"/>
            </a:xfrm>
            <a:custGeom>
              <a:avLst/>
              <a:gdLst>
                <a:gd name="txL" fmla="*/ 0 w 88"/>
                <a:gd name="txT" fmla="*/ 0 h 164"/>
                <a:gd name="txR" fmla="*/ 88 w 88"/>
                <a:gd name="txB" fmla="*/ 164 h 164"/>
              </a:gdLst>
              <a:ahLst/>
              <a:cxnLst>
                <a:cxn ang="0">
                  <a:pos x="0" y="163"/>
                </a:cxn>
                <a:cxn ang="0">
                  <a:pos x="87" y="101"/>
                </a:cxn>
                <a:cxn ang="0">
                  <a:pos x="87" y="0"/>
                </a:cxn>
                <a:cxn ang="0">
                  <a:pos x="0" y="0"/>
                </a:cxn>
                <a:cxn ang="0">
                  <a:pos x="0" y="163"/>
                </a:cxn>
              </a:cxnLst>
              <a:rect l="txL" t="txT" r="txR" b="txB"/>
              <a:pathLst>
                <a:path w="88" h="164">
                  <a:moveTo>
                    <a:pt x="0" y="163"/>
                  </a:moveTo>
                  <a:lnTo>
                    <a:pt x="87" y="101"/>
                  </a:lnTo>
                  <a:lnTo>
                    <a:pt x="87" y="0"/>
                  </a:lnTo>
                  <a:lnTo>
                    <a:pt x="0" y="0"/>
                  </a:lnTo>
                  <a:lnTo>
                    <a:pt x="0" y="163"/>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88" name="Freeform 53"/>
            <p:cNvSpPr/>
            <p:nvPr/>
          </p:nvSpPr>
          <p:spPr>
            <a:xfrm>
              <a:off x="2745" y="834"/>
              <a:ext cx="87" cy="165"/>
            </a:xfrm>
            <a:custGeom>
              <a:avLst/>
              <a:gdLst>
                <a:gd name="txL" fmla="*/ 0 w 87"/>
                <a:gd name="txT" fmla="*/ 0 h 165"/>
                <a:gd name="txR" fmla="*/ 87 w 87"/>
                <a:gd name="txB" fmla="*/ 165 h 165"/>
              </a:gdLst>
              <a:ahLst/>
              <a:cxnLst>
                <a:cxn ang="0">
                  <a:pos x="0" y="164"/>
                </a:cxn>
                <a:cxn ang="0">
                  <a:pos x="86" y="102"/>
                </a:cxn>
                <a:cxn ang="0">
                  <a:pos x="86" y="0"/>
                </a:cxn>
                <a:cxn ang="0">
                  <a:pos x="0" y="0"/>
                </a:cxn>
                <a:cxn ang="0">
                  <a:pos x="0" y="164"/>
                </a:cxn>
              </a:cxnLst>
              <a:rect l="txL" t="txT" r="txR" b="txB"/>
              <a:pathLst>
                <a:path w="87" h="165">
                  <a:moveTo>
                    <a:pt x="0" y="164"/>
                  </a:moveTo>
                  <a:lnTo>
                    <a:pt x="86" y="102"/>
                  </a:lnTo>
                  <a:lnTo>
                    <a:pt x="86" y="0"/>
                  </a:lnTo>
                  <a:lnTo>
                    <a:pt x="0" y="0"/>
                  </a:lnTo>
                  <a:lnTo>
                    <a:pt x="0" y="164"/>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89" name="Freeform 54"/>
            <p:cNvSpPr/>
            <p:nvPr/>
          </p:nvSpPr>
          <p:spPr>
            <a:xfrm>
              <a:off x="2745" y="997"/>
              <a:ext cx="87" cy="165"/>
            </a:xfrm>
            <a:custGeom>
              <a:avLst/>
              <a:gdLst>
                <a:gd name="txL" fmla="*/ 0 w 87"/>
                <a:gd name="txT" fmla="*/ 0 h 165"/>
                <a:gd name="txR" fmla="*/ 87 w 87"/>
                <a:gd name="txB" fmla="*/ 165 h 165"/>
              </a:gdLst>
              <a:ahLst/>
              <a:cxnLst>
                <a:cxn ang="0">
                  <a:pos x="0" y="164"/>
                </a:cxn>
                <a:cxn ang="0">
                  <a:pos x="86" y="102"/>
                </a:cxn>
                <a:cxn ang="0">
                  <a:pos x="86" y="0"/>
                </a:cxn>
                <a:cxn ang="0">
                  <a:pos x="0" y="0"/>
                </a:cxn>
                <a:cxn ang="0">
                  <a:pos x="0" y="164"/>
                </a:cxn>
              </a:cxnLst>
              <a:rect l="txL" t="txT" r="txR" b="txB"/>
              <a:pathLst>
                <a:path w="87" h="165">
                  <a:moveTo>
                    <a:pt x="0" y="164"/>
                  </a:moveTo>
                  <a:lnTo>
                    <a:pt x="86" y="102"/>
                  </a:lnTo>
                  <a:lnTo>
                    <a:pt x="86" y="0"/>
                  </a:lnTo>
                  <a:lnTo>
                    <a:pt x="0" y="0"/>
                  </a:lnTo>
                  <a:lnTo>
                    <a:pt x="0" y="164"/>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90" name="Freeform 55"/>
            <p:cNvSpPr/>
            <p:nvPr/>
          </p:nvSpPr>
          <p:spPr>
            <a:xfrm>
              <a:off x="2745" y="1161"/>
              <a:ext cx="87" cy="164"/>
            </a:xfrm>
            <a:custGeom>
              <a:avLst/>
              <a:gdLst>
                <a:gd name="txL" fmla="*/ 0 w 87"/>
                <a:gd name="txT" fmla="*/ 0 h 164"/>
                <a:gd name="txR" fmla="*/ 87 w 87"/>
                <a:gd name="txB" fmla="*/ 164 h 164"/>
              </a:gdLst>
              <a:ahLst/>
              <a:cxnLst>
                <a:cxn ang="0">
                  <a:pos x="0" y="163"/>
                </a:cxn>
                <a:cxn ang="0">
                  <a:pos x="86" y="101"/>
                </a:cxn>
                <a:cxn ang="0">
                  <a:pos x="86" y="0"/>
                </a:cxn>
                <a:cxn ang="0">
                  <a:pos x="0" y="0"/>
                </a:cxn>
                <a:cxn ang="0">
                  <a:pos x="0" y="163"/>
                </a:cxn>
              </a:cxnLst>
              <a:rect l="txL" t="txT" r="txR" b="txB"/>
              <a:pathLst>
                <a:path w="87" h="164">
                  <a:moveTo>
                    <a:pt x="0" y="163"/>
                  </a:moveTo>
                  <a:lnTo>
                    <a:pt x="86" y="101"/>
                  </a:lnTo>
                  <a:lnTo>
                    <a:pt x="86" y="0"/>
                  </a:lnTo>
                  <a:lnTo>
                    <a:pt x="0" y="0"/>
                  </a:lnTo>
                  <a:lnTo>
                    <a:pt x="0" y="163"/>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91" name="Freeform 56"/>
            <p:cNvSpPr/>
            <p:nvPr/>
          </p:nvSpPr>
          <p:spPr>
            <a:xfrm>
              <a:off x="2831" y="720"/>
              <a:ext cx="116" cy="605"/>
            </a:xfrm>
            <a:custGeom>
              <a:avLst/>
              <a:gdLst>
                <a:gd name="txL" fmla="*/ 0 w 116"/>
                <a:gd name="txT" fmla="*/ 0 h 605"/>
                <a:gd name="txR" fmla="*/ 116 w 116"/>
                <a:gd name="txB" fmla="*/ 605 h 605"/>
              </a:gdLst>
              <a:ahLst/>
              <a:cxnLst>
                <a:cxn ang="0">
                  <a:pos x="0" y="604"/>
                </a:cxn>
                <a:cxn ang="0">
                  <a:pos x="115" y="527"/>
                </a:cxn>
                <a:cxn ang="0">
                  <a:pos x="115" y="0"/>
                </a:cxn>
                <a:cxn ang="0">
                  <a:pos x="0" y="76"/>
                </a:cxn>
                <a:cxn ang="0">
                  <a:pos x="0" y="604"/>
                </a:cxn>
              </a:cxnLst>
              <a:rect l="txL" t="txT" r="txR" b="txB"/>
              <a:pathLst>
                <a:path w="116" h="605">
                  <a:moveTo>
                    <a:pt x="0" y="604"/>
                  </a:moveTo>
                  <a:lnTo>
                    <a:pt x="115" y="527"/>
                  </a:lnTo>
                  <a:lnTo>
                    <a:pt x="115" y="0"/>
                  </a:lnTo>
                  <a:lnTo>
                    <a:pt x="0" y="76"/>
                  </a:lnTo>
                  <a:lnTo>
                    <a:pt x="0" y="604"/>
                  </a:lnTo>
                </a:path>
              </a:pathLst>
            </a:custGeom>
            <a:solidFill>
              <a:srgbClr val="D78100"/>
            </a:solidFill>
            <a:ln w="254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92" name="Line 57"/>
            <p:cNvSpPr/>
            <p:nvPr/>
          </p:nvSpPr>
          <p:spPr>
            <a:xfrm>
              <a:off x="2025" y="835"/>
              <a:ext cx="806" cy="0"/>
            </a:xfrm>
            <a:prstGeom prst="line">
              <a:avLst/>
            </a:prstGeom>
            <a:ln w="25400" cap="flat" cmpd="sng">
              <a:solidFill>
                <a:schemeClr val="bg2"/>
              </a:solidFill>
              <a:prstDash val="solid"/>
              <a:headEnd type="none" w="sm" len="sm"/>
              <a:tailEnd type="none" w="sm" len="sm"/>
            </a:ln>
          </p:spPr>
        </p:sp>
        <p:sp>
          <p:nvSpPr>
            <p:cNvPr id="165993" name="Line 58"/>
            <p:cNvSpPr/>
            <p:nvPr/>
          </p:nvSpPr>
          <p:spPr>
            <a:xfrm>
              <a:off x="2025" y="998"/>
              <a:ext cx="806" cy="0"/>
            </a:xfrm>
            <a:prstGeom prst="line">
              <a:avLst/>
            </a:prstGeom>
            <a:ln w="25400" cap="flat" cmpd="sng">
              <a:solidFill>
                <a:schemeClr val="bg2"/>
              </a:solidFill>
              <a:prstDash val="solid"/>
              <a:headEnd type="none" w="sm" len="sm"/>
              <a:tailEnd type="none" w="sm" len="sm"/>
            </a:ln>
          </p:spPr>
        </p:sp>
        <p:sp>
          <p:nvSpPr>
            <p:cNvPr id="165994" name="Line 59"/>
            <p:cNvSpPr/>
            <p:nvPr/>
          </p:nvSpPr>
          <p:spPr>
            <a:xfrm>
              <a:off x="2025" y="1161"/>
              <a:ext cx="806" cy="0"/>
            </a:xfrm>
            <a:prstGeom prst="line">
              <a:avLst/>
            </a:prstGeom>
            <a:ln w="25400" cap="flat" cmpd="sng">
              <a:solidFill>
                <a:schemeClr val="bg2"/>
              </a:solidFill>
              <a:prstDash val="solid"/>
              <a:headEnd type="none" w="sm" len="sm"/>
              <a:tailEnd type="none" w="sm" len="sm"/>
            </a:ln>
          </p:spPr>
        </p:sp>
        <p:sp>
          <p:nvSpPr>
            <p:cNvPr id="165995" name="Line 60"/>
            <p:cNvSpPr/>
            <p:nvPr/>
          </p:nvSpPr>
          <p:spPr>
            <a:xfrm>
              <a:off x="2140" y="796"/>
              <a:ext cx="0" cy="528"/>
            </a:xfrm>
            <a:prstGeom prst="line">
              <a:avLst/>
            </a:prstGeom>
            <a:ln w="25400" cap="flat" cmpd="sng">
              <a:solidFill>
                <a:schemeClr val="bg2"/>
              </a:solidFill>
              <a:prstDash val="solid"/>
              <a:headEnd type="none" w="sm" len="sm"/>
              <a:tailEnd type="none" w="sm" len="sm"/>
            </a:ln>
          </p:spPr>
        </p:sp>
        <p:sp>
          <p:nvSpPr>
            <p:cNvPr id="165996" name="Line 61"/>
            <p:cNvSpPr/>
            <p:nvPr/>
          </p:nvSpPr>
          <p:spPr>
            <a:xfrm>
              <a:off x="2658" y="796"/>
              <a:ext cx="0" cy="528"/>
            </a:xfrm>
            <a:prstGeom prst="line">
              <a:avLst/>
            </a:prstGeom>
            <a:ln w="25400" cap="flat" cmpd="sng">
              <a:solidFill>
                <a:schemeClr val="bg2"/>
              </a:solidFill>
              <a:prstDash val="solid"/>
              <a:headEnd type="none" w="sm" len="sm"/>
              <a:tailEnd type="none" w="sm" len="sm"/>
            </a:ln>
          </p:spPr>
        </p:sp>
        <p:sp>
          <p:nvSpPr>
            <p:cNvPr id="165997" name="Line 62"/>
            <p:cNvSpPr/>
            <p:nvPr/>
          </p:nvSpPr>
          <p:spPr>
            <a:xfrm>
              <a:off x="2572" y="796"/>
              <a:ext cx="0" cy="528"/>
            </a:xfrm>
            <a:prstGeom prst="line">
              <a:avLst/>
            </a:prstGeom>
            <a:ln w="25400" cap="flat" cmpd="sng">
              <a:solidFill>
                <a:schemeClr val="bg2"/>
              </a:solidFill>
              <a:prstDash val="solid"/>
              <a:headEnd type="none" w="sm" len="sm"/>
              <a:tailEnd type="none" w="sm" len="sm"/>
            </a:ln>
          </p:spPr>
        </p:sp>
        <p:sp>
          <p:nvSpPr>
            <p:cNvPr id="165998" name="Line 63"/>
            <p:cNvSpPr/>
            <p:nvPr/>
          </p:nvSpPr>
          <p:spPr>
            <a:xfrm>
              <a:off x="2485" y="796"/>
              <a:ext cx="0" cy="528"/>
            </a:xfrm>
            <a:prstGeom prst="line">
              <a:avLst/>
            </a:prstGeom>
            <a:ln w="25400" cap="flat" cmpd="sng">
              <a:solidFill>
                <a:schemeClr val="bg2"/>
              </a:solidFill>
              <a:prstDash val="solid"/>
              <a:headEnd type="none" w="sm" len="sm"/>
              <a:tailEnd type="none" w="sm" len="sm"/>
            </a:ln>
          </p:spPr>
        </p:sp>
        <p:sp>
          <p:nvSpPr>
            <p:cNvPr id="165999" name="Line 64"/>
            <p:cNvSpPr/>
            <p:nvPr/>
          </p:nvSpPr>
          <p:spPr>
            <a:xfrm>
              <a:off x="2399" y="796"/>
              <a:ext cx="0" cy="528"/>
            </a:xfrm>
            <a:prstGeom prst="line">
              <a:avLst/>
            </a:prstGeom>
            <a:ln w="25400" cap="flat" cmpd="sng">
              <a:solidFill>
                <a:schemeClr val="bg2"/>
              </a:solidFill>
              <a:prstDash val="solid"/>
              <a:headEnd type="none" w="sm" len="sm"/>
              <a:tailEnd type="none" w="sm" len="sm"/>
            </a:ln>
          </p:spPr>
        </p:sp>
        <p:sp>
          <p:nvSpPr>
            <p:cNvPr id="166000" name="Line 65"/>
            <p:cNvSpPr/>
            <p:nvPr/>
          </p:nvSpPr>
          <p:spPr>
            <a:xfrm>
              <a:off x="2313" y="796"/>
              <a:ext cx="0" cy="528"/>
            </a:xfrm>
            <a:prstGeom prst="line">
              <a:avLst/>
            </a:prstGeom>
            <a:ln w="25400" cap="flat" cmpd="sng">
              <a:solidFill>
                <a:schemeClr val="bg2"/>
              </a:solidFill>
              <a:prstDash val="solid"/>
              <a:headEnd type="none" w="sm" len="sm"/>
              <a:tailEnd type="none" w="sm" len="sm"/>
            </a:ln>
          </p:spPr>
        </p:sp>
        <p:sp>
          <p:nvSpPr>
            <p:cNvPr id="166001" name="Line 66"/>
            <p:cNvSpPr/>
            <p:nvPr/>
          </p:nvSpPr>
          <p:spPr>
            <a:xfrm>
              <a:off x="2226" y="796"/>
              <a:ext cx="0" cy="528"/>
            </a:xfrm>
            <a:prstGeom prst="line">
              <a:avLst/>
            </a:prstGeom>
            <a:ln w="25400" cap="flat" cmpd="sng">
              <a:solidFill>
                <a:schemeClr val="bg2"/>
              </a:solidFill>
              <a:prstDash val="solid"/>
              <a:headEnd type="none" w="sm" len="sm"/>
              <a:tailEnd type="none" w="sm" len="sm"/>
            </a:ln>
          </p:spPr>
        </p:sp>
        <p:sp>
          <p:nvSpPr>
            <p:cNvPr id="166002" name="Line 67"/>
            <p:cNvSpPr/>
            <p:nvPr/>
          </p:nvSpPr>
          <p:spPr>
            <a:xfrm>
              <a:off x="2745" y="796"/>
              <a:ext cx="0" cy="528"/>
            </a:xfrm>
            <a:prstGeom prst="line">
              <a:avLst/>
            </a:prstGeom>
            <a:ln w="25400" cap="flat" cmpd="sng">
              <a:solidFill>
                <a:schemeClr val="bg2"/>
              </a:solidFill>
              <a:prstDash val="solid"/>
              <a:headEnd type="none" w="sm" len="sm"/>
              <a:tailEnd type="none" w="sm" len="sm"/>
            </a:ln>
          </p:spPr>
        </p:sp>
        <p:grpSp>
          <p:nvGrpSpPr>
            <p:cNvPr id="166003" name="Group 68"/>
            <p:cNvGrpSpPr/>
            <p:nvPr/>
          </p:nvGrpSpPr>
          <p:grpSpPr>
            <a:xfrm>
              <a:off x="2150" y="864"/>
              <a:ext cx="77" cy="145"/>
              <a:chOff x="2150" y="864"/>
              <a:chExt cx="77" cy="145"/>
            </a:xfrm>
          </p:grpSpPr>
          <p:sp>
            <p:nvSpPr>
              <p:cNvPr id="166036" name="Freeform 69"/>
              <p:cNvSpPr/>
              <p:nvPr/>
            </p:nvSpPr>
            <p:spPr>
              <a:xfrm>
                <a:off x="2150" y="864"/>
                <a:ext cx="77" cy="145"/>
              </a:xfrm>
              <a:custGeom>
                <a:avLst/>
                <a:gdLst>
                  <a:gd name="txL" fmla="*/ 0 w 77"/>
                  <a:gd name="txT" fmla="*/ 0 h 145"/>
                  <a:gd name="txR" fmla="*/ 77 w 77"/>
                  <a:gd name="txB" fmla="*/ 145 h 145"/>
                </a:gdLst>
                <a:ahLst/>
                <a:cxnLst>
                  <a:cxn ang="0">
                    <a:pos x="76" y="124"/>
                  </a:cxn>
                  <a:cxn ang="0">
                    <a:pos x="47" y="144"/>
                  </a:cxn>
                  <a:cxn ang="0">
                    <a:pos x="0" y="38"/>
                  </a:cxn>
                  <a:cxn ang="0">
                    <a:pos x="76" y="0"/>
                  </a:cxn>
                  <a:cxn ang="0">
                    <a:pos x="76" y="124"/>
                  </a:cxn>
                </a:cxnLst>
                <a:rect l="txL" t="txT" r="txR" b="txB"/>
                <a:pathLst>
                  <a:path w="77" h="145">
                    <a:moveTo>
                      <a:pt x="76" y="124"/>
                    </a:moveTo>
                    <a:lnTo>
                      <a:pt x="47" y="144"/>
                    </a:lnTo>
                    <a:lnTo>
                      <a:pt x="0" y="38"/>
                    </a:lnTo>
                    <a:lnTo>
                      <a:pt x="76" y="0"/>
                    </a:lnTo>
                    <a:lnTo>
                      <a:pt x="76" y="124"/>
                    </a:lnTo>
                  </a:path>
                </a:pathLst>
              </a:custGeom>
              <a:solidFill>
                <a:schemeClr val="tx1"/>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6037" name="Rectangle 70"/>
              <p:cNvSpPr/>
              <p:nvPr/>
            </p:nvSpPr>
            <p:spPr>
              <a:xfrm rot="-1680000">
                <a:off x="2168" y="898"/>
                <a:ext cx="58" cy="77"/>
              </a:xfrm>
              <a:prstGeom prst="rect">
                <a:avLst/>
              </a:prstGeom>
              <a:noFill/>
              <a:ln w="9525">
                <a:noFill/>
              </a:ln>
            </p:spPr>
            <p:txBody>
              <a:bodyPr wrap="none" lIns="19050" tIns="9525" rIns="19050" bIns="9525">
                <a:spAutoFit/>
              </a:bodyPr>
              <a:p>
                <a:pPr defTabSz="36830"/>
                <a:r>
                  <a:rPr lang="en-US" altLang="zh-CN" sz="600" b="0">
                    <a:solidFill>
                      <a:srgbClr val="0000CC"/>
                    </a:solidFill>
                    <a:latin typeface="Arial Black" panose="020B0A04020102020204" pitchFamily="34" charset="0"/>
                    <a:ea typeface="宋体" panose="02010600030101010101" pitchFamily="2" charset="-122"/>
                  </a:rPr>
                  <a:t>A</a:t>
                </a:r>
                <a:endParaRPr lang="en-US" altLang="zh-CN" sz="600" b="0">
                  <a:solidFill>
                    <a:srgbClr val="0000CC"/>
                  </a:solidFill>
                  <a:latin typeface="Arial Black" panose="020B0A04020102020204" pitchFamily="34" charset="0"/>
                  <a:ea typeface="宋体" panose="02010600030101010101" pitchFamily="2" charset="-122"/>
                </a:endParaRPr>
              </a:p>
            </p:txBody>
          </p:sp>
        </p:grpSp>
        <p:grpSp>
          <p:nvGrpSpPr>
            <p:cNvPr id="166004" name="Group 71"/>
            <p:cNvGrpSpPr/>
            <p:nvPr/>
          </p:nvGrpSpPr>
          <p:grpSpPr>
            <a:xfrm>
              <a:off x="2236" y="1027"/>
              <a:ext cx="78" cy="145"/>
              <a:chOff x="2236" y="1027"/>
              <a:chExt cx="78" cy="145"/>
            </a:xfrm>
          </p:grpSpPr>
          <p:sp>
            <p:nvSpPr>
              <p:cNvPr id="166034" name="Freeform 72"/>
              <p:cNvSpPr/>
              <p:nvPr/>
            </p:nvSpPr>
            <p:spPr>
              <a:xfrm>
                <a:off x="2236" y="1027"/>
                <a:ext cx="78" cy="145"/>
              </a:xfrm>
              <a:custGeom>
                <a:avLst/>
                <a:gdLst>
                  <a:gd name="txL" fmla="*/ 0 w 78"/>
                  <a:gd name="txT" fmla="*/ 0 h 145"/>
                  <a:gd name="txR" fmla="*/ 78 w 78"/>
                  <a:gd name="txB" fmla="*/ 145 h 145"/>
                </a:gdLst>
                <a:ahLst/>
                <a:cxnLst>
                  <a:cxn ang="0">
                    <a:pos x="77" y="124"/>
                  </a:cxn>
                  <a:cxn ang="0">
                    <a:pos x="48" y="144"/>
                  </a:cxn>
                  <a:cxn ang="0">
                    <a:pos x="0" y="38"/>
                  </a:cxn>
                  <a:cxn ang="0">
                    <a:pos x="77" y="0"/>
                  </a:cxn>
                  <a:cxn ang="0">
                    <a:pos x="77" y="124"/>
                  </a:cxn>
                </a:cxnLst>
                <a:rect l="txL" t="txT" r="txR" b="txB"/>
                <a:pathLst>
                  <a:path w="78" h="145">
                    <a:moveTo>
                      <a:pt x="77" y="124"/>
                    </a:moveTo>
                    <a:lnTo>
                      <a:pt x="48" y="144"/>
                    </a:lnTo>
                    <a:lnTo>
                      <a:pt x="0" y="38"/>
                    </a:lnTo>
                    <a:lnTo>
                      <a:pt x="77" y="0"/>
                    </a:lnTo>
                    <a:lnTo>
                      <a:pt x="77" y="124"/>
                    </a:lnTo>
                  </a:path>
                </a:pathLst>
              </a:custGeom>
              <a:solidFill>
                <a:schemeClr val="tx1"/>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6035" name="Rectangle 73"/>
              <p:cNvSpPr/>
              <p:nvPr/>
            </p:nvSpPr>
            <p:spPr>
              <a:xfrm rot="-1680000">
                <a:off x="2254" y="1062"/>
                <a:ext cx="58" cy="77"/>
              </a:xfrm>
              <a:prstGeom prst="rect">
                <a:avLst/>
              </a:prstGeom>
              <a:noFill/>
              <a:ln w="9525">
                <a:noFill/>
              </a:ln>
            </p:spPr>
            <p:txBody>
              <a:bodyPr wrap="none" lIns="19050" tIns="9525" rIns="19050" bIns="9525">
                <a:spAutoFit/>
              </a:bodyPr>
              <a:p>
                <a:pPr defTabSz="36830"/>
                <a:r>
                  <a:rPr lang="en-US" altLang="zh-CN" sz="600" b="0">
                    <a:solidFill>
                      <a:srgbClr val="0000CC"/>
                    </a:solidFill>
                    <a:latin typeface="Arial Black" panose="020B0A04020102020204" pitchFamily="34" charset="0"/>
                    <a:ea typeface="宋体" panose="02010600030101010101" pitchFamily="2" charset="-122"/>
                  </a:rPr>
                  <a:t>B</a:t>
                </a:r>
                <a:endParaRPr lang="en-US" altLang="zh-CN" sz="600" b="0">
                  <a:solidFill>
                    <a:srgbClr val="0000CC"/>
                  </a:solidFill>
                  <a:latin typeface="Arial Black" panose="020B0A04020102020204" pitchFamily="34" charset="0"/>
                  <a:ea typeface="宋体" panose="02010600030101010101" pitchFamily="2" charset="-122"/>
                </a:endParaRPr>
              </a:p>
            </p:txBody>
          </p:sp>
        </p:grpSp>
        <p:grpSp>
          <p:nvGrpSpPr>
            <p:cNvPr id="166005" name="Group 74"/>
            <p:cNvGrpSpPr/>
            <p:nvPr/>
          </p:nvGrpSpPr>
          <p:grpSpPr>
            <a:xfrm>
              <a:off x="2322" y="1190"/>
              <a:ext cx="79" cy="145"/>
              <a:chOff x="2322" y="1190"/>
              <a:chExt cx="79" cy="145"/>
            </a:xfrm>
          </p:grpSpPr>
          <p:sp>
            <p:nvSpPr>
              <p:cNvPr id="166032" name="Freeform 75"/>
              <p:cNvSpPr/>
              <p:nvPr/>
            </p:nvSpPr>
            <p:spPr>
              <a:xfrm>
                <a:off x="2322" y="1190"/>
                <a:ext cx="78" cy="145"/>
              </a:xfrm>
              <a:custGeom>
                <a:avLst/>
                <a:gdLst>
                  <a:gd name="txL" fmla="*/ 0 w 78"/>
                  <a:gd name="txT" fmla="*/ 0 h 145"/>
                  <a:gd name="txR" fmla="*/ 78 w 78"/>
                  <a:gd name="txB" fmla="*/ 145 h 145"/>
                </a:gdLst>
                <a:ahLst/>
                <a:cxnLst>
                  <a:cxn ang="0">
                    <a:pos x="77" y="124"/>
                  </a:cxn>
                  <a:cxn ang="0">
                    <a:pos x="48" y="144"/>
                  </a:cxn>
                  <a:cxn ang="0">
                    <a:pos x="0" y="38"/>
                  </a:cxn>
                  <a:cxn ang="0">
                    <a:pos x="77" y="0"/>
                  </a:cxn>
                  <a:cxn ang="0">
                    <a:pos x="77" y="124"/>
                  </a:cxn>
                </a:cxnLst>
                <a:rect l="txL" t="txT" r="txR" b="txB"/>
                <a:pathLst>
                  <a:path w="78" h="145">
                    <a:moveTo>
                      <a:pt x="77" y="124"/>
                    </a:moveTo>
                    <a:lnTo>
                      <a:pt x="48" y="144"/>
                    </a:lnTo>
                    <a:lnTo>
                      <a:pt x="0" y="38"/>
                    </a:lnTo>
                    <a:lnTo>
                      <a:pt x="77" y="0"/>
                    </a:lnTo>
                    <a:lnTo>
                      <a:pt x="77" y="124"/>
                    </a:lnTo>
                  </a:path>
                </a:pathLst>
              </a:custGeom>
              <a:solidFill>
                <a:schemeClr val="tx1"/>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6033" name="Rectangle 76"/>
              <p:cNvSpPr/>
              <p:nvPr/>
            </p:nvSpPr>
            <p:spPr>
              <a:xfrm rot="-1680000">
                <a:off x="2342" y="1225"/>
                <a:ext cx="59" cy="78"/>
              </a:xfrm>
              <a:prstGeom prst="rect">
                <a:avLst/>
              </a:prstGeom>
              <a:noFill/>
              <a:ln w="9525">
                <a:noFill/>
              </a:ln>
            </p:spPr>
            <p:txBody>
              <a:bodyPr wrap="none" lIns="19050" tIns="9525" rIns="19050" bIns="9525">
                <a:spAutoFit/>
              </a:bodyPr>
              <a:p>
                <a:pPr defTabSz="36830"/>
                <a:r>
                  <a:rPr lang="en-US" altLang="zh-CN" sz="600" b="0">
                    <a:solidFill>
                      <a:srgbClr val="0000CC"/>
                    </a:solidFill>
                    <a:latin typeface="Arial Black" panose="020B0A04020102020204" pitchFamily="34" charset="0"/>
                    <a:ea typeface="宋体" panose="02010600030101010101" pitchFamily="2" charset="-122"/>
                  </a:rPr>
                  <a:t>C</a:t>
                </a:r>
                <a:endParaRPr lang="en-US" altLang="zh-CN" sz="600" b="0">
                  <a:solidFill>
                    <a:srgbClr val="0000CC"/>
                  </a:solidFill>
                  <a:latin typeface="Arial Black" panose="020B0A04020102020204" pitchFamily="34" charset="0"/>
                  <a:ea typeface="宋体" panose="02010600030101010101" pitchFamily="2" charset="-122"/>
                </a:endParaRPr>
              </a:p>
            </p:txBody>
          </p:sp>
        </p:grpSp>
        <p:grpSp>
          <p:nvGrpSpPr>
            <p:cNvPr id="166006" name="Group 77"/>
            <p:cNvGrpSpPr/>
            <p:nvPr/>
          </p:nvGrpSpPr>
          <p:grpSpPr>
            <a:xfrm>
              <a:off x="2409" y="864"/>
              <a:ext cx="77" cy="145"/>
              <a:chOff x="2409" y="864"/>
              <a:chExt cx="77" cy="145"/>
            </a:xfrm>
          </p:grpSpPr>
          <p:sp>
            <p:nvSpPr>
              <p:cNvPr id="166030" name="Freeform 78"/>
              <p:cNvSpPr/>
              <p:nvPr/>
            </p:nvSpPr>
            <p:spPr>
              <a:xfrm>
                <a:off x="2409" y="864"/>
                <a:ext cx="77" cy="145"/>
              </a:xfrm>
              <a:custGeom>
                <a:avLst/>
                <a:gdLst>
                  <a:gd name="txL" fmla="*/ 0 w 77"/>
                  <a:gd name="txT" fmla="*/ 0 h 145"/>
                  <a:gd name="txR" fmla="*/ 77 w 77"/>
                  <a:gd name="txB" fmla="*/ 145 h 145"/>
                </a:gdLst>
                <a:ahLst/>
                <a:cxnLst>
                  <a:cxn ang="0">
                    <a:pos x="76" y="124"/>
                  </a:cxn>
                  <a:cxn ang="0">
                    <a:pos x="47" y="144"/>
                  </a:cxn>
                  <a:cxn ang="0">
                    <a:pos x="0" y="38"/>
                  </a:cxn>
                  <a:cxn ang="0">
                    <a:pos x="76" y="0"/>
                  </a:cxn>
                  <a:cxn ang="0">
                    <a:pos x="76" y="124"/>
                  </a:cxn>
                </a:cxnLst>
                <a:rect l="txL" t="txT" r="txR" b="txB"/>
                <a:pathLst>
                  <a:path w="77" h="145">
                    <a:moveTo>
                      <a:pt x="76" y="124"/>
                    </a:moveTo>
                    <a:lnTo>
                      <a:pt x="47" y="144"/>
                    </a:lnTo>
                    <a:lnTo>
                      <a:pt x="0" y="38"/>
                    </a:lnTo>
                    <a:lnTo>
                      <a:pt x="76" y="0"/>
                    </a:lnTo>
                    <a:lnTo>
                      <a:pt x="76" y="124"/>
                    </a:lnTo>
                  </a:path>
                </a:pathLst>
              </a:custGeom>
              <a:solidFill>
                <a:schemeClr val="tx1"/>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6031" name="Rectangle 79"/>
              <p:cNvSpPr/>
              <p:nvPr/>
            </p:nvSpPr>
            <p:spPr>
              <a:xfrm rot="-1680000">
                <a:off x="2426" y="898"/>
                <a:ext cx="59" cy="77"/>
              </a:xfrm>
              <a:prstGeom prst="rect">
                <a:avLst/>
              </a:prstGeom>
              <a:noFill/>
              <a:ln w="9525">
                <a:noFill/>
              </a:ln>
            </p:spPr>
            <p:txBody>
              <a:bodyPr wrap="none" lIns="19050" tIns="9525" rIns="19050" bIns="9525">
                <a:spAutoFit/>
              </a:bodyPr>
              <a:p>
                <a:pPr defTabSz="36830"/>
                <a:r>
                  <a:rPr lang="en-US" altLang="zh-CN" sz="600" b="0">
                    <a:solidFill>
                      <a:srgbClr val="0000CC"/>
                    </a:solidFill>
                    <a:latin typeface="Arial Black" panose="020B0A04020102020204" pitchFamily="34" charset="0"/>
                    <a:ea typeface="宋体" panose="02010600030101010101" pitchFamily="2" charset="-122"/>
                  </a:rPr>
                  <a:t>A</a:t>
                </a:r>
                <a:endParaRPr lang="en-US" altLang="zh-CN" sz="600" b="0">
                  <a:solidFill>
                    <a:srgbClr val="0000CC"/>
                  </a:solidFill>
                  <a:latin typeface="Arial Black" panose="020B0A04020102020204" pitchFamily="34" charset="0"/>
                  <a:ea typeface="宋体" panose="02010600030101010101" pitchFamily="2" charset="-122"/>
                </a:endParaRPr>
              </a:p>
            </p:txBody>
          </p:sp>
        </p:grpSp>
        <p:grpSp>
          <p:nvGrpSpPr>
            <p:cNvPr id="166007" name="Group 80"/>
            <p:cNvGrpSpPr/>
            <p:nvPr/>
          </p:nvGrpSpPr>
          <p:grpSpPr>
            <a:xfrm>
              <a:off x="2668" y="864"/>
              <a:ext cx="78" cy="145"/>
              <a:chOff x="2668" y="864"/>
              <a:chExt cx="78" cy="145"/>
            </a:xfrm>
          </p:grpSpPr>
          <p:sp>
            <p:nvSpPr>
              <p:cNvPr id="166028" name="Freeform 81"/>
              <p:cNvSpPr/>
              <p:nvPr/>
            </p:nvSpPr>
            <p:spPr>
              <a:xfrm>
                <a:off x="2668" y="864"/>
                <a:ext cx="78" cy="145"/>
              </a:xfrm>
              <a:custGeom>
                <a:avLst/>
                <a:gdLst>
                  <a:gd name="txL" fmla="*/ 0 w 78"/>
                  <a:gd name="txT" fmla="*/ 0 h 145"/>
                  <a:gd name="txR" fmla="*/ 78 w 78"/>
                  <a:gd name="txB" fmla="*/ 145 h 145"/>
                </a:gdLst>
                <a:ahLst/>
                <a:cxnLst>
                  <a:cxn ang="0">
                    <a:pos x="77" y="124"/>
                  </a:cxn>
                  <a:cxn ang="0">
                    <a:pos x="48" y="144"/>
                  </a:cxn>
                  <a:cxn ang="0">
                    <a:pos x="0" y="38"/>
                  </a:cxn>
                  <a:cxn ang="0">
                    <a:pos x="77" y="0"/>
                  </a:cxn>
                  <a:cxn ang="0">
                    <a:pos x="77" y="124"/>
                  </a:cxn>
                </a:cxnLst>
                <a:rect l="txL" t="txT" r="txR" b="txB"/>
                <a:pathLst>
                  <a:path w="78" h="145">
                    <a:moveTo>
                      <a:pt x="77" y="124"/>
                    </a:moveTo>
                    <a:lnTo>
                      <a:pt x="48" y="144"/>
                    </a:lnTo>
                    <a:lnTo>
                      <a:pt x="0" y="38"/>
                    </a:lnTo>
                    <a:lnTo>
                      <a:pt x="77" y="0"/>
                    </a:lnTo>
                    <a:lnTo>
                      <a:pt x="77" y="124"/>
                    </a:lnTo>
                  </a:path>
                </a:pathLst>
              </a:custGeom>
              <a:solidFill>
                <a:schemeClr val="tx1"/>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6029" name="Rectangle 82"/>
              <p:cNvSpPr/>
              <p:nvPr/>
            </p:nvSpPr>
            <p:spPr>
              <a:xfrm rot="-1680000">
                <a:off x="2685" y="898"/>
                <a:ext cx="59" cy="77"/>
              </a:xfrm>
              <a:prstGeom prst="rect">
                <a:avLst/>
              </a:prstGeom>
              <a:noFill/>
              <a:ln w="9525">
                <a:noFill/>
              </a:ln>
            </p:spPr>
            <p:txBody>
              <a:bodyPr wrap="none" lIns="19050" tIns="9525" rIns="19050" bIns="9525">
                <a:spAutoFit/>
              </a:bodyPr>
              <a:p>
                <a:pPr defTabSz="36830"/>
                <a:r>
                  <a:rPr lang="en-US" altLang="zh-CN" sz="600" b="0">
                    <a:solidFill>
                      <a:srgbClr val="0000CC"/>
                    </a:solidFill>
                    <a:latin typeface="Arial Black" panose="020B0A04020102020204" pitchFamily="34" charset="0"/>
                    <a:ea typeface="宋体" panose="02010600030101010101" pitchFamily="2" charset="-122"/>
                  </a:rPr>
                  <a:t>A</a:t>
                </a:r>
                <a:endParaRPr lang="en-US" altLang="zh-CN" sz="600" b="0">
                  <a:solidFill>
                    <a:srgbClr val="0000CC"/>
                  </a:solidFill>
                  <a:latin typeface="Arial Black" panose="020B0A04020102020204" pitchFamily="34" charset="0"/>
                  <a:ea typeface="宋体" panose="02010600030101010101" pitchFamily="2" charset="-122"/>
                </a:endParaRPr>
              </a:p>
            </p:txBody>
          </p:sp>
        </p:grpSp>
        <p:grpSp>
          <p:nvGrpSpPr>
            <p:cNvPr id="166008" name="Group 83"/>
            <p:cNvGrpSpPr/>
            <p:nvPr/>
          </p:nvGrpSpPr>
          <p:grpSpPr>
            <a:xfrm>
              <a:off x="2495" y="1027"/>
              <a:ext cx="78" cy="145"/>
              <a:chOff x="2495" y="1027"/>
              <a:chExt cx="78" cy="145"/>
            </a:xfrm>
          </p:grpSpPr>
          <p:sp>
            <p:nvSpPr>
              <p:cNvPr id="166026" name="Freeform 84"/>
              <p:cNvSpPr/>
              <p:nvPr/>
            </p:nvSpPr>
            <p:spPr>
              <a:xfrm>
                <a:off x="2495" y="1027"/>
                <a:ext cx="78" cy="145"/>
              </a:xfrm>
              <a:custGeom>
                <a:avLst/>
                <a:gdLst>
                  <a:gd name="txL" fmla="*/ 0 w 78"/>
                  <a:gd name="txT" fmla="*/ 0 h 145"/>
                  <a:gd name="txR" fmla="*/ 78 w 78"/>
                  <a:gd name="txB" fmla="*/ 145 h 145"/>
                </a:gdLst>
                <a:ahLst/>
                <a:cxnLst>
                  <a:cxn ang="0">
                    <a:pos x="77" y="124"/>
                  </a:cxn>
                  <a:cxn ang="0">
                    <a:pos x="48" y="144"/>
                  </a:cxn>
                  <a:cxn ang="0">
                    <a:pos x="0" y="38"/>
                  </a:cxn>
                  <a:cxn ang="0">
                    <a:pos x="77" y="0"/>
                  </a:cxn>
                  <a:cxn ang="0">
                    <a:pos x="77" y="124"/>
                  </a:cxn>
                </a:cxnLst>
                <a:rect l="txL" t="txT" r="txR" b="txB"/>
                <a:pathLst>
                  <a:path w="78" h="145">
                    <a:moveTo>
                      <a:pt x="77" y="124"/>
                    </a:moveTo>
                    <a:lnTo>
                      <a:pt x="48" y="144"/>
                    </a:lnTo>
                    <a:lnTo>
                      <a:pt x="0" y="38"/>
                    </a:lnTo>
                    <a:lnTo>
                      <a:pt x="77" y="0"/>
                    </a:lnTo>
                    <a:lnTo>
                      <a:pt x="77" y="124"/>
                    </a:lnTo>
                  </a:path>
                </a:pathLst>
              </a:custGeom>
              <a:solidFill>
                <a:schemeClr val="tx1"/>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6027" name="Rectangle 85"/>
              <p:cNvSpPr/>
              <p:nvPr/>
            </p:nvSpPr>
            <p:spPr>
              <a:xfrm rot="-1680000">
                <a:off x="2512" y="1062"/>
                <a:ext cx="59" cy="77"/>
              </a:xfrm>
              <a:prstGeom prst="rect">
                <a:avLst/>
              </a:prstGeom>
              <a:noFill/>
              <a:ln w="9525">
                <a:noFill/>
              </a:ln>
            </p:spPr>
            <p:txBody>
              <a:bodyPr wrap="none" lIns="19050" tIns="9525" rIns="19050" bIns="9525">
                <a:spAutoFit/>
              </a:bodyPr>
              <a:p>
                <a:pPr defTabSz="36830"/>
                <a:r>
                  <a:rPr lang="en-US" altLang="zh-CN" sz="600" b="0">
                    <a:solidFill>
                      <a:srgbClr val="0000CC"/>
                    </a:solidFill>
                    <a:latin typeface="Arial Black" panose="020B0A04020102020204" pitchFamily="34" charset="0"/>
                    <a:ea typeface="宋体" panose="02010600030101010101" pitchFamily="2" charset="-122"/>
                  </a:rPr>
                  <a:t>B</a:t>
                </a:r>
                <a:endParaRPr lang="en-US" altLang="zh-CN" sz="600" b="0">
                  <a:solidFill>
                    <a:srgbClr val="0000CC"/>
                  </a:solidFill>
                  <a:latin typeface="Arial Black" panose="020B0A04020102020204" pitchFamily="34" charset="0"/>
                  <a:ea typeface="宋体" panose="02010600030101010101" pitchFamily="2" charset="-122"/>
                </a:endParaRPr>
              </a:p>
            </p:txBody>
          </p:sp>
        </p:grpSp>
        <p:grpSp>
          <p:nvGrpSpPr>
            <p:cNvPr id="166009" name="Group 86"/>
            <p:cNvGrpSpPr/>
            <p:nvPr/>
          </p:nvGrpSpPr>
          <p:grpSpPr>
            <a:xfrm>
              <a:off x="2754" y="1027"/>
              <a:ext cx="78" cy="145"/>
              <a:chOff x="2754" y="1027"/>
              <a:chExt cx="78" cy="145"/>
            </a:xfrm>
          </p:grpSpPr>
          <p:sp>
            <p:nvSpPr>
              <p:cNvPr id="166024" name="Freeform 87"/>
              <p:cNvSpPr/>
              <p:nvPr/>
            </p:nvSpPr>
            <p:spPr>
              <a:xfrm>
                <a:off x="2754" y="1027"/>
                <a:ext cx="78" cy="145"/>
              </a:xfrm>
              <a:custGeom>
                <a:avLst/>
                <a:gdLst>
                  <a:gd name="txL" fmla="*/ 0 w 78"/>
                  <a:gd name="txT" fmla="*/ 0 h 145"/>
                  <a:gd name="txR" fmla="*/ 78 w 78"/>
                  <a:gd name="txB" fmla="*/ 145 h 145"/>
                </a:gdLst>
                <a:ahLst/>
                <a:cxnLst>
                  <a:cxn ang="0">
                    <a:pos x="77" y="124"/>
                  </a:cxn>
                  <a:cxn ang="0">
                    <a:pos x="48" y="144"/>
                  </a:cxn>
                  <a:cxn ang="0">
                    <a:pos x="0" y="38"/>
                  </a:cxn>
                  <a:cxn ang="0">
                    <a:pos x="77" y="0"/>
                  </a:cxn>
                  <a:cxn ang="0">
                    <a:pos x="77" y="124"/>
                  </a:cxn>
                </a:cxnLst>
                <a:rect l="txL" t="txT" r="txR" b="txB"/>
                <a:pathLst>
                  <a:path w="78" h="145">
                    <a:moveTo>
                      <a:pt x="77" y="124"/>
                    </a:moveTo>
                    <a:lnTo>
                      <a:pt x="48" y="144"/>
                    </a:lnTo>
                    <a:lnTo>
                      <a:pt x="0" y="38"/>
                    </a:lnTo>
                    <a:lnTo>
                      <a:pt x="77" y="0"/>
                    </a:lnTo>
                    <a:lnTo>
                      <a:pt x="77" y="124"/>
                    </a:lnTo>
                  </a:path>
                </a:pathLst>
              </a:custGeom>
              <a:solidFill>
                <a:schemeClr val="tx1"/>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6025" name="Rectangle 88"/>
              <p:cNvSpPr/>
              <p:nvPr/>
            </p:nvSpPr>
            <p:spPr>
              <a:xfrm rot="-1680000">
                <a:off x="2772" y="1062"/>
                <a:ext cx="59" cy="77"/>
              </a:xfrm>
              <a:prstGeom prst="rect">
                <a:avLst/>
              </a:prstGeom>
              <a:noFill/>
              <a:ln w="9525">
                <a:noFill/>
              </a:ln>
            </p:spPr>
            <p:txBody>
              <a:bodyPr wrap="none" lIns="19050" tIns="9525" rIns="19050" bIns="9525">
                <a:spAutoFit/>
              </a:bodyPr>
              <a:p>
                <a:pPr defTabSz="36830"/>
                <a:r>
                  <a:rPr lang="en-US" altLang="zh-CN" sz="600" b="0">
                    <a:solidFill>
                      <a:srgbClr val="0000CC"/>
                    </a:solidFill>
                    <a:latin typeface="Arial Black" panose="020B0A04020102020204" pitchFamily="34" charset="0"/>
                    <a:ea typeface="宋体" panose="02010600030101010101" pitchFamily="2" charset="-122"/>
                  </a:rPr>
                  <a:t>B</a:t>
                </a:r>
                <a:endParaRPr lang="en-US" altLang="zh-CN" sz="600" b="0">
                  <a:solidFill>
                    <a:srgbClr val="0000CC"/>
                  </a:solidFill>
                  <a:latin typeface="Arial Black" panose="020B0A04020102020204" pitchFamily="34" charset="0"/>
                  <a:ea typeface="宋体" panose="02010600030101010101" pitchFamily="2" charset="-122"/>
                </a:endParaRPr>
              </a:p>
            </p:txBody>
          </p:sp>
        </p:grpSp>
        <p:grpSp>
          <p:nvGrpSpPr>
            <p:cNvPr id="166010" name="Group 89"/>
            <p:cNvGrpSpPr/>
            <p:nvPr/>
          </p:nvGrpSpPr>
          <p:grpSpPr>
            <a:xfrm>
              <a:off x="2581" y="1190"/>
              <a:ext cx="79" cy="145"/>
              <a:chOff x="2581" y="1190"/>
              <a:chExt cx="79" cy="145"/>
            </a:xfrm>
          </p:grpSpPr>
          <p:sp>
            <p:nvSpPr>
              <p:cNvPr id="166022" name="Freeform 90"/>
              <p:cNvSpPr/>
              <p:nvPr/>
            </p:nvSpPr>
            <p:spPr>
              <a:xfrm>
                <a:off x="2581" y="1190"/>
                <a:ext cx="78" cy="145"/>
              </a:xfrm>
              <a:custGeom>
                <a:avLst/>
                <a:gdLst>
                  <a:gd name="txL" fmla="*/ 0 w 78"/>
                  <a:gd name="txT" fmla="*/ 0 h 145"/>
                  <a:gd name="txR" fmla="*/ 78 w 78"/>
                  <a:gd name="txB" fmla="*/ 145 h 145"/>
                </a:gdLst>
                <a:ahLst/>
                <a:cxnLst>
                  <a:cxn ang="0">
                    <a:pos x="77" y="124"/>
                  </a:cxn>
                  <a:cxn ang="0">
                    <a:pos x="48" y="144"/>
                  </a:cxn>
                  <a:cxn ang="0">
                    <a:pos x="0" y="38"/>
                  </a:cxn>
                  <a:cxn ang="0">
                    <a:pos x="77" y="0"/>
                  </a:cxn>
                  <a:cxn ang="0">
                    <a:pos x="77" y="124"/>
                  </a:cxn>
                </a:cxnLst>
                <a:rect l="txL" t="txT" r="txR" b="txB"/>
                <a:pathLst>
                  <a:path w="78" h="145">
                    <a:moveTo>
                      <a:pt x="77" y="124"/>
                    </a:moveTo>
                    <a:lnTo>
                      <a:pt x="48" y="144"/>
                    </a:lnTo>
                    <a:lnTo>
                      <a:pt x="0" y="38"/>
                    </a:lnTo>
                    <a:lnTo>
                      <a:pt x="77" y="0"/>
                    </a:lnTo>
                    <a:lnTo>
                      <a:pt x="77" y="124"/>
                    </a:lnTo>
                  </a:path>
                </a:pathLst>
              </a:custGeom>
              <a:solidFill>
                <a:schemeClr val="tx1"/>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6023" name="Rectangle 91"/>
              <p:cNvSpPr/>
              <p:nvPr/>
            </p:nvSpPr>
            <p:spPr>
              <a:xfrm rot="-1680000">
                <a:off x="2601" y="1225"/>
                <a:ext cx="59" cy="78"/>
              </a:xfrm>
              <a:prstGeom prst="rect">
                <a:avLst/>
              </a:prstGeom>
              <a:noFill/>
              <a:ln w="9525">
                <a:noFill/>
              </a:ln>
            </p:spPr>
            <p:txBody>
              <a:bodyPr wrap="none" lIns="19050" tIns="9525" rIns="19050" bIns="9525">
                <a:spAutoFit/>
              </a:bodyPr>
              <a:p>
                <a:pPr defTabSz="36830"/>
                <a:r>
                  <a:rPr lang="en-US" altLang="zh-CN" sz="600" b="0">
                    <a:solidFill>
                      <a:srgbClr val="0000CC"/>
                    </a:solidFill>
                    <a:latin typeface="Arial Black" panose="020B0A04020102020204" pitchFamily="34" charset="0"/>
                    <a:ea typeface="宋体" panose="02010600030101010101" pitchFamily="2" charset="-122"/>
                  </a:rPr>
                  <a:t>C</a:t>
                </a:r>
                <a:endParaRPr lang="en-US" altLang="zh-CN" sz="600" b="0">
                  <a:solidFill>
                    <a:srgbClr val="0000CC"/>
                  </a:solidFill>
                  <a:latin typeface="Arial Black" panose="020B0A04020102020204" pitchFamily="34" charset="0"/>
                  <a:ea typeface="宋体" panose="02010600030101010101" pitchFamily="2" charset="-122"/>
                </a:endParaRPr>
              </a:p>
            </p:txBody>
          </p:sp>
        </p:grpSp>
        <p:sp>
          <p:nvSpPr>
            <p:cNvPr id="166011" name="Rectangle 92"/>
            <p:cNvSpPr/>
            <p:nvPr/>
          </p:nvSpPr>
          <p:spPr>
            <a:xfrm>
              <a:off x="2023" y="1015"/>
              <a:ext cx="102" cy="66"/>
            </a:xfrm>
            <a:prstGeom prst="rect">
              <a:avLst/>
            </a:prstGeom>
            <a:noFill/>
            <a:ln w="9525">
              <a:noFill/>
            </a:ln>
          </p:spPr>
          <p:txBody>
            <a:bodyPr wrap="none" lIns="19050" tIns="9525" rIns="19050" bIns="9525">
              <a:spAutoFit/>
            </a:bodyPr>
            <a:p>
              <a:pPr defTabSz="36830"/>
              <a:r>
                <a:rPr lang="en-US" altLang="zh-CN" sz="500">
                  <a:solidFill>
                    <a:srgbClr val="0000CC"/>
                  </a:solidFill>
                  <a:latin typeface="Arial" panose="020B0604020202020204" pitchFamily="34" charset="0"/>
                  <a:ea typeface="宋体" panose="02010600030101010101" pitchFamily="2" charset="-122"/>
                </a:rPr>
                <a:t>type</a:t>
              </a:r>
              <a:endParaRPr lang="en-US" altLang="zh-CN" sz="500">
                <a:solidFill>
                  <a:srgbClr val="0000CC"/>
                </a:solidFill>
                <a:latin typeface="Arial" panose="020B0604020202020204" pitchFamily="34" charset="0"/>
                <a:ea typeface="宋体" panose="02010600030101010101" pitchFamily="2" charset="-122"/>
              </a:endParaRPr>
            </a:p>
          </p:txBody>
        </p:sp>
        <p:sp>
          <p:nvSpPr>
            <p:cNvPr id="166012" name="Rectangle 93"/>
            <p:cNvSpPr/>
            <p:nvPr/>
          </p:nvSpPr>
          <p:spPr>
            <a:xfrm>
              <a:off x="2025" y="854"/>
              <a:ext cx="101" cy="66"/>
            </a:xfrm>
            <a:prstGeom prst="rect">
              <a:avLst/>
            </a:prstGeom>
            <a:noFill/>
            <a:ln w="9525">
              <a:noFill/>
            </a:ln>
          </p:spPr>
          <p:txBody>
            <a:bodyPr wrap="none" lIns="19050" tIns="9525" rIns="19050" bIns="9525">
              <a:spAutoFit/>
            </a:bodyPr>
            <a:p>
              <a:pPr defTabSz="33655" eaLnBrk="0" hangingPunct="0"/>
              <a:r>
                <a:rPr lang="en-US" altLang="zh-CN" sz="500">
                  <a:solidFill>
                    <a:srgbClr val="0000CC"/>
                  </a:solidFill>
                  <a:latin typeface="Arial" panose="020B0604020202020204" pitchFamily="34" charset="0"/>
                  <a:ea typeface="宋体" panose="02010600030101010101" pitchFamily="2" charset="-122"/>
                </a:rPr>
                <a:t>type</a:t>
              </a:r>
              <a:endParaRPr lang="en-US" altLang="zh-CN" sz="500">
                <a:solidFill>
                  <a:srgbClr val="0000CC"/>
                </a:solidFill>
                <a:latin typeface="Arial" panose="020B0604020202020204" pitchFamily="34" charset="0"/>
                <a:ea typeface="宋体" panose="02010600030101010101" pitchFamily="2" charset="-122"/>
              </a:endParaRPr>
            </a:p>
          </p:txBody>
        </p:sp>
        <p:sp>
          <p:nvSpPr>
            <p:cNvPr id="166013" name="Rectangle 94"/>
            <p:cNvSpPr/>
            <p:nvPr/>
          </p:nvSpPr>
          <p:spPr>
            <a:xfrm>
              <a:off x="2025" y="1170"/>
              <a:ext cx="101" cy="66"/>
            </a:xfrm>
            <a:prstGeom prst="rect">
              <a:avLst/>
            </a:prstGeom>
            <a:noFill/>
            <a:ln w="9525">
              <a:noFill/>
            </a:ln>
          </p:spPr>
          <p:txBody>
            <a:bodyPr wrap="none" lIns="19050" tIns="9525" rIns="19050" bIns="9525">
              <a:spAutoFit/>
            </a:bodyPr>
            <a:p>
              <a:pPr defTabSz="33655" eaLnBrk="0" hangingPunct="0"/>
              <a:r>
                <a:rPr lang="en-US" altLang="zh-CN" sz="500">
                  <a:solidFill>
                    <a:srgbClr val="0000CC"/>
                  </a:solidFill>
                  <a:latin typeface="Arial" panose="020B0604020202020204" pitchFamily="34" charset="0"/>
                  <a:ea typeface="宋体" panose="02010600030101010101" pitchFamily="2" charset="-122"/>
                </a:rPr>
                <a:t>type</a:t>
              </a:r>
              <a:endParaRPr lang="en-US" altLang="zh-CN" sz="500">
                <a:solidFill>
                  <a:srgbClr val="0000CC"/>
                </a:solidFill>
                <a:latin typeface="Arial" panose="020B0604020202020204" pitchFamily="34" charset="0"/>
                <a:ea typeface="宋体" panose="02010600030101010101" pitchFamily="2" charset="-122"/>
              </a:endParaRPr>
            </a:p>
          </p:txBody>
        </p:sp>
        <p:sp>
          <p:nvSpPr>
            <p:cNvPr id="166014" name="Rectangle 95"/>
            <p:cNvSpPr/>
            <p:nvPr/>
          </p:nvSpPr>
          <p:spPr>
            <a:xfrm>
              <a:off x="2053" y="898"/>
              <a:ext cx="56" cy="77"/>
            </a:xfrm>
            <a:prstGeom prst="rect">
              <a:avLst/>
            </a:prstGeom>
            <a:noFill/>
            <a:ln w="9525">
              <a:noFill/>
            </a:ln>
          </p:spPr>
          <p:txBody>
            <a:bodyPr wrap="none" lIns="19050" tIns="9525" rIns="19050" bIns="9525">
              <a:spAutoFit/>
            </a:bodyPr>
            <a:p>
              <a:pPr defTabSz="36830"/>
              <a:r>
                <a:rPr lang="en-US" altLang="zh-CN" sz="600">
                  <a:solidFill>
                    <a:srgbClr val="0000CC"/>
                  </a:solidFill>
                  <a:latin typeface="Arial" panose="020B0604020202020204" pitchFamily="34" charset="0"/>
                  <a:ea typeface="宋体" panose="02010600030101010101" pitchFamily="2" charset="-122"/>
                </a:rPr>
                <a:t>A</a:t>
              </a:r>
              <a:endParaRPr lang="en-US" altLang="zh-CN" sz="600">
                <a:solidFill>
                  <a:srgbClr val="0000CC"/>
                </a:solidFill>
                <a:latin typeface="Arial" panose="020B0604020202020204" pitchFamily="34" charset="0"/>
                <a:ea typeface="宋体" panose="02010600030101010101" pitchFamily="2" charset="-122"/>
              </a:endParaRPr>
            </a:p>
          </p:txBody>
        </p:sp>
        <p:sp>
          <p:nvSpPr>
            <p:cNvPr id="166015" name="Rectangle 96"/>
            <p:cNvSpPr/>
            <p:nvPr/>
          </p:nvSpPr>
          <p:spPr>
            <a:xfrm>
              <a:off x="2053" y="1062"/>
              <a:ext cx="56" cy="77"/>
            </a:xfrm>
            <a:prstGeom prst="rect">
              <a:avLst/>
            </a:prstGeom>
            <a:noFill/>
            <a:ln w="9525">
              <a:noFill/>
            </a:ln>
          </p:spPr>
          <p:txBody>
            <a:bodyPr wrap="none" lIns="19050" tIns="9525" rIns="19050" bIns="9525">
              <a:spAutoFit/>
            </a:bodyPr>
            <a:p>
              <a:pPr defTabSz="36830"/>
              <a:r>
                <a:rPr lang="en-US" altLang="zh-CN" sz="600">
                  <a:solidFill>
                    <a:srgbClr val="0000CC"/>
                  </a:solidFill>
                  <a:latin typeface="Arial" panose="020B0604020202020204" pitchFamily="34" charset="0"/>
                  <a:ea typeface="宋体" panose="02010600030101010101" pitchFamily="2" charset="-122"/>
                </a:rPr>
                <a:t>B</a:t>
              </a:r>
              <a:endParaRPr lang="en-US" altLang="zh-CN" sz="600">
                <a:solidFill>
                  <a:srgbClr val="0000CC"/>
                </a:solidFill>
                <a:latin typeface="Arial" panose="020B0604020202020204" pitchFamily="34" charset="0"/>
                <a:ea typeface="宋体" panose="02010600030101010101" pitchFamily="2" charset="-122"/>
              </a:endParaRPr>
            </a:p>
          </p:txBody>
        </p:sp>
        <p:sp>
          <p:nvSpPr>
            <p:cNvPr id="166016" name="Rectangle 97"/>
            <p:cNvSpPr/>
            <p:nvPr/>
          </p:nvSpPr>
          <p:spPr>
            <a:xfrm>
              <a:off x="2053" y="1214"/>
              <a:ext cx="56" cy="78"/>
            </a:xfrm>
            <a:prstGeom prst="rect">
              <a:avLst/>
            </a:prstGeom>
            <a:noFill/>
            <a:ln w="9525">
              <a:noFill/>
            </a:ln>
          </p:spPr>
          <p:txBody>
            <a:bodyPr wrap="none" lIns="19050" tIns="9525" rIns="19050" bIns="9525">
              <a:spAutoFit/>
            </a:bodyPr>
            <a:p>
              <a:pPr defTabSz="36830"/>
              <a:r>
                <a:rPr lang="en-US" altLang="zh-CN" sz="600">
                  <a:solidFill>
                    <a:srgbClr val="0000CC"/>
                  </a:solidFill>
                  <a:latin typeface="Arial" panose="020B0604020202020204" pitchFamily="34" charset="0"/>
                  <a:ea typeface="宋体" panose="02010600030101010101" pitchFamily="2" charset="-122"/>
                </a:rPr>
                <a:t>C</a:t>
              </a:r>
              <a:endParaRPr lang="en-US" altLang="zh-CN" sz="600">
                <a:solidFill>
                  <a:srgbClr val="0000CC"/>
                </a:solidFill>
                <a:latin typeface="Arial" panose="020B0604020202020204" pitchFamily="34" charset="0"/>
                <a:ea typeface="宋体" panose="02010600030101010101" pitchFamily="2" charset="-122"/>
              </a:endParaRPr>
            </a:p>
          </p:txBody>
        </p:sp>
        <p:sp>
          <p:nvSpPr>
            <p:cNvPr id="166017" name="Rectangle 98"/>
            <p:cNvSpPr/>
            <p:nvPr/>
          </p:nvSpPr>
          <p:spPr>
            <a:xfrm>
              <a:off x="2134" y="792"/>
              <a:ext cx="706" cy="66"/>
            </a:xfrm>
            <a:prstGeom prst="rect">
              <a:avLst/>
            </a:prstGeom>
            <a:noFill/>
            <a:ln w="9525">
              <a:noFill/>
            </a:ln>
          </p:spPr>
          <p:txBody>
            <a:bodyPr wrap="none" lIns="19050" tIns="9525" rIns="19050" bIns="9525">
              <a:spAutoFit/>
            </a:bodyPr>
            <a:p>
              <a:pPr defTabSz="36830"/>
              <a:r>
                <a:rPr lang="en-US" altLang="zh-CN" sz="500">
                  <a:solidFill>
                    <a:srgbClr val="0000CC"/>
                  </a:solidFill>
                  <a:latin typeface="Arial" panose="020B0604020202020204" pitchFamily="34" charset="0"/>
                  <a:ea typeface="宋体" panose="02010600030101010101" pitchFamily="2" charset="-122"/>
                </a:rPr>
                <a:t>7:00 7:20 7:40 8:00 8:20 8:40 9:00 9:20</a:t>
              </a:r>
              <a:endParaRPr lang="en-US" altLang="zh-CN" sz="500">
                <a:solidFill>
                  <a:srgbClr val="0000CC"/>
                </a:solidFill>
                <a:latin typeface="Arial" panose="020B0604020202020204" pitchFamily="34" charset="0"/>
                <a:ea typeface="宋体" panose="02010600030101010101" pitchFamily="2" charset="-122"/>
              </a:endParaRPr>
            </a:p>
          </p:txBody>
        </p:sp>
        <p:grpSp>
          <p:nvGrpSpPr>
            <p:cNvPr id="166018" name="Group 99"/>
            <p:cNvGrpSpPr/>
            <p:nvPr/>
          </p:nvGrpSpPr>
          <p:grpSpPr>
            <a:xfrm>
              <a:off x="2140" y="834"/>
              <a:ext cx="87" cy="328"/>
              <a:chOff x="2140" y="834"/>
              <a:chExt cx="87" cy="328"/>
            </a:xfrm>
          </p:grpSpPr>
          <p:sp>
            <p:nvSpPr>
              <p:cNvPr id="166019" name="Freeform 100"/>
              <p:cNvSpPr/>
              <p:nvPr/>
            </p:nvSpPr>
            <p:spPr>
              <a:xfrm>
                <a:off x="2140" y="930"/>
                <a:ext cx="87" cy="68"/>
              </a:xfrm>
              <a:custGeom>
                <a:avLst/>
                <a:gdLst>
                  <a:gd name="txL" fmla="*/ 0 w 87"/>
                  <a:gd name="txT" fmla="*/ 0 h 68"/>
                  <a:gd name="txR" fmla="*/ 87 w 87"/>
                  <a:gd name="txB" fmla="*/ 68 h 68"/>
                </a:gdLst>
                <a:ahLst/>
                <a:cxnLst>
                  <a:cxn ang="0">
                    <a:pos x="0" y="67"/>
                  </a:cxn>
                  <a:cxn ang="0">
                    <a:pos x="86" y="0"/>
                  </a:cxn>
                  <a:cxn ang="0">
                    <a:pos x="86" y="67"/>
                  </a:cxn>
                  <a:cxn ang="0">
                    <a:pos x="0" y="67"/>
                  </a:cxn>
                </a:cxnLst>
                <a:rect l="txL" t="txT" r="txR" b="txB"/>
                <a:pathLst>
                  <a:path w="87" h="68">
                    <a:moveTo>
                      <a:pt x="0" y="67"/>
                    </a:moveTo>
                    <a:lnTo>
                      <a:pt x="86" y="0"/>
                    </a:lnTo>
                    <a:lnTo>
                      <a:pt x="86" y="67"/>
                    </a:lnTo>
                    <a:lnTo>
                      <a:pt x="0" y="67"/>
                    </a:lnTo>
                  </a:path>
                </a:pathLst>
              </a:custGeom>
              <a:solidFill>
                <a:srgbClr val="E6B105"/>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6020" name="Freeform 101"/>
              <p:cNvSpPr/>
              <p:nvPr/>
            </p:nvSpPr>
            <p:spPr>
              <a:xfrm>
                <a:off x="2140" y="834"/>
                <a:ext cx="87" cy="165"/>
              </a:xfrm>
              <a:custGeom>
                <a:avLst/>
                <a:gdLst>
                  <a:gd name="txL" fmla="*/ 0 w 87"/>
                  <a:gd name="txT" fmla="*/ 0 h 165"/>
                  <a:gd name="txR" fmla="*/ 87 w 87"/>
                  <a:gd name="txB" fmla="*/ 165 h 165"/>
                </a:gdLst>
                <a:ahLst/>
                <a:cxnLst>
                  <a:cxn ang="0">
                    <a:pos x="0" y="164"/>
                  </a:cxn>
                  <a:cxn ang="0">
                    <a:pos x="86" y="102"/>
                  </a:cxn>
                  <a:cxn ang="0">
                    <a:pos x="86" y="0"/>
                  </a:cxn>
                  <a:cxn ang="0">
                    <a:pos x="0" y="0"/>
                  </a:cxn>
                  <a:cxn ang="0">
                    <a:pos x="0" y="164"/>
                  </a:cxn>
                </a:cxnLst>
                <a:rect l="txL" t="txT" r="txR" b="txB"/>
                <a:pathLst>
                  <a:path w="87" h="165">
                    <a:moveTo>
                      <a:pt x="0" y="164"/>
                    </a:moveTo>
                    <a:lnTo>
                      <a:pt x="86" y="102"/>
                    </a:lnTo>
                    <a:lnTo>
                      <a:pt x="86" y="0"/>
                    </a:lnTo>
                    <a:lnTo>
                      <a:pt x="0" y="0"/>
                    </a:lnTo>
                    <a:lnTo>
                      <a:pt x="0" y="164"/>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6021" name="Freeform 102"/>
              <p:cNvSpPr/>
              <p:nvPr/>
            </p:nvSpPr>
            <p:spPr>
              <a:xfrm>
                <a:off x="2140" y="997"/>
                <a:ext cx="87" cy="165"/>
              </a:xfrm>
              <a:custGeom>
                <a:avLst/>
                <a:gdLst>
                  <a:gd name="txL" fmla="*/ 0 w 87"/>
                  <a:gd name="txT" fmla="*/ 0 h 165"/>
                  <a:gd name="txR" fmla="*/ 87 w 87"/>
                  <a:gd name="txB" fmla="*/ 165 h 165"/>
                </a:gdLst>
                <a:ahLst/>
                <a:cxnLst>
                  <a:cxn ang="0">
                    <a:pos x="0" y="164"/>
                  </a:cxn>
                  <a:cxn ang="0">
                    <a:pos x="86" y="102"/>
                  </a:cxn>
                  <a:cxn ang="0">
                    <a:pos x="86" y="0"/>
                  </a:cxn>
                  <a:cxn ang="0">
                    <a:pos x="0" y="0"/>
                  </a:cxn>
                  <a:cxn ang="0">
                    <a:pos x="0" y="164"/>
                  </a:cxn>
                </a:cxnLst>
                <a:rect l="txL" t="txT" r="txR" b="txB"/>
                <a:pathLst>
                  <a:path w="87" h="165">
                    <a:moveTo>
                      <a:pt x="0" y="164"/>
                    </a:moveTo>
                    <a:lnTo>
                      <a:pt x="86" y="102"/>
                    </a:lnTo>
                    <a:lnTo>
                      <a:pt x="86" y="0"/>
                    </a:lnTo>
                    <a:lnTo>
                      <a:pt x="0" y="0"/>
                    </a:lnTo>
                    <a:lnTo>
                      <a:pt x="0" y="164"/>
                    </a:lnTo>
                  </a:path>
                </a:pathLst>
              </a:custGeom>
              <a:solidFill>
                <a:srgbClr val="C77800"/>
              </a:solidFill>
              <a:ln w="12700" cap="rnd" cmpd="sng">
                <a:solidFill>
                  <a:schemeClr val="bg2"/>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grpSp>
      </p:grpSp>
      <p:sp>
        <p:nvSpPr>
          <p:cNvPr id="1482855" name="Rectangle 103"/>
          <p:cNvSpPr>
            <a:spLocks noChangeArrowheads="1"/>
          </p:cNvSpPr>
          <p:nvPr/>
        </p:nvSpPr>
        <p:spPr bwMode="auto">
          <a:xfrm>
            <a:off x="708025" y="3221038"/>
            <a:ext cx="1843088" cy="1231900"/>
          </a:xfrm>
          <a:prstGeom prst="rect">
            <a:avLst/>
          </a:prstGeom>
          <a:solidFill>
            <a:schemeClr val="folHlink"/>
          </a:solid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893" name="Rectangle 104"/>
          <p:cNvSpPr/>
          <p:nvPr/>
        </p:nvSpPr>
        <p:spPr>
          <a:xfrm>
            <a:off x="865188" y="3213100"/>
            <a:ext cx="1531937" cy="396875"/>
          </a:xfrm>
          <a:prstGeom prst="rect">
            <a:avLst/>
          </a:prstGeom>
          <a:noFill/>
          <a:ln w="9525">
            <a:noFill/>
          </a:ln>
        </p:spPr>
        <p:txBody>
          <a:bodyPr wrap="none" lIns="92075" tIns="46038" rIns="92075" bIns="46038">
            <a:spAutoFit/>
          </a:bodyPr>
          <a:p>
            <a:pPr algn="ctr"/>
            <a:r>
              <a:rPr lang="zh-CN" altLang="en-US" sz="2000" dirty="0">
                <a:solidFill>
                  <a:srgbClr val="0000CC"/>
                </a:solidFill>
                <a:latin typeface="Arial" panose="020B0604020202020204" pitchFamily="34" charset="0"/>
                <a:ea typeface="宋体" panose="02010600030101010101" pitchFamily="2" charset="-122"/>
              </a:rPr>
              <a:t>触发器过程</a:t>
            </a:r>
            <a:r>
              <a:rPr lang="en-US" altLang="zh-CN" sz="2000">
                <a:solidFill>
                  <a:srgbClr val="0000CC"/>
                </a:solidFill>
                <a:latin typeface="Arial" panose="020B0604020202020204" pitchFamily="34" charset="0"/>
                <a:ea typeface="宋体" panose="02010600030101010101" pitchFamily="2" charset="-122"/>
              </a:rPr>
              <a:t> </a:t>
            </a:r>
            <a:endParaRPr lang="en-US" altLang="zh-CN" sz="2000">
              <a:solidFill>
                <a:srgbClr val="0000CC"/>
              </a:solidFill>
              <a:latin typeface="Arial" panose="020B0604020202020204" pitchFamily="34" charset="0"/>
            </a:endParaRPr>
          </a:p>
        </p:txBody>
      </p:sp>
      <p:sp>
        <p:nvSpPr>
          <p:cNvPr id="165894" name="Line 105"/>
          <p:cNvSpPr/>
          <p:nvPr/>
        </p:nvSpPr>
        <p:spPr>
          <a:xfrm>
            <a:off x="719138" y="3836988"/>
            <a:ext cx="1820862" cy="0"/>
          </a:xfrm>
          <a:prstGeom prst="line">
            <a:avLst/>
          </a:prstGeom>
          <a:ln w="12700" cap="flat" cmpd="sng">
            <a:solidFill>
              <a:schemeClr val="tx1"/>
            </a:solidFill>
            <a:prstDash val="solid"/>
            <a:headEnd type="none" w="sm" len="sm"/>
            <a:tailEnd type="none" w="sm" len="sm"/>
          </a:ln>
        </p:spPr>
      </p:sp>
      <p:grpSp>
        <p:nvGrpSpPr>
          <p:cNvPr id="165895" name="Group 106"/>
          <p:cNvGrpSpPr/>
          <p:nvPr/>
        </p:nvGrpSpPr>
        <p:grpSpPr>
          <a:xfrm>
            <a:off x="6070600" y="3559175"/>
            <a:ext cx="396875" cy="1382713"/>
            <a:chOff x="3441" y="2399"/>
            <a:chExt cx="241" cy="961"/>
          </a:xfrm>
        </p:grpSpPr>
        <p:grpSp>
          <p:nvGrpSpPr>
            <p:cNvPr id="165949" name="Group 107"/>
            <p:cNvGrpSpPr/>
            <p:nvPr/>
          </p:nvGrpSpPr>
          <p:grpSpPr>
            <a:xfrm>
              <a:off x="3442" y="2399"/>
              <a:ext cx="240" cy="483"/>
              <a:chOff x="3442" y="2399"/>
              <a:chExt cx="240" cy="483"/>
            </a:xfrm>
          </p:grpSpPr>
          <p:sp>
            <p:nvSpPr>
              <p:cNvPr id="165953" name="Freeform 108"/>
              <p:cNvSpPr/>
              <p:nvPr/>
            </p:nvSpPr>
            <p:spPr>
              <a:xfrm>
                <a:off x="3442" y="2399"/>
                <a:ext cx="240" cy="483"/>
              </a:xfrm>
              <a:custGeom>
                <a:avLst/>
                <a:gdLst>
                  <a:gd name="txL" fmla="*/ 0 w 240"/>
                  <a:gd name="txT" fmla="*/ 0 h 483"/>
                  <a:gd name="txR" fmla="*/ 240 w 240"/>
                  <a:gd name="txB" fmla="*/ 483 h 483"/>
                </a:gdLst>
                <a:ahLst/>
                <a:cxnLst>
                  <a:cxn ang="0">
                    <a:pos x="0" y="0"/>
                  </a:cxn>
                  <a:cxn ang="0">
                    <a:pos x="239" y="0"/>
                  </a:cxn>
                  <a:cxn ang="0">
                    <a:pos x="239" y="482"/>
                  </a:cxn>
                  <a:cxn ang="0">
                    <a:pos x="0" y="482"/>
                  </a:cxn>
                </a:cxnLst>
                <a:rect l="txL" t="txT" r="txR" b="txB"/>
                <a:pathLst>
                  <a:path w="240" h="483">
                    <a:moveTo>
                      <a:pt x="0" y="0"/>
                    </a:moveTo>
                    <a:lnTo>
                      <a:pt x="239" y="0"/>
                    </a:lnTo>
                    <a:lnTo>
                      <a:pt x="239" y="482"/>
                    </a:lnTo>
                    <a:lnTo>
                      <a:pt x="0" y="482"/>
                    </a:lnTo>
                  </a:path>
                </a:pathLst>
              </a:custGeom>
              <a:noFill/>
              <a:ln w="254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65954" name="Line 109"/>
              <p:cNvSpPr/>
              <p:nvPr/>
            </p:nvSpPr>
            <p:spPr>
              <a:xfrm>
                <a:off x="3442" y="2641"/>
                <a:ext cx="239" cy="0"/>
              </a:xfrm>
              <a:prstGeom prst="line">
                <a:avLst/>
              </a:prstGeom>
              <a:ln w="25400" cap="flat" cmpd="sng">
                <a:solidFill>
                  <a:schemeClr val="bg1"/>
                </a:solidFill>
                <a:prstDash val="solid"/>
                <a:headEnd type="none" w="sm" len="sm"/>
                <a:tailEnd type="none" w="sm" len="sm"/>
              </a:ln>
            </p:spPr>
          </p:sp>
        </p:grpSp>
        <p:grpSp>
          <p:nvGrpSpPr>
            <p:cNvPr id="165950" name="Group 110"/>
            <p:cNvGrpSpPr/>
            <p:nvPr/>
          </p:nvGrpSpPr>
          <p:grpSpPr>
            <a:xfrm>
              <a:off x="3441" y="2878"/>
              <a:ext cx="240" cy="482"/>
              <a:chOff x="3441" y="2878"/>
              <a:chExt cx="240" cy="482"/>
            </a:xfrm>
          </p:grpSpPr>
          <p:sp>
            <p:nvSpPr>
              <p:cNvPr id="165951" name="Freeform 111"/>
              <p:cNvSpPr/>
              <p:nvPr/>
            </p:nvSpPr>
            <p:spPr>
              <a:xfrm>
                <a:off x="3441" y="2878"/>
                <a:ext cx="240" cy="482"/>
              </a:xfrm>
              <a:custGeom>
                <a:avLst/>
                <a:gdLst>
                  <a:gd name="txL" fmla="*/ 0 w 240"/>
                  <a:gd name="txT" fmla="*/ 0 h 482"/>
                  <a:gd name="txR" fmla="*/ 240 w 240"/>
                  <a:gd name="txB" fmla="*/ 482 h 482"/>
                </a:gdLst>
                <a:ahLst/>
                <a:cxnLst>
                  <a:cxn ang="0">
                    <a:pos x="0" y="0"/>
                  </a:cxn>
                  <a:cxn ang="0">
                    <a:pos x="239" y="0"/>
                  </a:cxn>
                  <a:cxn ang="0">
                    <a:pos x="239" y="481"/>
                  </a:cxn>
                  <a:cxn ang="0">
                    <a:pos x="0" y="481"/>
                  </a:cxn>
                </a:cxnLst>
                <a:rect l="txL" t="txT" r="txR" b="txB"/>
                <a:pathLst>
                  <a:path w="240" h="482">
                    <a:moveTo>
                      <a:pt x="0" y="0"/>
                    </a:moveTo>
                    <a:lnTo>
                      <a:pt x="239" y="0"/>
                    </a:lnTo>
                    <a:lnTo>
                      <a:pt x="239" y="481"/>
                    </a:lnTo>
                    <a:lnTo>
                      <a:pt x="0" y="481"/>
                    </a:lnTo>
                  </a:path>
                </a:pathLst>
              </a:custGeom>
              <a:noFill/>
              <a:ln w="254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65952" name="Line 112"/>
              <p:cNvSpPr/>
              <p:nvPr/>
            </p:nvSpPr>
            <p:spPr>
              <a:xfrm>
                <a:off x="3441" y="3120"/>
                <a:ext cx="239" cy="0"/>
              </a:xfrm>
              <a:prstGeom prst="line">
                <a:avLst/>
              </a:prstGeom>
              <a:ln w="25400" cap="flat" cmpd="sng">
                <a:solidFill>
                  <a:schemeClr val="bg1"/>
                </a:solidFill>
                <a:prstDash val="solid"/>
                <a:headEnd type="none" w="sm" len="sm"/>
                <a:tailEnd type="none" w="sm" len="sm"/>
              </a:ln>
            </p:spPr>
          </p:sp>
        </p:grpSp>
      </p:grpSp>
      <p:grpSp>
        <p:nvGrpSpPr>
          <p:cNvPr id="165896" name="Group 113"/>
          <p:cNvGrpSpPr/>
          <p:nvPr/>
        </p:nvGrpSpPr>
        <p:grpSpPr>
          <a:xfrm>
            <a:off x="7208838" y="3843338"/>
            <a:ext cx="1333500" cy="885825"/>
            <a:chOff x="4132" y="2596"/>
            <a:chExt cx="808" cy="616"/>
          </a:xfrm>
        </p:grpSpPr>
        <p:grpSp>
          <p:nvGrpSpPr>
            <p:cNvPr id="165945" name="Group 114"/>
            <p:cNvGrpSpPr/>
            <p:nvPr/>
          </p:nvGrpSpPr>
          <p:grpSpPr>
            <a:xfrm>
              <a:off x="4132" y="2596"/>
              <a:ext cx="808" cy="616"/>
              <a:chOff x="4132" y="2596"/>
              <a:chExt cx="808" cy="616"/>
            </a:xfrm>
          </p:grpSpPr>
          <p:sp>
            <p:nvSpPr>
              <p:cNvPr id="1482867" name="Rectangle 115"/>
              <p:cNvSpPr>
                <a:spLocks noChangeArrowheads="1"/>
              </p:cNvSpPr>
              <p:nvPr/>
            </p:nvSpPr>
            <p:spPr bwMode="auto">
              <a:xfrm>
                <a:off x="4132" y="2596"/>
                <a:ext cx="808" cy="616"/>
              </a:xfrm>
              <a:prstGeom prst="rect">
                <a:avLst/>
              </a:prstGeom>
              <a:solidFill>
                <a:schemeClr val="folHlink"/>
              </a:solidFill>
              <a:ln w="12700">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948" name="Line 116"/>
              <p:cNvSpPr/>
              <p:nvPr/>
            </p:nvSpPr>
            <p:spPr>
              <a:xfrm>
                <a:off x="4137" y="2880"/>
                <a:ext cx="799" cy="0"/>
              </a:xfrm>
              <a:prstGeom prst="line">
                <a:avLst/>
              </a:prstGeom>
              <a:ln w="12700" cap="flat" cmpd="sng">
                <a:solidFill>
                  <a:schemeClr val="tx1"/>
                </a:solidFill>
                <a:prstDash val="solid"/>
                <a:headEnd type="none" w="sm" len="sm"/>
                <a:tailEnd type="none" w="sm" len="sm"/>
              </a:ln>
            </p:spPr>
          </p:sp>
        </p:grpSp>
        <p:sp>
          <p:nvSpPr>
            <p:cNvPr id="165946" name="Rectangle 117"/>
            <p:cNvSpPr/>
            <p:nvPr/>
          </p:nvSpPr>
          <p:spPr>
            <a:xfrm>
              <a:off x="4311" y="2611"/>
              <a:ext cx="464" cy="276"/>
            </a:xfrm>
            <a:prstGeom prst="rect">
              <a:avLst/>
            </a:prstGeom>
            <a:noFill/>
            <a:ln w="9525">
              <a:noFill/>
            </a:ln>
          </p:spPr>
          <p:txBody>
            <a:bodyPr wrap="none" lIns="92075" tIns="46038" rIns="92075" bIns="46038">
              <a:spAutoFit/>
            </a:bodyPr>
            <a:p>
              <a:pPr algn="ctr"/>
              <a:r>
                <a:rPr lang="zh-CN" altLang="en-US" sz="2000" dirty="0">
                  <a:solidFill>
                    <a:srgbClr val="0000CC"/>
                  </a:solidFill>
                  <a:latin typeface="Arial" panose="020B0604020202020204" pitchFamily="34" charset="0"/>
                  <a:ea typeface="宋体" panose="02010600030101010101" pitchFamily="2" charset="-122"/>
                </a:rPr>
                <a:t>发货</a:t>
              </a:r>
              <a:r>
                <a:rPr lang="en-US" altLang="zh-CN" sz="2000">
                  <a:solidFill>
                    <a:srgbClr val="0000CC"/>
                  </a:solidFill>
                  <a:latin typeface="Arial" panose="020B0604020202020204" pitchFamily="34" charset="0"/>
                  <a:ea typeface="宋体" panose="02010600030101010101" pitchFamily="2" charset="-122"/>
                </a:rPr>
                <a:t> </a:t>
              </a:r>
              <a:endParaRPr lang="en-US" altLang="zh-CN" sz="2000">
                <a:solidFill>
                  <a:srgbClr val="0000CC"/>
                </a:solidFill>
                <a:latin typeface="Arial" panose="020B0604020202020204" pitchFamily="34" charset="0"/>
              </a:endParaRPr>
            </a:p>
          </p:txBody>
        </p:sp>
      </p:grpSp>
      <p:grpSp>
        <p:nvGrpSpPr>
          <p:cNvPr id="165897" name="Group 118"/>
          <p:cNvGrpSpPr/>
          <p:nvPr/>
        </p:nvGrpSpPr>
        <p:grpSpPr>
          <a:xfrm>
            <a:off x="8747125" y="4086225"/>
            <a:ext cx="850900" cy="473075"/>
            <a:chOff x="5065" y="2765"/>
            <a:chExt cx="516" cy="329"/>
          </a:xfrm>
        </p:grpSpPr>
        <p:sp>
          <p:nvSpPr>
            <p:cNvPr id="165941" name="Oval 119"/>
            <p:cNvSpPr/>
            <p:nvPr/>
          </p:nvSpPr>
          <p:spPr>
            <a:xfrm>
              <a:off x="5450" y="2997"/>
              <a:ext cx="96" cy="97"/>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65942" name="Oval 120"/>
            <p:cNvSpPr/>
            <p:nvPr/>
          </p:nvSpPr>
          <p:spPr>
            <a:xfrm>
              <a:off x="5122" y="2997"/>
              <a:ext cx="96" cy="97"/>
            </a:xfrm>
            <a:prstGeom prst="ellipse">
              <a:avLst/>
            </a:prstGeom>
            <a:solidFill>
              <a:schemeClr val="bg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65943" name="Rectangle 121"/>
            <p:cNvSpPr/>
            <p:nvPr/>
          </p:nvSpPr>
          <p:spPr>
            <a:xfrm>
              <a:off x="5065" y="2765"/>
              <a:ext cx="363" cy="255"/>
            </a:xfrm>
            <a:prstGeom prst="rect">
              <a:avLst/>
            </a:prstGeom>
            <a:solidFill>
              <a:schemeClr val="tx1"/>
            </a:solidFill>
            <a:ln w="127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65944" name="Rectangle 122"/>
            <p:cNvSpPr/>
            <p:nvPr/>
          </p:nvSpPr>
          <p:spPr>
            <a:xfrm>
              <a:off x="5436" y="2852"/>
              <a:ext cx="145" cy="168"/>
            </a:xfrm>
            <a:prstGeom prst="rect">
              <a:avLst/>
            </a:prstGeom>
            <a:solidFill>
              <a:schemeClr val="tx1"/>
            </a:solidFill>
            <a:ln w="12700" cap="flat" cmpd="sng">
              <a:solidFill>
                <a:schemeClr val="bg2"/>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grpSp>
        <p:nvGrpSpPr>
          <p:cNvPr id="20" name="Group 123"/>
          <p:cNvGrpSpPr/>
          <p:nvPr/>
        </p:nvGrpSpPr>
        <p:grpSpPr>
          <a:xfrm>
            <a:off x="5383213" y="1554163"/>
            <a:ext cx="1706562" cy="2973387"/>
            <a:chOff x="3024" y="1006"/>
            <a:chExt cx="1036" cy="2065"/>
          </a:xfrm>
        </p:grpSpPr>
        <p:grpSp>
          <p:nvGrpSpPr>
            <p:cNvPr id="165935" name="Group 124"/>
            <p:cNvGrpSpPr/>
            <p:nvPr/>
          </p:nvGrpSpPr>
          <p:grpSpPr>
            <a:xfrm>
              <a:off x="3741" y="2661"/>
              <a:ext cx="319" cy="410"/>
              <a:chOff x="3741" y="2661"/>
              <a:chExt cx="319" cy="410"/>
            </a:xfrm>
          </p:grpSpPr>
          <p:sp>
            <p:nvSpPr>
              <p:cNvPr id="1482877" name="Arc 125"/>
              <p:cNvSpPr/>
              <p:nvPr/>
            </p:nvSpPr>
            <p:spPr bwMode="auto">
              <a:xfrm>
                <a:off x="3759" y="2864"/>
                <a:ext cx="236" cy="202"/>
              </a:xfrm>
              <a:custGeom>
                <a:avLst/>
                <a:gdLst>
                  <a:gd name="G0" fmla="+- 21600 0 0"/>
                  <a:gd name="G1" fmla="+- 21600 0 0"/>
                  <a:gd name="G2" fmla="+- 21600 0 0"/>
                  <a:gd name="T0" fmla="*/ 37824 w 37824"/>
                  <a:gd name="T1" fmla="*/ 35860 h 43200"/>
                  <a:gd name="T2" fmla="*/ 34570 w 37824"/>
                  <a:gd name="T3" fmla="*/ 4328 h 43200"/>
                  <a:gd name="T4" fmla="*/ 21600 w 37824"/>
                  <a:gd name="T5" fmla="*/ 21600 h 43200"/>
                </a:gdLst>
                <a:ahLst/>
                <a:cxnLst>
                  <a:cxn ang="0">
                    <a:pos x="T0" y="T1"/>
                  </a:cxn>
                  <a:cxn ang="0">
                    <a:pos x="T2" y="T3"/>
                  </a:cxn>
                  <a:cxn ang="0">
                    <a:pos x="T4" y="T5"/>
                  </a:cxn>
                </a:cxnLst>
                <a:rect l="0" t="0" r="r" b="b"/>
                <a:pathLst>
                  <a:path w="37824" h="43200" fill="none" extrusionOk="0">
                    <a:moveTo>
                      <a:pt x="37823" y="35859"/>
                    </a:moveTo>
                    <a:cubicBezTo>
                      <a:pt x="33722" y="40525"/>
                      <a:pt x="27811" y="43199"/>
                      <a:pt x="21600" y="43200"/>
                    </a:cubicBezTo>
                    <a:cubicBezTo>
                      <a:pt x="9670" y="43200"/>
                      <a:pt x="0" y="33529"/>
                      <a:pt x="0" y="21600"/>
                    </a:cubicBezTo>
                    <a:cubicBezTo>
                      <a:pt x="0" y="9670"/>
                      <a:pt x="9670" y="0"/>
                      <a:pt x="21600" y="0"/>
                    </a:cubicBezTo>
                    <a:cubicBezTo>
                      <a:pt x="26277" y="-1"/>
                      <a:pt x="30829" y="1518"/>
                      <a:pt x="34570" y="4327"/>
                    </a:cubicBezTo>
                  </a:path>
                  <a:path w="37824" h="43200" stroke="0" extrusionOk="0">
                    <a:moveTo>
                      <a:pt x="37823" y="35859"/>
                    </a:moveTo>
                    <a:cubicBezTo>
                      <a:pt x="33722" y="40525"/>
                      <a:pt x="27811" y="43199"/>
                      <a:pt x="21600" y="43200"/>
                    </a:cubicBezTo>
                    <a:cubicBezTo>
                      <a:pt x="9670" y="43200"/>
                      <a:pt x="0" y="33529"/>
                      <a:pt x="0" y="21600"/>
                    </a:cubicBezTo>
                    <a:cubicBezTo>
                      <a:pt x="0" y="9670"/>
                      <a:pt x="9670" y="0"/>
                      <a:pt x="21600" y="0"/>
                    </a:cubicBezTo>
                    <a:cubicBezTo>
                      <a:pt x="26277" y="-1"/>
                      <a:pt x="30829" y="1518"/>
                      <a:pt x="34570" y="4327"/>
                    </a:cubicBezTo>
                    <a:lnTo>
                      <a:pt x="21600" y="21600"/>
                    </a:lnTo>
                    <a:close/>
                  </a:path>
                </a:pathLst>
              </a:custGeom>
              <a:noFill/>
              <a:ln w="25400" cap="rnd">
                <a:solidFill>
                  <a:schemeClr val="bg1"/>
                </a:solidFill>
                <a:round/>
                <a:headEnd type="stealth" w="med" len="lg"/>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940" name="Rectangle 126"/>
              <p:cNvSpPr/>
              <p:nvPr/>
            </p:nvSpPr>
            <p:spPr>
              <a:xfrm>
                <a:off x="3741" y="2661"/>
                <a:ext cx="319" cy="410"/>
              </a:xfrm>
              <a:prstGeom prst="rect">
                <a:avLst/>
              </a:prstGeom>
              <a:noFill/>
              <a:ln w="9525" cap="flat" cmpd="sng">
                <a:solidFill>
                  <a:schemeClr val="bg1"/>
                </a:solidFill>
                <a:prstDash val="solid"/>
                <a:miter/>
                <a:headEnd type="none" w="med" len="med"/>
                <a:tailEnd type="none" w="med" len="med"/>
              </a:ln>
            </p:spPr>
            <p:txBody>
              <a:bodyPr lIns="65088" tIns="31750" rIns="65088" bIns="31750">
                <a:spAutoFit/>
              </a:bodyPr>
              <a:p>
                <a:pPr defTabSz="447675"/>
                <a:r>
                  <a:rPr lang="en-US" altLang="zh-CN" sz="1700" b="0">
                    <a:solidFill>
                      <a:srgbClr val="0000CC"/>
                    </a:solidFill>
                    <a:latin typeface="Arial" panose="020B0604020202020204" pitchFamily="34" charset="0"/>
                    <a:ea typeface="宋体" panose="02010600030101010101" pitchFamily="2" charset="-122"/>
                  </a:rPr>
                  <a:t> l</a:t>
                </a:r>
                <a:r>
                  <a:rPr lang="zh-CN" altLang="en-US" sz="1700" b="0" dirty="0">
                    <a:solidFill>
                      <a:srgbClr val="0000CC"/>
                    </a:solidFill>
                    <a:latin typeface="Arial" panose="020B0604020202020204" pitchFamily="34" charset="0"/>
                    <a:ea typeface="宋体" panose="02010600030101010101" pitchFamily="2" charset="-122"/>
                  </a:rPr>
                  <a:t>拉动</a:t>
                </a:r>
                <a:endParaRPr lang="zh-CN" altLang="en-US" sz="1700" b="0" dirty="0">
                  <a:solidFill>
                    <a:srgbClr val="0000CC"/>
                  </a:solidFill>
                  <a:latin typeface="Arial" panose="020B0604020202020204" pitchFamily="34" charset="0"/>
                  <a:ea typeface="宋体" panose="02010600030101010101" pitchFamily="2" charset="-122"/>
                </a:endParaRPr>
              </a:p>
            </p:txBody>
          </p:sp>
        </p:grpSp>
        <p:grpSp>
          <p:nvGrpSpPr>
            <p:cNvPr id="165936" name="Group 127"/>
            <p:cNvGrpSpPr/>
            <p:nvPr/>
          </p:nvGrpSpPr>
          <p:grpSpPr>
            <a:xfrm>
              <a:off x="3024" y="1006"/>
              <a:ext cx="717" cy="1491"/>
              <a:chOff x="3024" y="1006"/>
              <a:chExt cx="717" cy="1491"/>
            </a:xfrm>
          </p:grpSpPr>
          <p:sp>
            <p:nvSpPr>
              <p:cNvPr id="165937" name="Freeform 128"/>
              <p:cNvSpPr/>
              <p:nvPr/>
            </p:nvSpPr>
            <p:spPr>
              <a:xfrm>
                <a:off x="3394" y="1006"/>
                <a:ext cx="347" cy="205"/>
              </a:xfrm>
              <a:custGeom>
                <a:avLst/>
                <a:gdLst>
                  <a:gd name="txL" fmla="*/ 0 w 347"/>
                  <a:gd name="txT" fmla="*/ 0 h 205"/>
                  <a:gd name="txR" fmla="*/ 347 w 347"/>
                  <a:gd name="txB" fmla="*/ 205 h 205"/>
                </a:gdLst>
                <a:ahLst/>
                <a:cxnLst>
                  <a:cxn ang="0">
                    <a:pos x="247" y="0"/>
                  </a:cxn>
                  <a:cxn ang="0">
                    <a:pos x="0" y="0"/>
                  </a:cxn>
                  <a:cxn ang="0">
                    <a:pos x="0" y="204"/>
                  </a:cxn>
                  <a:cxn ang="0">
                    <a:pos x="346" y="204"/>
                  </a:cxn>
                  <a:cxn ang="0">
                    <a:pos x="346" y="58"/>
                  </a:cxn>
                  <a:cxn ang="0">
                    <a:pos x="247" y="0"/>
                  </a:cxn>
                </a:cxnLst>
                <a:rect l="txL" t="txT" r="txR" b="txB"/>
                <a:pathLst>
                  <a:path w="347" h="205">
                    <a:moveTo>
                      <a:pt x="247" y="0"/>
                    </a:moveTo>
                    <a:lnTo>
                      <a:pt x="0" y="0"/>
                    </a:lnTo>
                    <a:lnTo>
                      <a:pt x="0" y="204"/>
                    </a:lnTo>
                    <a:lnTo>
                      <a:pt x="346" y="204"/>
                    </a:lnTo>
                    <a:lnTo>
                      <a:pt x="346" y="58"/>
                    </a:lnTo>
                    <a:lnTo>
                      <a:pt x="247" y="0"/>
                    </a:lnTo>
                  </a:path>
                </a:pathLst>
              </a:custGeom>
              <a:solidFill>
                <a:schemeClr val="tx1"/>
              </a:solidFill>
              <a:ln w="12700" cap="rnd" cmpd="sng">
                <a:solidFill>
                  <a:schemeClr val="bg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65938" name="Freeform 129"/>
              <p:cNvSpPr/>
              <p:nvPr/>
            </p:nvSpPr>
            <p:spPr>
              <a:xfrm>
                <a:off x="3024" y="1152"/>
                <a:ext cx="529" cy="1345"/>
              </a:xfrm>
              <a:custGeom>
                <a:avLst/>
                <a:gdLst>
                  <a:gd name="txL" fmla="*/ 0 w 529"/>
                  <a:gd name="txT" fmla="*/ 0 h 1345"/>
                  <a:gd name="txR" fmla="*/ 529 w 529"/>
                  <a:gd name="txB" fmla="*/ 1345 h 1345"/>
                </a:gdLst>
                <a:ahLst/>
                <a:cxnLst>
                  <a:cxn ang="0">
                    <a:pos x="528" y="1344"/>
                  </a:cxn>
                  <a:cxn ang="0">
                    <a:pos x="528" y="0"/>
                  </a:cxn>
                  <a:cxn ang="0">
                    <a:pos x="0" y="0"/>
                  </a:cxn>
                </a:cxnLst>
                <a:rect l="txL" t="txT" r="txR" b="txB"/>
                <a:pathLst>
                  <a:path w="529" h="1345">
                    <a:moveTo>
                      <a:pt x="528" y="1344"/>
                    </a:moveTo>
                    <a:lnTo>
                      <a:pt x="528" y="0"/>
                    </a:lnTo>
                    <a:lnTo>
                      <a:pt x="0" y="0"/>
                    </a:lnTo>
                  </a:path>
                </a:pathLst>
              </a:custGeom>
              <a:noFill/>
              <a:ln w="12700" cap="rnd" cmpd="sng">
                <a:solidFill>
                  <a:schemeClr val="bg1"/>
                </a:solidFill>
                <a:prstDash val="dash"/>
                <a:round/>
                <a:headEnd type="none" w="sm" len="sm"/>
                <a:tailEnd type="stealth" w="med" len="lg"/>
              </a:ln>
            </p:spPr>
            <p:txBody>
              <a:bodyPr/>
              <a:p>
                <a:endParaRPr lang="zh-CN" altLang="en-US" dirty="0">
                  <a:latin typeface="Arial" panose="020B0604020202020204" pitchFamily="34" charset="0"/>
                  <a:ea typeface="宋体" panose="02010600030101010101" pitchFamily="2" charset="-122"/>
                </a:endParaRPr>
              </a:p>
            </p:txBody>
          </p:sp>
        </p:grpSp>
      </p:grpSp>
      <p:grpSp>
        <p:nvGrpSpPr>
          <p:cNvPr id="23" name="Group 130"/>
          <p:cNvGrpSpPr/>
          <p:nvPr/>
        </p:nvGrpSpPr>
        <p:grpSpPr>
          <a:xfrm>
            <a:off x="4560888" y="1998663"/>
            <a:ext cx="2033587" cy="698500"/>
            <a:chOff x="2526" y="1315"/>
            <a:chExt cx="1231" cy="485"/>
          </a:xfrm>
        </p:grpSpPr>
        <p:grpSp>
          <p:nvGrpSpPr>
            <p:cNvPr id="165931" name="Group 131"/>
            <p:cNvGrpSpPr/>
            <p:nvPr/>
          </p:nvGrpSpPr>
          <p:grpSpPr>
            <a:xfrm>
              <a:off x="2548" y="1482"/>
              <a:ext cx="280" cy="318"/>
              <a:chOff x="2548" y="1482"/>
              <a:chExt cx="280" cy="318"/>
            </a:xfrm>
          </p:grpSpPr>
          <p:sp>
            <p:nvSpPr>
              <p:cNvPr id="1482884" name="Oval 132"/>
              <p:cNvSpPr>
                <a:spLocks noChangeArrowheads="1"/>
              </p:cNvSpPr>
              <p:nvPr/>
            </p:nvSpPr>
            <p:spPr bwMode="auto">
              <a:xfrm>
                <a:off x="2548" y="1488"/>
                <a:ext cx="280" cy="279"/>
              </a:xfrm>
              <a:prstGeom prst="ellipse">
                <a:avLst/>
              </a:prstGeom>
              <a:solidFill>
                <a:schemeClr val="hlink"/>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934" name="Rectangle 133"/>
              <p:cNvSpPr/>
              <p:nvPr/>
            </p:nvSpPr>
            <p:spPr>
              <a:xfrm>
                <a:off x="2566" y="1482"/>
                <a:ext cx="235" cy="318"/>
              </a:xfrm>
              <a:prstGeom prst="rect">
                <a:avLst/>
              </a:prstGeom>
              <a:noFill/>
              <a:ln w="9525">
                <a:noFill/>
              </a:ln>
            </p:spPr>
            <p:txBody>
              <a:bodyPr wrap="none" lIns="92075" tIns="46038" rIns="92075" bIns="46038">
                <a:spAutoFit/>
              </a:bodyPr>
              <a:p>
                <a:r>
                  <a:rPr lang="en-US" altLang="zh-CN" sz="2400">
                    <a:solidFill>
                      <a:srgbClr val="0000CC"/>
                    </a:solidFill>
                    <a:latin typeface="Arial Black" panose="020B0A04020102020204" pitchFamily="34" charset="0"/>
                    <a:ea typeface="宋体" panose="02010600030101010101" pitchFamily="2" charset="-122"/>
                  </a:rPr>
                  <a:t>1</a:t>
                </a:r>
                <a:endParaRPr lang="en-US" altLang="zh-CN" sz="2400">
                  <a:solidFill>
                    <a:srgbClr val="0000CC"/>
                  </a:solidFill>
                  <a:latin typeface="Arial Black" panose="020B0A04020102020204" pitchFamily="34" charset="0"/>
                  <a:ea typeface="宋体" panose="02010600030101010101" pitchFamily="2" charset="-122"/>
                </a:endParaRPr>
              </a:p>
            </p:txBody>
          </p:sp>
        </p:grpSp>
        <p:sp>
          <p:nvSpPr>
            <p:cNvPr id="165932" name="Rectangle 134"/>
            <p:cNvSpPr/>
            <p:nvPr/>
          </p:nvSpPr>
          <p:spPr>
            <a:xfrm>
              <a:off x="2526" y="1315"/>
              <a:ext cx="1231" cy="276"/>
            </a:xfrm>
            <a:prstGeom prst="rect">
              <a:avLst/>
            </a:prstGeom>
            <a:noFill/>
            <a:ln w="9525">
              <a:noFill/>
            </a:ln>
          </p:spPr>
          <p:txBody>
            <a:bodyPr wrap="none" lIns="92075" tIns="46038" rIns="92075" bIns="46038">
              <a:spAutoFit/>
            </a:bodyPr>
            <a:p>
              <a:pPr algn="ctr"/>
              <a:r>
                <a:rPr lang="zh-CN" altLang="en-US" sz="2000" b="0" dirty="0">
                  <a:solidFill>
                    <a:srgbClr val="0000CC"/>
                  </a:solidFill>
                  <a:latin typeface="Arial" panose="020B0604020202020204" pitchFamily="34" charset="0"/>
                  <a:ea typeface="宋体" panose="02010600030101010101" pitchFamily="2" charset="-122"/>
                </a:rPr>
                <a:t>提取下一个看板</a:t>
              </a:r>
              <a:r>
                <a:rPr lang="en-US" altLang="zh-CN" sz="2000" b="0">
                  <a:solidFill>
                    <a:srgbClr val="0000CC"/>
                  </a:solidFill>
                  <a:latin typeface="Arial" panose="020B0604020202020204" pitchFamily="34" charset="0"/>
                  <a:ea typeface="宋体" panose="02010600030101010101" pitchFamily="2" charset="-122"/>
                </a:rPr>
                <a:t> </a:t>
              </a:r>
              <a:endParaRPr lang="en-US" altLang="zh-CN" sz="2000" b="0">
                <a:solidFill>
                  <a:srgbClr val="0000CC"/>
                </a:solidFill>
                <a:latin typeface="Arial" panose="020B0604020202020204" pitchFamily="34" charset="0"/>
              </a:endParaRPr>
            </a:p>
          </p:txBody>
        </p:sp>
      </p:grpSp>
      <p:grpSp>
        <p:nvGrpSpPr>
          <p:cNvPr id="25" name="Group 135"/>
          <p:cNvGrpSpPr/>
          <p:nvPr/>
        </p:nvGrpSpPr>
        <p:grpSpPr>
          <a:xfrm>
            <a:off x="1409700" y="2068513"/>
            <a:ext cx="3101975" cy="1044575"/>
            <a:chOff x="614" y="1363"/>
            <a:chExt cx="1882" cy="726"/>
          </a:xfrm>
        </p:grpSpPr>
        <p:grpSp>
          <p:nvGrpSpPr>
            <p:cNvPr id="165926" name="Group 136"/>
            <p:cNvGrpSpPr/>
            <p:nvPr/>
          </p:nvGrpSpPr>
          <p:grpSpPr>
            <a:xfrm>
              <a:off x="1300" y="1771"/>
              <a:ext cx="280" cy="318"/>
              <a:chOff x="1300" y="1771"/>
              <a:chExt cx="280" cy="318"/>
            </a:xfrm>
          </p:grpSpPr>
          <p:sp>
            <p:nvSpPr>
              <p:cNvPr id="1482889" name="Oval 137"/>
              <p:cNvSpPr>
                <a:spLocks noChangeArrowheads="1"/>
              </p:cNvSpPr>
              <p:nvPr/>
            </p:nvSpPr>
            <p:spPr bwMode="auto">
              <a:xfrm>
                <a:off x="1300" y="1777"/>
                <a:ext cx="280" cy="278"/>
              </a:xfrm>
              <a:prstGeom prst="ellipse">
                <a:avLst/>
              </a:prstGeom>
              <a:solidFill>
                <a:schemeClr val="hlink"/>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930" name="Rectangle 138"/>
              <p:cNvSpPr/>
              <p:nvPr/>
            </p:nvSpPr>
            <p:spPr>
              <a:xfrm>
                <a:off x="1318" y="1771"/>
                <a:ext cx="236" cy="318"/>
              </a:xfrm>
              <a:prstGeom prst="rect">
                <a:avLst/>
              </a:prstGeom>
              <a:noFill/>
              <a:ln w="9525">
                <a:noFill/>
              </a:ln>
            </p:spPr>
            <p:txBody>
              <a:bodyPr wrap="none" lIns="92075" tIns="46038" rIns="92075" bIns="46038">
                <a:spAutoFit/>
              </a:bodyPr>
              <a:p>
                <a:r>
                  <a:rPr lang="en-US" altLang="zh-CN" sz="2400">
                    <a:solidFill>
                      <a:srgbClr val="0000CC"/>
                    </a:solidFill>
                    <a:latin typeface="Arial Black" panose="020B0A04020102020204" pitchFamily="34" charset="0"/>
                    <a:ea typeface="宋体" panose="02010600030101010101" pitchFamily="2" charset="-122"/>
                  </a:rPr>
                  <a:t>2</a:t>
                </a:r>
                <a:endParaRPr lang="en-US" altLang="zh-CN" sz="2400">
                  <a:solidFill>
                    <a:srgbClr val="0000CC"/>
                  </a:solidFill>
                  <a:latin typeface="Arial Black" panose="020B0A04020102020204" pitchFamily="34" charset="0"/>
                  <a:ea typeface="宋体" panose="02010600030101010101" pitchFamily="2" charset="-122"/>
                </a:endParaRPr>
              </a:p>
            </p:txBody>
          </p:sp>
        </p:grpSp>
        <p:sp>
          <p:nvSpPr>
            <p:cNvPr id="165927" name="Rectangle 139"/>
            <p:cNvSpPr/>
            <p:nvPr/>
          </p:nvSpPr>
          <p:spPr>
            <a:xfrm>
              <a:off x="614" y="1363"/>
              <a:ext cx="1032" cy="276"/>
            </a:xfrm>
            <a:prstGeom prst="rect">
              <a:avLst/>
            </a:prstGeom>
            <a:noFill/>
            <a:ln w="9525">
              <a:noFill/>
            </a:ln>
          </p:spPr>
          <p:txBody>
            <a:bodyPr lIns="92075" tIns="46038" rIns="92075" bIns="46038">
              <a:spAutoFit/>
            </a:bodyPr>
            <a:p>
              <a:pPr algn="ctr"/>
              <a:r>
                <a:rPr lang="zh-CN" altLang="en-US" sz="2000" b="0" dirty="0">
                  <a:solidFill>
                    <a:srgbClr val="0000CC"/>
                  </a:solidFill>
                  <a:latin typeface="Arial" panose="020B0604020202020204" pitchFamily="34" charset="0"/>
                  <a:ea typeface="宋体" panose="02010600030101010101" pitchFamily="2" charset="-122"/>
                </a:rPr>
                <a:t>放下看板</a:t>
              </a:r>
              <a:r>
                <a:rPr lang="en-US" altLang="zh-CN" sz="2000" b="0">
                  <a:solidFill>
                    <a:srgbClr val="0000CC"/>
                  </a:solidFill>
                  <a:latin typeface="Arial" panose="020B0604020202020204" pitchFamily="34" charset="0"/>
                  <a:ea typeface="宋体" panose="02010600030101010101" pitchFamily="2" charset="-122"/>
                </a:rPr>
                <a:t> </a:t>
              </a:r>
              <a:endParaRPr lang="en-US" altLang="zh-CN" sz="2000" b="0">
                <a:solidFill>
                  <a:srgbClr val="0000CC"/>
                </a:solidFill>
                <a:latin typeface="Arial" panose="020B0604020202020204" pitchFamily="34" charset="0"/>
              </a:endParaRPr>
            </a:p>
          </p:txBody>
        </p:sp>
        <p:sp>
          <p:nvSpPr>
            <p:cNvPr id="1482892" name="Line 140"/>
            <p:cNvSpPr>
              <a:spLocks noChangeShapeType="1"/>
            </p:cNvSpPr>
            <p:nvPr/>
          </p:nvSpPr>
          <p:spPr bwMode="auto">
            <a:xfrm flipH="1">
              <a:off x="1632" y="1680"/>
              <a:ext cx="864" cy="192"/>
            </a:xfrm>
            <a:prstGeom prst="line">
              <a:avLst/>
            </a:prstGeom>
            <a:noFill/>
            <a:ln w="25400">
              <a:solidFill>
                <a:schemeClr val="tx1"/>
              </a:solidFill>
              <a:round/>
              <a:headEnd type="none" w="sm" len="sm"/>
              <a:tailEnd type="stealth" w="med" len="lg"/>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27" name="Group 141"/>
          <p:cNvGrpSpPr/>
          <p:nvPr/>
        </p:nvGrpSpPr>
        <p:grpSpPr>
          <a:xfrm>
            <a:off x="766763" y="3146425"/>
            <a:ext cx="2540000" cy="2357438"/>
            <a:chOff x="223" y="2112"/>
            <a:chExt cx="1541" cy="1638"/>
          </a:xfrm>
        </p:grpSpPr>
        <p:grpSp>
          <p:nvGrpSpPr>
            <p:cNvPr id="165921" name="Group 142"/>
            <p:cNvGrpSpPr/>
            <p:nvPr/>
          </p:nvGrpSpPr>
          <p:grpSpPr>
            <a:xfrm>
              <a:off x="1300" y="3164"/>
              <a:ext cx="280" cy="317"/>
              <a:chOff x="1300" y="3164"/>
              <a:chExt cx="280" cy="317"/>
            </a:xfrm>
          </p:grpSpPr>
          <p:sp>
            <p:nvSpPr>
              <p:cNvPr id="1482895" name="Oval 143"/>
              <p:cNvSpPr>
                <a:spLocks noChangeArrowheads="1"/>
              </p:cNvSpPr>
              <p:nvPr/>
            </p:nvSpPr>
            <p:spPr bwMode="auto">
              <a:xfrm>
                <a:off x="1300" y="3169"/>
                <a:ext cx="280" cy="278"/>
              </a:xfrm>
              <a:prstGeom prst="ellipse">
                <a:avLst/>
              </a:prstGeom>
              <a:solidFill>
                <a:schemeClr val="hlink"/>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925" name="Rectangle 144"/>
              <p:cNvSpPr/>
              <p:nvPr/>
            </p:nvSpPr>
            <p:spPr>
              <a:xfrm>
                <a:off x="1318" y="3164"/>
                <a:ext cx="235" cy="317"/>
              </a:xfrm>
              <a:prstGeom prst="rect">
                <a:avLst/>
              </a:prstGeom>
              <a:noFill/>
              <a:ln w="9525">
                <a:noFill/>
              </a:ln>
            </p:spPr>
            <p:txBody>
              <a:bodyPr wrap="none" lIns="92075" tIns="46038" rIns="92075" bIns="46038">
                <a:spAutoFit/>
              </a:bodyPr>
              <a:p>
                <a:r>
                  <a:rPr lang="en-US" altLang="zh-CN" sz="2400">
                    <a:solidFill>
                      <a:srgbClr val="0000CC"/>
                    </a:solidFill>
                    <a:latin typeface="Arial Black" panose="020B0A04020102020204" pitchFamily="34" charset="0"/>
                    <a:ea typeface="宋体" panose="02010600030101010101" pitchFamily="2" charset="-122"/>
                  </a:rPr>
                  <a:t>3</a:t>
                </a:r>
                <a:endParaRPr lang="en-US" altLang="zh-CN" sz="2400">
                  <a:solidFill>
                    <a:srgbClr val="0000CC"/>
                  </a:solidFill>
                  <a:latin typeface="Arial Black" panose="020B0A04020102020204" pitchFamily="34" charset="0"/>
                  <a:ea typeface="宋体" panose="02010600030101010101" pitchFamily="2" charset="-122"/>
                </a:endParaRPr>
              </a:p>
            </p:txBody>
          </p:sp>
        </p:grpSp>
        <p:sp>
          <p:nvSpPr>
            <p:cNvPr id="165922" name="Rectangle 145"/>
            <p:cNvSpPr/>
            <p:nvPr/>
          </p:nvSpPr>
          <p:spPr>
            <a:xfrm>
              <a:off x="223" y="3475"/>
              <a:ext cx="1541" cy="275"/>
            </a:xfrm>
            <a:prstGeom prst="rect">
              <a:avLst/>
            </a:prstGeom>
            <a:noFill/>
            <a:ln w="9525">
              <a:noFill/>
            </a:ln>
          </p:spPr>
          <p:txBody>
            <a:bodyPr wrap="none" lIns="92075" tIns="46038" rIns="92075" bIns="46038">
              <a:spAutoFit/>
            </a:bodyPr>
            <a:p>
              <a:pPr algn="ctr"/>
              <a:r>
                <a:rPr lang="zh-CN" altLang="en-US" sz="2000" b="0" dirty="0">
                  <a:solidFill>
                    <a:srgbClr val="0000CC"/>
                  </a:solidFill>
                  <a:latin typeface="Arial" panose="020B0604020202020204" pitchFamily="34" charset="0"/>
                  <a:ea typeface="宋体" panose="02010600030101010101" pitchFamily="2" charset="-122"/>
                </a:rPr>
                <a:t>提取一组数量的包装</a:t>
              </a:r>
              <a:r>
                <a:rPr lang="en-US" altLang="zh-CN" sz="2000" b="0">
                  <a:solidFill>
                    <a:srgbClr val="0000CC"/>
                  </a:solidFill>
                  <a:latin typeface="Arial" panose="020B0604020202020204" pitchFamily="34" charset="0"/>
                  <a:ea typeface="宋体" panose="02010600030101010101" pitchFamily="2" charset="-122"/>
                </a:rPr>
                <a:t> </a:t>
              </a:r>
              <a:endParaRPr lang="en-US" altLang="zh-CN" sz="2000" b="0">
                <a:solidFill>
                  <a:srgbClr val="0000CC"/>
                </a:solidFill>
                <a:latin typeface="Arial" panose="020B0604020202020204" pitchFamily="34" charset="0"/>
              </a:endParaRPr>
            </a:p>
          </p:txBody>
        </p:sp>
        <p:sp>
          <p:nvSpPr>
            <p:cNvPr id="1482898" name="Line 146"/>
            <p:cNvSpPr>
              <a:spLocks noChangeShapeType="1"/>
            </p:cNvSpPr>
            <p:nvPr/>
          </p:nvSpPr>
          <p:spPr bwMode="auto">
            <a:xfrm>
              <a:off x="1440" y="2112"/>
              <a:ext cx="0" cy="1008"/>
            </a:xfrm>
            <a:prstGeom prst="line">
              <a:avLst/>
            </a:prstGeom>
            <a:noFill/>
            <a:ln w="25400">
              <a:solidFill>
                <a:schemeClr val="tx1"/>
              </a:solidFill>
              <a:round/>
              <a:headEnd type="none" w="sm" len="sm"/>
              <a:tailEnd type="stealth" w="med" len="lg"/>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29" name="Group 147"/>
          <p:cNvGrpSpPr/>
          <p:nvPr/>
        </p:nvGrpSpPr>
        <p:grpSpPr>
          <a:xfrm>
            <a:off x="3087688" y="4308475"/>
            <a:ext cx="4724400" cy="1333500"/>
            <a:chOff x="1632" y="2920"/>
            <a:chExt cx="2865" cy="926"/>
          </a:xfrm>
        </p:grpSpPr>
        <p:grpSp>
          <p:nvGrpSpPr>
            <p:cNvPr id="165903" name="Group 148"/>
            <p:cNvGrpSpPr/>
            <p:nvPr/>
          </p:nvGrpSpPr>
          <p:grpSpPr>
            <a:xfrm>
              <a:off x="1632" y="3162"/>
              <a:ext cx="2865" cy="684"/>
              <a:chOff x="1632" y="3162"/>
              <a:chExt cx="2865" cy="684"/>
            </a:xfrm>
          </p:grpSpPr>
          <p:grpSp>
            <p:nvGrpSpPr>
              <p:cNvPr id="165916" name="Group 149"/>
              <p:cNvGrpSpPr/>
              <p:nvPr/>
            </p:nvGrpSpPr>
            <p:grpSpPr>
              <a:xfrm>
                <a:off x="2980" y="3162"/>
                <a:ext cx="280" cy="318"/>
                <a:chOff x="2980" y="3162"/>
                <a:chExt cx="280" cy="318"/>
              </a:xfrm>
            </p:grpSpPr>
            <p:sp>
              <p:nvSpPr>
                <p:cNvPr id="1482902" name="Oval 150"/>
                <p:cNvSpPr>
                  <a:spLocks noChangeArrowheads="1"/>
                </p:cNvSpPr>
                <p:nvPr/>
              </p:nvSpPr>
              <p:spPr bwMode="auto">
                <a:xfrm>
                  <a:off x="2980" y="3168"/>
                  <a:ext cx="280" cy="279"/>
                </a:xfrm>
                <a:prstGeom prst="ellipse">
                  <a:avLst/>
                </a:prstGeom>
                <a:solidFill>
                  <a:schemeClr val="hlink"/>
                </a:solidFill>
                <a:ln w="12700">
                  <a:solidFill>
                    <a:schemeClr val="tx1"/>
                  </a:solidFill>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920" name="Rectangle 151"/>
                <p:cNvSpPr/>
                <p:nvPr/>
              </p:nvSpPr>
              <p:spPr>
                <a:xfrm>
                  <a:off x="2998" y="3162"/>
                  <a:ext cx="234" cy="318"/>
                </a:xfrm>
                <a:prstGeom prst="rect">
                  <a:avLst/>
                </a:prstGeom>
                <a:noFill/>
                <a:ln w="9525">
                  <a:noFill/>
                </a:ln>
              </p:spPr>
              <p:txBody>
                <a:bodyPr wrap="none" lIns="92075" tIns="46038" rIns="92075" bIns="46038">
                  <a:spAutoFit/>
                </a:bodyPr>
                <a:p>
                  <a:r>
                    <a:rPr lang="en-US" altLang="zh-CN" sz="2400">
                      <a:solidFill>
                        <a:srgbClr val="0000CC"/>
                      </a:solidFill>
                      <a:latin typeface="Arial Black" panose="020B0A04020102020204" pitchFamily="34" charset="0"/>
                      <a:ea typeface="宋体" panose="02010600030101010101" pitchFamily="2" charset="-122"/>
                    </a:rPr>
                    <a:t>4</a:t>
                  </a:r>
                  <a:endParaRPr lang="en-US" altLang="zh-CN" sz="2400">
                    <a:solidFill>
                      <a:srgbClr val="0000CC"/>
                    </a:solidFill>
                    <a:latin typeface="Arial Black" panose="020B0A04020102020204" pitchFamily="34" charset="0"/>
                    <a:ea typeface="宋体" panose="02010600030101010101" pitchFamily="2" charset="-122"/>
                  </a:endParaRPr>
                </a:p>
              </p:txBody>
            </p:sp>
          </p:grpSp>
          <p:sp>
            <p:nvSpPr>
              <p:cNvPr id="165917" name="Rectangle 152"/>
              <p:cNvSpPr/>
              <p:nvPr/>
            </p:nvSpPr>
            <p:spPr>
              <a:xfrm>
                <a:off x="3265" y="3571"/>
                <a:ext cx="1232" cy="275"/>
              </a:xfrm>
              <a:prstGeom prst="rect">
                <a:avLst/>
              </a:prstGeom>
              <a:noFill/>
              <a:ln w="9525">
                <a:noFill/>
              </a:ln>
            </p:spPr>
            <p:txBody>
              <a:bodyPr wrap="none" lIns="92075" tIns="46038" rIns="92075" bIns="46038">
                <a:spAutoFit/>
              </a:bodyPr>
              <a:p>
                <a:pPr algn="ctr"/>
                <a:r>
                  <a:rPr lang="zh-CN" altLang="en-US" sz="2000" b="0" dirty="0">
                    <a:solidFill>
                      <a:srgbClr val="0000CC"/>
                    </a:solidFill>
                    <a:latin typeface="Arial" panose="020B0604020202020204" pitchFamily="34" charset="0"/>
                    <a:ea typeface="宋体" panose="02010600030101010101" pitchFamily="2" charset="-122"/>
                  </a:rPr>
                  <a:t>移动成品至超市</a:t>
                </a:r>
                <a:r>
                  <a:rPr lang="en-US" altLang="zh-CN" sz="2000" b="0">
                    <a:solidFill>
                      <a:srgbClr val="0000CC"/>
                    </a:solidFill>
                    <a:latin typeface="Arial" panose="020B0604020202020204" pitchFamily="34" charset="0"/>
                    <a:ea typeface="宋体" panose="02010600030101010101" pitchFamily="2" charset="-122"/>
                  </a:rPr>
                  <a:t> </a:t>
                </a:r>
                <a:endParaRPr lang="en-US" altLang="zh-CN" sz="2000" b="0">
                  <a:solidFill>
                    <a:srgbClr val="0000CC"/>
                  </a:solidFill>
                  <a:latin typeface="Arial" panose="020B0604020202020204" pitchFamily="34" charset="0"/>
                </a:endParaRPr>
              </a:p>
            </p:txBody>
          </p:sp>
          <p:sp>
            <p:nvSpPr>
              <p:cNvPr id="1482905" name="Line 153"/>
              <p:cNvSpPr>
                <a:spLocks noChangeShapeType="1"/>
              </p:cNvSpPr>
              <p:nvPr/>
            </p:nvSpPr>
            <p:spPr bwMode="auto">
              <a:xfrm>
                <a:off x="1632" y="3312"/>
                <a:ext cx="1296" cy="0"/>
              </a:xfrm>
              <a:prstGeom prst="line">
                <a:avLst/>
              </a:prstGeom>
              <a:noFill/>
              <a:ln w="25400">
                <a:solidFill>
                  <a:schemeClr val="tx1"/>
                </a:solidFill>
                <a:round/>
                <a:headEnd type="none" w="sm" len="sm"/>
                <a:tailEnd type="stealth" w="med" len="lg"/>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165904" name="Group 154"/>
            <p:cNvGrpSpPr/>
            <p:nvPr/>
          </p:nvGrpSpPr>
          <p:grpSpPr>
            <a:xfrm>
              <a:off x="1861" y="2920"/>
              <a:ext cx="616" cy="569"/>
              <a:chOff x="1861" y="2920"/>
              <a:chExt cx="616" cy="569"/>
            </a:xfrm>
          </p:grpSpPr>
          <p:sp>
            <p:nvSpPr>
              <p:cNvPr id="165905" name="Oval 155"/>
              <p:cNvSpPr/>
              <p:nvPr/>
            </p:nvSpPr>
            <p:spPr>
              <a:xfrm>
                <a:off x="2099" y="2923"/>
                <a:ext cx="100" cy="100"/>
              </a:xfrm>
              <a:prstGeom prst="ellipse">
                <a:avLst/>
              </a:prstGeom>
              <a:solidFill>
                <a:schemeClr val="bg1"/>
              </a:solidFill>
              <a:ln w="254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65906" name="Line 156"/>
              <p:cNvSpPr/>
              <p:nvPr/>
            </p:nvSpPr>
            <p:spPr>
              <a:xfrm>
                <a:off x="2098" y="2965"/>
                <a:ext cx="146" cy="0"/>
              </a:xfrm>
              <a:prstGeom prst="line">
                <a:avLst/>
              </a:prstGeom>
              <a:ln w="12700" cap="flat" cmpd="sng">
                <a:solidFill>
                  <a:schemeClr val="tx1"/>
                </a:solidFill>
                <a:prstDash val="solid"/>
                <a:headEnd type="none" w="sm" len="sm"/>
                <a:tailEnd type="none" w="sm" len="sm"/>
              </a:ln>
            </p:spPr>
          </p:sp>
          <p:sp>
            <p:nvSpPr>
              <p:cNvPr id="165907" name="Freeform 157"/>
              <p:cNvSpPr/>
              <p:nvPr/>
            </p:nvSpPr>
            <p:spPr>
              <a:xfrm>
                <a:off x="1861" y="3032"/>
                <a:ext cx="269" cy="455"/>
              </a:xfrm>
              <a:custGeom>
                <a:avLst/>
                <a:gdLst>
                  <a:gd name="txL" fmla="*/ 0 w 269"/>
                  <a:gd name="txT" fmla="*/ 0 h 455"/>
                  <a:gd name="txR" fmla="*/ 269 w 269"/>
                  <a:gd name="txB" fmla="*/ 455 h 455"/>
                </a:gdLst>
                <a:ahLst/>
                <a:cxnLst>
                  <a:cxn ang="0">
                    <a:pos x="268" y="0"/>
                  </a:cxn>
                  <a:cxn ang="0">
                    <a:pos x="191" y="247"/>
                  </a:cxn>
                  <a:cxn ang="0">
                    <a:pos x="0" y="454"/>
                  </a:cxn>
                  <a:cxn ang="0">
                    <a:pos x="76" y="454"/>
                  </a:cxn>
                </a:cxnLst>
                <a:rect l="txL" t="txT" r="txR" b="txB"/>
                <a:pathLst>
                  <a:path w="269" h="455">
                    <a:moveTo>
                      <a:pt x="268" y="0"/>
                    </a:moveTo>
                    <a:lnTo>
                      <a:pt x="191" y="247"/>
                    </a:lnTo>
                    <a:lnTo>
                      <a:pt x="0" y="454"/>
                    </a:lnTo>
                    <a:lnTo>
                      <a:pt x="76" y="454"/>
                    </a:lnTo>
                  </a:path>
                </a:pathLst>
              </a:custGeom>
              <a:solidFill>
                <a:schemeClr val="bg1"/>
              </a:solidFill>
              <a:ln w="254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65908" name="Freeform 158"/>
              <p:cNvSpPr/>
              <p:nvPr/>
            </p:nvSpPr>
            <p:spPr>
              <a:xfrm>
                <a:off x="2057" y="3262"/>
                <a:ext cx="117" cy="227"/>
              </a:xfrm>
              <a:custGeom>
                <a:avLst/>
                <a:gdLst>
                  <a:gd name="txL" fmla="*/ 0 w 117"/>
                  <a:gd name="txT" fmla="*/ 0 h 227"/>
                  <a:gd name="txR" fmla="*/ 117 w 117"/>
                  <a:gd name="txB" fmla="*/ 227 h 227"/>
                </a:gdLst>
                <a:ahLst/>
                <a:cxnLst>
                  <a:cxn ang="0">
                    <a:pos x="0" y="0"/>
                  </a:cxn>
                  <a:cxn ang="0">
                    <a:pos x="38" y="226"/>
                  </a:cxn>
                  <a:cxn ang="0">
                    <a:pos x="116" y="226"/>
                  </a:cxn>
                </a:cxnLst>
                <a:rect l="txL" t="txT" r="txR" b="txB"/>
                <a:pathLst>
                  <a:path w="117" h="227">
                    <a:moveTo>
                      <a:pt x="0" y="0"/>
                    </a:moveTo>
                    <a:lnTo>
                      <a:pt x="38" y="226"/>
                    </a:lnTo>
                    <a:lnTo>
                      <a:pt x="116" y="226"/>
                    </a:lnTo>
                  </a:path>
                </a:pathLst>
              </a:custGeom>
              <a:solidFill>
                <a:schemeClr val="bg1"/>
              </a:solidFill>
              <a:ln w="254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65909" name="Freeform 159"/>
              <p:cNvSpPr/>
              <p:nvPr/>
            </p:nvSpPr>
            <p:spPr>
              <a:xfrm>
                <a:off x="2015" y="3070"/>
                <a:ext cx="193" cy="115"/>
              </a:xfrm>
              <a:custGeom>
                <a:avLst/>
                <a:gdLst>
                  <a:gd name="txL" fmla="*/ 0 w 193"/>
                  <a:gd name="txT" fmla="*/ 0 h 115"/>
                  <a:gd name="txR" fmla="*/ 193 w 193"/>
                  <a:gd name="txB" fmla="*/ 115 h 115"/>
                </a:gdLst>
                <a:ahLst/>
                <a:cxnLst>
                  <a:cxn ang="0">
                    <a:pos x="76" y="0"/>
                  </a:cxn>
                  <a:cxn ang="0">
                    <a:pos x="0" y="114"/>
                  </a:cxn>
                  <a:cxn ang="0">
                    <a:pos x="192" y="114"/>
                  </a:cxn>
                </a:cxnLst>
                <a:rect l="txL" t="txT" r="txR" b="txB"/>
                <a:pathLst>
                  <a:path w="193" h="115">
                    <a:moveTo>
                      <a:pt x="76" y="0"/>
                    </a:moveTo>
                    <a:lnTo>
                      <a:pt x="0" y="114"/>
                    </a:lnTo>
                    <a:lnTo>
                      <a:pt x="192" y="114"/>
                    </a:lnTo>
                  </a:path>
                </a:pathLst>
              </a:custGeom>
              <a:solidFill>
                <a:schemeClr val="bg1"/>
              </a:solidFill>
              <a:ln w="254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65910" name="Freeform 160"/>
              <p:cNvSpPr/>
              <p:nvPr/>
            </p:nvSpPr>
            <p:spPr>
              <a:xfrm>
                <a:off x="2246" y="3183"/>
                <a:ext cx="231" cy="233"/>
              </a:xfrm>
              <a:custGeom>
                <a:avLst/>
                <a:gdLst>
                  <a:gd name="txL" fmla="*/ 0 w 231"/>
                  <a:gd name="txT" fmla="*/ 0 h 233"/>
                  <a:gd name="txR" fmla="*/ 231 w 231"/>
                  <a:gd name="txB" fmla="*/ 233 h 233"/>
                </a:gdLst>
                <a:ahLst/>
                <a:cxnLst>
                  <a:cxn ang="0">
                    <a:pos x="0" y="0"/>
                  </a:cxn>
                  <a:cxn ang="0">
                    <a:pos x="0" y="232"/>
                  </a:cxn>
                  <a:cxn ang="0">
                    <a:pos x="230" y="232"/>
                  </a:cxn>
                </a:cxnLst>
                <a:rect l="txL" t="txT" r="txR" b="txB"/>
                <a:pathLst>
                  <a:path w="231" h="233">
                    <a:moveTo>
                      <a:pt x="0" y="0"/>
                    </a:moveTo>
                    <a:lnTo>
                      <a:pt x="0" y="232"/>
                    </a:lnTo>
                    <a:lnTo>
                      <a:pt x="230" y="232"/>
                    </a:lnTo>
                  </a:path>
                </a:pathLst>
              </a:custGeom>
              <a:solidFill>
                <a:schemeClr val="bg1"/>
              </a:solidFill>
              <a:ln w="254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65911" name="Rectangle 161"/>
              <p:cNvSpPr/>
              <p:nvPr/>
            </p:nvSpPr>
            <p:spPr>
              <a:xfrm>
                <a:off x="2287" y="3227"/>
                <a:ext cx="184" cy="184"/>
              </a:xfrm>
              <a:prstGeom prst="rect">
                <a:avLst/>
              </a:prstGeom>
              <a:solidFill>
                <a:schemeClr val="folHlink"/>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65912" name="Oval 162"/>
              <p:cNvSpPr/>
              <p:nvPr/>
            </p:nvSpPr>
            <p:spPr>
              <a:xfrm>
                <a:off x="2215" y="3423"/>
                <a:ext cx="60" cy="60"/>
              </a:xfrm>
              <a:prstGeom prst="ellipse">
                <a:avLst/>
              </a:prstGeom>
              <a:solidFill>
                <a:schemeClr val="bg1"/>
              </a:solidFill>
              <a:ln w="254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65913" name="Oval 163"/>
              <p:cNvSpPr/>
              <p:nvPr/>
            </p:nvSpPr>
            <p:spPr>
              <a:xfrm>
                <a:off x="2407" y="3423"/>
                <a:ext cx="60" cy="60"/>
              </a:xfrm>
              <a:prstGeom prst="ellipse">
                <a:avLst/>
              </a:prstGeom>
              <a:solidFill>
                <a:schemeClr val="bg1"/>
              </a:solidFill>
              <a:ln w="254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65914" name="Arc 164"/>
              <p:cNvSpPr/>
              <p:nvPr/>
            </p:nvSpPr>
            <p:spPr>
              <a:xfrm>
                <a:off x="2106" y="2920"/>
                <a:ext cx="86" cy="48"/>
              </a:xfrm>
              <a:custGeom>
                <a:avLst/>
                <a:gdLst>
                  <a:gd name="txL" fmla="*/ 0 w 43195"/>
                  <a:gd name="txT" fmla="*/ 0 h 21600"/>
                  <a:gd name="txR" fmla="*/ 43195 w 43195"/>
                  <a:gd name="txB" fmla="*/ 21600 h 21600"/>
                </a:gdLst>
                <a:ahLst/>
                <a:cxnLst>
                  <a:cxn ang="0">
                    <a:pos x="0" y="0"/>
                  </a:cxn>
                  <a:cxn ang="0">
                    <a:pos x="0" y="0"/>
                  </a:cxn>
                  <a:cxn ang="0">
                    <a:pos x="0" y="0"/>
                  </a:cxn>
                </a:cxnLst>
                <a:rect l="txL" t="txT" r="txR" b="txB"/>
                <a:pathLst>
                  <a:path w="43195" h="21600" fill="none">
                    <a:moveTo>
                      <a:pt x="-1" y="21149"/>
                    </a:moveTo>
                    <a:cubicBezTo>
                      <a:pt x="244" y="9398"/>
                      <a:pt x="9841" y="-1"/>
                      <a:pt x="21595" y="0"/>
                    </a:cubicBezTo>
                    <a:cubicBezTo>
                      <a:pt x="33524" y="0"/>
                      <a:pt x="43195" y="9670"/>
                      <a:pt x="43195" y="21600"/>
                    </a:cubicBezTo>
                  </a:path>
                  <a:path w="43195" h="21600" stroke="0">
                    <a:moveTo>
                      <a:pt x="-1" y="21149"/>
                    </a:moveTo>
                    <a:cubicBezTo>
                      <a:pt x="244" y="9398"/>
                      <a:pt x="9841" y="-1"/>
                      <a:pt x="21595" y="0"/>
                    </a:cubicBezTo>
                    <a:cubicBezTo>
                      <a:pt x="33524" y="0"/>
                      <a:pt x="43195" y="9670"/>
                      <a:pt x="43195" y="21600"/>
                    </a:cubicBezTo>
                    <a:lnTo>
                      <a:pt x="21595" y="21600"/>
                    </a:lnTo>
                    <a:close/>
                  </a:path>
                </a:pathLst>
              </a:custGeom>
              <a:noFill/>
              <a:ln w="127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65915" name="Oval 165"/>
              <p:cNvSpPr/>
              <p:nvPr/>
            </p:nvSpPr>
            <p:spPr>
              <a:xfrm>
                <a:off x="2215" y="3169"/>
                <a:ext cx="36" cy="22"/>
              </a:xfrm>
              <a:prstGeom prst="ellipse">
                <a:avLst/>
              </a:prstGeom>
              <a:solidFill>
                <a:schemeClr val="bg1"/>
              </a:solidFill>
              <a:ln w="254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up)">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Rectangle 2"/>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将来状态问题</a:t>
            </a:r>
            <a:r>
              <a:rPr lang="en-US" altLang="zh-CN">
                <a:ea typeface="宋体" panose="02010600030101010101" pitchFamily="2" charset="-122"/>
              </a:rPr>
              <a:t>#8</a:t>
            </a:r>
            <a:endParaRPr lang="en-US" altLang="zh-CN">
              <a:ea typeface="宋体" panose="02010600030101010101" pitchFamily="2" charset="-122"/>
            </a:endParaRPr>
          </a:p>
        </p:txBody>
      </p:sp>
      <p:sp>
        <p:nvSpPr>
          <p:cNvPr id="166915" name="Rectangle 3"/>
          <p:cNvSpPr>
            <a:spLocks noGrp="1"/>
          </p:cNvSpPr>
          <p:nvPr>
            <p:ph idx="1"/>
          </p:nvPr>
        </p:nvSpPr>
        <p:spPr>
          <a:ln/>
        </p:spPr>
        <p:txBody>
          <a:bodyPr vert="horz" wrap="square" lIns="91440" tIns="45720" rIns="91440" bIns="45720" anchor="t" anchorCtr="0"/>
          <a:p>
            <a:pPr eaLnBrk="1" hangingPunct="1"/>
            <a:r>
              <a:rPr lang="zh-CN" altLang="en-US" dirty="0">
                <a:ea typeface="宋体" panose="02010600030101010101" pitchFamily="2" charset="-122"/>
              </a:rPr>
              <a:t>对价值流需做什么过程改进才能实现所设计的将来状态 </a:t>
            </a:r>
            <a:r>
              <a:rPr lang="en-US" altLang="zh-CN">
                <a:ea typeface="宋体" panose="02010600030101010101" pitchFamily="2" charset="-122"/>
              </a:rPr>
              <a:t> ?</a:t>
            </a:r>
            <a:endParaRPr lang="en-US" altLang="zh-CN">
              <a:ea typeface="宋体" panose="02010600030101010101" pitchFamily="2" charset="-122"/>
            </a:endParaRPr>
          </a:p>
          <a:p>
            <a:pPr eaLnBrk="1" hangingPunct="1"/>
            <a:endParaRPr lang="en-US" altLang="zh-CN"/>
          </a:p>
          <a:p>
            <a:pPr eaLnBrk="1" hangingPunct="1"/>
            <a:endParaRPr lang="en-US" altLang="zh-CN"/>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Rectangle 2"/>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8.  </a:t>
            </a:r>
            <a:r>
              <a:rPr lang="zh-CN" altLang="en-US" dirty="0">
                <a:ea typeface="宋体" panose="02010600030101010101" pitchFamily="2" charset="-122"/>
              </a:rPr>
              <a:t>什么必须改进</a:t>
            </a:r>
            <a:r>
              <a:rPr lang="en-US" altLang="zh-CN">
                <a:ea typeface="宋体" panose="02010600030101010101" pitchFamily="2" charset="-122"/>
              </a:rPr>
              <a:t> ?</a:t>
            </a:r>
            <a:endParaRPr lang="en-US" altLang="zh-CN">
              <a:ea typeface="宋体" panose="02010600030101010101" pitchFamily="2" charset="-122"/>
            </a:endParaRPr>
          </a:p>
        </p:txBody>
      </p:sp>
      <p:sp>
        <p:nvSpPr>
          <p:cNvPr id="167939" name="Rectangle 3"/>
          <p:cNvSpPr>
            <a:spLocks noGrp="1"/>
          </p:cNvSpPr>
          <p:nvPr>
            <p:ph idx="1"/>
          </p:nvPr>
        </p:nvSpPr>
        <p:spPr>
          <a:ln/>
        </p:spPr>
        <p:txBody>
          <a:bodyPr vert="horz" wrap="square" lIns="91440" tIns="45720" rIns="91440" bIns="45720" anchor="t" anchorCtr="0"/>
          <a:p>
            <a:pPr eaLnBrk="1" hangingPunct="1"/>
            <a:r>
              <a:rPr lang="zh-CN" altLang="en-US" dirty="0">
                <a:ea typeface="宋体" panose="02010600030101010101" pitchFamily="2" charset="-122"/>
              </a:rPr>
              <a:t>识别所有必须完成的，使将来状态图为现实的措施项目</a:t>
            </a:r>
            <a:r>
              <a:rPr lang="en-US" altLang="zh-CN">
                <a:ea typeface="宋体" panose="02010600030101010101" pitchFamily="2" charset="-122"/>
              </a:rPr>
              <a:t> </a:t>
            </a:r>
            <a:endParaRPr lang="en-US" altLang="zh-CN"/>
          </a:p>
          <a:p>
            <a:pPr eaLnBrk="1" hangingPunct="1"/>
            <a:r>
              <a:rPr lang="zh-CN" altLang="en-US" dirty="0">
                <a:ea typeface="宋体" panose="02010600030101010101" pitchFamily="2" charset="-122"/>
              </a:rPr>
              <a:t>每个项目展示在图上用图表显示</a:t>
            </a:r>
            <a:r>
              <a:rPr lang="en-US" altLang="zh-CN">
                <a:ea typeface="宋体" panose="02010600030101010101" pitchFamily="2" charset="-122"/>
              </a:rPr>
              <a:t> :</a:t>
            </a:r>
            <a:endParaRPr lang="en-US" altLang="zh-CN">
              <a:ea typeface="宋体" panose="02010600030101010101" pitchFamily="2" charset="-122"/>
            </a:endParaRPr>
          </a:p>
          <a:p>
            <a:pPr eaLnBrk="1" hangingPunct="1"/>
            <a:endParaRPr lang="en-US" altLang="zh-CN"/>
          </a:p>
        </p:txBody>
      </p:sp>
      <p:sp>
        <p:nvSpPr>
          <p:cNvPr id="167940" name="Freeform 4"/>
          <p:cNvSpPr/>
          <p:nvPr/>
        </p:nvSpPr>
        <p:spPr>
          <a:xfrm>
            <a:off x="3289300" y="4722813"/>
            <a:ext cx="3449638" cy="1535112"/>
          </a:xfrm>
          <a:custGeom>
            <a:avLst/>
            <a:gdLst>
              <a:gd name="txL" fmla="*/ 0 w 2005"/>
              <a:gd name="txT" fmla="*/ 0 h 967"/>
              <a:gd name="txR" fmla="*/ 2005 w 2005"/>
              <a:gd name="txB" fmla="*/ 967 h 967"/>
            </a:gdLst>
            <a:ahLst/>
            <a:cxnLst>
              <a:cxn ang="0">
                <a:pos x="586116796" y="438507132"/>
              </a:cxn>
              <a:cxn ang="0">
                <a:pos x="790368005" y="400703918"/>
              </a:cxn>
              <a:cxn ang="0">
                <a:pos x="1056785161" y="446066803"/>
              </a:cxn>
              <a:cxn ang="0">
                <a:pos x="1314320791" y="317539603"/>
              </a:cxn>
              <a:cxn ang="0">
                <a:pos x="1394245701" y="90725597"/>
              </a:cxn>
              <a:cxn ang="0">
                <a:pos x="1642901741" y="151209337"/>
              </a:cxn>
              <a:cxn ang="0">
                <a:pos x="1900437801" y="98285268"/>
              </a:cxn>
              <a:cxn ang="0">
                <a:pos x="2104689011" y="120967480"/>
              </a:cxn>
              <a:cxn ang="0">
                <a:pos x="2147483647" y="234373701"/>
              </a:cxn>
              <a:cxn ang="0">
                <a:pos x="2147483647" y="196572123"/>
              </a:cxn>
              <a:cxn ang="0">
                <a:pos x="2147483647" y="30241870"/>
              </a:cxn>
              <a:cxn ang="0">
                <a:pos x="2147483647" y="136088408"/>
              </a:cxn>
              <a:cxn ang="0">
                <a:pos x="2147483647" y="90725597"/>
              </a:cxn>
              <a:cxn ang="0">
                <a:pos x="2147483647" y="143648079"/>
              </a:cxn>
              <a:cxn ang="0">
                <a:pos x="2147483647" y="189010865"/>
              </a:cxn>
              <a:cxn ang="0">
                <a:pos x="2147483647" y="22680606"/>
              </a:cxn>
              <a:cxn ang="0">
                <a:pos x="2147483647" y="136088408"/>
              </a:cxn>
              <a:cxn ang="0">
                <a:pos x="2147483647" y="143648079"/>
              </a:cxn>
              <a:cxn ang="0">
                <a:pos x="2147483647" y="219252772"/>
              </a:cxn>
              <a:cxn ang="0">
                <a:pos x="2147483647" y="355341131"/>
              </a:cxn>
              <a:cxn ang="0">
                <a:pos x="2147483647" y="347781461"/>
              </a:cxn>
              <a:cxn ang="0">
                <a:pos x="2147483647" y="347781461"/>
              </a:cxn>
              <a:cxn ang="0">
                <a:pos x="2147483647" y="529232705"/>
              </a:cxn>
              <a:cxn ang="0">
                <a:pos x="2147483647" y="604837349"/>
              </a:cxn>
              <a:cxn ang="0">
                <a:pos x="2147483647" y="793848164"/>
              </a:cxn>
              <a:cxn ang="0">
                <a:pos x="2147483647" y="1020662294"/>
              </a:cxn>
              <a:cxn ang="0">
                <a:pos x="2147483647" y="1186992511"/>
              </a:cxn>
              <a:cxn ang="0">
                <a:pos x="2147483647" y="1338201798"/>
              </a:cxn>
              <a:cxn ang="0">
                <a:pos x="2147483647" y="1572576988"/>
              </a:cxn>
              <a:cxn ang="0">
                <a:pos x="2147483647" y="1746467271"/>
              </a:cxn>
              <a:cxn ang="0">
                <a:pos x="2147483647" y="1837192844"/>
              </a:cxn>
              <a:cxn ang="0">
                <a:pos x="2147483647" y="2064006775"/>
              </a:cxn>
              <a:cxn ang="0">
                <a:pos x="2147483647" y="2094248633"/>
              </a:cxn>
              <a:cxn ang="0">
                <a:pos x="2147483647" y="2041326176"/>
              </a:cxn>
              <a:cxn ang="0">
                <a:pos x="2147483647" y="2071568034"/>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989242301" y="2147483647"/>
              </a:cxn>
              <a:cxn ang="0">
                <a:pos x="1784988941" y="2147483647"/>
              </a:cxn>
              <a:cxn ang="0">
                <a:pos x="1518573721" y="2147483647"/>
              </a:cxn>
              <a:cxn ang="0">
                <a:pos x="1340963001" y="2147483647"/>
              </a:cxn>
              <a:cxn ang="0">
                <a:pos x="1225514570" y="2079127704"/>
              </a:cxn>
              <a:cxn ang="0">
                <a:pos x="959099351" y="2026205247"/>
              </a:cxn>
              <a:cxn ang="0">
                <a:pos x="692682195" y="2132051749"/>
              </a:cxn>
              <a:cxn ang="0">
                <a:pos x="488429265" y="1995963390"/>
              </a:cxn>
              <a:cxn ang="0">
                <a:pos x="275296638" y="1806950987"/>
              </a:cxn>
              <a:cxn ang="0">
                <a:pos x="159849874" y="1716225414"/>
              </a:cxn>
              <a:cxn ang="0">
                <a:pos x="222013884" y="1496972344"/>
              </a:cxn>
              <a:cxn ang="0">
                <a:pos x="71043627" y="1292839012"/>
              </a:cxn>
              <a:cxn ang="0">
                <a:pos x="168731184" y="1141629724"/>
              </a:cxn>
              <a:cxn ang="0">
                <a:pos x="230893527" y="929936722"/>
              </a:cxn>
              <a:cxn ang="0">
                <a:pos x="142088974" y="725804779"/>
              </a:cxn>
            </a:cxnLst>
            <a:rect l="txL" t="txT" r="txR" b="txB"/>
            <a:pathLst>
              <a:path w="2005" h="967">
                <a:moveTo>
                  <a:pt x="87" y="276"/>
                </a:moveTo>
                <a:lnTo>
                  <a:pt x="99" y="270"/>
                </a:lnTo>
                <a:lnTo>
                  <a:pt x="108" y="267"/>
                </a:lnTo>
                <a:lnTo>
                  <a:pt x="117" y="264"/>
                </a:lnTo>
                <a:lnTo>
                  <a:pt x="177" y="216"/>
                </a:lnTo>
                <a:lnTo>
                  <a:pt x="183" y="207"/>
                </a:lnTo>
                <a:lnTo>
                  <a:pt x="192" y="201"/>
                </a:lnTo>
                <a:lnTo>
                  <a:pt x="192" y="192"/>
                </a:lnTo>
                <a:lnTo>
                  <a:pt x="195" y="183"/>
                </a:lnTo>
                <a:lnTo>
                  <a:pt x="198" y="174"/>
                </a:lnTo>
                <a:lnTo>
                  <a:pt x="201" y="165"/>
                </a:lnTo>
                <a:lnTo>
                  <a:pt x="207" y="156"/>
                </a:lnTo>
                <a:lnTo>
                  <a:pt x="210" y="147"/>
                </a:lnTo>
                <a:lnTo>
                  <a:pt x="216" y="138"/>
                </a:lnTo>
                <a:lnTo>
                  <a:pt x="225" y="135"/>
                </a:lnTo>
                <a:lnTo>
                  <a:pt x="231" y="144"/>
                </a:lnTo>
                <a:lnTo>
                  <a:pt x="240" y="150"/>
                </a:lnTo>
                <a:lnTo>
                  <a:pt x="249" y="153"/>
                </a:lnTo>
                <a:lnTo>
                  <a:pt x="258" y="156"/>
                </a:lnTo>
                <a:lnTo>
                  <a:pt x="267" y="159"/>
                </a:lnTo>
                <a:lnTo>
                  <a:pt x="276" y="162"/>
                </a:lnTo>
                <a:lnTo>
                  <a:pt x="285" y="165"/>
                </a:lnTo>
                <a:lnTo>
                  <a:pt x="294" y="165"/>
                </a:lnTo>
                <a:lnTo>
                  <a:pt x="303" y="168"/>
                </a:lnTo>
                <a:lnTo>
                  <a:pt x="312" y="174"/>
                </a:lnTo>
                <a:lnTo>
                  <a:pt x="321" y="177"/>
                </a:lnTo>
                <a:lnTo>
                  <a:pt x="330" y="180"/>
                </a:lnTo>
                <a:lnTo>
                  <a:pt x="339" y="180"/>
                </a:lnTo>
                <a:lnTo>
                  <a:pt x="348" y="180"/>
                </a:lnTo>
                <a:lnTo>
                  <a:pt x="357" y="177"/>
                </a:lnTo>
                <a:lnTo>
                  <a:pt x="366" y="177"/>
                </a:lnTo>
                <a:lnTo>
                  <a:pt x="375" y="174"/>
                </a:lnTo>
                <a:lnTo>
                  <a:pt x="384" y="171"/>
                </a:lnTo>
                <a:lnTo>
                  <a:pt x="393" y="165"/>
                </a:lnTo>
                <a:lnTo>
                  <a:pt x="402" y="159"/>
                </a:lnTo>
                <a:lnTo>
                  <a:pt x="411" y="150"/>
                </a:lnTo>
                <a:lnTo>
                  <a:pt x="420" y="147"/>
                </a:lnTo>
                <a:lnTo>
                  <a:pt x="429" y="141"/>
                </a:lnTo>
                <a:lnTo>
                  <a:pt x="435" y="132"/>
                </a:lnTo>
                <a:lnTo>
                  <a:pt x="444" y="126"/>
                </a:lnTo>
                <a:lnTo>
                  <a:pt x="450" y="117"/>
                </a:lnTo>
                <a:lnTo>
                  <a:pt x="456" y="108"/>
                </a:lnTo>
                <a:lnTo>
                  <a:pt x="459" y="99"/>
                </a:lnTo>
                <a:lnTo>
                  <a:pt x="456" y="90"/>
                </a:lnTo>
                <a:lnTo>
                  <a:pt x="456" y="81"/>
                </a:lnTo>
                <a:lnTo>
                  <a:pt x="459" y="72"/>
                </a:lnTo>
                <a:lnTo>
                  <a:pt x="459" y="63"/>
                </a:lnTo>
                <a:lnTo>
                  <a:pt x="465" y="54"/>
                </a:lnTo>
                <a:lnTo>
                  <a:pt x="468" y="45"/>
                </a:lnTo>
                <a:lnTo>
                  <a:pt x="471" y="36"/>
                </a:lnTo>
                <a:lnTo>
                  <a:pt x="474" y="27"/>
                </a:lnTo>
                <a:lnTo>
                  <a:pt x="483" y="33"/>
                </a:lnTo>
                <a:lnTo>
                  <a:pt x="492" y="39"/>
                </a:lnTo>
                <a:lnTo>
                  <a:pt x="501" y="48"/>
                </a:lnTo>
                <a:lnTo>
                  <a:pt x="510" y="54"/>
                </a:lnTo>
                <a:lnTo>
                  <a:pt x="519" y="57"/>
                </a:lnTo>
                <a:lnTo>
                  <a:pt x="528" y="57"/>
                </a:lnTo>
                <a:lnTo>
                  <a:pt x="537" y="57"/>
                </a:lnTo>
                <a:lnTo>
                  <a:pt x="546" y="60"/>
                </a:lnTo>
                <a:lnTo>
                  <a:pt x="555" y="60"/>
                </a:lnTo>
                <a:lnTo>
                  <a:pt x="564" y="60"/>
                </a:lnTo>
                <a:lnTo>
                  <a:pt x="573" y="63"/>
                </a:lnTo>
                <a:lnTo>
                  <a:pt x="582" y="66"/>
                </a:lnTo>
                <a:lnTo>
                  <a:pt x="591" y="66"/>
                </a:lnTo>
                <a:lnTo>
                  <a:pt x="600" y="63"/>
                </a:lnTo>
                <a:lnTo>
                  <a:pt x="609" y="60"/>
                </a:lnTo>
                <a:lnTo>
                  <a:pt x="618" y="54"/>
                </a:lnTo>
                <a:lnTo>
                  <a:pt x="627" y="51"/>
                </a:lnTo>
                <a:lnTo>
                  <a:pt x="636" y="48"/>
                </a:lnTo>
                <a:lnTo>
                  <a:pt x="642" y="39"/>
                </a:lnTo>
                <a:lnTo>
                  <a:pt x="651" y="33"/>
                </a:lnTo>
                <a:lnTo>
                  <a:pt x="660" y="24"/>
                </a:lnTo>
                <a:lnTo>
                  <a:pt x="669" y="18"/>
                </a:lnTo>
                <a:lnTo>
                  <a:pt x="678" y="12"/>
                </a:lnTo>
                <a:lnTo>
                  <a:pt x="687" y="9"/>
                </a:lnTo>
                <a:lnTo>
                  <a:pt x="693" y="18"/>
                </a:lnTo>
                <a:lnTo>
                  <a:pt x="690" y="27"/>
                </a:lnTo>
                <a:lnTo>
                  <a:pt x="693" y="36"/>
                </a:lnTo>
                <a:lnTo>
                  <a:pt x="702" y="42"/>
                </a:lnTo>
                <a:lnTo>
                  <a:pt x="711" y="48"/>
                </a:lnTo>
                <a:lnTo>
                  <a:pt x="720" y="57"/>
                </a:lnTo>
                <a:lnTo>
                  <a:pt x="726" y="66"/>
                </a:lnTo>
                <a:lnTo>
                  <a:pt x="735" y="69"/>
                </a:lnTo>
                <a:lnTo>
                  <a:pt x="744" y="72"/>
                </a:lnTo>
                <a:lnTo>
                  <a:pt x="750" y="81"/>
                </a:lnTo>
                <a:lnTo>
                  <a:pt x="759" y="81"/>
                </a:lnTo>
                <a:lnTo>
                  <a:pt x="768" y="87"/>
                </a:lnTo>
                <a:lnTo>
                  <a:pt x="777" y="90"/>
                </a:lnTo>
                <a:lnTo>
                  <a:pt x="786" y="93"/>
                </a:lnTo>
                <a:lnTo>
                  <a:pt x="795" y="93"/>
                </a:lnTo>
                <a:lnTo>
                  <a:pt x="804" y="96"/>
                </a:lnTo>
                <a:lnTo>
                  <a:pt x="816" y="96"/>
                </a:lnTo>
                <a:lnTo>
                  <a:pt x="825" y="93"/>
                </a:lnTo>
                <a:lnTo>
                  <a:pt x="834" y="93"/>
                </a:lnTo>
                <a:lnTo>
                  <a:pt x="843" y="93"/>
                </a:lnTo>
                <a:lnTo>
                  <a:pt x="852" y="93"/>
                </a:lnTo>
                <a:lnTo>
                  <a:pt x="861" y="90"/>
                </a:lnTo>
                <a:lnTo>
                  <a:pt x="870" y="87"/>
                </a:lnTo>
                <a:lnTo>
                  <a:pt x="879" y="81"/>
                </a:lnTo>
                <a:lnTo>
                  <a:pt x="888" y="78"/>
                </a:lnTo>
                <a:lnTo>
                  <a:pt x="897" y="72"/>
                </a:lnTo>
                <a:lnTo>
                  <a:pt x="903" y="63"/>
                </a:lnTo>
                <a:lnTo>
                  <a:pt x="912" y="57"/>
                </a:lnTo>
                <a:lnTo>
                  <a:pt x="918" y="48"/>
                </a:lnTo>
                <a:lnTo>
                  <a:pt x="924" y="39"/>
                </a:lnTo>
                <a:lnTo>
                  <a:pt x="933" y="30"/>
                </a:lnTo>
                <a:lnTo>
                  <a:pt x="939" y="21"/>
                </a:lnTo>
                <a:lnTo>
                  <a:pt x="945" y="12"/>
                </a:lnTo>
                <a:lnTo>
                  <a:pt x="948" y="3"/>
                </a:lnTo>
                <a:lnTo>
                  <a:pt x="951" y="12"/>
                </a:lnTo>
                <a:lnTo>
                  <a:pt x="954" y="21"/>
                </a:lnTo>
                <a:lnTo>
                  <a:pt x="957" y="30"/>
                </a:lnTo>
                <a:lnTo>
                  <a:pt x="963" y="39"/>
                </a:lnTo>
                <a:lnTo>
                  <a:pt x="972" y="39"/>
                </a:lnTo>
                <a:lnTo>
                  <a:pt x="981" y="42"/>
                </a:lnTo>
                <a:lnTo>
                  <a:pt x="990" y="45"/>
                </a:lnTo>
                <a:lnTo>
                  <a:pt x="999" y="48"/>
                </a:lnTo>
                <a:lnTo>
                  <a:pt x="1008" y="51"/>
                </a:lnTo>
                <a:lnTo>
                  <a:pt x="1017" y="51"/>
                </a:lnTo>
                <a:lnTo>
                  <a:pt x="1026" y="54"/>
                </a:lnTo>
                <a:lnTo>
                  <a:pt x="1035" y="54"/>
                </a:lnTo>
                <a:lnTo>
                  <a:pt x="1044" y="57"/>
                </a:lnTo>
                <a:lnTo>
                  <a:pt x="1053" y="57"/>
                </a:lnTo>
                <a:lnTo>
                  <a:pt x="1062" y="54"/>
                </a:lnTo>
                <a:lnTo>
                  <a:pt x="1071" y="54"/>
                </a:lnTo>
                <a:lnTo>
                  <a:pt x="1080" y="54"/>
                </a:lnTo>
                <a:lnTo>
                  <a:pt x="1089" y="48"/>
                </a:lnTo>
                <a:lnTo>
                  <a:pt x="1098" y="45"/>
                </a:lnTo>
                <a:lnTo>
                  <a:pt x="1107" y="39"/>
                </a:lnTo>
                <a:lnTo>
                  <a:pt x="1116" y="36"/>
                </a:lnTo>
                <a:lnTo>
                  <a:pt x="1122" y="27"/>
                </a:lnTo>
                <a:lnTo>
                  <a:pt x="1131" y="21"/>
                </a:lnTo>
                <a:lnTo>
                  <a:pt x="1134" y="12"/>
                </a:lnTo>
                <a:lnTo>
                  <a:pt x="1143" y="12"/>
                </a:lnTo>
                <a:lnTo>
                  <a:pt x="1140" y="21"/>
                </a:lnTo>
                <a:lnTo>
                  <a:pt x="1146" y="30"/>
                </a:lnTo>
                <a:lnTo>
                  <a:pt x="1152" y="39"/>
                </a:lnTo>
                <a:lnTo>
                  <a:pt x="1158" y="48"/>
                </a:lnTo>
                <a:lnTo>
                  <a:pt x="1167" y="51"/>
                </a:lnTo>
                <a:lnTo>
                  <a:pt x="1176" y="57"/>
                </a:lnTo>
                <a:lnTo>
                  <a:pt x="1185" y="63"/>
                </a:lnTo>
                <a:lnTo>
                  <a:pt x="1194" y="66"/>
                </a:lnTo>
                <a:lnTo>
                  <a:pt x="1203" y="69"/>
                </a:lnTo>
                <a:lnTo>
                  <a:pt x="1212" y="72"/>
                </a:lnTo>
                <a:lnTo>
                  <a:pt x="1221" y="78"/>
                </a:lnTo>
                <a:lnTo>
                  <a:pt x="1230" y="81"/>
                </a:lnTo>
                <a:lnTo>
                  <a:pt x="1239" y="81"/>
                </a:lnTo>
                <a:lnTo>
                  <a:pt x="1248" y="81"/>
                </a:lnTo>
                <a:lnTo>
                  <a:pt x="1257" y="78"/>
                </a:lnTo>
                <a:lnTo>
                  <a:pt x="1266" y="75"/>
                </a:lnTo>
                <a:lnTo>
                  <a:pt x="1275" y="75"/>
                </a:lnTo>
                <a:lnTo>
                  <a:pt x="1284" y="72"/>
                </a:lnTo>
                <a:lnTo>
                  <a:pt x="1290" y="63"/>
                </a:lnTo>
                <a:lnTo>
                  <a:pt x="1299" y="60"/>
                </a:lnTo>
                <a:lnTo>
                  <a:pt x="1305" y="51"/>
                </a:lnTo>
                <a:lnTo>
                  <a:pt x="1314" y="45"/>
                </a:lnTo>
                <a:lnTo>
                  <a:pt x="1317" y="36"/>
                </a:lnTo>
                <a:lnTo>
                  <a:pt x="1320" y="27"/>
                </a:lnTo>
                <a:lnTo>
                  <a:pt x="1326" y="18"/>
                </a:lnTo>
                <a:lnTo>
                  <a:pt x="1329" y="9"/>
                </a:lnTo>
                <a:lnTo>
                  <a:pt x="1335" y="0"/>
                </a:lnTo>
                <a:lnTo>
                  <a:pt x="1338" y="9"/>
                </a:lnTo>
                <a:lnTo>
                  <a:pt x="1341" y="18"/>
                </a:lnTo>
                <a:lnTo>
                  <a:pt x="1347" y="27"/>
                </a:lnTo>
                <a:lnTo>
                  <a:pt x="1356" y="33"/>
                </a:lnTo>
                <a:lnTo>
                  <a:pt x="1365" y="39"/>
                </a:lnTo>
                <a:lnTo>
                  <a:pt x="1374" y="42"/>
                </a:lnTo>
                <a:lnTo>
                  <a:pt x="1383" y="48"/>
                </a:lnTo>
                <a:lnTo>
                  <a:pt x="1392" y="51"/>
                </a:lnTo>
                <a:lnTo>
                  <a:pt x="1401" y="54"/>
                </a:lnTo>
                <a:lnTo>
                  <a:pt x="1410" y="57"/>
                </a:lnTo>
                <a:lnTo>
                  <a:pt x="1419" y="57"/>
                </a:lnTo>
                <a:lnTo>
                  <a:pt x="1428" y="57"/>
                </a:lnTo>
                <a:lnTo>
                  <a:pt x="1437" y="60"/>
                </a:lnTo>
                <a:lnTo>
                  <a:pt x="1446" y="60"/>
                </a:lnTo>
                <a:lnTo>
                  <a:pt x="1455" y="60"/>
                </a:lnTo>
                <a:lnTo>
                  <a:pt x="1464" y="57"/>
                </a:lnTo>
                <a:lnTo>
                  <a:pt x="1473" y="57"/>
                </a:lnTo>
                <a:lnTo>
                  <a:pt x="1482" y="57"/>
                </a:lnTo>
                <a:lnTo>
                  <a:pt x="1491" y="57"/>
                </a:lnTo>
                <a:lnTo>
                  <a:pt x="1500" y="54"/>
                </a:lnTo>
                <a:lnTo>
                  <a:pt x="1509" y="54"/>
                </a:lnTo>
                <a:lnTo>
                  <a:pt x="1518" y="54"/>
                </a:lnTo>
                <a:lnTo>
                  <a:pt x="1527" y="48"/>
                </a:lnTo>
                <a:lnTo>
                  <a:pt x="1536" y="42"/>
                </a:lnTo>
                <a:lnTo>
                  <a:pt x="1539" y="51"/>
                </a:lnTo>
                <a:lnTo>
                  <a:pt x="1542" y="60"/>
                </a:lnTo>
                <a:lnTo>
                  <a:pt x="1551" y="69"/>
                </a:lnTo>
                <a:lnTo>
                  <a:pt x="1554" y="78"/>
                </a:lnTo>
                <a:lnTo>
                  <a:pt x="1554" y="87"/>
                </a:lnTo>
                <a:lnTo>
                  <a:pt x="1560" y="96"/>
                </a:lnTo>
                <a:lnTo>
                  <a:pt x="1566" y="105"/>
                </a:lnTo>
                <a:lnTo>
                  <a:pt x="1575" y="108"/>
                </a:lnTo>
                <a:lnTo>
                  <a:pt x="1584" y="111"/>
                </a:lnTo>
                <a:lnTo>
                  <a:pt x="1593" y="117"/>
                </a:lnTo>
                <a:lnTo>
                  <a:pt x="1599" y="126"/>
                </a:lnTo>
                <a:lnTo>
                  <a:pt x="1608" y="132"/>
                </a:lnTo>
                <a:lnTo>
                  <a:pt x="1617" y="135"/>
                </a:lnTo>
                <a:lnTo>
                  <a:pt x="1626" y="138"/>
                </a:lnTo>
                <a:lnTo>
                  <a:pt x="1635" y="141"/>
                </a:lnTo>
                <a:lnTo>
                  <a:pt x="1644" y="144"/>
                </a:lnTo>
                <a:lnTo>
                  <a:pt x="1653" y="144"/>
                </a:lnTo>
                <a:lnTo>
                  <a:pt x="1662" y="147"/>
                </a:lnTo>
                <a:lnTo>
                  <a:pt x="1671" y="147"/>
                </a:lnTo>
                <a:lnTo>
                  <a:pt x="1680" y="147"/>
                </a:lnTo>
                <a:lnTo>
                  <a:pt x="1689" y="147"/>
                </a:lnTo>
                <a:lnTo>
                  <a:pt x="1701" y="144"/>
                </a:lnTo>
                <a:lnTo>
                  <a:pt x="1710" y="141"/>
                </a:lnTo>
                <a:lnTo>
                  <a:pt x="1719" y="138"/>
                </a:lnTo>
                <a:lnTo>
                  <a:pt x="1728" y="138"/>
                </a:lnTo>
                <a:lnTo>
                  <a:pt x="1737" y="135"/>
                </a:lnTo>
                <a:lnTo>
                  <a:pt x="1746" y="129"/>
                </a:lnTo>
                <a:lnTo>
                  <a:pt x="1755" y="126"/>
                </a:lnTo>
                <a:lnTo>
                  <a:pt x="1764" y="123"/>
                </a:lnTo>
                <a:lnTo>
                  <a:pt x="1773" y="117"/>
                </a:lnTo>
                <a:lnTo>
                  <a:pt x="1782" y="114"/>
                </a:lnTo>
                <a:lnTo>
                  <a:pt x="1791" y="111"/>
                </a:lnTo>
                <a:lnTo>
                  <a:pt x="1794" y="120"/>
                </a:lnTo>
                <a:lnTo>
                  <a:pt x="1797" y="129"/>
                </a:lnTo>
                <a:lnTo>
                  <a:pt x="1800" y="138"/>
                </a:lnTo>
                <a:lnTo>
                  <a:pt x="1800" y="147"/>
                </a:lnTo>
                <a:lnTo>
                  <a:pt x="1809" y="150"/>
                </a:lnTo>
                <a:lnTo>
                  <a:pt x="1812" y="159"/>
                </a:lnTo>
                <a:lnTo>
                  <a:pt x="1818" y="168"/>
                </a:lnTo>
                <a:lnTo>
                  <a:pt x="1818" y="177"/>
                </a:lnTo>
                <a:lnTo>
                  <a:pt x="1821" y="186"/>
                </a:lnTo>
                <a:lnTo>
                  <a:pt x="1827" y="195"/>
                </a:lnTo>
                <a:lnTo>
                  <a:pt x="1836" y="201"/>
                </a:lnTo>
                <a:lnTo>
                  <a:pt x="1845" y="207"/>
                </a:lnTo>
                <a:lnTo>
                  <a:pt x="1854" y="210"/>
                </a:lnTo>
                <a:lnTo>
                  <a:pt x="1863" y="213"/>
                </a:lnTo>
                <a:lnTo>
                  <a:pt x="1872" y="216"/>
                </a:lnTo>
                <a:lnTo>
                  <a:pt x="1881" y="222"/>
                </a:lnTo>
                <a:lnTo>
                  <a:pt x="1890" y="228"/>
                </a:lnTo>
                <a:lnTo>
                  <a:pt x="1899" y="228"/>
                </a:lnTo>
                <a:lnTo>
                  <a:pt x="1908" y="231"/>
                </a:lnTo>
                <a:lnTo>
                  <a:pt x="1917" y="231"/>
                </a:lnTo>
                <a:lnTo>
                  <a:pt x="1926" y="234"/>
                </a:lnTo>
                <a:lnTo>
                  <a:pt x="1935" y="237"/>
                </a:lnTo>
                <a:lnTo>
                  <a:pt x="1944" y="240"/>
                </a:lnTo>
                <a:lnTo>
                  <a:pt x="1953" y="246"/>
                </a:lnTo>
                <a:lnTo>
                  <a:pt x="1947" y="255"/>
                </a:lnTo>
                <a:lnTo>
                  <a:pt x="1938" y="258"/>
                </a:lnTo>
                <a:lnTo>
                  <a:pt x="1932" y="267"/>
                </a:lnTo>
                <a:lnTo>
                  <a:pt x="1923" y="270"/>
                </a:lnTo>
                <a:lnTo>
                  <a:pt x="1917" y="279"/>
                </a:lnTo>
                <a:lnTo>
                  <a:pt x="1914" y="288"/>
                </a:lnTo>
                <a:lnTo>
                  <a:pt x="1911" y="297"/>
                </a:lnTo>
                <a:lnTo>
                  <a:pt x="1911" y="306"/>
                </a:lnTo>
                <a:lnTo>
                  <a:pt x="1908" y="315"/>
                </a:lnTo>
                <a:lnTo>
                  <a:pt x="1905" y="324"/>
                </a:lnTo>
                <a:lnTo>
                  <a:pt x="1905" y="333"/>
                </a:lnTo>
                <a:lnTo>
                  <a:pt x="1902" y="342"/>
                </a:lnTo>
                <a:lnTo>
                  <a:pt x="1902" y="351"/>
                </a:lnTo>
                <a:lnTo>
                  <a:pt x="1902" y="360"/>
                </a:lnTo>
                <a:lnTo>
                  <a:pt x="1902" y="369"/>
                </a:lnTo>
                <a:lnTo>
                  <a:pt x="1902" y="378"/>
                </a:lnTo>
                <a:lnTo>
                  <a:pt x="1905" y="387"/>
                </a:lnTo>
                <a:lnTo>
                  <a:pt x="1908" y="396"/>
                </a:lnTo>
                <a:lnTo>
                  <a:pt x="1914" y="405"/>
                </a:lnTo>
                <a:lnTo>
                  <a:pt x="1920" y="414"/>
                </a:lnTo>
                <a:lnTo>
                  <a:pt x="1929" y="417"/>
                </a:lnTo>
                <a:lnTo>
                  <a:pt x="1938" y="423"/>
                </a:lnTo>
                <a:lnTo>
                  <a:pt x="1947" y="429"/>
                </a:lnTo>
                <a:lnTo>
                  <a:pt x="1956" y="435"/>
                </a:lnTo>
                <a:lnTo>
                  <a:pt x="1965" y="444"/>
                </a:lnTo>
                <a:lnTo>
                  <a:pt x="1974" y="450"/>
                </a:lnTo>
                <a:lnTo>
                  <a:pt x="1983" y="459"/>
                </a:lnTo>
                <a:lnTo>
                  <a:pt x="1992" y="465"/>
                </a:lnTo>
                <a:lnTo>
                  <a:pt x="2001" y="471"/>
                </a:lnTo>
                <a:lnTo>
                  <a:pt x="2004" y="480"/>
                </a:lnTo>
                <a:lnTo>
                  <a:pt x="1995" y="480"/>
                </a:lnTo>
                <a:lnTo>
                  <a:pt x="1986" y="480"/>
                </a:lnTo>
                <a:lnTo>
                  <a:pt x="1977" y="483"/>
                </a:lnTo>
                <a:lnTo>
                  <a:pt x="1968" y="489"/>
                </a:lnTo>
                <a:lnTo>
                  <a:pt x="1959" y="498"/>
                </a:lnTo>
                <a:lnTo>
                  <a:pt x="1950" y="507"/>
                </a:lnTo>
                <a:lnTo>
                  <a:pt x="1941" y="513"/>
                </a:lnTo>
                <a:lnTo>
                  <a:pt x="1935" y="522"/>
                </a:lnTo>
                <a:lnTo>
                  <a:pt x="1932" y="531"/>
                </a:lnTo>
                <a:lnTo>
                  <a:pt x="1926" y="540"/>
                </a:lnTo>
                <a:lnTo>
                  <a:pt x="1926" y="549"/>
                </a:lnTo>
                <a:lnTo>
                  <a:pt x="1923" y="561"/>
                </a:lnTo>
                <a:lnTo>
                  <a:pt x="1923" y="570"/>
                </a:lnTo>
                <a:lnTo>
                  <a:pt x="1920" y="579"/>
                </a:lnTo>
                <a:lnTo>
                  <a:pt x="1920" y="588"/>
                </a:lnTo>
                <a:lnTo>
                  <a:pt x="1917" y="597"/>
                </a:lnTo>
                <a:lnTo>
                  <a:pt x="1917" y="606"/>
                </a:lnTo>
                <a:lnTo>
                  <a:pt x="1917" y="615"/>
                </a:lnTo>
                <a:lnTo>
                  <a:pt x="1920" y="624"/>
                </a:lnTo>
                <a:lnTo>
                  <a:pt x="1929" y="633"/>
                </a:lnTo>
                <a:lnTo>
                  <a:pt x="1935" y="642"/>
                </a:lnTo>
                <a:lnTo>
                  <a:pt x="1938" y="651"/>
                </a:lnTo>
                <a:lnTo>
                  <a:pt x="1935" y="660"/>
                </a:lnTo>
                <a:lnTo>
                  <a:pt x="1935" y="669"/>
                </a:lnTo>
                <a:lnTo>
                  <a:pt x="1938" y="678"/>
                </a:lnTo>
                <a:lnTo>
                  <a:pt x="1944" y="687"/>
                </a:lnTo>
                <a:lnTo>
                  <a:pt x="1953" y="693"/>
                </a:lnTo>
                <a:lnTo>
                  <a:pt x="1944" y="693"/>
                </a:lnTo>
                <a:lnTo>
                  <a:pt x="1935" y="693"/>
                </a:lnTo>
                <a:lnTo>
                  <a:pt x="1926" y="693"/>
                </a:lnTo>
                <a:lnTo>
                  <a:pt x="1917" y="693"/>
                </a:lnTo>
                <a:lnTo>
                  <a:pt x="1908" y="696"/>
                </a:lnTo>
                <a:lnTo>
                  <a:pt x="1899" y="699"/>
                </a:lnTo>
                <a:lnTo>
                  <a:pt x="1890" y="702"/>
                </a:lnTo>
                <a:lnTo>
                  <a:pt x="1881" y="708"/>
                </a:lnTo>
                <a:lnTo>
                  <a:pt x="1872" y="711"/>
                </a:lnTo>
                <a:lnTo>
                  <a:pt x="1863" y="720"/>
                </a:lnTo>
                <a:lnTo>
                  <a:pt x="1854" y="723"/>
                </a:lnTo>
                <a:lnTo>
                  <a:pt x="1845" y="729"/>
                </a:lnTo>
                <a:lnTo>
                  <a:pt x="1836" y="738"/>
                </a:lnTo>
                <a:lnTo>
                  <a:pt x="1830" y="747"/>
                </a:lnTo>
                <a:lnTo>
                  <a:pt x="1824" y="756"/>
                </a:lnTo>
                <a:lnTo>
                  <a:pt x="1821" y="765"/>
                </a:lnTo>
                <a:lnTo>
                  <a:pt x="1818" y="774"/>
                </a:lnTo>
                <a:lnTo>
                  <a:pt x="1812" y="783"/>
                </a:lnTo>
                <a:lnTo>
                  <a:pt x="1809" y="792"/>
                </a:lnTo>
                <a:lnTo>
                  <a:pt x="1806" y="801"/>
                </a:lnTo>
                <a:lnTo>
                  <a:pt x="1803" y="810"/>
                </a:lnTo>
                <a:lnTo>
                  <a:pt x="1800" y="819"/>
                </a:lnTo>
                <a:lnTo>
                  <a:pt x="1797" y="828"/>
                </a:lnTo>
                <a:lnTo>
                  <a:pt x="1797" y="837"/>
                </a:lnTo>
                <a:lnTo>
                  <a:pt x="1800" y="846"/>
                </a:lnTo>
                <a:lnTo>
                  <a:pt x="1797" y="855"/>
                </a:lnTo>
                <a:lnTo>
                  <a:pt x="1797" y="864"/>
                </a:lnTo>
                <a:lnTo>
                  <a:pt x="1788" y="867"/>
                </a:lnTo>
                <a:lnTo>
                  <a:pt x="1782" y="858"/>
                </a:lnTo>
                <a:lnTo>
                  <a:pt x="1779" y="849"/>
                </a:lnTo>
                <a:lnTo>
                  <a:pt x="1776" y="840"/>
                </a:lnTo>
                <a:lnTo>
                  <a:pt x="1767" y="831"/>
                </a:lnTo>
                <a:lnTo>
                  <a:pt x="1758" y="825"/>
                </a:lnTo>
                <a:lnTo>
                  <a:pt x="1749" y="822"/>
                </a:lnTo>
                <a:lnTo>
                  <a:pt x="1740" y="819"/>
                </a:lnTo>
                <a:lnTo>
                  <a:pt x="1731" y="816"/>
                </a:lnTo>
                <a:lnTo>
                  <a:pt x="1722" y="813"/>
                </a:lnTo>
                <a:lnTo>
                  <a:pt x="1713" y="813"/>
                </a:lnTo>
                <a:lnTo>
                  <a:pt x="1704" y="810"/>
                </a:lnTo>
                <a:lnTo>
                  <a:pt x="1695" y="810"/>
                </a:lnTo>
                <a:lnTo>
                  <a:pt x="1686" y="810"/>
                </a:lnTo>
                <a:lnTo>
                  <a:pt x="1677" y="810"/>
                </a:lnTo>
                <a:lnTo>
                  <a:pt x="1668" y="810"/>
                </a:lnTo>
                <a:lnTo>
                  <a:pt x="1659" y="807"/>
                </a:lnTo>
                <a:lnTo>
                  <a:pt x="1650" y="807"/>
                </a:lnTo>
                <a:lnTo>
                  <a:pt x="1641" y="804"/>
                </a:lnTo>
                <a:lnTo>
                  <a:pt x="1632" y="804"/>
                </a:lnTo>
                <a:lnTo>
                  <a:pt x="1623" y="804"/>
                </a:lnTo>
                <a:lnTo>
                  <a:pt x="1614" y="804"/>
                </a:lnTo>
                <a:lnTo>
                  <a:pt x="1605" y="807"/>
                </a:lnTo>
                <a:lnTo>
                  <a:pt x="1596" y="813"/>
                </a:lnTo>
                <a:lnTo>
                  <a:pt x="1590" y="822"/>
                </a:lnTo>
                <a:lnTo>
                  <a:pt x="1581" y="828"/>
                </a:lnTo>
                <a:lnTo>
                  <a:pt x="1575" y="837"/>
                </a:lnTo>
                <a:lnTo>
                  <a:pt x="1569" y="846"/>
                </a:lnTo>
                <a:lnTo>
                  <a:pt x="1563" y="855"/>
                </a:lnTo>
                <a:lnTo>
                  <a:pt x="1563" y="864"/>
                </a:lnTo>
                <a:lnTo>
                  <a:pt x="1557" y="873"/>
                </a:lnTo>
                <a:lnTo>
                  <a:pt x="1554" y="882"/>
                </a:lnTo>
                <a:lnTo>
                  <a:pt x="1551" y="891"/>
                </a:lnTo>
                <a:lnTo>
                  <a:pt x="1548" y="900"/>
                </a:lnTo>
                <a:lnTo>
                  <a:pt x="1542" y="909"/>
                </a:lnTo>
                <a:lnTo>
                  <a:pt x="1542" y="918"/>
                </a:lnTo>
                <a:lnTo>
                  <a:pt x="1539" y="927"/>
                </a:lnTo>
                <a:lnTo>
                  <a:pt x="1539" y="936"/>
                </a:lnTo>
                <a:lnTo>
                  <a:pt x="1539" y="945"/>
                </a:lnTo>
                <a:lnTo>
                  <a:pt x="1539" y="954"/>
                </a:lnTo>
                <a:lnTo>
                  <a:pt x="1542" y="963"/>
                </a:lnTo>
                <a:lnTo>
                  <a:pt x="1539" y="954"/>
                </a:lnTo>
                <a:lnTo>
                  <a:pt x="1533" y="945"/>
                </a:lnTo>
                <a:lnTo>
                  <a:pt x="1527" y="933"/>
                </a:lnTo>
                <a:lnTo>
                  <a:pt x="1518" y="930"/>
                </a:lnTo>
                <a:lnTo>
                  <a:pt x="1509" y="927"/>
                </a:lnTo>
                <a:lnTo>
                  <a:pt x="1503" y="918"/>
                </a:lnTo>
                <a:lnTo>
                  <a:pt x="1494" y="912"/>
                </a:lnTo>
                <a:lnTo>
                  <a:pt x="1485" y="909"/>
                </a:lnTo>
                <a:lnTo>
                  <a:pt x="1473" y="906"/>
                </a:lnTo>
                <a:lnTo>
                  <a:pt x="1464" y="906"/>
                </a:lnTo>
                <a:lnTo>
                  <a:pt x="1455" y="906"/>
                </a:lnTo>
                <a:lnTo>
                  <a:pt x="1446" y="906"/>
                </a:lnTo>
                <a:lnTo>
                  <a:pt x="1437" y="906"/>
                </a:lnTo>
                <a:lnTo>
                  <a:pt x="1428" y="906"/>
                </a:lnTo>
                <a:lnTo>
                  <a:pt x="1419" y="903"/>
                </a:lnTo>
                <a:lnTo>
                  <a:pt x="1410" y="903"/>
                </a:lnTo>
                <a:lnTo>
                  <a:pt x="1401" y="906"/>
                </a:lnTo>
                <a:lnTo>
                  <a:pt x="1392" y="909"/>
                </a:lnTo>
                <a:lnTo>
                  <a:pt x="1383" y="915"/>
                </a:lnTo>
                <a:lnTo>
                  <a:pt x="1377" y="924"/>
                </a:lnTo>
                <a:lnTo>
                  <a:pt x="1368" y="930"/>
                </a:lnTo>
                <a:lnTo>
                  <a:pt x="1365" y="939"/>
                </a:lnTo>
                <a:lnTo>
                  <a:pt x="1359" y="948"/>
                </a:lnTo>
                <a:lnTo>
                  <a:pt x="1356" y="957"/>
                </a:lnTo>
                <a:lnTo>
                  <a:pt x="1353" y="966"/>
                </a:lnTo>
                <a:lnTo>
                  <a:pt x="1347" y="957"/>
                </a:lnTo>
                <a:lnTo>
                  <a:pt x="1341" y="948"/>
                </a:lnTo>
                <a:lnTo>
                  <a:pt x="1335" y="939"/>
                </a:lnTo>
                <a:lnTo>
                  <a:pt x="1326" y="933"/>
                </a:lnTo>
                <a:lnTo>
                  <a:pt x="1317" y="927"/>
                </a:lnTo>
                <a:lnTo>
                  <a:pt x="1308" y="921"/>
                </a:lnTo>
                <a:lnTo>
                  <a:pt x="1299" y="918"/>
                </a:lnTo>
                <a:lnTo>
                  <a:pt x="1290" y="912"/>
                </a:lnTo>
                <a:lnTo>
                  <a:pt x="1281" y="909"/>
                </a:lnTo>
                <a:lnTo>
                  <a:pt x="1272" y="903"/>
                </a:lnTo>
                <a:lnTo>
                  <a:pt x="1266" y="894"/>
                </a:lnTo>
                <a:lnTo>
                  <a:pt x="1257" y="888"/>
                </a:lnTo>
                <a:lnTo>
                  <a:pt x="1248" y="882"/>
                </a:lnTo>
                <a:lnTo>
                  <a:pt x="1239" y="876"/>
                </a:lnTo>
                <a:lnTo>
                  <a:pt x="1230" y="873"/>
                </a:lnTo>
                <a:lnTo>
                  <a:pt x="1221" y="873"/>
                </a:lnTo>
                <a:lnTo>
                  <a:pt x="1212" y="873"/>
                </a:lnTo>
                <a:lnTo>
                  <a:pt x="1203" y="873"/>
                </a:lnTo>
                <a:lnTo>
                  <a:pt x="1194" y="879"/>
                </a:lnTo>
                <a:lnTo>
                  <a:pt x="1185" y="882"/>
                </a:lnTo>
                <a:lnTo>
                  <a:pt x="1176" y="891"/>
                </a:lnTo>
                <a:lnTo>
                  <a:pt x="1167" y="897"/>
                </a:lnTo>
                <a:lnTo>
                  <a:pt x="1158" y="903"/>
                </a:lnTo>
                <a:lnTo>
                  <a:pt x="1149" y="912"/>
                </a:lnTo>
                <a:lnTo>
                  <a:pt x="1143" y="921"/>
                </a:lnTo>
                <a:lnTo>
                  <a:pt x="1140" y="930"/>
                </a:lnTo>
                <a:lnTo>
                  <a:pt x="1137" y="939"/>
                </a:lnTo>
                <a:lnTo>
                  <a:pt x="1128" y="945"/>
                </a:lnTo>
                <a:lnTo>
                  <a:pt x="1119" y="951"/>
                </a:lnTo>
                <a:lnTo>
                  <a:pt x="1110" y="954"/>
                </a:lnTo>
                <a:lnTo>
                  <a:pt x="1101" y="954"/>
                </a:lnTo>
                <a:lnTo>
                  <a:pt x="1092" y="951"/>
                </a:lnTo>
                <a:lnTo>
                  <a:pt x="1089" y="942"/>
                </a:lnTo>
                <a:lnTo>
                  <a:pt x="1083" y="933"/>
                </a:lnTo>
                <a:lnTo>
                  <a:pt x="1074" y="924"/>
                </a:lnTo>
                <a:lnTo>
                  <a:pt x="1065" y="924"/>
                </a:lnTo>
                <a:lnTo>
                  <a:pt x="1056" y="921"/>
                </a:lnTo>
                <a:lnTo>
                  <a:pt x="1053" y="912"/>
                </a:lnTo>
                <a:lnTo>
                  <a:pt x="1044" y="906"/>
                </a:lnTo>
                <a:lnTo>
                  <a:pt x="1035" y="903"/>
                </a:lnTo>
                <a:lnTo>
                  <a:pt x="1026" y="897"/>
                </a:lnTo>
                <a:lnTo>
                  <a:pt x="1017" y="897"/>
                </a:lnTo>
                <a:lnTo>
                  <a:pt x="1011" y="906"/>
                </a:lnTo>
                <a:lnTo>
                  <a:pt x="1005" y="915"/>
                </a:lnTo>
                <a:lnTo>
                  <a:pt x="1002" y="924"/>
                </a:lnTo>
                <a:lnTo>
                  <a:pt x="993" y="927"/>
                </a:lnTo>
                <a:lnTo>
                  <a:pt x="984" y="933"/>
                </a:lnTo>
                <a:lnTo>
                  <a:pt x="975" y="942"/>
                </a:lnTo>
                <a:lnTo>
                  <a:pt x="966" y="948"/>
                </a:lnTo>
                <a:lnTo>
                  <a:pt x="957" y="942"/>
                </a:lnTo>
                <a:lnTo>
                  <a:pt x="954" y="933"/>
                </a:lnTo>
                <a:lnTo>
                  <a:pt x="948" y="924"/>
                </a:lnTo>
                <a:lnTo>
                  <a:pt x="939" y="918"/>
                </a:lnTo>
                <a:lnTo>
                  <a:pt x="933" y="909"/>
                </a:lnTo>
                <a:lnTo>
                  <a:pt x="924" y="903"/>
                </a:lnTo>
                <a:lnTo>
                  <a:pt x="915" y="900"/>
                </a:lnTo>
                <a:lnTo>
                  <a:pt x="909" y="891"/>
                </a:lnTo>
                <a:lnTo>
                  <a:pt x="900" y="885"/>
                </a:lnTo>
                <a:lnTo>
                  <a:pt x="894" y="876"/>
                </a:lnTo>
                <a:lnTo>
                  <a:pt x="888" y="867"/>
                </a:lnTo>
                <a:lnTo>
                  <a:pt x="882" y="858"/>
                </a:lnTo>
                <a:lnTo>
                  <a:pt x="873" y="852"/>
                </a:lnTo>
                <a:lnTo>
                  <a:pt x="864" y="849"/>
                </a:lnTo>
                <a:lnTo>
                  <a:pt x="855" y="846"/>
                </a:lnTo>
                <a:lnTo>
                  <a:pt x="846" y="849"/>
                </a:lnTo>
                <a:lnTo>
                  <a:pt x="837" y="849"/>
                </a:lnTo>
                <a:lnTo>
                  <a:pt x="828" y="852"/>
                </a:lnTo>
                <a:lnTo>
                  <a:pt x="819" y="855"/>
                </a:lnTo>
                <a:lnTo>
                  <a:pt x="810" y="861"/>
                </a:lnTo>
                <a:lnTo>
                  <a:pt x="801" y="864"/>
                </a:lnTo>
                <a:lnTo>
                  <a:pt x="792" y="867"/>
                </a:lnTo>
                <a:lnTo>
                  <a:pt x="783" y="870"/>
                </a:lnTo>
                <a:lnTo>
                  <a:pt x="774" y="876"/>
                </a:lnTo>
                <a:lnTo>
                  <a:pt x="765" y="879"/>
                </a:lnTo>
                <a:lnTo>
                  <a:pt x="756" y="888"/>
                </a:lnTo>
                <a:lnTo>
                  <a:pt x="747" y="894"/>
                </a:lnTo>
                <a:lnTo>
                  <a:pt x="738" y="900"/>
                </a:lnTo>
                <a:lnTo>
                  <a:pt x="735" y="909"/>
                </a:lnTo>
                <a:lnTo>
                  <a:pt x="732" y="918"/>
                </a:lnTo>
                <a:lnTo>
                  <a:pt x="729" y="927"/>
                </a:lnTo>
                <a:lnTo>
                  <a:pt x="729" y="936"/>
                </a:lnTo>
                <a:lnTo>
                  <a:pt x="723" y="945"/>
                </a:lnTo>
                <a:lnTo>
                  <a:pt x="717" y="954"/>
                </a:lnTo>
                <a:lnTo>
                  <a:pt x="708" y="960"/>
                </a:lnTo>
                <a:lnTo>
                  <a:pt x="699" y="966"/>
                </a:lnTo>
                <a:lnTo>
                  <a:pt x="690" y="963"/>
                </a:lnTo>
                <a:lnTo>
                  <a:pt x="684" y="954"/>
                </a:lnTo>
                <a:lnTo>
                  <a:pt x="675" y="948"/>
                </a:lnTo>
                <a:lnTo>
                  <a:pt x="672" y="939"/>
                </a:lnTo>
                <a:lnTo>
                  <a:pt x="669" y="930"/>
                </a:lnTo>
                <a:lnTo>
                  <a:pt x="666" y="921"/>
                </a:lnTo>
                <a:lnTo>
                  <a:pt x="660" y="912"/>
                </a:lnTo>
                <a:lnTo>
                  <a:pt x="654" y="903"/>
                </a:lnTo>
                <a:lnTo>
                  <a:pt x="645" y="900"/>
                </a:lnTo>
                <a:lnTo>
                  <a:pt x="636" y="897"/>
                </a:lnTo>
                <a:lnTo>
                  <a:pt x="627" y="891"/>
                </a:lnTo>
                <a:lnTo>
                  <a:pt x="621" y="882"/>
                </a:lnTo>
                <a:lnTo>
                  <a:pt x="612" y="876"/>
                </a:lnTo>
                <a:lnTo>
                  <a:pt x="603" y="876"/>
                </a:lnTo>
                <a:lnTo>
                  <a:pt x="594" y="873"/>
                </a:lnTo>
                <a:lnTo>
                  <a:pt x="585" y="870"/>
                </a:lnTo>
                <a:lnTo>
                  <a:pt x="576" y="870"/>
                </a:lnTo>
                <a:lnTo>
                  <a:pt x="567" y="867"/>
                </a:lnTo>
                <a:lnTo>
                  <a:pt x="558" y="870"/>
                </a:lnTo>
                <a:lnTo>
                  <a:pt x="549" y="870"/>
                </a:lnTo>
                <a:lnTo>
                  <a:pt x="540" y="879"/>
                </a:lnTo>
                <a:lnTo>
                  <a:pt x="531" y="885"/>
                </a:lnTo>
                <a:lnTo>
                  <a:pt x="522" y="894"/>
                </a:lnTo>
                <a:lnTo>
                  <a:pt x="513" y="900"/>
                </a:lnTo>
                <a:lnTo>
                  <a:pt x="510" y="909"/>
                </a:lnTo>
                <a:lnTo>
                  <a:pt x="501" y="915"/>
                </a:lnTo>
                <a:lnTo>
                  <a:pt x="492" y="921"/>
                </a:lnTo>
                <a:lnTo>
                  <a:pt x="483" y="924"/>
                </a:lnTo>
                <a:lnTo>
                  <a:pt x="477" y="933"/>
                </a:lnTo>
                <a:lnTo>
                  <a:pt x="471" y="942"/>
                </a:lnTo>
                <a:lnTo>
                  <a:pt x="462" y="939"/>
                </a:lnTo>
                <a:lnTo>
                  <a:pt x="462" y="930"/>
                </a:lnTo>
                <a:lnTo>
                  <a:pt x="459" y="921"/>
                </a:lnTo>
                <a:lnTo>
                  <a:pt x="453" y="912"/>
                </a:lnTo>
                <a:lnTo>
                  <a:pt x="450" y="903"/>
                </a:lnTo>
                <a:lnTo>
                  <a:pt x="444" y="894"/>
                </a:lnTo>
                <a:lnTo>
                  <a:pt x="444" y="885"/>
                </a:lnTo>
                <a:lnTo>
                  <a:pt x="438" y="876"/>
                </a:lnTo>
                <a:lnTo>
                  <a:pt x="438" y="867"/>
                </a:lnTo>
                <a:lnTo>
                  <a:pt x="435" y="858"/>
                </a:lnTo>
                <a:lnTo>
                  <a:pt x="432" y="849"/>
                </a:lnTo>
                <a:lnTo>
                  <a:pt x="429" y="840"/>
                </a:lnTo>
                <a:lnTo>
                  <a:pt x="423" y="831"/>
                </a:lnTo>
                <a:lnTo>
                  <a:pt x="414" y="825"/>
                </a:lnTo>
                <a:lnTo>
                  <a:pt x="405" y="819"/>
                </a:lnTo>
                <a:lnTo>
                  <a:pt x="396" y="816"/>
                </a:lnTo>
                <a:lnTo>
                  <a:pt x="387" y="813"/>
                </a:lnTo>
                <a:lnTo>
                  <a:pt x="378" y="810"/>
                </a:lnTo>
                <a:lnTo>
                  <a:pt x="369" y="807"/>
                </a:lnTo>
                <a:lnTo>
                  <a:pt x="360" y="807"/>
                </a:lnTo>
                <a:lnTo>
                  <a:pt x="351" y="804"/>
                </a:lnTo>
                <a:lnTo>
                  <a:pt x="342" y="804"/>
                </a:lnTo>
                <a:lnTo>
                  <a:pt x="333" y="804"/>
                </a:lnTo>
                <a:lnTo>
                  <a:pt x="324" y="804"/>
                </a:lnTo>
                <a:lnTo>
                  <a:pt x="315" y="807"/>
                </a:lnTo>
                <a:lnTo>
                  <a:pt x="306" y="807"/>
                </a:lnTo>
                <a:lnTo>
                  <a:pt x="297" y="810"/>
                </a:lnTo>
                <a:lnTo>
                  <a:pt x="288" y="816"/>
                </a:lnTo>
                <a:lnTo>
                  <a:pt x="279" y="819"/>
                </a:lnTo>
                <a:lnTo>
                  <a:pt x="270" y="825"/>
                </a:lnTo>
                <a:lnTo>
                  <a:pt x="261" y="828"/>
                </a:lnTo>
                <a:lnTo>
                  <a:pt x="252" y="837"/>
                </a:lnTo>
                <a:lnTo>
                  <a:pt x="243" y="843"/>
                </a:lnTo>
                <a:lnTo>
                  <a:pt x="234" y="846"/>
                </a:lnTo>
                <a:lnTo>
                  <a:pt x="225" y="852"/>
                </a:lnTo>
                <a:lnTo>
                  <a:pt x="216" y="855"/>
                </a:lnTo>
                <a:lnTo>
                  <a:pt x="207" y="849"/>
                </a:lnTo>
                <a:lnTo>
                  <a:pt x="204" y="840"/>
                </a:lnTo>
                <a:lnTo>
                  <a:pt x="201" y="831"/>
                </a:lnTo>
                <a:lnTo>
                  <a:pt x="198" y="822"/>
                </a:lnTo>
                <a:lnTo>
                  <a:pt x="189" y="816"/>
                </a:lnTo>
                <a:lnTo>
                  <a:pt x="180" y="810"/>
                </a:lnTo>
                <a:lnTo>
                  <a:pt x="171" y="801"/>
                </a:lnTo>
                <a:lnTo>
                  <a:pt x="165" y="792"/>
                </a:lnTo>
                <a:lnTo>
                  <a:pt x="162" y="783"/>
                </a:lnTo>
                <a:lnTo>
                  <a:pt x="156" y="774"/>
                </a:lnTo>
                <a:lnTo>
                  <a:pt x="153" y="765"/>
                </a:lnTo>
                <a:lnTo>
                  <a:pt x="147" y="756"/>
                </a:lnTo>
                <a:lnTo>
                  <a:pt x="138" y="747"/>
                </a:lnTo>
                <a:lnTo>
                  <a:pt x="129" y="741"/>
                </a:lnTo>
                <a:lnTo>
                  <a:pt x="120" y="735"/>
                </a:lnTo>
                <a:lnTo>
                  <a:pt x="111" y="729"/>
                </a:lnTo>
                <a:lnTo>
                  <a:pt x="102" y="723"/>
                </a:lnTo>
                <a:lnTo>
                  <a:pt x="93" y="717"/>
                </a:lnTo>
                <a:lnTo>
                  <a:pt x="84" y="717"/>
                </a:lnTo>
                <a:lnTo>
                  <a:pt x="75" y="714"/>
                </a:lnTo>
                <a:lnTo>
                  <a:pt x="66" y="711"/>
                </a:lnTo>
                <a:lnTo>
                  <a:pt x="57" y="711"/>
                </a:lnTo>
                <a:lnTo>
                  <a:pt x="48" y="711"/>
                </a:lnTo>
                <a:lnTo>
                  <a:pt x="39" y="714"/>
                </a:lnTo>
                <a:lnTo>
                  <a:pt x="39" y="705"/>
                </a:lnTo>
                <a:lnTo>
                  <a:pt x="39" y="696"/>
                </a:lnTo>
                <a:lnTo>
                  <a:pt x="48" y="690"/>
                </a:lnTo>
                <a:lnTo>
                  <a:pt x="54" y="681"/>
                </a:lnTo>
                <a:lnTo>
                  <a:pt x="63" y="675"/>
                </a:lnTo>
                <a:lnTo>
                  <a:pt x="69" y="666"/>
                </a:lnTo>
                <a:lnTo>
                  <a:pt x="78" y="657"/>
                </a:lnTo>
                <a:lnTo>
                  <a:pt x="84" y="648"/>
                </a:lnTo>
                <a:lnTo>
                  <a:pt x="87" y="639"/>
                </a:lnTo>
                <a:lnTo>
                  <a:pt x="84" y="630"/>
                </a:lnTo>
                <a:lnTo>
                  <a:pt x="84" y="621"/>
                </a:lnTo>
                <a:lnTo>
                  <a:pt x="81" y="612"/>
                </a:lnTo>
                <a:lnTo>
                  <a:pt x="78" y="603"/>
                </a:lnTo>
                <a:lnTo>
                  <a:pt x="75" y="594"/>
                </a:lnTo>
                <a:lnTo>
                  <a:pt x="75" y="585"/>
                </a:lnTo>
                <a:lnTo>
                  <a:pt x="72" y="576"/>
                </a:lnTo>
                <a:lnTo>
                  <a:pt x="72" y="567"/>
                </a:lnTo>
                <a:lnTo>
                  <a:pt x="69" y="558"/>
                </a:lnTo>
                <a:lnTo>
                  <a:pt x="63" y="549"/>
                </a:lnTo>
                <a:lnTo>
                  <a:pt x="54" y="540"/>
                </a:lnTo>
                <a:lnTo>
                  <a:pt x="48" y="531"/>
                </a:lnTo>
                <a:lnTo>
                  <a:pt x="42" y="522"/>
                </a:lnTo>
                <a:lnTo>
                  <a:pt x="33" y="519"/>
                </a:lnTo>
                <a:lnTo>
                  <a:pt x="24" y="513"/>
                </a:lnTo>
                <a:lnTo>
                  <a:pt x="15" y="507"/>
                </a:lnTo>
                <a:lnTo>
                  <a:pt x="6" y="504"/>
                </a:lnTo>
                <a:lnTo>
                  <a:pt x="0" y="495"/>
                </a:lnTo>
                <a:lnTo>
                  <a:pt x="3" y="486"/>
                </a:lnTo>
                <a:lnTo>
                  <a:pt x="12" y="483"/>
                </a:lnTo>
                <a:lnTo>
                  <a:pt x="21" y="477"/>
                </a:lnTo>
                <a:lnTo>
                  <a:pt x="30" y="471"/>
                </a:lnTo>
                <a:lnTo>
                  <a:pt x="39" y="465"/>
                </a:lnTo>
                <a:lnTo>
                  <a:pt x="48" y="459"/>
                </a:lnTo>
                <a:lnTo>
                  <a:pt x="57" y="453"/>
                </a:lnTo>
                <a:lnTo>
                  <a:pt x="66" y="447"/>
                </a:lnTo>
                <a:lnTo>
                  <a:pt x="75" y="441"/>
                </a:lnTo>
                <a:lnTo>
                  <a:pt x="78" y="432"/>
                </a:lnTo>
                <a:lnTo>
                  <a:pt x="81" y="423"/>
                </a:lnTo>
                <a:lnTo>
                  <a:pt x="84" y="414"/>
                </a:lnTo>
                <a:lnTo>
                  <a:pt x="84" y="405"/>
                </a:lnTo>
                <a:lnTo>
                  <a:pt x="84" y="396"/>
                </a:lnTo>
                <a:lnTo>
                  <a:pt x="81" y="387"/>
                </a:lnTo>
                <a:lnTo>
                  <a:pt x="81" y="378"/>
                </a:lnTo>
                <a:lnTo>
                  <a:pt x="78" y="369"/>
                </a:lnTo>
                <a:lnTo>
                  <a:pt x="78" y="360"/>
                </a:lnTo>
                <a:lnTo>
                  <a:pt x="75" y="351"/>
                </a:lnTo>
                <a:lnTo>
                  <a:pt x="75" y="342"/>
                </a:lnTo>
                <a:lnTo>
                  <a:pt x="72" y="333"/>
                </a:lnTo>
                <a:lnTo>
                  <a:pt x="69" y="324"/>
                </a:lnTo>
                <a:lnTo>
                  <a:pt x="69" y="315"/>
                </a:lnTo>
                <a:lnTo>
                  <a:pt x="69" y="306"/>
                </a:lnTo>
                <a:lnTo>
                  <a:pt x="60" y="300"/>
                </a:lnTo>
                <a:lnTo>
                  <a:pt x="51" y="297"/>
                </a:lnTo>
                <a:lnTo>
                  <a:pt x="48" y="288"/>
                </a:lnTo>
                <a:lnTo>
                  <a:pt x="51" y="279"/>
                </a:lnTo>
                <a:lnTo>
                  <a:pt x="57" y="270"/>
                </a:lnTo>
                <a:lnTo>
                  <a:pt x="66" y="270"/>
                </a:lnTo>
                <a:lnTo>
                  <a:pt x="75" y="267"/>
                </a:lnTo>
                <a:lnTo>
                  <a:pt x="87" y="276"/>
                </a:lnTo>
              </a:path>
            </a:pathLst>
          </a:custGeom>
          <a:solidFill>
            <a:srgbClr val="CC3300"/>
          </a:solidFill>
          <a:ln w="12700" cap="rnd" cmpd="sng">
            <a:solidFill>
              <a:schemeClr val="bg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486853" name="Rectangle 5"/>
          <p:cNvSpPr>
            <a:spLocks noChangeArrowheads="1"/>
          </p:cNvSpPr>
          <p:nvPr/>
        </p:nvSpPr>
        <p:spPr bwMode="auto">
          <a:xfrm>
            <a:off x="3949700" y="5040313"/>
            <a:ext cx="2149475" cy="476250"/>
          </a:xfrm>
          <a:prstGeom prst="rect">
            <a:avLst/>
          </a:prstGeom>
          <a:noFill/>
          <a:ln w="9525">
            <a:noFill/>
            <a:miter lim="800000"/>
          </a:ln>
          <a:effectLst/>
        </p:spPr>
        <p:txBody>
          <a:bodyPr wrap="none" lIns="92075" tIns="46038" rIns="92075" bIns="46038">
            <a:spAutoFit/>
          </a:bodyPr>
          <a:p>
            <a:pPr algn="ctr">
              <a:lnSpc>
                <a:spcPct val="70000"/>
              </a:lnSpc>
            </a:pPr>
            <a:r>
              <a:rPr lang="zh-CN" altLang="en-US" sz="3600" b="0" dirty="0">
                <a:solidFill>
                  <a:schemeClr val="bg1"/>
                </a:solidFill>
                <a:effectLst>
                  <a:outerShdw blurRad="38100" dist="38100" dir="2700000">
                    <a:srgbClr val="000000"/>
                  </a:outerShdw>
                </a:effectLst>
                <a:latin typeface="Comic Sans MS" panose="030F0702030302020204" pitchFamily="66" charset="0"/>
                <a:ea typeface="宋体" panose="02010600030101010101" pitchFamily="2" charset="-122"/>
              </a:rPr>
              <a:t>焊接更换</a:t>
            </a:r>
            <a:r>
              <a:rPr lang="en-US" altLang="zh-CN" sz="3600" b="0">
                <a:solidFill>
                  <a:schemeClr val="bg1"/>
                </a:solidFill>
                <a:effectLst>
                  <a:outerShdw blurRad="38100" dist="38100" dir="2700000">
                    <a:srgbClr val="000000"/>
                  </a:outerShdw>
                </a:effectLst>
                <a:latin typeface="Comic Sans MS" panose="030F0702030302020204" pitchFamily="66" charset="0"/>
                <a:ea typeface="宋体" panose="02010600030101010101" pitchFamily="2" charset="-122"/>
              </a:rPr>
              <a:t> </a:t>
            </a:r>
            <a:endParaRPr lang="en-US" altLang="zh-CN" sz="3600" b="0">
              <a:solidFill>
                <a:schemeClr val="bg1"/>
              </a:solidFill>
              <a:effectLst>
                <a:outerShdw blurRad="38100" dist="38100" dir="2700000">
                  <a:srgbClr val="000000"/>
                </a:outerShdw>
              </a:effectLst>
              <a:latin typeface="Comic Sans MS" panose="030F0702030302020204" pitchFamily="66" charset="0"/>
            </a:endParaRPr>
          </a:p>
        </p:txBody>
      </p:sp>
      <p:grpSp>
        <p:nvGrpSpPr>
          <p:cNvPr id="167942" name="Group 6"/>
          <p:cNvGrpSpPr/>
          <p:nvPr/>
        </p:nvGrpSpPr>
        <p:grpSpPr>
          <a:xfrm>
            <a:off x="3221038" y="4630738"/>
            <a:ext cx="3608387" cy="1663700"/>
            <a:chOff x="1820" y="3029"/>
            <a:chExt cx="2098" cy="1048"/>
          </a:xfrm>
        </p:grpSpPr>
        <p:sp>
          <p:nvSpPr>
            <p:cNvPr id="167968" name="Arc 7"/>
            <p:cNvSpPr/>
            <p:nvPr/>
          </p:nvSpPr>
          <p:spPr>
            <a:xfrm>
              <a:off x="3178" y="3034"/>
              <a:ext cx="251" cy="124"/>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67969" name="Arc 8"/>
            <p:cNvSpPr/>
            <p:nvPr/>
          </p:nvSpPr>
          <p:spPr>
            <a:xfrm>
              <a:off x="2982" y="3039"/>
              <a:ext cx="217" cy="142"/>
            </a:xfrm>
            <a:custGeom>
              <a:avLst/>
              <a:gdLst>
                <a:gd name="txL" fmla="*/ 0 w 43200"/>
                <a:gd name="txT" fmla="*/ 0 h 23569"/>
                <a:gd name="txR" fmla="*/ 43200 w 43200"/>
                <a:gd name="txB" fmla="*/ 23569 h 23569"/>
              </a:gdLst>
              <a:ahLst/>
              <a:cxnLst>
                <a:cxn ang="0">
                  <a:pos x="0" y="0"/>
                </a:cxn>
                <a:cxn ang="0">
                  <a:pos x="0" y="0"/>
                </a:cxn>
                <a:cxn ang="0">
                  <a:pos x="0" y="0"/>
                </a:cxn>
              </a:cxnLst>
              <a:rect l="txL" t="txT" r="txR" b="txB"/>
              <a:pathLst>
                <a:path w="43200" h="23569" fill="none">
                  <a:moveTo>
                    <a:pt x="43199" y="1802"/>
                  </a:moveTo>
                  <a:cubicBezTo>
                    <a:pt x="43199" y="1858"/>
                    <a:pt x="43200" y="1913"/>
                    <a:pt x="43200" y="1969"/>
                  </a:cubicBezTo>
                  <a:cubicBezTo>
                    <a:pt x="43200" y="13898"/>
                    <a:pt x="33529" y="23569"/>
                    <a:pt x="21600" y="23569"/>
                  </a:cubicBezTo>
                  <a:cubicBezTo>
                    <a:pt x="9670" y="23569"/>
                    <a:pt x="0" y="13898"/>
                    <a:pt x="0" y="1969"/>
                  </a:cubicBezTo>
                  <a:cubicBezTo>
                    <a:pt x="-1" y="1311"/>
                    <a:pt x="30" y="654"/>
                    <a:pt x="89" y="-1"/>
                  </a:cubicBezTo>
                </a:path>
                <a:path w="43200" h="23569" stroke="0">
                  <a:moveTo>
                    <a:pt x="43199" y="1802"/>
                  </a:moveTo>
                  <a:cubicBezTo>
                    <a:pt x="43199" y="1858"/>
                    <a:pt x="43200" y="1913"/>
                    <a:pt x="43200" y="1969"/>
                  </a:cubicBezTo>
                  <a:cubicBezTo>
                    <a:pt x="43200" y="13898"/>
                    <a:pt x="33529" y="23569"/>
                    <a:pt x="21600" y="23569"/>
                  </a:cubicBezTo>
                  <a:cubicBezTo>
                    <a:pt x="9670" y="23569"/>
                    <a:pt x="0" y="13898"/>
                    <a:pt x="0" y="1969"/>
                  </a:cubicBezTo>
                  <a:cubicBezTo>
                    <a:pt x="-1" y="1311"/>
                    <a:pt x="30" y="654"/>
                    <a:pt x="89" y="-1"/>
                  </a:cubicBezTo>
                  <a:lnTo>
                    <a:pt x="21600" y="1969"/>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67970" name="Arc 9"/>
            <p:cNvSpPr/>
            <p:nvPr/>
          </p:nvSpPr>
          <p:spPr>
            <a:xfrm>
              <a:off x="2529" y="3050"/>
              <a:ext cx="281" cy="151"/>
            </a:xfrm>
            <a:custGeom>
              <a:avLst/>
              <a:gdLst>
                <a:gd name="txL" fmla="*/ 0 w 42871"/>
                <a:gd name="txT" fmla="*/ 0 h 21600"/>
                <a:gd name="txR" fmla="*/ 42871 w 42871"/>
                <a:gd name="txB" fmla="*/ 21600 h 21600"/>
              </a:gdLst>
              <a:ahLst/>
              <a:cxnLst>
                <a:cxn ang="0">
                  <a:pos x="0" y="0"/>
                </a:cxn>
                <a:cxn ang="0">
                  <a:pos x="0" y="0"/>
                </a:cxn>
                <a:cxn ang="0">
                  <a:pos x="0" y="0"/>
                </a:cxn>
              </a:cxnLst>
              <a:rect l="txL" t="txT" r="txR" b="txB"/>
              <a:pathLst>
                <a:path w="42871" h="21600" fill="none">
                  <a:moveTo>
                    <a:pt x="42871" y="3755"/>
                  </a:moveTo>
                  <a:cubicBezTo>
                    <a:pt x="41049" y="14076"/>
                    <a:pt x="32080" y="21599"/>
                    <a:pt x="21600" y="21600"/>
                  </a:cubicBezTo>
                  <a:cubicBezTo>
                    <a:pt x="9670" y="21600"/>
                    <a:pt x="0" y="11929"/>
                    <a:pt x="0" y="0"/>
                  </a:cubicBezTo>
                </a:path>
                <a:path w="42871" h="21600" stroke="0">
                  <a:moveTo>
                    <a:pt x="42871" y="3755"/>
                  </a:moveTo>
                  <a:cubicBezTo>
                    <a:pt x="41049" y="14076"/>
                    <a:pt x="32080" y="21599"/>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67971" name="Arc 10"/>
            <p:cNvSpPr/>
            <p:nvPr/>
          </p:nvSpPr>
          <p:spPr>
            <a:xfrm>
              <a:off x="2792" y="3029"/>
              <a:ext cx="223" cy="129"/>
            </a:xfrm>
            <a:custGeom>
              <a:avLst/>
              <a:gdLst>
                <a:gd name="txL" fmla="*/ 0 w 41977"/>
                <a:gd name="txT" fmla="*/ 0 h 21600"/>
                <a:gd name="txR" fmla="*/ 41977 w 41977"/>
                <a:gd name="txB" fmla="*/ 21600 h 21600"/>
              </a:gdLst>
              <a:ahLst/>
              <a:cxnLst>
                <a:cxn ang="0">
                  <a:pos x="0" y="0"/>
                </a:cxn>
                <a:cxn ang="0">
                  <a:pos x="0" y="0"/>
                </a:cxn>
                <a:cxn ang="0">
                  <a:pos x="0" y="0"/>
                </a:cxn>
              </a:cxnLst>
              <a:rect l="txL" t="txT" r="txR" b="txB"/>
              <a:pathLst>
                <a:path w="41977" h="21600" fill="none">
                  <a:moveTo>
                    <a:pt x="41977" y="0"/>
                  </a:moveTo>
                  <a:cubicBezTo>
                    <a:pt x="41977" y="11929"/>
                    <a:pt x="32306" y="21600"/>
                    <a:pt x="20377" y="21600"/>
                  </a:cubicBezTo>
                  <a:cubicBezTo>
                    <a:pt x="11210" y="21600"/>
                    <a:pt x="3041" y="15813"/>
                    <a:pt x="0" y="7165"/>
                  </a:cubicBezTo>
                </a:path>
                <a:path w="41977" h="21600" stroke="0">
                  <a:moveTo>
                    <a:pt x="41977" y="0"/>
                  </a:moveTo>
                  <a:cubicBezTo>
                    <a:pt x="41977" y="11929"/>
                    <a:pt x="32306" y="21600"/>
                    <a:pt x="20377" y="21600"/>
                  </a:cubicBezTo>
                  <a:cubicBezTo>
                    <a:pt x="11210" y="21600"/>
                    <a:pt x="3041" y="15813"/>
                    <a:pt x="0" y="7165"/>
                  </a:cubicBezTo>
                  <a:lnTo>
                    <a:pt x="20377"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67972" name="Arc 11"/>
            <p:cNvSpPr/>
            <p:nvPr/>
          </p:nvSpPr>
          <p:spPr>
            <a:xfrm>
              <a:off x="2311" y="3058"/>
              <a:ext cx="238" cy="108"/>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167973" name="Group 12"/>
            <p:cNvGrpSpPr/>
            <p:nvPr/>
          </p:nvGrpSpPr>
          <p:grpSpPr>
            <a:xfrm>
              <a:off x="2319" y="3925"/>
              <a:ext cx="1102" cy="152"/>
              <a:chOff x="2319" y="3925"/>
              <a:chExt cx="1102" cy="152"/>
            </a:xfrm>
          </p:grpSpPr>
          <p:sp>
            <p:nvSpPr>
              <p:cNvPr id="167988" name="Arc 13"/>
              <p:cNvSpPr/>
              <p:nvPr/>
            </p:nvSpPr>
            <p:spPr>
              <a:xfrm rot="10800000">
                <a:off x="3205" y="3969"/>
                <a:ext cx="216" cy="86"/>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67989" name="Arc 14"/>
              <p:cNvSpPr/>
              <p:nvPr/>
            </p:nvSpPr>
            <p:spPr>
              <a:xfrm rot="10800000">
                <a:off x="2967" y="3947"/>
                <a:ext cx="238" cy="108"/>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67990" name="Arc 15"/>
              <p:cNvSpPr/>
              <p:nvPr/>
            </p:nvSpPr>
            <p:spPr>
              <a:xfrm rot="10800000">
                <a:off x="2557" y="3925"/>
                <a:ext cx="280" cy="152"/>
              </a:xfrm>
              <a:custGeom>
                <a:avLst/>
                <a:gdLst>
                  <a:gd name="txL" fmla="*/ 0 w 42882"/>
                  <a:gd name="txT" fmla="*/ 0 h 21600"/>
                  <a:gd name="txR" fmla="*/ 42882 w 42882"/>
                  <a:gd name="txB" fmla="*/ 21600 h 21600"/>
                </a:gdLst>
                <a:ahLst/>
                <a:cxnLst>
                  <a:cxn ang="0">
                    <a:pos x="0" y="0"/>
                  </a:cxn>
                  <a:cxn ang="0">
                    <a:pos x="0" y="0"/>
                  </a:cxn>
                  <a:cxn ang="0">
                    <a:pos x="0" y="0"/>
                  </a:cxn>
                </a:cxnLst>
                <a:rect l="txL" t="txT" r="txR" b="txB"/>
                <a:pathLst>
                  <a:path w="42882" h="21600" fill="none">
                    <a:moveTo>
                      <a:pt x="42882" y="0"/>
                    </a:moveTo>
                    <a:cubicBezTo>
                      <a:pt x="42882" y="11929"/>
                      <a:pt x="33211" y="21600"/>
                      <a:pt x="21282" y="21600"/>
                    </a:cubicBezTo>
                    <a:cubicBezTo>
                      <a:pt x="10777" y="21600"/>
                      <a:pt x="1796" y="14042"/>
                      <a:pt x="0" y="3692"/>
                    </a:cubicBezTo>
                  </a:path>
                  <a:path w="42882" h="21600" stroke="0">
                    <a:moveTo>
                      <a:pt x="42882" y="0"/>
                    </a:moveTo>
                    <a:cubicBezTo>
                      <a:pt x="42882" y="11929"/>
                      <a:pt x="33211" y="21600"/>
                      <a:pt x="21282" y="21600"/>
                    </a:cubicBezTo>
                    <a:cubicBezTo>
                      <a:pt x="10777" y="21600"/>
                      <a:pt x="1796" y="14042"/>
                      <a:pt x="0" y="3692"/>
                    </a:cubicBezTo>
                    <a:lnTo>
                      <a:pt x="21282"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67991" name="Arc 16"/>
              <p:cNvSpPr/>
              <p:nvPr/>
            </p:nvSpPr>
            <p:spPr>
              <a:xfrm rot="10800000">
                <a:off x="2819" y="3969"/>
                <a:ext cx="146" cy="86"/>
              </a:xfrm>
              <a:custGeom>
                <a:avLst/>
                <a:gdLst>
                  <a:gd name="txL" fmla="*/ 0 w 41899"/>
                  <a:gd name="txT" fmla="*/ 0 h 21600"/>
                  <a:gd name="txR" fmla="*/ 41899 w 41899"/>
                  <a:gd name="txB" fmla="*/ 21600 h 21600"/>
                </a:gdLst>
                <a:ahLst/>
                <a:cxnLst>
                  <a:cxn ang="0">
                    <a:pos x="0" y="0"/>
                  </a:cxn>
                  <a:cxn ang="0">
                    <a:pos x="0" y="0"/>
                  </a:cxn>
                  <a:cxn ang="0">
                    <a:pos x="0" y="0"/>
                  </a:cxn>
                </a:cxnLst>
                <a:rect l="txL" t="txT" r="txR" b="txB"/>
                <a:pathLst>
                  <a:path w="41899" h="21600" fill="none">
                    <a:moveTo>
                      <a:pt x="41899" y="7383"/>
                    </a:moveTo>
                    <a:cubicBezTo>
                      <a:pt x="38794" y="15918"/>
                      <a:pt x="30682" y="21599"/>
                      <a:pt x="21600" y="21600"/>
                    </a:cubicBezTo>
                    <a:cubicBezTo>
                      <a:pt x="9670" y="21600"/>
                      <a:pt x="0" y="11929"/>
                      <a:pt x="0" y="0"/>
                    </a:cubicBezTo>
                  </a:path>
                  <a:path w="41899" h="21600" stroke="0">
                    <a:moveTo>
                      <a:pt x="41899" y="7383"/>
                    </a:moveTo>
                    <a:cubicBezTo>
                      <a:pt x="38794" y="15918"/>
                      <a:pt x="30682" y="21599"/>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67992" name="Arc 17"/>
              <p:cNvSpPr/>
              <p:nvPr/>
            </p:nvSpPr>
            <p:spPr>
              <a:xfrm rot="10800000">
                <a:off x="2319" y="3947"/>
                <a:ext cx="238" cy="108"/>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grpSp>
        <p:grpSp>
          <p:nvGrpSpPr>
            <p:cNvPr id="167974" name="Group 18"/>
            <p:cNvGrpSpPr/>
            <p:nvPr/>
          </p:nvGrpSpPr>
          <p:grpSpPr>
            <a:xfrm>
              <a:off x="3359" y="3050"/>
              <a:ext cx="554" cy="518"/>
              <a:chOff x="3359" y="3050"/>
              <a:chExt cx="554" cy="518"/>
            </a:xfrm>
          </p:grpSpPr>
          <p:sp>
            <p:nvSpPr>
              <p:cNvPr id="167985" name="Arc 19"/>
              <p:cNvSpPr/>
              <p:nvPr/>
            </p:nvSpPr>
            <p:spPr>
              <a:xfrm>
                <a:off x="3761" y="3288"/>
                <a:ext cx="152" cy="280"/>
              </a:xfrm>
              <a:custGeom>
                <a:avLst/>
                <a:gdLst>
                  <a:gd name="txL" fmla="*/ 0 w 21600"/>
                  <a:gd name="txT" fmla="*/ 0 h 42853"/>
                  <a:gd name="txR" fmla="*/ 21600 w 21600"/>
                  <a:gd name="txB" fmla="*/ 42853 h 42853"/>
                </a:gdLst>
                <a:ahLst/>
                <a:cxnLst>
                  <a:cxn ang="0">
                    <a:pos x="0" y="0"/>
                  </a:cxn>
                  <a:cxn ang="0">
                    <a:pos x="0" y="0"/>
                  </a:cxn>
                  <a:cxn ang="0">
                    <a:pos x="0" y="0"/>
                  </a:cxn>
                </a:cxnLst>
                <a:rect l="txL" t="txT" r="txR" b="txB"/>
                <a:pathLst>
                  <a:path w="21600" h="42853" fill="none">
                    <a:moveTo>
                      <a:pt x="17743" y="42852"/>
                    </a:moveTo>
                    <a:cubicBezTo>
                      <a:pt x="7469" y="40988"/>
                      <a:pt x="0" y="32041"/>
                      <a:pt x="0" y="21600"/>
                    </a:cubicBezTo>
                    <a:cubicBezTo>
                      <a:pt x="-1" y="9726"/>
                      <a:pt x="9584" y="78"/>
                      <a:pt x="21458" y="0"/>
                    </a:cubicBezTo>
                  </a:path>
                  <a:path w="21600" h="42853" stroke="0">
                    <a:moveTo>
                      <a:pt x="17743" y="42852"/>
                    </a:moveTo>
                    <a:cubicBezTo>
                      <a:pt x="7469" y="40988"/>
                      <a:pt x="0" y="32041"/>
                      <a:pt x="0" y="21600"/>
                    </a:cubicBezTo>
                    <a:cubicBezTo>
                      <a:pt x="-1" y="9726"/>
                      <a:pt x="9584" y="78"/>
                      <a:pt x="21458" y="0"/>
                    </a:cubicBezTo>
                    <a:lnTo>
                      <a:pt x="21600" y="2160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67986" name="Arc 20"/>
              <p:cNvSpPr/>
              <p:nvPr/>
            </p:nvSpPr>
            <p:spPr>
              <a:xfrm rot="2220000">
                <a:off x="3612" y="3216"/>
                <a:ext cx="275" cy="105"/>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67987" name="Arc 21"/>
              <p:cNvSpPr/>
              <p:nvPr/>
            </p:nvSpPr>
            <p:spPr>
              <a:xfrm rot="2220000">
                <a:off x="3359" y="3050"/>
                <a:ext cx="302" cy="196"/>
              </a:xfrm>
              <a:custGeom>
                <a:avLst/>
                <a:gdLst>
                  <a:gd name="txL" fmla="*/ 0 w 41948"/>
                  <a:gd name="txT" fmla="*/ 0 h 21600"/>
                  <a:gd name="txR" fmla="*/ 41948 w 41948"/>
                  <a:gd name="txB" fmla="*/ 21600 h 21600"/>
                </a:gdLst>
                <a:ahLst/>
                <a:cxnLst>
                  <a:cxn ang="0">
                    <a:pos x="0" y="0"/>
                  </a:cxn>
                  <a:cxn ang="0">
                    <a:pos x="0" y="0"/>
                  </a:cxn>
                  <a:cxn ang="0">
                    <a:pos x="0" y="0"/>
                  </a:cxn>
                </a:cxnLst>
                <a:rect l="txL" t="txT" r="txR" b="txB"/>
                <a:pathLst>
                  <a:path w="41948" h="21600" fill="none">
                    <a:moveTo>
                      <a:pt x="41948" y="0"/>
                    </a:moveTo>
                    <a:cubicBezTo>
                      <a:pt x="41948" y="11929"/>
                      <a:pt x="32277" y="21600"/>
                      <a:pt x="20348" y="21600"/>
                    </a:cubicBezTo>
                    <a:cubicBezTo>
                      <a:pt x="11212" y="21600"/>
                      <a:pt x="3065" y="15853"/>
                      <a:pt x="0" y="7247"/>
                    </a:cubicBezTo>
                  </a:path>
                  <a:path w="41948" h="21600" stroke="0">
                    <a:moveTo>
                      <a:pt x="41948" y="0"/>
                    </a:moveTo>
                    <a:cubicBezTo>
                      <a:pt x="41948" y="11929"/>
                      <a:pt x="32277" y="21600"/>
                      <a:pt x="20348" y="21600"/>
                    </a:cubicBezTo>
                    <a:cubicBezTo>
                      <a:pt x="11212" y="21600"/>
                      <a:pt x="3065" y="15853"/>
                      <a:pt x="0" y="7247"/>
                    </a:cubicBezTo>
                    <a:lnTo>
                      <a:pt x="20348"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grpSp>
          <p:nvGrpSpPr>
            <p:cNvPr id="167975" name="Group 22"/>
            <p:cNvGrpSpPr/>
            <p:nvPr/>
          </p:nvGrpSpPr>
          <p:grpSpPr>
            <a:xfrm>
              <a:off x="3363" y="3545"/>
              <a:ext cx="555" cy="519"/>
              <a:chOff x="3363" y="3545"/>
              <a:chExt cx="555" cy="519"/>
            </a:xfrm>
          </p:grpSpPr>
          <p:sp>
            <p:nvSpPr>
              <p:cNvPr id="167982" name="Arc 23"/>
              <p:cNvSpPr/>
              <p:nvPr/>
            </p:nvSpPr>
            <p:spPr>
              <a:xfrm rot="10800000">
                <a:off x="3765" y="3545"/>
                <a:ext cx="153" cy="280"/>
              </a:xfrm>
              <a:custGeom>
                <a:avLst/>
                <a:gdLst>
                  <a:gd name="txL" fmla="*/ 0 w 21743"/>
                  <a:gd name="txT" fmla="*/ 0 h 42875"/>
                  <a:gd name="txR" fmla="*/ 21743 w 21743"/>
                  <a:gd name="txB" fmla="*/ 42875 h 42875"/>
                </a:gdLst>
                <a:ahLst/>
                <a:cxnLst>
                  <a:cxn ang="0">
                    <a:pos x="0" y="0"/>
                  </a:cxn>
                  <a:cxn ang="0">
                    <a:pos x="0" y="0"/>
                  </a:cxn>
                  <a:cxn ang="0">
                    <a:pos x="0" y="0"/>
                  </a:cxn>
                </a:cxnLst>
                <a:rect l="txL" t="txT" r="txR" b="txB"/>
                <a:pathLst>
                  <a:path w="21743" h="42875" fill="none">
                    <a:moveTo>
                      <a:pt x="0" y="0"/>
                    </a:moveTo>
                    <a:cubicBezTo>
                      <a:pt x="47" y="0"/>
                      <a:pt x="95" y="-1"/>
                      <a:pt x="143" y="0"/>
                    </a:cubicBezTo>
                    <a:cubicBezTo>
                      <a:pt x="12072" y="0"/>
                      <a:pt x="21743" y="9670"/>
                      <a:pt x="21743" y="21600"/>
                    </a:cubicBezTo>
                    <a:cubicBezTo>
                      <a:pt x="21743" y="32089"/>
                      <a:pt x="14206" y="41063"/>
                      <a:pt x="3874" y="42875"/>
                    </a:cubicBezTo>
                  </a:path>
                  <a:path w="21743" h="42875" stroke="0">
                    <a:moveTo>
                      <a:pt x="0" y="0"/>
                    </a:moveTo>
                    <a:cubicBezTo>
                      <a:pt x="47" y="0"/>
                      <a:pt x="95" y="-1"/>
                      <a:pt x="143" y="0"/>
                    </a:cubicBezTo>
                    <a:cubicBezTo>
                      <a:pt x="12072" y="0"/>
                      <a:pt x="21743" y="9670"/>
                      <a:pt x="21743" y="21600"/>
                    </a:cubicBezTo>
                    <a:cubicBezTo>
                      <a:pt x="21743" y="32089"/>
                      <a:pt x="14206" y="41063"/>
                      <a:pt x="3874" y="42875"/>
                    </a:cubicBezTo>
                    <a:lnTo>
                      <a:pt x="143" y="2160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67983" name="Arc 24"/>
              <p:cNvSpPr/>
              <p:nvPr/>
            </p:nvSpPr>
            <p:spPr>
              <a:xfrm rot="8580000">
                <a:off x="3617" y="3794"/>
                <a:ext cx="276" cy="105"/>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67984" name="Arc 25"/>
              <p:cNvSpPr/>
              <p:nvPr/>
            </p:nvSpPr>
            <p:spPr>
              <a:xfrm rot="8580000">
                <a:off x="3363" y="3868"/>
                <a:ext cx="302" cy="196"/>
              </a:xfrm>
              <a:custGeom>
                <a:avLst/>
                <a:gdLst>
                  <a:gd name="txL" fmla="*/ 0 w 41916"/>
                  <a:gd name="txT" fmla="*/ 0 h 21600"/>
                  <a:gd name="txR" fmla="*/ 41916 w 41916"/>
                  <a:gd name="txB" fmla="*/ 21600 h 21600"/>
                </a:gdLst>
                <a:ahLst/>
                <a:cxnLst>
                  <a:cxn ang="0">
                    <a:pos x="0" y="0"/>
                  </a:cxn>
                  <a:cxn ang="0">
                    <a:pos x="0" y="0"/>
                  </a:cxn>
                  <a:cxn ang="0">
                    <a:pos x="0" y="0"/>
                  </a:cxn>
                </a:cxnLst>
                <a:rect l="txL" t="txT" r="txR" b="txB"/>
                <a:pathLst>
                  <a:path w="41916" h="21600" fill="none">
                    <a:moveTo>
                      <a:pt x="41916" y="7336"/>
                    </a:moveTo>
                    <a:cubicBezTo>
                      <a:pt x="38825" y="15895"/>
                      <a:pt x="30700" y="21599"/>
                      <a:pt x="21600" y="21600"/>
                    </a:cubicBezTo>
                    <a:cubicBezTo>
                      <a:pt x="9670" y="21600"/>
                      <a:pt x="0" y="11929"/>
                      <a:pt x="0" y="0"/>
                    </a:cubicBezTo>
                  </a:path>
                  <a:path w="41916" h="21600" stroke="0">
                    <a:moveTo>
                      <a:pt x="41916" y="7336"/>
                    </a:moveTo>
                    <a:cubicBezTo>
                      <a:pt x="38825" y="15895"/>
                      <a:pt x="30700" y="21599"/>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grpSp>
        <p:sp>
          <p:nvSpPr>
            <p:cNvPr id="167976" name="Arc 26"/>
            <p:cNvSpPr/>
            <p:nvPr/>
          </p:nvSpPr>
          <p:spPr>
            <a:xfrm>
              <a:off x="1820" y="3352"/>
              <a:ext cx="151" cy="244"/>
            </a:xfrm>
            <a:custGeom>
              <a:avLst/>
              <a:gdLst>
                <a:gd name="txL" fmla="*/ 0 w 21600"/>
                <a:gd name="txT" fmla="*/ 0 h 39726"/>
                <a:gd name="txR" fmla="*/ 21600 w 21600"/>
                <a:gd name="txB" fmla="*/ 39726 h 39726"/>
              </a:gdLst>
              <a:ahLst/>
              <a:cxnLst>
                <a:cxn ang="0">
                  <a:pos x="0" y="0"/>
                </a:cxn>
                <a:cxn ang="0">
                  <a:pos x="0" y="0"/>
                </a:cxn>
                <a:cxn ang="0">
                  <a:pos x="0" y="0"/>
                </a:cxn>
              </a:cxnLst>
              <a:rect l="txL" t="txT" r="txR" b="txB"/>
              <a:pathLst>
                <a:path w="21600" h="39726" fill="none">
                  <a:moveTo>
                    <a:pt x="11222" y="0"/>
                  </a:moveTo>
                  <a:cubicBezTo>
                    <a:pt x="17666" y="3918"/>
                    <a:pt x="21600" y="10914"/>
                    <a:pt x="21600" y="18456"/>
                  </a:cubicBezTo>
                  <a:cubicBezTo>
                    <a:pt x="21600" y="28934"/>
                    <a:pt x="14079" y="37900"/>
                    <a:pt x="3761" y="39725"/>
                  </a:cubicBezTo>
                </a:path>
                <a:path w="21600" h="39726" stroke="0">
                  <a:moveTo>
                    <a:pt x="11222" y="0"/>
                  </a:moveTo>
                  <a:cubicBezTo>
                    <a:pt x="17666" y="3918"/>
                    <a:pt x="21600" y="10914"/>
                    <a:pt x="21600" y="18456"/>
                  </a:cubicBezTo>
                  <a:cubicBezTo>
                    <a:pt x="21600" y="28934"/>
                    <a:pt x="14079" y="37900"/>
                    <a:pt x="3761" y="39725"/>
                  </a:cubicBezTo>
                  <a:lnTo>
                    <a:pt x="0" y="18456"/>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67977" name="Arc 27"/>
            <p:cNvSpPr/>
            <p:nvPr/>
          </p:nvSpPr>
          <p:spPr>
            <a:xfrm rot="-2220000">
              <a:off x="1846" y="3241"/>
              <a:ext cx="276" cy="109"/>
            </a:xfrm>
            <a:custGeom>
              <a:avLst/>
              <a:gdLst>
                <a:gd name="txL" fmla="*/ 0 w 43200"/>
                <a:gd name="txT" fmla="*/ 0 h 22418"/>
                <a:gd name="txR" fmla="*/ 43200 w 43200"/>
                <a:gd name="txB" fmla="*/ 22418 h 22418"/>
              </a:gdLst>
              <a:ahLst/>
              <a:cxnLst>
                <a:cxn ang="0">
                  <a:pos x="0" y="0"/>
                </a:cxn>
                <a:cxn ang="0">
                  <a:pos x="0" y="0"/>
                </a:cxn>
                <a:cxn ang="0">
                  <a:pos x="0" y="0"/>
                </a:cxn>
              </a:cxnLst>
              <a:rect l="txL" t="txT" r="txR" b="txB"/>
              <a:pathLst>
                <a:path w="43200" h="22418" fill="none">
                  <a:moveTo>
                    <a:pt x="43199" y="612"/>
                  </a:moveTo>
                  <a:cubicBezTo>
                    <a:pt x="43199" y="681"/>
                    <a:pt x="43200" y="749"/>
                    <a:pt x="43200" y="818"/>
                  </a:cubicBezTo>
                  <a:cubicBezTo>
                    <a:pt x="43200" y="12747"/>
                    <a:pt x="33529" y="22418"/>
                    <a:pt x="21600" y="22418"/>
                  </a:cubicBezTo>
                  <a:cubicBezTo>
                    <a:pt x="9670" y="22418"/>
                    <a:pt x="0" y="12747"/>
                    <a:pt x="0" y="818"/>
                  </a:cubicBezTo>
                  <a:cubicBezTo>
                    <a:pt x="-1" y="545"/>
                    <a:pt x="5" y="272"/>
                    <a:pt x="15" y="-1"/>
                  </a:cubicBezTo>
                </a:path>
                <a:path w="43200" h="22418" stroke="0">
                  <a:moveTo>
                    <a:pt x="43199" y="612"/>
                  </a:moveTo>
                  <a:cubicBezTo>
                    <a:pt x="43199" y="681"/>
                    <a:pt x="43200" y="749"/>
                    <a:pt x="43200" y="818"/>
                  </a:cubicBezTo>
                  <a:cubicBezTo>
                    <a:pt x="43200" y="12747"/>
                    <a:pt x="33529" y="22418"/>
                    <a:pt x="21600" y="22418"/>
                  </a:cubicBezTo>
                  <a:cubicBezTo>
                    <a:pt x="9670" y="22418"/>
                    <a:pt x="0" y="12747"/>
                    <a:pt x="0" y="818"/>
                  </a:cubicBezTo>
                  <a:cubicBezTo>
                    <a:pt x="-1" y="545"/>
                    <a:pt x="5" y="272"/>
                    <a:pt x="15" y="-1"/>
                  </a:cubicBezTo>
                  <a:lnTo>
                    <a:pt x="21600" y="818"/>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67978" name="Arc 28"/>
            <p:cNvSpPr/>
            <p:nvPr/>
          </p:nvSpPr>
          <p:spPr>
            <a:xfrm rot="-2220000">
              <a:off x="2073" y="3077"/>
              <a:ext cx="302" cy="196"/>
            </a:xfrm>
            <a:custGeom>
              <a:avLst/>
              <a:gdLst>
                <a:gd name="txL" fmla="*/ 0 w 41916"/>
                <a:gd name="txT" fmla="*/ 0 h 21600"/>
                <a:gd name="txR" fmla="*/ 41916 w 41916"/>
                <a:gd name="txB" fmla="*/ 21600 h 21600"/>
              </a:gdLst>
              <a:ahLst/>
              <a:cxnLst>
                <a:cxn ang="0">
                  <a:pos x="0" y="0"/>
                </a:cxn>
                <a:cxn ang="0">
                  <a:pos x="0" y="0"/>
                </a:cxn>
                <a:cxn ang="0">
                  <a:pos x="0" y="0"/>
                </a:cxn>
              </a:cxnLst>
              <a:rect l="txL" t="txT" r="txR" b="txB"/>
              <a:pathLst>
                <a:path w="41916" h="21600" fill="none">
                  <a:moveTo>
                    <a:pt x="41916" y="7336"/>
                  </a:moveTo>
                  <a:cubicBezTo>
                    <a:pt x="38825" y="15895"/>
                    <a:pt x="30700" y="21599"/>
                    <a:pt x="21600" y="21600"/>
                  </a:cubicBezTo>
                  <a:cubicBezTo>
                    <a:pt x="9670" y="21600"/>
                    <a:pt x="0" y="11929"/>
                    <a:pt x="0" y="0"/>
                  </a:cubicBezTo>
                </a:path>
                <a:path w="41916" h="21600" stroke="0">
                  <a:moveTo>
                    <a:pt x="41916" y="7336"/>
                  </a:moveTo>
                  <a:cubicBezTo>
                    <a:pt x="38825" y="15895"/>
                    <a:pt x="30700" y="21599"/>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67979" name="Arc 29"/>
            <p:cNvSpPr/>
            <p:nvPr/>
          </p:nvSpPr>
          <p:spPr>
            <a:xfrm rot="10800000">
              <a:off x="1822" y="3578"/>
              <a:ext cx="149" cy="256"/>
            </a:xfrm>
            <a:custGeom>
              <a:avLst/>
              <a:gdLst>
                <a:gd name="txL" fmla="*/ 0 w 21600"/>
                <a:gd name="txT" fmla="*/ 0 h 42838"/>
                <a:gd name="txR" fmla="*/ 21600 w 21600"/>
                <a:gd name="txB" fmla="*/ 42838 h 42838"/>
              </a:gdLst>
              <a:ahLst/>
              <a:cxnLst>
                <a:cxn ang="0">
                  <a:pos x="0" y="0"/>
                </a:cxn>
                <a:cxn ang="0">
                  <a:pos x="0" y="0"/>
                </a:cxn>
                <a:cxn ang="0">
                  <a:pos x="0" y="0"/>
                </a:cxn>
              </a:cxnLst>
              <a:rect l="txL" t="txT" r="txR" b="txB"/>
              <a:pathLst>
                <a:path w="21600" h="42838" fill="none">
                  <a:moveTo>
                    <a:pt x="17660" y="42837"/>
                  </a:moveTo>
                  <a:cubicBezTo>
                    <a:pt x="7424" y="40938"/>
                    <a:pt x="0" y="32009"/>
                    <a:pt x="0" y="21600"/>
                  </a:cubicBezTo>
                  <a:cubicBezTo>
                    <a:pt x="-1" y="9727"/>
                    <a:pt x="9582" y="80"/>
                    <a:pt x="21455" y="0"/>
                  </a:cubicBezTo>
                </a:path>
                <a:path w="21600" h="42838" stroke="0">
                  <a:moveTo>
                    <a:pt x="17660" y="42837"/>
                  </a:moveTo>
                  <a:cubicBezTo>
                    <a:pt x="7424" y="40938"/>
                    <a:pt x="0" y="32009"/>
                    <a:pt x="0" y="21600"/>
                  </a:cubicBezTo>
                  <a:cubicBezTo>
                    <a:pt x="-1" y="9727"/>
                    <a:pt x="9582" y="80"/>
                    <a:pt x="21455" y="0"/>
                  </a:cubicBezTo>
                  <a:lnTo>
                    <a:pt x="21600" y="2160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67980" name="Arc 30"/>
            <p:cNvSpPr/>
            <p:nvPr/>
          </p:nvSpPr>
          <p:spPr>
            <a:xfrm rot="-8580000">
              <a:off x="1847" y="3812"/>
              <a:ext cx="273" cy="99"/>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67981" name="Arc 31"/>
            <p:cNvSpPr/>
            <p:nvPr/>
          </p:nvSpPr>
          <p:spPr>
            <a:xfrm rot="-8580000">
              <a:off x="2070" y="3882"/>
              <a:ext cx="299" cy="185"/>
            </a:xfrm>
            <a:custGeom>
              <a:avLst/>
              <a:gdLst>
                <a:gd name="txL" fmla="*/ 0 w 41949"/>
                <a:gd name="txT" fmla="*/ 0 h 21600"/>
                <a:gd name="txR" fmla="*/ 41949 w 41949"/>
                <a:gd name="txB" fmla="*/ 21600 h 21600"/>
              </a:gdLst>
              <a:ahLst/>
              <a:cxnLst>
                <a:cxn ang="0">
                  <a:pos x="0" y="0"/>
                </a:cxn>
                <a:cxn ang="0">
                  <a:pos x="0" y="0"/>
                </a:cxn>
                <a:cxn ang="0">
                  <a:pos x="0" y="0"/>
                </a:cxn>
              </a:cxnLst>
              <a:rect l="txL" t="txT" r="txR" b="txB"/>
              <a:pathLst>
                <a:path w="41949" h="21600" fill="none">
                  <a:moveTo>
                    <a:pt x="41949" y="0"/>
                  </a:moveTo>
                  <a:cubicBezTo>
                    <a:pt x="41949" y="11929"/>
                    <a:pt x="32278" y="21600"/>
                    <a:pt x="20349" y="21600"/>
                  </a:cubicBezTo>
                  <a:cubicBezTo>
                    <a:pt x="11212" y="21600"/>
                    <a:pt x="3063" y="15851"/>
                    <a:pt x="-1" y="7243"/>
                  </a:cubicBezTo>
                </a:path>
                <a:path w="41949" h="21600" stroke="0">
                  <a:moveTo>
                    <a:pt x="41949" y="0"/>
                  </a:moveTo>
                  <a:cubicBezTo>
                    <a:pt x="41949" y="11929"/>
                    <a:pt x="32278" y="21600"/>
                    <a:pt x="20349" y="21600"/>
                  </a:cubicBezTo>
                  <a:cubicBezTo>
                    <a:pt x="11212" y="21600"/>
                    <a:pt x="3063" y="15851"/>
                    <a:pt x="-1" y="7243"/>
                  </a:cubicBezTo>
                  <a:lnTo>
                    <a:pt x="20349"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grpSp>
      <p:grpSp>
        <p:nvGrpSpPr>
          <p:cNvPr id="167943" name="Group 32"/>
          <p:cNvGrpSpPr/>
          <p:nvPr/>
        </p:nvGrpSpPr>
        <p:grpSpPr>
          <a:xfrm>
            <a:off x="2286000" y="4248150"/>
            <a:ext cx="5484813" cy="2381250"/>
            <a:chOff x="1277" y="2788"/>
            <a:chExt cx="3188" cy="1500"/>
          </a:xfrm>
        </p:grpSpPr>
        <p:sp>
          <p:nvSpPr>
            <p:cNvPr id="167956" name="Line 33"/>
            <p:cNvSpPr/>
            <p:nvPr/>
          </p:nvSpPr>
          <p:spPr>
            <a:xfrm>
              <a:off x="3880" y="3563"/>
              <a:ext cx="585" cy="0"/>
            </a:xfrm>
            <a:prstGeom prst="line">
              <a:avLst/>
            </a:prstGeom>
            <a:ln w="50800" cap="flat" cmpd="sng">
              <a:solidFill>
                <a:schemeClr val="tx1"/>
              </a:solidFill>
              <a:prstDash val="solid"/>
              <a:headEnd type="none" w="sm" len="sm"/>
              <a:tailEnd type="none" w="sm" len="sm"/>
            </a:ln>
          </p:spPr>
        </p:sp>
        <p:sp>
          <p:nvSpPr>
            <p:cNvPr id="167957" name="Line 34"/>
            <p:cNvSpPr/>
            <p:nvPr/>
          </p:nvSpPr>
          <p:spPr>
            <a:xfrm>
              <a:off x="1277" y="3603"/>
              <a:ext cx="585" cy="0"/>
            </a:xfrm>
            <a:prstGeom prst="line">
              <a:avLst/>
            </a:prstGeom>
            <a:ln w="50800" cap="flat" cmpd="sng">
              <a:solidFill>
                <a:schemeClr val="tx1"/>
              </a:solidFill>
              <a:prstDash val="solid"/>
              <a:headEnd type="none" w="sm" len="sm"/>
              <a:tailEnd type="none" w="sm" len="sm"/>
            </a:ln>
          </p:spPr>
        </p:sp>
        <p:sp>
          <p:nvSpPr>
            <p:cNvPr id="167958" name="Line 35"/>
            <p:cNvSpPr/>
            <p:nvPr/>
          </p:nvSpPr>
          <p:spPr>
            <a:xfrm flipV="1">
              <a:off x="3665" y="2862"/>
              <a:ext cx="215" cy="316"/>
            </a:xfrm>
            <a:prstGeom prst="line">
              <a:avLst/>
            </a:prstGeom>
            <a:ln w="50800" cap="flat" cmpd="sng">
              <a:solidFill>
                <a:schemeClr val="tx1"/>
              </a:solidFill>
              <a:prstDash val="solid"/>
              <a:headEnd type="none" w="sm" len="sm"/>
              <a:tailEnd type="none" w="sm" len="sm"/>
            </a:ln>
          </p:spPr>
        </p:sp>
        <p:sp>
          <p:nvSpPr>
            <p:cNvPr id="167959" name="Line 36"/>
            <p:cNvSpPr/>
            <p:nvPr/>
          </p:nvSpPr>
          <p:spPr>
            <a:xfrm flipV="1">
              <a:off x="1872" y="3926"/>
              <a:ext cx="209" cy="310"/>
            </a:xfrm>
            <a:prstGeom prst="line">
              <a:avLst/>
            </a:prstGeom>
            <a:ln w="50800" cap="flat" cmpd="sng">
              <a:solidFill>
                <a:schemeClr val="tx1"/>
              </a:solidFill>
              <a:prstDash val="solid"/>
              <a:headEnd type="none" w="sm" len="sm"/>
              <a:tailEnd type="none" w="sm" len="sm"/>
            </a:ln>
          </p:spPr>
        </p:sp>
        <p:sp>
          <p:nvSpPr>
            <p:cNvPr id="167960" name="Line 37"/>
            <p:cNvSpPr/>
            <p:nvPr/>
          </p:nvSpPr>
          <p:spPr>
            <a:xfrm>
              <a:off x="3637" y="3921"/>
              <a:ext cx="344" cy="367"/>
            </a:xfrm>
            <a:prstGeom prst="line">
              <a:avLst/>
            </a:prstGeom>
            <a:ln w="50800" cap="flat" cmpd="sng">
              <a:solidFill>
                <a:schemeClr val="tx1"/>
              </a:solidFill>
              <a:prstDash val="solid"/>
              <a:headEnd type="none" w="sm" len="sm"/>
              <a:tailEnd type="none" w="sm" len="sm"/>
            </a:ln>
          </p:spPr>
        </p:sp>
        <p:sp>
          <p:nvSpPr>
            <p:cNvPr id="167961" name="Line 38"/>
            <p:cNvSpPr/>
            <p:nvPr/>
          </p:nvSpPr>
          <p:spPr>
            <a:xfrm>
              <a:off x="1764" y="2853"/>
              <a:ext cx="345" cy="367"/>
            </a:xfrm>
            <a:prstGeom prst="line">
              <a:avLst/>
            </a:prstGeom>
            <a:ln w="50800" cap="flat" cmpd="sng">
              <a:solidFill>
                <a:schemeClr val="tx1"/>
              </a:solidFill>
              <a:prstDash val="solid"/>
              <a:headEnd type="none" w="sm" len="sm"/>
              <a:tailEnd type="none" w="sm" len="sm"/>
            </a:ln>
          </p:spPr>
        </p:sp>
        <p:sp>
          <p:nvSpPr>
            <p:cNvPr id="167962" name="Line 39"/>
            <p:cNvSpPr/>
            <p:nvPr/>
          </p:nvSpPr>
          <p:spPr>
            <a:xfrm>
              <a:off x="2519" y="2816"/>
              <a:ext cx="12" cy="250"/>
            </a:xfrm>
            <a:prstGeom prst="line">
              <a:avLst/>
            </a:prstGeom>
            <a:ln w="50800" cap="flat" cmpd="sng">
              <a:solidFill>
                <a:schemeClr val="tx1"/>
              </a:solidFill>
              <a:prstDash val="solid"/>
              <a:headEnd type="none" w="sm" len="sm"/>
              <a:tailEnd type="none" w="sm" len="sm"/>
            </a:ln>
          </p:spPr>
        </p:sp>
        <p:sp>
          <p:nvSpPr>
            <p:cNvPr id="167963" name="Line 40"/>
            <p:cNvSpPr/>
            <p:nvPr/>
          </p:nvSpPr>
          <p:spPr>
            <a:xfrm>
              <a:off x="2975" y="2788"/>
              <a:ext cx="12" cy="250"/>
            </a:xfrm>
            <a:prstGeom prst="line">
              <a:avLst/>
            </a:prstGeom>
            <a:ln w="50800" cap="flat" cmpd="sng">
              <a:solidFill>
                <a:schemeClr val="tx1"/>
              </a:solidFill>
              <a:prstDash val="solid"/>
              <a:headEnd type="none" w="sm" len="sm"/>
              <a:tailEnd type="none" w="sm" len="sm"/>
            </a:ln>
          </p:spPr>
        </p:sp>
        <p:sp>
          <p:nvSpPr>
            <p:cNvPr id="167964" name="Line 41"/>
            <p:cNvSpPr/>
            <p:nvPr/>
          </p:nvSpPr>
          <p:spPr>
            <a:xfrm flipH="1">
              <a:off x="3386" y="2862"/>
              <a:ext cx="34" cy="249"/>
            </a:xfrm>
            <a:prstGeom prst="line">
              <a:avLst/>
            </a:prstGeom>
            <a:ln w="50800" cap="flat" cmpd="sng">
              <a:solidFill>
                <a:schemeClr val="tx1"/>
              </a:solidFill>
              <a:prstDash val="solid"/>
              <a:headEnd type="none" w="sm" len="sm"/>
              <a:tailEnd type="none" w="sm" len="sm"/>
            </a:ln>
          </p:spPr>
        </p:sp>
        <p:sp>
          <p:nvSpPr>
            <p:cNvPr id="167965" name="Line 42"/>
            <p:cNvSpPr/>
            <p:nvPr/>
          </p:nvSpPr>
          <p:spPr>
            <a:xfrm flipH="1">
              <a:off x="2520" y="4009"/>
              <a:ext cx="38" cy="256"/>
            </a:xfrm>
            <a:prstGeom prst="line">
              <a:avLst/>
            </a:prstGeom>
            <a:ln w="50800" cap="flat" cmpd="sng">
              <a:solidFill>
                <a:schemeClr val="tx1"/>
              </a:solidFill>
              <a:prstDash val="solid"/>
              <a:headEnd type="none" w="sm" len="sm"/>
              <a:tailEnd type="none" w="sm" len="sm"/>
            </a:ln>
          </p:spPr>
        </p:sp>
        <p:sp>
          <p:nvSpPr>
            <p:cNvPr id="167966" name="Line 43"/>
            <p:cNvSpPr/>
            <p:nvPr/>
          </p:nvSpPr>
          <p:spPr>
            <a:xfrm>
              <a:off x="3199" y="4021"/>
              <a:ext cx="75" cy="267"/>
            </a:xfrm>
            <a:prstGeom prst="line">
              <a:avLst/>
            </a:prstGeom>
            <a:ln w="50800" cap="flat" cmpd="sng">
              <a:solidFill>
                <a:schemeClr val="tx1"/>
              </a:solidFill>
              <a:prstDash val="solid"/>
              <a:headEnd type="none" w="sm" len="sm"/>
              <a:tailEnd type="none" w="sm" len="sm"/>
            </a:ln>
          </p:spPr>
        </p:sp>
        <p:sp>
          <p:nvSpPr>
            <p:cNvPr id="167967" name="Line 44"/>
            <p:cNvSpPr/>
            <p:nvPr/>
          </p:nvSpPr>
          <p:spPr>
            <a:xfrm flipH="1">
              <a:off x="2925" y="4022"/>
              <a:ext cx="26" cy="266"/>
            </a:xfrm>
            <a:prstGeom prst="line">
              <a:avLst/>
            </a:prstGeom>
            <a:ln w="50800" cap="flat" cmpd="sng">
              <a:solidFill>
                <a:schemeClr val="tx1"/>
              </a:solidFill>
              <a:prstDash val="solid"/>
              <a:headEnd type="none" w="sm" len="sm"/>
              <a:tailEnd type="none" w="sm" len="sm"/>
            </a:ln>
          </p:spPr>
        </p:sp>
      </p:grpSp>
      <p:sp>
        <p:nvSpPr>
          <p:cNvPr id="167944" name="Line 45"/>
          <p:cNvSpPr/>
          <p:nvPr/>
        </p:nvSpPr>
        <p:spPr>
          <a:xfrm>
            <a:off x="6796088" y="5478463"/>
            <a:ext cx="1012825" cy="0"/>
          </a:xfrm>
          <a:prstGeom prst="line">
            <a:avLst/>
          </a:prstGeom>
          <a:ln w="127000" cap="flat" cmpd="sng">
            <a:solidFill>
              <a:srgbClr val="0000CC"/>
            </a:solidFill>
            <a:prstDash val="solid"/>
            <a:headEnd type="none" w="sm" len="sm"/>
            <a:tailEnd type="none" w="sm" len="sm"/>
          </a:ln>
        </p:spPr>
      </p:sp>
      <p:sp>
        <p:nvSpPr>
          <p:cNvPr id="167945" name="Line 46"/>
          <p:cNvSpPr/>
          <p:nvPr/>
        </p:nvSpPr>
        <p:spPr>
          <a:xfrm>
            <a:off x="2286000" y="5541963"/>
            <a:ext cx="920750" cy="4762"/>
          </a:xfrm>
          <a:prstGeom prst="line">
            <a:avLst/>
          </a:prstGeom>
          <a:ln w="127000" cap="flat" cmpd="sng">
            <a:solidFill>
              <a:srgbClr val="0000CC"/>
            </a:solidFill>
            <a:prstDash val="solid"/>
            <a:headEnd type="none" w="sm" len="sm"/>
            <a:tailEnd type="none" w="sm" len="sm"/>
          </a:ln>
        </p:spPr>
      </p:sp>
      <p:sp>
        <p:nvSpPr>
          <p:cNvPr id="167946" name="Line 47"/>
          <p:cNvSpPr/>
          <p:nvPr/>
        </p:nvSpPr>
        <p:spPr>
          <a:xfrm flipV="1">
            <a:off x="6423025" y="4365625"/>
            <a:ext cx="373063" cy="501650"/>
          </a:xfrm>
          <a:prstGeom prst="line">
            <a:avLst/>
          </a:prstGeom>
          <a:ln w="127000" cap="flat" cmpd="sng">
            <a:solidFill>
              <a:srgbClr val="0000CC"/>
            </a:solidFill>
            <a:prstDash val="solid"/>
            <a:headEnd type="none" w="sm" len="sm"/>
            <a:tailEnd type="none" w="sm" len="sm"/>
          </a:ln>
        </p:spPr>
      </p:sp>
      <p:sp>
        <p:nvSpPr>
          <p:cNvPr id="167947" name="Line 48"/>
          <p:cNvSpPr/>
          <p:nvPr/>
        </p:nvSpPr>
        <p:spPr>
          <a:xfrm flipV="1">
            <a:off x="3316288" y="6054725"/>
            <a:ext cx="363537" cy="492125"/>
          </a:xfrm>
          <a:prstGeom prst="line">
            <a:avLst/>
          </a:prstGeom>
          <a:ln w="127000" cap="flat" cmpd="sng">
            <a:solidFill>
              <a:srgbClr val="0000CC"/>
            </a:solidFill>
            <a:prstDash val="solid"/>
            <a:headEnd type="none" w="sm" len="sm"/>
            <a:tailEnd type="none" w="sm" len="sm"/>
          </a:ln>
        </p:spPr>
      </p:sp>
      <p:sp>
        <p:nvSpPr>
          <p:cNvPr id="167948" name="Line 49"/>
          <p:cNvSpPr/>
          <p:nvPr/>
        </p:nvSpPr>
        <p:spPr>
          <a:xfrm>
            <a:off x="6446838" y="6127750"/>
            <a:ext cx="523875" cy="501650"/>
          </a:xfrm>
          <a:prstGeom prst="line">
            <a:avLst/>
          </a:prstGeom>
          <a:ln w="127000" cap="flat" cmpd="sng">
            <a:solidFill>
              <a:srgbClr val="0000CC"/>
            </a:solidFill>
            <a:prstDash val="solid"/>
            <a:headEnd type="none" w="sm" len="sm"/>
            <a:tailEnd type="none" w="sm" len="sm"/>
          </a:ln>
        </p:spPr>
      </p:sp>
      <p:sp>
        <p:nvSpPr>
          <p:cNvPr id="167949" name="Line 50"/>
          <p:cNvSpPr/>
          <p:nvPr/>
        </p:nvSpPr>
        <p:spPr>
          <a:xfrm>
            <a:off x="3130550" y="4351338"/>
            <a:ext cx="550863" cy="557212"/>
          </a:xfrm>
          <a:prstGeom prst="line">
            <a:avLst/>
          </a:prstGeom>
          <a:ln w="127000" cap="flat" cmpd="sng">
            <a:solidFill>
              <a:srgbClr val="0000CC"/>
            </a:solidFill>
            <a:prstDash val="solid"/>
            <a:headEnd type="none" w="sm" len="sm"/>
            <a:tailEnd type="none" w="sm" len="sm"/>
          </a:ln>
        </p:spPr>
      </p:sp>
      <p:sp>
        <p:nvSpPr>
          <p:cNvPr id="167950" name="Line 51"/>
          <p:cNvSpPr/>
          <p:nvPr/>
        </p:nvSpPr>
        <p:spPr>
          <a:xfrm>
            <a:off x="4413250" y="4289425"/>
            <a:ext cx="44450" cy="400050"/>
          </a:xfrm>
          <a:prstGeom prst="line">
            <a:avLst/>
          </a:prstGeom>
          <a:ln w="127000" cap="flat" cmpd="sng">
            <a:solidFill>
              <a:srgbClr val="0000CC"/>
            </a:solidFill>
            <a:prstDash val="solid"/>
            <a:headEnd type="none" w="sm" len="sm"/>
            <a:tailEnd type="none" w="sm" len="sm"/>
          </a:ln>
        </p:spPr>
      </p:sp>
      <p:sp>
        <p:nvSpPr>
          <p:cNvPr id="167951" name="Line 52"/>
          <p:cNvSpPr/>
          <p:nvPr/>
        </p:nvSpPr>
        <p:spPr>
          <a:xfrm>
            <a:off x="5238750" y="4251325"/>
            <a:ext cx="9525" cy="393700"/>
          </a:xfrm>
          <a:prstGeom prst="line">
            <a:avLst/>
          </a:prstGeom>
          <a:ln w="127000" cap="flat" cmpd="sng">
            <a:solidFill>
              <a:srgbClr val="0000CC"/>
            </a:solidFill>
            <a:prstDash val="solid"/>
            <a:headEnd type="none" w="sm" len="sm"/>
            <a:tailEnd type="none" w="sm" len="sm"/>
          </a:ln>
        </p:spPr>
      </p:sp>
      <p:sp>
        <p:nvSpPr>
          <p:cNvPr id="167952" name="Line 53"/>
          <p:cNvSpPr/>
          <p:nvPr/>
        </p:nvSpPr>
        <p:spPr>
          <a:xfrm flipH="1">
            <a:off x="5938838" y="4365625"/>
            <a:ext cx="58737" cy="395288"/>
          </a:xfrm>
          <a:prstGeom prst="line">
            <a:avLst/>
          </a:prstGeom>
          <a:ln w="127000" cap="flat" cmpd="sng">
            <a:solidFill>
              <a:srgbClr val="0000CC"/>
            </a:solidFill>
            <a:prstDash val="solid"/>
            <a:headEnd type="none" w="sm" len="sm"/>
            <a:tailEnd type="none" w="sm" len="sm"/>
          </a:ln>
        </p:spPr>
      </p:sp>
      <p:sp>
        <p:nvSpPr>
          <p:cNvPr id="167953" name="Line 54"/>
          <p:cNvSpPr/>
          <p:nvPr/>
        </p:nvSpPr>
        <p:spPr>
          <a:xfrm flipH="1">
            <a:off x="4438650" y="6299200"/>
            <a:ext cx="47625" cy="293688"/>
          </a:xfrm>
          <a:prstGeom prst="line">
            <a:avLst/>
          </a:prstGeom>
          <a:ln w="127000" cap="flat" cmpd="sng">
            <a:solidFill>
              <a:srgbClr val="0000CC"/>
            </a:solidFill>
            <a:prstDash val="solid"/>
            <a:headEnd type="none" w="sm" len="sm"/>
            <a:tailEnd type="none" w="sm" len="sm"/>
          </a:ln>
        </p:spPr>
      </p:sp>
      <p:sp>
        <p:nvSpPr>
          <p:cNvPr id="167954" name="Line 55"/>
          <p:cNvSpPr/>
          <p:nvPr/>
        </p:nvSpPr>
        <p:spPr>
          <a:xfrm>
            <a:off x="5630863" y="6308725"/>
            <a:ext cx="114300" cy="320675"/>
          </a:xfrm>
          <a:prstGeom prst="line">
            <a:avLst/>
          </a:prstGeom>
          <a:ln w="127000" cap="flat" cmpd="sng">
            <a:solidFill>
              <a:srgbClr val="0000CC"/>
            </a:solidFill>
            <a:prstDash val="solid"/>
            <a:headEnd type="none" w="sm" len="sm"/>
            <a:tailEnd type="none" w="sm" len="sm"/>
          </a:ln>
        </p:spPr>
      </p:sp>
      <p:sp>
        <p:nvSpPr>
          <p:cNvPr id="167955" name="Line 56"/>
          <p:cNvSpPr/>
          <p:nvPr/>
        </p:nvSpPr>
        <p:spPr>
          <a:xfrm flipH="1">
            <a:off x="5141913" y="6251575"/>
            <a:ext cx="34925" cy="377825"/>
          </a:xfrm>
          <a:prstGeom prst="line">
            <a:avLst/>
          </a:prstGeom>
          <a:ln w="127000" cap="flat" cmpd="sng">
            <a:solidFill>
              <a:srgbClr val="0000CC"/>
            </a:solidFill>
            <a:prstDash val="solid"/>
            <a:headEnd type="none" w="sm" len="sm"/>
            <a:tailEnd type="none" w="sm" len="sm"/>
          </a:ln>
        </p:spPr>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2" name="Rectangle 2"/>
          <p:cNvSpPr>
            <a:spLocks noGrp="1"/>
          </p:cNvSpPr>
          <p:nvPr>
            <p:ph type="ctrTitle"/>
          </p:nvPr>
        </p:nvSpPr>
        <p:spPr>
          <a:ln/>
        </p:spPr>
        <p:txBody>
          <a:bodyPr vert="horz" wrap="square" lIns="91440" tIns="45720" rIns="91440" bIns="45720" anchor="ctr" anchorCtr="0"/>
          <a:p>
            <a:pPr eaLnBrk="1" hangingPunct="1">
              <a:buClrTx/>
              <a:buSzTx/>
              <a:buFontTx/>
            </a:pPr>
            <a:r>
              <a:rPr lang="en-US" altLang="zh-CN" sz="4800">
                <a:latin typeface="+mj-lt"/>
                <a:ea typeface="宋体" panose="02010600030101010101" pitchFamily="2" charset="-122"/>
                <a:cs typeface="+mj-cs"/>
              </a:rPr>
              <a:t> </a:t>
            </a:r>
            <a:r>
              <a:rPr lang="zh-CN" altLang="en-US" sz="4800" dirty="0">
                <a:latin typeface="+mj-lt"/>
                <a:ea typeface="宋体" panose="02010600030101010101" pitchFamily="2" charset="-122"/>
                <a:cs typeface="+mj-cs"/>
              </a:rPr>
              <a:t>实现将来状态</a:t>
            </a:r>
            <a:endParaRPr lang="zh-CN" altLang="en-US" sz="4800" dirty="0">
              <a:latin typeface="+mj-lt"/>
              <a:ea typeface="宋体" panose="02010600030101010101" pitchFamily="2" charset="-122"/>
              <a:cs typeface="+mj-cs"/>
            </a:endParaRPr>
          </a:p>
        </p:txBody>
      </p:sp>
      <p:sp>
        <p:nvSpPr>
          <p:cNvPr id="168963" name="Rectangle 3"/>
          <p:cNvSpPr>
            <a:spLocks noGrp="1"/>
          </p:cNvSpPr>
          <p:nvPr>
            <p:ph type="subTitle" idx="1"/>
          </p:nvPr>
        </p:nvSpPr>
        <p:spPr>
          <a:xfrm>
            <a:off x="579438" y="3846513"/>
            <a:ext cx="8382000" cy="1752600"/>
          </a:xfrm>
          <a:ln/>
        </p:spPr>
        <p:txBody>
          <a:bodyPr vert="horz" wrap="square" lIns="91440" tIns="45720" rIns="91440" bIns="45720" anchor="t" anchorCtr="0"/>
          <a:p>
            <a:pPr eaLnBrk="1" hangingPunct="1">
              <a:buClr>
                <a:srgbClr val="FF9900"/>
              </a:buClr>
              <a:buSzPct val="150000"/>
            </a:pPr>
            <a:r>
              <a:rPr lang="en-US" altLang="zh-CN">
                <a:latin typeface="+mn-lt"/>
                <a:ea typeface="宋体" panose="02010600030101010101" pitchFamily="2" charset="-122"/>
                <a:cs typeface="+mn-cs"/>
              </a:rPr>
              <a:t>Kaizen – </a:t>
            </a:r>
            <a:r>
              <a:rPr lang="zh-CN" altLang="en-US" dirty="0">
                <a:latin typeface="+mn-lt"/>
                <a:ea typeface="宋体" panose="02010600030101010101" pitchFamily="2" charset="-122"/>
                <a:cs typeface="+mn-cs"/>
              </a:rPr>
              <a:t>持续改进</a:t>
            </a:r>
            <a:r>
              <a:rPr lang="en-US" altLang="zh-CN">
                <a:latin typeface="+mn-lt"/>
                <a:ea typeface="文鼎CS中圆繁" pitchFamily="49" charset="-122"/>
                <a:cs typeface="+mn-cs"/>
              </a:rPr>
              <a:t> </a:t>
            </a:r>
            <a:endParaRPr lang="en-US" altLang="zh-CN">
              <a:latin typeface="+mn-lt"/>
              <a:ea typeface="文鼎CS中圆繁" pitchFamily="49" charset="-122"/>
              <a:cs typeface="+mn-cs"/>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0946" name="Rectangle 2"/>
          <p:cNvSpPr>
            <a:spLocks noChangeArrowheads="1"/>
          </p:cNvSpPr>
          <p:nvPr/>
        </p:nvSpPr>
        <p:spPr bwMode="auto">
          <a:xfrm>
            <a:off x="-304800" y="304800"/>
            <a:ext cx="9904413" cy="701675"/>
          </a:xfrm>
          <a:prstGeom prst="rect">
            <a:avLst/>
          </a:prstGeom>
          <a:noFill/>
          <a:ln w="9525">
            <a:noFill/>
            <a:miter lim="800000"/>
          </a:ln>
          <a:effectLst/>
        </p:spPr>
        <p:txBody>
          <a:bodyPr lIns="92075" tIns="46038" rIns="92075" bIns="46038">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4000" b="1" i="0" u="none" strike="noStrike" kern="1200" cap="none" spc="0" normalizeH="0" baseline="0" noProof="0">
              <a:ln>
                <a:noFill/>
              </a:ln>
              <a:solidFill>
                <a:srgbClr val="FFFF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69987" name="Line 3"/>
          <p:cNvSpPr/>
          <p:nvPr/>
        </p:nvSpPr>
        <p:spPr>
          <a:xfrm>
            <a:off x="4953000" y="2212975"/>
            <a:ext cx="0" cy="3182938"/>
          </a:xfrm>
          <a:prstGeom prst="line">
            <a:avLst/>
          </a:prstGeom>
          <a:ln w="50800" cap="flat" cmpd="sng">
            <a:solidFill>
              <a:schemeClr val="tx1"/>
            </a:solidFill>
            <a:prstDash val="solid"/>
            <a:headEnd type="none" w="sm" len="sm"/>
            <a:tailEnd type="none" w="sm" len="sm"/>
          </a:ln>
        </p:spPr>
      </p:sp>
      <p:sp>
        <p:nvSpPr>
          <p:cNvPr id="169988" name="Oval 4"/>
          <p:cNvSpPr/>
          <p:nvPr/>
        </p:nvSpPr>
        <p:spPr>
          <a:xfrm>
            <a:off x="2655888" y="1212850"/>
            <a:ext cx="4594225" cy="1060450"/>
          </a:xfrm>
          <a:prstGeom prst="ellipse">
            <a:avLst/>
          </a:prstGeom>
          <a:gradFill rotWithShape="0">
            <a:gsLst>
              <a:gs pos="0">
                <a:srgbClr val="00185E"/>
              </a:gs>
              <a:gs pos="50000">
                <a:srgbClr val="0033CC"/>
              </a:gs>
              <a:gs pos="100000">
                <a:srgbClr val="00185E"/>
              </a:gs>
            </a:gsLst>
            <a:lin ang="5400000" scaled="1"/>
            <a:tileRect/>
          </a:gradFill>
          <a:ln w="25400" cap="flat" cmpd="sng">
            <a:solidFill>
              <a:schemeClr val="tx1"/>
            </a:solidFill>
            <a:prstDash val="solid"/>
            <a:headEnd type="none" w="med" len="med"/>
            <a:tailEnd type="none" w="med" len="med"/>
          </a:ln>
        </p:spPr>
        <p:txBody>
          <a:bodyPr wrap="none" anchor="ctr" anchorCtr="0"/>
          <a:p>
            <a:pPr algn="ctr"/>
            <a:endParaRPr lang="zh-CN" altLang="en-US" b="0" dirty="0">
              <a:latin typeface="Arial" panose="020B0604020202020204" pitchFamily="34" charset="0"/>
              <a:ea typeface="宋体" panose="02010600030101010101" pitchFamily="2" charset="-122"/>
            </a:endParaRPr>
          </a:p>
        </p:txBody>
      </p:sp>
      <p:sp>
        <p:nvSpPr>
          <p:cNvPr id="169989" name="Rectangle 5"/>
          <p:cNvSpPr/>
          <p:nvPr/>
        </p:nvSpPr>
        <p:spPr>
          <a:xfrm>
            <a:off x="4038600" y="1447800"/>
            <a:ext cx="1689100" cy="641350"/>
          </a:xfrm>
          <a:prstGeom prst="rect">
            <a:avLst/>
          </a:prstGeom>
          <a:noFill/>
          <a:ln w="9525">
            <a:noFill/>
          </a:ln>
        </p:spPr>
        <p:txBody>
          <a:bodyPr wrap="none" lIns="92075" tIns="46038" rIns="92075" bIns="46038">
            <a:spAutoFit/>
          </a:bodyPr>
          <a:p>
            <a:pPr algn="ctr"/>
            <a:r>
              <a:rPr lang="en-US" altLang="zh-CN" sz="3600">
                <a:solidFill>
                  <a:schemeClr val="bg1"/>
                </a:solidFill>
                <a:latin typeface="Arial" panose="020B0604020202020204" pitchFamily="34" charset="0"/>
                <a:ea typeface="宋体" panose="02010600030101010101" pitchFamily="2" charset="-122"/>
              </a:rPr>
              <a:t> </a:t>
            </a:r>
            <a:r>
              <a:rPr lang="zh-CN" altLang="en-US" sz="3600" dirty="0">
                <a:solidFill>
                  <a:schemeClr val="bg1"/>
                </a:solidFill>
                <a:latin typeface="Arial" panose="020B0604020202020204" pitchFamily="34" charset="0"/>
                <a:ea typeface="宋体" panose="02010600030101010101" pitchFamily="2" charset="-122"/>
              </a:rPr>
              <a:t>产品族</a:t>
            </a:r>
            <a:endParaRPr lang="zh-CN" altLang="en-US" sz="3600" dirty="0">
              <a:solidFill>
                <a:schemeClr val="bg1"/>
              </a:solidFill>
              <a:latin typeface="Arial" panose="020B0604020202020204" pitchFamily="34" charset="0"/>
              <a:ea typeface="宋体" panose="02010600030101010101" pitchFamily="2" charset="-122"/>
            </a:endParaRPr>
          </a:p>
        </p:txBody>
      </p:sp>
      <p:sp>
        <p:nvSpPr>
          <p:cNvPr id="169990" name="Rectangle 6"/>
          <p:cNvSpPr/>
          <p:nvPr/>
        </p:nvSpPr>
        <p:spPr>
          <a:xfrm>
            <a:off x="3033713" y="2501900"/>
            <a:ext cx="3829050" cy="666750"/>
          </a:xfrm>
          <a:prstGeom prst="rect">
            <a:avLst/>
          </a:prstGeom>
          <a:gradFill rotWithShape="0">
            <a:gsLst>
              <a:gs pos="0">
                <a:srgbClr val="00185E"/>
              </a:gs>
              <a:gs pos="50000">
                <a:srgbClr val="0033CC"/>
              </a:gs>
              <a:gs pos="100000">
                <a:srgbClr val="00185E"/>
              </a:gs>
            </a:gsLst>
            <a:lin ang="5400000" scaled="1"/>
            <a:tileRect/>
          </a:gradFill>
          <a:ln w="25400" cap="flat" cmpd="sng">
            <a:solidFill>
              <a:schemeClr val="tx1"/>
            </a:solidFill>
            <a:prstDash val="solid"/>
            <a:miter/>
            <a:headEnd type="none" w="med" len="med"/>
            <a:tailEnd type="none" w="med" len="med"/>
          </a:ln>
        </p:spPr>
        <p:txBody>
          <a:bodyPr lIns="92075" tIns="46038" rIns="92075" bIns="46038">
            <a:spAutoFit/>
          </a:bodyPr>
          <a:p>
            <a:pPr algn="ctr"/>
            <a:r>
              <a:rPr lang="en-US" altLang="zh-CN" sz="3600">
                <a:solidFill>
                  <a:schemeClr val="bg1"/>
                </a:solidFill>
                <a:latin typeface="Arial" panose="020B0604020202020204" pitchFamily="34" charset="0"/>
                <a:ea typeface="宋体" panose="02010600030101010101" pitchFamily="2" charset="-122"/>
              </a:rPr>
              <a:t> </a:t>
            </a:r>
            <a:r>
              <a:rPr lang="zh-CN" altLang="en-US" sz="3600" dirty="0">
                <a:solidFill>
                  <a:schemeClr val="bg1"/>
                </a:solidFill>
                <a:latin typeface="Arial" panose="020B0604020202020204" pitchFamily="34" charset="0"/>
                <a:ea typeface="宋体" panose="02010600030101010101" pitchFamily="2" charset="-122"/>
              </a:rPr>
              <a:t>目前状态图</a:t>
            </a:r>
            <a:endParaRPr lang="zh-CN" altLang="en-US" sz="3600" dirty="0">
              <a:solidFill>
                <a:schemeClr val="bg1"/>
              </a:solidFill>
              <a:latin typeface="Arial" panose="020B0604020202020204" pitchFamily="34" charset="0"/>
              <a:ea typeface="宋体" panose="02010600030101010101" pitchFamily="2" charset="-122"/>
            </a:endParaRPr>
          </a:p>
        </p:txBody>
      </p:sp>
      <p:sp>
        <p:nvSpPr>
          <p:cNvPr id="1490951" name="Rectangle 7"/>
          <p:cNvSpPr>
            <a:spLocks noChangeArrowheads="1"/>
          </p:cNvSpPr>
          <p:nvPr/>
        </p:nvSpPr>
        <p:spPr bwMode="auto">
          <a:xfrm>
            <a:off x="3017838" y="3878263"/>
            <a:ext cx="3859213" cy="1216025"/>
          </a:xfrm>
          <a:prstGeom prst="rect">
            <a:avLst/>
          </a:prstGeom>
          <a:gradFill rotWithShape="0">
            <a:gsLst>
              <a:gs pos="0">
                <a:srgbClr val="0033CC">
                  <a:gamma/>
                  <a:shade val="46275"/>
                  <a:invGamma/>
                </a:srgbClr>
              </a:gs>
              <a:gs pos="50000">
                <a:srgbClr val="0033CC"/>
              </a:gs>
              <a:gs pos="100000">
                <a:srgbClr val="0033CC">
                  <a:gamma/>
                  <a:shade val="46275"/>
                  <a:invGamma/>
                </a:srgbClr>
              </a:gs>
            </a:gsLst>
            <a:lin ang="5400000" scaled="1"/>
          </a:gradFill>
          <a:ln w="25400">
            <a:solidFill>
              <a:schemeClr val="tx1"/>
            </a:solidFill>
            <a:miter lim="800000"/>
          </a:ln>
          <a:effectLst/>
        </p:spPr>
        <p:txBody>
          <a:bodyPr lIns="92075" tIns="46038" rIns="92075" bIns="46038">
            <a:spAutoFit/>
          </a:bodyPr>
          <a:lstStyle/>
          <a:p>
            <a:pPr marL="0" marR="0" lvl="0" indent="0" algn="ctr" defTabSz="82423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rgbClr val="CBCBCB"/>
                </a:solidFill>
                <a:effectLst>
                  <a:outerShdw blurRad="38100" dist="38100" dir="2700000" algn="tl">
                    <a:srgbClr val="000000"/>
                  </a:outerShdw>
                </a:effectLst>
                <a:uLnTx/>
                <a:uFillTx/>
                <a:latin typeface="Arial Black" panose="020B0A04020102020204" pitchFamily="34" charset="0"/>
                <a:ea typeface="宋体" panose="02010600030101010101" pitchFamily="2" charset="-122"/>
                <a:cs typeface="+mn-cs"/>
              </a:rPr>
              <a:t> </a:t>
            </a:r>
            <a:r>
              <a:rPr kumimoji="0" lang="zh-CN" altLang="en-US" sz="36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将来状态图 </a:t>
            </a:r>
            <a:endParaRPr kumimoji="0" lang="zh-CN" altLang="en-US" sz="36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a:p>
            <a:pPr marL="0" marR="0" lvl="0" indent="0" algn="ctr" defTabSz="82423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 </a:t>
            </a:r>
            <a:endParaRPr kumimoji="0" lang="en-US" altLang="zh-CN" sz="36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169992" name="Rectangle 8"/>
          <p:cNvSpPr/>
          <p:nvPr/>
        </p:nvSpPr>
        <p:spPr>
          <a:xfrm>
            <a:off x="2987675" y="5310188"/>
            <a:ext cx="3921125" cy="666750"/>
          </a:xfrm>
          <a:prstGeom prst="rect">
            <a:avLst/>
          </a:prstGeom>
          <a:gradFill rotWithShape="0">
            <a:gsLst>
              <a:gs pos="0">
                <a:srgbClr val="00185E"/>
              </a:gs>
              <a:gs pos="50000">
                <a:srgbClr val="0033CC"/>
              </a:gs>
              <a:gs pos="100000">
                <a:srgbClr val="00185E"/>
              </a:gs>
            </a:gsLst>
            <a:lin ang="5400000" scaled="1"/>
            <a:tileRect/>
          </a:gradFill>
          <a:ln w="25400" cap="flat" cmpd="sng">
            <a:solidFill>
              <a:schemeClr val="tx1"/>
            </a:solidFill>
            <a:prstDash val="solid"/>
            <a:miter/>
            <a:headEnd type="none" w="med" len="med"/>
            <a:tailEnd type="none" w="med" len="med"/>
          </a:ln>
        </p:spPr>
        <p:txBody>
          <a:bodyPr lIns="92075" tIns="46038" rIns="92075" bIns="46038">
            <a:spAutoFit/>
          </a:bodyPr>
          <a:p>
            <a:pPr algn="ctr"/>
            <a:r>
              <a:rPr lang="en-US" altLang="zh-CN" sz="3600">
                <a:solidFill>
                  <a:schemeClr val="bg1"/>
                </a:solidFill>
                <a:latin typeface="Arial" panose="020B0604020202020204" pitchFamily="34" charset="0"/>
                <a:ea typeface="宋体" panose="02010600030101010101" pitchFamily="2" charset="-122"/>
              </a:rPr>
              <a:t> </a:t>
            </a:r>
            <a:r>
              <a:rPr lang="en-US" altLang="zh-CN" sz="3600">
                <a:solidFill>
                  <a:srgbClr val="CBCBCB"/>
                </a:solidFill>
                <a:latin typeface="Arial" panose="020B0604020202020204" pitchFamily="34" charset="0"/>
                <a:ea typeface="宋体" panose="02010600030101010101" pitchFamily="2" charset="-122"/>
              </a:rPr>
              <a:t> </a:t>
            </a:r>
            <a:r>
              <a:rPr lang="zh-CN" altLang="en-US" sz="3600" dirty="0">
                <a:solidFill>
                  <a:srgbClr val="FF3300"/>
                </a:solidFill>
                <a:latin typeface="Arial" panose="020B0604020202020204" pitchFamily="34" charset="0"/>
                <a:ea typeface="宋体" panose="02010600030101010101" pitchFamily="2" charset="-122"/>
              </a:rPr>
              <a:t>工作计划</a:t>
            </a:r>
            <a:endParaRPr lang="zh-CN" altLang="en-US" sz="3600" dirty="0">
              <a:solidFill>
                <a:srgbClr val="FF3300"/>
              </a:solidFill>
              <a:latin typeface="Arial" panose="020B0604020202020204" pitchFamily="34" charset="0"/>
              <a:ea typeface="宋体" panose="02010600030101010101" pitchFamily="2" charset="-122"/>
            </a:endParaRPr>
          </a:p>
        </p:txBody>
      </p:sp>
      <p:sp>
        <p:nvSpPr>
          <p:cNvPr id="169993" name="Arc 9"/>
          <p:cNvSpPr/>
          <p:nvPr/>
        </p:nvSpPr>
        <p:spPr>
          <a:xfrm>
            <a:off x="1403350" y="2955925"/>
            <a:ext cx="1355725" cy="1665288"/>
          </a:xfrm>
          <a:custGeom>
            <a:avLst/>
            <a:gdLst>
              <a:gd name="txL" fmla="*/ 0 w 22753"/>
              <a:gd name="txT" fmla="*/ 0 h 43200"/>
              <a:gd name="txR" fmla="*/ 22753 w 22753"/>
              <a:gd name="txB" fmla="*/ 43200 h 43200"/>
            </a:gdLst>
            <a:ahLst/>
            <a:cxnLst>
              <a:cxn ang="0">
                <a:pos x="2147483647" y="2147483647"/>
              </a:cxn>
              <a:cxn ang="0">
                <a:pos x="2147483647" y="1775729"/>
              </a:cxn>
              <a:cxn ang="0">
                <a:pos x="2147483647" y="1237286641"/>
              </a:cxn>
            </a:cxnLst>
            <a:rect l="txL" t="txT" r="txR" b="txB"/>
            <a:pathLst>
              <a:path w="22753" h="43200" fill="none">
                <a:moveTo>
                  <a:pt x="21600" y="43200"/>
                </a:moveTo>
                <a:cubicBezTo>
                  <a:pt x="9670" y="43200"/>
                  <a:pt x="0" y="33529"/>
                  <a:pt x="0" y="21600"/>
                </a:cubicBezTo>
                <a:cubicBezTo>
                  <a:pt x="0" y="9670"/>
                  <a:pt x="9670" y="0"/>
                  <a:pt x="21600" y="0"/>
                </a:cubicBezTo>
                <a:cubicBezTo>
                  <a:pt x="21984" y="-1"/>
                  <a:pt x="22369" y="10"/>
                  <a:pt x="22753" y="30"/>
                </a:cubicBezTo>
              </a:path>
              <a:path w="22753" h="43200" stroke="0">
                <a:moveTo>
                  <a:pt x="21600" y="43200"/>
                </a:moveTo>
                <a:cubicBezTo>
                  <a:pt x="9670" y="43200"/>
                  <a:pt x="0" y="33529"/>
                  <a:pt x="0" y="21600"/>
                </a:cubicBezTo>
                <a:cubicBezTo>
                  <a:pt x="0" y="9670"/>
                  <a:pt x="9670" y="0"/>
                  <a:pt x="21600" y="0"/>
                </a:cubicBezTo>
                <a:cubicBezTo>
                  <a:pt x="21984" y="-1"/>
                  <a:pt x="22369" y="10"/>
                  <a:pt x="22753" y="30"/>
                </a:cubicBezTo>
                <a:lnTo>
                  <a:pt x="21600" y="21600"/>
                </a:lnTo>
                <a:close/>
              </a:path>
            </a:pathLst>
          </a:custGeom>
          <a:noFill/>
          <a:ln w="101600" cap="rnd" cmpd="sng">
            <a:solidFill>
              <a:srgbClr val="D60093"/>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69994" name="Arc 10"/>
          <p:cNvSpPr/>
          <p:nvPr/>
        </p:nvSpPr>
        <p:spPr>
          <a:xfrm>
            <a:off x="7181850" y="2955925"/>
            <a:ext cx="1357313" cy="1665288"/>
          </a:xfrm>
          <a:custGeom>
            <a:avLst/>
            <a:gdLst>
              <a:gd name="txL" fmla="*/ 0 w 22782"/>
              <a:gd name="txT" fmla="*/ 0 h 43200"/>
              <a:gd name="txR" fmla="*/ 22782 w 22782"/>
              <a:gd name="txB" fmla="*/ 43200 h 43200"/>
            </a:gdLst>
            <a:ahLst/>
            <a:cxnLst>
              <a:cxn ang="0">
                <a:pos x="0" y="1833706"/>
              </a:cxn>
              <a:cxn ang="0">
                <a:pos x="249968210" y="2147483647"/>
              </a:cxn>
              <a:cxn ang="0">
                <a:pos x="249968210" y="1237286641"/>
              </a:cxn>
            </a:cxnLst>
            <a:rect l="txL" t="txT" r="txR" b="txB"/>
            <a:pathLst>
              <a:path w="22782" h="43200" fill="none">
                <a:moveTo>
                  <a:pt x="0" y="32"/>
                </a:moveTo>
                <a:cubicBezTo>
                  <a:pt x="393" y="10"/>
                  <a:pt x="787" y="-1"/>
                  <a:pt x="1182" y="0"/>
                </a:cubicBezTo>
                <a:cubicBezTo>
                  <a:pt x="13111" y="0"/>
                  <a:pt x="22782" y="9670"/>
                  <a:pt x="22782" y="21600"/>
                </a:cubicBezTo>
                <a:cubicBezTo>
                  <a:pt x="22782" y="33529"/>
                  <a:pt x="13111" y="43199"/>
                  <a:pt x="1182" y="43200"/>
                </a:cubicBezTo>
              </a:path>
              <a:path w="22782" h="43200" stroke="0">
                <a:moveTo>
                  <a:pt x="0" y="32"/>
                </a:moveTo>
                <a:cubicBezTo>
                  <a:pt x="393" y="10"/>
                  <a:pt x="787" y="-1"/>
                  <a:pt x="1182" y="0"/>
                </a:cubicBezTo>
                <a:cubicBezTo>
                  <a:pt x="13111" y="0"/>
                  <a:pt x="22782" y="9670"/>
                  <a:pt x="22782" y="21600"/>
                </a:cubicBezTo>
                <a:cubicBezTo>
                  <a:pt x="22782" y="33529"/>
                  <a:pt x="13111" y="43199"/>
                  <a:pt x="1182" y="43200"/>
                </a:cubicBezTo>
                <a:lnTo>
                  <a:pt x="1182" y="21600"/>
                </a:lnTo>
                <a:close/>
              </a:path>
            </a:pathLst>
          </a:custGeom>
          <a:noFill/>
          <a:ln w="101600" cap="rnd" cmpd="sng">
            <a:solidFill>
              <a:srgbClr val="D60093"/>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69995" name="AutoShape 11"/>
          <p:cNvSpPr/>
          <p:nvPr/>
        </p:nvSpPr>
        <p:spPr>
          <a:xfrm rot="6000000">
            <a:off x="2419350" y="4335463"/>
            <a:ext cx="434975" cy="495300"/>
          </a:xfrm>
          <a:prstGeom prst="triangle">
            <a:avLst>
              <a:gd name="adj" fmla="val 49995"/>
            </a:avLst>
          </a:prstGeom>
          <a:solidFill>
            <a:srgbClr val="D60093"/>
          </a:solidFill>
          <a:ln w="9525" cap="flat" cmpd="sng">
            <a:solidFill>
              <a:srgbClr val="D60093"/>
            </a:solidFill>
            <a:prstDash val="solid"/>
            <a:miter/>
            <a:headEnd type="none" w="med" len="med"/>
            <a:tailEnd type="none" w="med" len="med"/>
          </a:ln>
        </p:spPr>
        <p:txBody>
          <a:bodyPr rot="10800000" vert="eaVert" wrap="none" anchor="ctr" anchorCtr="0"/>
          <a:p>
            <a:endParaRPr lang="zh-CN" altLang="en-US" dirty="0">
              <a:latin typeface="Arial" panose="020B0604020202020204" pitchFamily="34" charset="0"/>
              <a:ea typeface="宋体" panose="02010600030101010101" pitchFamily="2" charset="-122"/>
            </a:endParaRPr>
          </a:p>
        </p:txBody>
      </p:sp>
      <p:sp>
        <p:nvSpPr>
          <p:cNvPr id="169996" name="AutoShape 12"/>
          <p:cNvSpPr/>
          <p:nvPr/>
        </p:nvSpPr>
        <p:spPr>
          <a:xfrm rot="-4920000" flipH="1">
            <a:off x="7037388" y="2743200"/>
            <a:ext cx="433387" cy="495300"/>
          </a:xfrm>
          <a:prstGeom prst="triangle">
            <a:avLst>
              <a:gd name="adj" fmla="val 49995"/>
            </a:avLst>
          </a:prstGeom>
          <a:solidFill>
            <a:srgbClr val="D60093"/>
          </a:solidFill>
          <a:ln w="9525" cap="flat" cmpd="sng">
            <a:solidFill>
              <a:srgbClr val="D60093"/>
            </a:solidFill>
            <a:prstDash val="solid"/>
            <a:miter/>
            <a:headEnd type="none" w="med" len="med"/>
            <a:tailEnd type="none" w="med" len="med"/>
          </a:ln>
        </p:spPr>
        <p:txBody>
          <a:bodyPr rot="0" vert="eaVert" wrap="none" anchor="ctr" anchorCtr="0"/>
          <a:p>
            <a:endParaRPr lang="zh-CN" altLang="en-US" dirty="0">
              <a:latin typeface="Arial" panose="020B0604020202020204" pitchFamily="34" charset="0"/>
              <a:ea typeface="宋体" panose="02010600030101010101" pitchFamily="2" charset="-122"/>
            </a:endParaRPr>
          </a:p>
        </p:txBody>
      </p:sp>
      <p:sp>
        <p:nvSpPr>
          <p:cNvPr id="1490957" name="Rectangle 13"/>
          <p:cNvSpPr>
            <a:spLocks noChangeArrowheads="1"/>
          </p:cNvSpPr>
          <p:nvPr/>
        </p:nvSpPr>
        <p:spPr bwMode="auto">
          <a:xfrm>
            <a:off x="4845050" y="3878263"/>
            <a:ext cx="184150" cy="641350"/>
          </a:xfrm>
          <a:prstGeom prst="rect">
            <a:avLst/>
          </a:prstGeom>
          <a:noFill/>
          <a:ln w="25400">
            <a:noFill/>
            <a:miter lim="800000"/>
          </a:ln>
          <a:effectLst/>
        </p:spPr>
        <p:txBody>
          <a:bodyPr wrap="none" lIns="92075" tIns="46038" rIns="92075" bIns="46038">
            <a:spAutoFit/>
          </a:bodyPr>
          <a:lstStyle/>
          <a:p>
            <a:pPr marL="0" marR="0" lvl="0" indent="0" algn="ctr" defTabSz="824230" rtl="0" eaLnBrk="1" fontAlgn="base" latinLnBrk="0" hangingPunct="1">
              <a:lnSpc>
                <a:spcPct val="100000"/>
              </a:lnSpc>
              <a:spcBef>
                <a:spcPct val="0"/>
              </a:spcBef>
              <a:spcAft>
                <a:spcPct val="0"/>
              </a:spcAft>
              <a:buClrTx/>
              <a:buSzTx/>
              <a:buFontTx/>
              <a:buNone/>
              <a:defRPr/>
            </a:pPr>
            <a:endParaRPr kumimoji="0" lang="en-US" altLang="zh-CN" sz="3600" b="1" i="0" u="none" strike="noStrike" kern="1200" cap="none" spc="0" normalizeH="0" baseline="0" noProof="0">
              <a:ln>
                <a:noFill/>
              </a:ln>
              <a:solidFill>
                <a:schemeClr val="bg1"/>
              </a:solidFill>
              <a:effectLst>
                <a:outerShdw blurRad="38100" dist="38100" dir="2700000" algn="tl">
                  <a:srgbClr val="C0C0C0"/>
                </a:outerShdw>
              </a:effectLst>
              <a:uLnTx/>
              <a:uFillTx/>
              <a:latin typeface="Arial Black" panose="020B0A04020102020204" pitchFamily="34" charset="0"/>
              <a:ea typeface="宋体" panose="02010600030101010101" pitchFamily="2" charset="-122"/>
              <a:cs typeface="+mn-cs"/>
            </a:endParaRPr>
          </a:p>
        </p:txBody>
      </p:sp>
      <p:sp>
        <p:nvSpPr>
          <p:cNvPr id="169998" name="Rectangle 14"/>
          <p:cNvSpPr>
            <a:spLocks noGrp="1"/>
          </p:cNvSpPr>
          <p:nvPr>
            <p:ph type="title"/>
          </p:nvPr>
        </p:nvSpPr>
        <p:spPr>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价值流图步骤</a:t>
            </a:r>
            <a:endParaRPr lang="en-US" altLang="zh-CN">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nodePh="1">
                                  <p:stCondLst>
                                    <p:cond delay="0"/>
                                  </p:stCondLst>
                                  <p:endCondLst>
                                    <p:cond evt="begin" delay="0">
                                      <p:tn val="5"/>
                                    </p:cond>
                                  </p:endCondLst>
                                  <p:childTnLst>
                                    <p:set>
                                      <p:cBhvr>
                                        <p:cTn id="6" dur="1" fill="hold">
                                          <p:stCondLst>
                                            <p:cond delay="0"/>
                                          </p:stCondLst>
                                        </p:cTn>
                                        <p:tgtEl>
                                          <p:spTgt spid="1490957"/>
                                        </p:tgtEl>
                                        <p:attrNameLst>
                                          <p:attrName>style.visibility</p:attrName>
                                        </p:attrNameLst>
                                      </p:cBhvr>
                                      <p:to>
                                        <p:strVal val="visible"/>
                                      </p:to>
                                    </p:set>
                                    <p:animEffect transition="in" filter="box(out)">
                                      <p:cBhvr>
                                        <p:cTn id="7" dur="500"/>
                                        <p:tgtEl>
                                          <p:spTgt spid="1490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09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Rectangle 2"/>
          <p:cNvSpPr>
            <a:spLocks noGrp="1"/>
          </p:cNvSpPr>
          <p:nvPr>
            <p:ph type="title"/>
          </p:nvPr>
        </p:nvSpPr>
        <p:spPr>
          <a:ln/>
        </p:spPr>
        <p:txBody>
          <a:bodyPr vert="horz" wrap="square" lIns="91440" tIns="45720" rIns="91440" bIns="45720" anchor="ctr" anchorCtr="0"/>
          <a:p>
            <a:pPr eaLnBrk="1" hangingPunct="1"/>
            <a:r>
              <a:rPr lang="en-GB" altLang="zh-CN">
                <a:ea typeface="宋体" panose="02010600030101010101" pitchFamily="2" charset="-122"/>
              </a:rPr>
              <a:t> </a:t>
            </a:r>
            <a:r>
              <a:rPr lang="zh-CN" altLang="en-GB" dirty="0">
                <a:ea typeface="宋体" panose="02010600030101010101" pitchFamily="2" charset="-122"/>
              </a:rPr>
              <a:t>为什么画图？</a:t>
            </a:r>
            <a:endParaRPr lang="zh-CN" altLang="en-GB" dirty="0">
              <a:ea typeface="宋体" panose="02010600030101010101" pitchFamily="2" charset="-122"/>
            </a:endParaRPr>
          </a:p>
        </p:txBody>
      </p:sp>
      <p:sp>
        <p:nvSpPr>
          <p:cNvPr id="109571" name="Rectangle 3"/>
          <p:cNvSpPr>
            <a:spLocks noGrp="1"/>
          </p:cNvSpPr>
          <p:nvPr>
            <p:ph idx="1"/>
          </p:nvPr>
        </p:nvSpPr>
        <p:spPr>
          <a:ln/>
        </p:spPr>
        <p:txBody>
          <a:bodyPr vert="horz" wrap="square" lIns="91440" tIns="45720" rIns="91440" bIns="45720" anchor="t" anchorCtr="0"/>
          <a:p>
            <a:pPr eaLnBrk="1" hangingPunct="1">
              <a:lnSpc>
                <a:spcPct val="90000"/>
              </a:lnSpc>
            </a:pPr>
            <a:r>
              <a:rPr lang="zh-CN" altLang="en-GB" sz="4000" dirty="0"/>
              <a:t> 单个的价值流可视化</a:t>
            </a:r>
            <a:endParaRPr lang="zh-CN" altLang="en-GB" sz="4000" dirty="0"/>
          </a:p>
          <a:p>
            <a:pPr eaLnBrk="1" hangingPunct="1">
              <a:lnSpc>
                <a:spcPct val="90000"/>
              </a:lnSpc>
            </a:pPr>
            <a:r>
              <a:rPr lang="en-GB" altLang="zh-CN" sz="4000"/>
              <a:t> </a:t>
            </a:r>
            <a:r>
              <a:rPr lang="zh-CN" altLang="en-GB" sz="4000" dirty="0"/>
              <a:t>应用一组工具来评审价值流</a:t>
            </a:r>
            <a:endParaRPr lang="zh-CN" altLang="en-GB" sz="4000" dirty="0"/>
          </a:p>
          <a:p>
            <a:pPr eaLnBrk="1" hangingPunct="1">
              <a:lnSpc>
                <a:spcPct val="90000"/>
              </a:lnSpc>
            </a:pPr>
            <a:r>
              <a:rPr lang="en-GB" altLang="zh-CN" sz="4000"/>
              <a:t> </a:t>
            </a:r>
            <a:r>
              <a:rPr lang="zh-CN" altLang="en-GB" sz="4000" dirty="0"/>
              <a:t>跨职能的参与和决策</a:t>
            </a:r>
            <a:endParaRPr lang="zh-CN" altLang="en-GB" sz="4000" dirty="0"/>
          </a:p>
          <a:p>
            <a:pPr eaLnBrk="1" hangingPunct="1">
              <a:lnSpc>
                <a:spcPct val="90000"/>
              </a:lnSpc>
            </a:pPr>
            <a:r>
              <a:rPr lang="en-GB" altLang="zh-CN" sz="4000"/>
              <a:t> </a:t>
            </a:r>
            <a:r>
              <a:rPr lang="zh-CN" altLang="en-GB" sz="4000" dirty="0"/>
              <a:t>理解存在什么浪费和在哪里</a:t>
            </a:r>
            <a:endParaRPr lang="zh-CN" altLang="en-GB" sz="4000" dirty="0"/>
          </a:p>
          <a:p>
            <a:pPr eaLnBrk="1" hangingPunct="1">
              <a:lnSpc>
                <a:spcPct val="90000"/>
              </a:lnSpc>
            </a:pPr>
            <a:r>
              <a:rPr lang="en-GB" altLang="zh-CN" sz="4000"/>
              <a:t> </a:t>
            </a:r>
            <a:r>
              <a:rPr lang="zh-CN" altLang="en-GB" sz="4000" dirty="0"/>
              <a:t>可以开发改进的计划</a:t>
            </a:r>
            <a:endParaRPr lang="zh-CN" altLang="en-GB" sz="4000" dirty="0"/>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0" name="Rectangle 2"/>
          <p:cNvSpPr>
            <a:spLocks noGrp="1"/>
          </p:cNvSpPr>
          <p:nvPr>
            <p:ph type="title"/>
          </p:nvPr>
        </p:nvSpPr>
        <p:spPr>
          <a:xfrm>
            <a:off x="382588" y="190500"/>
            <a:ext cx="9142412" cy="1143000"/>
          </a:xfrm>
          <a:ln/>
        </p:spPr>
        <p:txBody>
          <a:bodyPr vert="horz" wrap="square" lIns="91440" tIns="45720" rIns="91440" bIns="45720" anchor="ctr" anchorCtr="0"/>
          <a:p>
            <a:pPr eaLnBrk="1" hangingPunct="1"/>
            <a:r>
              <a:rPr lang="en-US" altLang="zh-CN">
                <a:ea typeface="宋体" panose="02010600030101010101" pitchFamily="2" charset="-122"/>
              </a:rPr>
              <a:t>ACME </a:t>
            </a:r>
            <a:r>
              <a:rPr lang="zh-CN" altLang="en-US" dirty="0">
                <a:ea typeface="宋体" panose="02010600030101010101" pitchFamily="2" charset="-122"/>
              </a:rPr>
              <a:t>所需的改进</a:t>
            </a:r>
            <a:r>
              <a:rPr lang="en-US" altLang="zh-CN">
                <a:ea typeface="宋体" panose="02010600030101010101" pitchFamily="2" charset="-122"/>
              </a:rPr>
              <a:t> </a:t>
            </a:r>
            <a:endParaRPr lang="en-US" altLang="zh-CN"/>
          </a:p>
        </p:txBody>
      </p:sp>
      <p:sp>
        <p:nvSpPr>
          <p:cNvPr id="1492995" name="Rectangle 3"/>
          <p:cNvSpPr>
            <a:spLocks noGrp="1" noChangeArrowheads="1"/>
          </p:cNvSpPr>
          <p:nvPr>
            <p:ph type="body" sz="half" idx="1"/>
          </p:nvPr>
        </p:nvSpPr>
        <p:spPr>
          <a:xfrm>
            <a:off x="200025" y="1484313"/>
            <a:ext cx="4494213" cy="4648200"/>
          </a:xfrm>
        </p:spPr>
        <p:txBody>
          <a:bodyPr vert="horz" wrap="square" lIns="91440" tIns="45720" rIns="91440" bIns="45720" numCol="1" anchor="t" anchorCtr="0" compatLnSpc="1"/>
          <a:p>
            <a:pPr eaLnBrk="1" hangingPunct="1">
              <a:lnSpc>
                <a:spcPct val="130000"/>
              </a:lnSpc>
              <a:spcBef>
                <a:spcPct val="0"/>
              </a:spcBef>
              <a:buClrTx/>
              <a:buSzTx/>
              <a:buFontTx/>
              <a:buNone/>
            </a:pPr>
            <a:r>
              <a:rPr lang="zh-CN" altLang="en-US" sz="2400" u="sng" dirty="0">
                <a:solidFill>
                  <a:srgbClr val="CC3300"/>
                </a:solidFill>
                <a:effectLst>
                  <a:outerShdw blurRad="38100" dist="38100" dir="2700000">
                    <a:srgbClr val="000000"/>
                  </a:outerShdw>
                </a:effectLst>
                <a:ea typeface="宋体" panose="02010600030101010101" pitchFamily="2" charset="-122"/>
              </a:rPr>
              <a:t>焊接</a:t>
            </a:r>
            <a:r>
              <a:rPr lang="en-US" altLang="zh-CN" sz="2400" u="sng">
                <a:solidFill>
                  <a:srgbClr val="CC3300"/>
                </a:solidFill>
                <a:effectLst>
                  <a:outerShdw blurRad="38100" dist="38100" dir="2700000">
                    <a:srgbClr val="000000"/>
                  </a:outerShdw>
                </a:effectLst>
                <a:ea typeface="宋体" panose="02010600030101010101" pitchFamily="2" charset="-122"/>
              </a:rPr>
              <a:t> /</a:t>
            </a:r>
            <a:r>
              <a:rPr lang="zh-CN" altLang="en-US" sz="2400" u="sng" dirty="0">
                <a:solidFill>
                  <a:srgbClr val="CC3300"/>
                </a:solidFill>
                <a:effectLst>
                  <a:outerShdw blurRad="38100" dist="38100" dir="2700000">
                    <a:srgbClr val="000000"/>
                  </a:outerShdw>
                </a:effectLst>
                <a:ea typeface="宋体" panose="02010600030101010101" pitchFamily="2" charset="-122"/>
              </a:rPr>
              <a:t>组装区</a:t>
            </a:r>
            <a:r>
              <a:rPr lang="en-US" altLang="zh-CN" sz="2400" u="sng">
                <a:solidFill>
                  <a:srgbClr val="CC3300"/>
                </a:solidFill>
                <a:effectLst>
                  <a:outerShdw blurRad="38100" dist="38100" dir="2700000">
                    <a:srgbClr val="000000"/>
                  </a:outerShdw>
                </a:effectLst>
                <a:ea typeface="宋体" panose="02010600030101010101" pitchFamily="2" charset="-122"/>
              </a:rPr>
              <a:t> </a:t>
            </a:r>
            <a:endParaRPr lang="en-US" altLang="zh-CN" sz="2400">
              <a:solidFill>
                <a:srgbClr val="CC3300"/>
              </a:solidFill>
              <a:effectLst>
                <a:outerShdw blurRad="38100" dist="38100" dir="2700000">
                  <a:srgbClr val="000000"/>
                </a:outerShdw>
              </a:effectLst>
            </a:endParaRPr>
          </a:p>
          <a:p>
            <a:pPr eaLnBrk="1" hangingPunct="1">
              <a:spcBef>
                <a:spcPct val="0"/>
              </a:spcBef>
              <a:buClr>
                <a:schemeClr val="hlink"/>
              </a:buClr>
              <a:buSzPct val="150000"/>
              <a:buFontTx/>
            </a:pPr>
            <a:endParaRPr lang="en-US" altLang="zh-CN" sz="2000"/>
          </a:p>
          <a:p>
            <a:pPr eaLnBrk="1" hangingPunct="1">
              <a:spcBef>
                <a:spcPct val="0"/>
              </a:spcBef>
              <a:buClr>
                <a:schemeClr val="hlink"/>
              </a:buClr>
              <a:buSzPct val="150000"/>
              <a:buFontTx/>
            </a:pPr>
            <a:r>
              <a:rPr lang="zh-CN" altLang="en-US" sz="2000" dirty="0">
                <a:ea typeface="宋体" panose="02010600030101010101" pitchFamily="2" charset="-122"/>
              </a:rPr>
              <a:t>减少工作内容至</a:t>
            </a:r>
            <a:r>
              <a:rPr lang="en-US" altLang="zh-CN" sz="2000">
                <a:ea typeface="宋体" panose="02010600030101010101" pitchFamily="2" charset="-122"/>
              </a:rPr>
              <a:t>168</a:t>
            </a:r>
            <a:r>
              <a:rPr lang="zh-CN" altLang="en-US" sz="2000" dirty="0">
                <a:ea typeface="宋体" panose="02010600030101010101" pitchFamily="2" charset="-122"/>
              </a:rPr>
              <a:t>秒或更少</a:t>
            </a:r>
            <a:r>
              <a:rPr lang="en-US" altLang="zh-CN" sz="2000">
                <a:ea typeface="宋体" panose="02010600030101010101" pitchFamily="2" charset="-122"/>
              </a:rPr>
              <a:t> </a:t>
            </a:r>
            <a:endParaRPr lang="en-US" altLang="zh-CN" sz="2000"/>
          </a:p>
          <a:p>
            <a:pPr eaLnBrk="1" hangingPunct="1">
              <a:spcBef>
                <a:spcPct val="0"/>
              </a:spcBef>
              <a:buClr>
                <a:schemeClr val="hlink"/>
              </a:buClr>
              <a:buSzPct val="150000"/>
              <a:buFontTx/>
              <a:buNone/>
            </a:pPr>
            <a:endParaRPr lang="en-US" altLang="zh-CN" sz="2000"/>
          </a:p>
          <a:p>
            <a:pPr eaLnBrk="1" hangingPunct="1">
              <a:spcBef>
                <a:spcPct val="0"/>
              </a:spcBef>
              <a:buClr>
                <a:schemeClr val="hlink"/>
              </a:buClr>
              <a:buSzPct val="150000"/>
              <a:buFontTx/>
            </a:pPr>
            <a:r>
              <a:rPr lang="zh-CN" altLang="en-US" sz="2000" dirty="0">
                <a:ea typeface="宋体" panose="02010600030101010101" pitchFamily="2" charset="-122"/>
              </a:rPr>
              <a:t>减少焊工的设置时间至</a:t>
            </a:r>
            <a:r>
              <a:rPr lang="en-US" altLang="zh-CN" sz="2000">
                <a:ea typeface="宋体" panose="02010600030101010101" pitchFamily="2" charset="-122"/>
              </a:rPr>
              <a:t>1</a:t>
            </a:r>
            <a:r>
              <a:rPr lang="zh-CN" altLang="en-US" sz="2000" dirty="0">
                <a:ea typeface="宋体" panose="02010600030101010101" pitchFamily="2" charset="-122"/>
              </a:rPr>
              <a:t>分钟或更少</a:t>
            </a:r>
            <a:r>
              <a:rPr lang="en-US" altLang="zh-CN" sz="2000">
                <a:ea typeface="宋体" panose="02010600030101010101" pitchFamily="2" charset="-122"/>
              </a:rPr>
              <a:t> </a:t>
            </a:r>
            <a:endParaRPr lang="en-US" altLang="zh-CN" sz="2000"/>
          </a:p>
          <a:p>
            <a:pPr eaLnBrk="1" hangingPunct="1">
              <a:spcBef>
                <a:spcPct val="0"/>
              </a:spcBef>
              <a:buClr>
                <a:schemeClr val="hlink"/>
              </a:buClr>
              <a:buSzPct val="150000"/>
              <a:buFontTx/>
              <a:buNone/>
            </a:pPr>
            <a:endParaRPr lang="en-US" altLang="zh-CN" sz="2000"/>
          </a:p>
          <a:p>
            <a:pPr eaLnBrk="1" hangingPunct="1">
              <a:spcBef>
                <a:spcPct val="0"/>
              </a:spcBef>
              <a:buClr>
                <a:schemeClr val="hlink"/>
              </a:buClr>
              <a:buSzPct val="150000"/>
              <a:buFontTx/>
            </a:pPr>
            <a:r>
              <a:rPr lang="zh-CN" altLang="en-US" sz="2000" dirty="0">
                <a:ea typeface="宋体" panose="02010600030101010101" pitchFamily="2" charset="-122"/>
              </a:rPr>
              <a:t>增加焊工正常运转时间</a:t>
            </a:r>
            <a:r>
              <a:rPr lang="en-US" altLang="zh-CN" sz="2000">
                <a:ea typeface="宋体" panose="02010600030101010101" pitchFamily="2" charset="-122"/>
              </a:rPr>
              <a:t> </a:t>
            </a:r>
            <a:r>
              <a:rPr lang="zh-CN" altLang="en-US" sz="2000" dirty="0">
                <a:ea typeface="宋体" panose="02010600030101010101" pitchFamily="2" charset="-122"/>
              </a:rPr>
              <a:t>至 </a:t>
            </a:r>
            <a:r>
              <a:rPr lang="en-US" altLang="zh-CN" sz="2000">
                <a:ea typeface="宋体" panose="02010600030101010101" pitchFamily="2" charset="-122"/>
              </a:rPr>
              <a:t>100%</a:t>
            </a:r>
            <a:endParaRPr lang="en-US" altLang="zh-CN" sz="2000">
              <a:ea typeface="宋体" panose="02010600030101010101" pitchFamily="2" charset="-122"/>
            </a:endParaRPr>
          </a:p>
          <a:p>
            <a:pPr eaLnBrk="1" hangingPunct="1">
              <a:buClr>
                <a:srgbClr val="FF9900"/>
              </a:buClr>
              <a:buSzPct val="150000"/>
              <a:buFontTx/>
            </a:pPr>
            <a:endParaRPr lang="en-US" altLang="zh-CN" sz="2000"/>
          </a:p>
        </p:txBody>
      </p:sp>
      <p:sp>
        <p:nvSpPr>
          <p:cNvPr id="1492996" name="Rectangle 4"/>
          <p:cNvSpPr>
            <a:spLocks noChangeArrowheads="1"/>
          </p:cNvSpPr>
          <p:nvPr/>
        </p:nvSpPr>
        <p:spPr bwMode="auto">
          <a:xfrm>
            <a:off x="7313613" y="1136650"/>
            <a:ext cx="1247775" cy="579438"/>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图标</a:t>
            </a:r>
            <a:r>
              <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endPar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71013" name="Freeform 5"/>
          <p:cNvSpPr/>
          <p:nvPr/>
        </p:nvSpPr>
        <p:spPr>
          <a:xfrm>
            <a:off x="6918325" y="2036763"/>
            <a:ext cx="2092325" cy="941387"/>
          </a:xfrm>
          <a:custGeom>
            <a:avLst/>
            <a:gdLst>
              <a:gd name="txL" fmla="*/ 0 w 1217"/>
              <a:gd name="txT" fmla="*/ 0 h 593"/>
              <a:gd name="txR" fmla="*/ 1217 w 1217"/>
              <a:gd name="txB" fmla="*/ 593 h 593"/>
            </a:gdLst>
            <a:ahLst/>
            <a:cxnLst>
              <a:cxn ang="0">
                <a:pos x="354698051" y="267136410"/>
              </a:cxn>
              <a:cxn ang="0">
                <a:pos x="478841579" y="244454231"/>
              </a:cxn>
              <a:cxn ang="0">
                <a:pos x="638456514" y="272176718"/>
              </a:cxn>
              <a:cxn ang="0">
                <a:pos x="795114342" y="194051104"/>
              </a:cxn>
              <a:cxn ang="0">
                <a:pos x="842407402" y="55443410"/>
              </a:cxn>
              <a:cxn ang="0">
                <a:pos x="993152953" y="90725564"/>
              </a:cxn>
              <a:cxn ang="0">
                <a:pos x="1149810782" y="57962770"/>
              </a:cxn>
              <a:cxn ang="0">
                <a:pos x="1273955922" y="73083693"/>
              </a:cxn>
              <a:cxn ang="0">
                <a:pos x="1424701258" y="141128667"/>
              </a:cxn>
              <a:cxn ang="0">
                <a:pos x="1590228685" y="118446488"/>
              </a:cxn>
              <a:cxn ang="0">
                <a:pos x="1705504227" y="17640290"/>
              </a:cxn>
              <a:cxn ang="0">
                <a:pos x="1838515956" y="83164309"/>
              </a:cxn>
              <a:cxn ang="0">
                <a:pos x="2001086277" y="55443410"/>
              </a:cxn>
              <a:cxn ang="0">
                <a:pos x="2107495660" y="85685257"/>
              </a:cxn>
              <a:cxn ang="0">
                <a:pos x="2147483647" y="113406180"/>
              </a:cxn>
              <a:cxn ang="0">
                <a:pos x="2147483647" y="12599979"/>
              </a:cxn>
              <a:cxn ang="0">
                <a:pos x="2147483647" y="83164309"/>
              </a:cxn>
              <a:cxn ang="0">
                <a:pos x="2147483647" y="85685257"/>
              </a:cxn>
              <a:cxn ang="0">
                <a:pos x="2147483647" y="133567411"/>
              </a:cxn>
              <a:cxn ang="0">
                <a:pos x="2147483647" y="216733332"/>
              </a:cxn>
              <a:cxn ang="0">
                <a:pos x="2147483647" y="211693025"/>
              </a:cxn>
              <a:cxn ang="0">
                <a:pos x="2147483647" y="211693025"/>
              </a:cxn>
              <a:cxn ang="0">
                <a:pos x="2147483647" y="322579795"/>
              </a:cxn>
              <a:cxn ang="0">
                <a:pos x="2147483647" y="370461925"/>
              </a:cxn>
              <a:cxn ang="0">
                <a:pos x="2147483647" y="486389102"/>
              </a:cxn>
              <a:cxn ang="0">
                <a:pos x="2147483647" y="624998359"/>
              </a:cxn>
              <a:cxn ang="0">
                <a:pos x="2147483647" y="725804514"/>
              </a:cxn>
              <a:cxn ang="0">
                <a:pos x="2147483647" y="819049414"/>
              </a:cxn>
              <a:cxn ang="0">
                <a:pos x="2147483647" y="962699177"/>
              </a:cxn>
              <a:cxn ang="0">
                <a:pos x="2147483647" y="1068545639"/>
              </a:cxn>
              <a:cxn ang="0">
                <a:pos x="2147483647" y="1123989025"/>
              </a:cxn>
              <a:cxn ang="0">
                <a:pos x="2147483647" y="1262596694"/>
              </a:cxn>
              <a:cxn ang="0">
                <a:pos x="2147483647" y="1282757925"/>
              </a:cxn>
              <a:cxn ang="0">
                <a:pos x="2147483647" y="1249995131"/>
              </a:cxn>
              <a:cxn ang="0">
                <a:pos x="2147483647" y="1267637002"/>
              </a:cxn>
              <a:cxn ang="0">
                <a:pos x="2147483647" y="1403725311"/>
              </a:cxn>
              <a:cxn ang="0">
                <a:pos x="2147483647" y="1433967157"/>
              </a:cxn>
              <a:cxn ang="0">
                <a:pos x="2147483647" y="1398685003"/>
              </a:cxn>
              <a:cxn ang="0">
                <a:pos x="2147483647" y="1476810567"/>
              </a:cxn>
              <a:cxn ang="0">
                <a:pos x="2147483647" y="1403725311"/>
              </a:cxn>
              <a:cxn ang="0">
                <a:pos x="2140010068" y="1355843181"/>
              </a:cxn>
              <a:cxn ang="0">
                <a:pos x="2004041663" y="1466729951"/>
              </a:cxn>
              <a:cxn ang="0">
                <a:pos x="1871030364" y="1398685003"/>
              </a:cxn>
              <a:cxn ang="0">
                <a:pos x="1732106143" y="1461689644"/>
              </a:cxn>
              <a:cxn ang="0">
                <a:pos x="1602051950" y="1350802873"/>
              </a:cxn>
              <a:cxn ang="0">
                <a:pos x="1451304894" y="1328120695"/>
              </a:cxn>
              <a:cxn ang="0">
                <a:pos x="1312381102" y="1416326874"/>
              </a:cxn>
              <a:cxn ang="0">
                <a:pos x="1203016333" y="1449088081"/>
              </a:cxn>
              <a:cxn ang="0">
                <a:pos x="1078872912" y="1350802873"/>
              </a:cxn>
              <a:cxn ang="0">
                <a:pos x="919257978" y="1388604388"/>
              </a:cxn>
              <a:cxn ang="0">
                <a:pos x="809892994" y="1406246259"/>
              </a:cxn>
              <a:cxn ang="0">
                <a:pos x="741908791" y="1272677309"/>
              </a:cxn>
              <a:cxn ang="0">
                <a:pos x="579340190" y="1239914515"/>
              </a:cxn>
              <a:cxn ang="0">
                <a:pos x="416769762" y="1305440104"/>
              </a:cxn>
              <a:cxn ang="0">
                <a:pos x="295581727" y="1222274232"/>
              </a:cxn>
              <a:cxn ang="0">
                <a:pos x="165525761" y="1106347154"/>
              </a:cxn>
              <a:cxn ang="0">
                <a:pos x="94586145" y="1050903769"/>
              </a:cxn>
              <a:cxn ang="0">
                <a:pos x="133011353" y="917336407"/>
              </a:cxn>
              <a:cxn ang="0">
                <a:pos x="41380581" y="791328515"/>
              </a:cxn>
              <a:cxn ang="0">
                <a:pos x="100496918" y="698082028"/>
              </a:cxn>
              <a:cxn ang="0">
                <a:pos x="138923845" y="569554974"/>
              </a:cxn>
              <a:cxn ang="0">
                <a:pos x="85718267" y="443547280"/>
              </a:cxn>
            </a:cxnLst>
            <a:rect l="txL" t="txT" r="txR" b="txB"/>
            <a:pathLst>
              <a:path w="1217" h="593">
                <a:moveTo>
                  <a:pt x="52" y="169"/>
                </a:moveTo>
                <a:lnTo>
                  <a:pt x="60" y="165"/>
                </a:lnTo>
                <a:lnTo>
                  <a:pt x="65" y="163"/>
                </a:lnTo>
                <a:lnTo>
                  <a:pt x="70" y="161"/>
                </a:lnTo>
                <a:lnTo>
                  <a:pt x="107" y="132"/>
                </a:lnTo>
                <a:lnTo>
                  <a:pt x="111" y="126"/>
                </a:lnTo>
                <a:lnTo>
                  <a:pt x="116" y="123"/>
                </a:lnTo>
                <a:lnTo>
                  <a:pt x="116" y="117"/>
                </a:lnTo>
                <a:lnTo>
                  <a:pt x="118" y="112"/>
                </a:lnTo>
                <a:lnTo>
                  <a:pt x="120" y="106"/>
                </a:lnTo>
                <a:lnTo>
                  <a:pt x="121" y="101"/>
                </a:lnTo>
                <a:lnTo>
                  <a:pt x="125" y="95"/>
                </a:lnTo>
                <a:lnTo>
                  <a:pt x="127" y="90"/>
                </a:lnTo>
                <a:lnTo>
                  <a:pt x="131" y="84"/>
                </a:lnTo>
                <a:lnTo>
                  <a:pt x="136" y="82"/>
                </a:lnTo>
                <a:lnTo>
                  <a:pt x="140" y="88"/>
                </a:lnTo>
                <a:lnTo>
                  <a:pt x="145" y="91"/>
                </a:lnTo>
                <a:lnTo>
                  <a:pt x="151" y="93"/>
                </a:lnTo>
                <a:lnTo>
                  <a:pt x="156" y="95"/>
                </a:lnTo>
                <a:lnTo>
                  <a:pt x="162" y="97"/>
                </a:lnTo>
                <a:lnTo>
                  <a:pt x="167" y="99"/>
                </a:lnTo>
                <a:lnTo>
                  <a:pt x="172" y="101"/>
                </a:lnTo>
                <a:lnTo>
                  <a:pt x="178" y="101"/>
                </a:lnTo>
                <a:lnTo>
                  <a:pt x="183" y="102"/>
                </a:lnTo>
                <a:lnTo>
                  <a:pt x="189" y="106"/>
                </a:lnTo>
                <a:lnTo>
                  <a:pt x="194" y="108"/>
                </a:lnTo>
                <a:lnTo>
                  <a:pt x="200" y="110"/>
                </a:lnTo>
                <a:lnTo>
                  <a:pt x="205" y="110"/>
                </a:lnTo>
                <a:lnTo>
                  <a:pt x="211" y="110"/>
                </a:lnTo>
                <a:lnTo>
                  <a:pt x="216" y="108"/>
                </a:lnTo>
                <a:lnTo>
                  <a:pt x="222" y="108"/>
                </a:lnTo>
                <a:lnTo>
                  <a:pt x="227" y="106"/>
                </a:lnTo>
                <a:lnTo>
                  <a:pt x="233" y="104"/>
                </a:lnTo>
                <a:lnTo>
                  <a:pt x="238" y="101"/>
                </a:lnTo>
                <a:lnTo>
                  <a:pt x="243" y="97"/>
                </a:lnTo>
                <a:lnTo>
                  <a:pt x="249" y="91"/>
                </a:lnTo>
                <a:lnTo>
                  <a:pt x="254" y="90"/>
                </a:lnTo>
                <a:lnTo>
                  <a:pt x="260" y="86"/>
                </a:lnTo>
                <a:lnTo>
                  <a:pt x="263" y="80"/>
                </a:lnTo>
                <a:lnTo>
                  <a:pt x="269" y="77"/>
                </a:lnTo>
                <a:lnTo>
                  <a:pt x="273" y="71"/>
                </a:lnTo>
                <a:lnTo>
                  <a:pt x="276" y="66"/>
                </a:lnTo>
                <a:lnTo>
                  <a:pt x="278" y="60"/>
                </a:lnTo>
                <a:lnTo>
                  <a:pt x="276" y="55"/>
                </a:lnTo>
                <a:lnTo>
                  <a:pt x="276" y="49"/>
                </a:lnTo>
                <a:lnTo>
                  <a:pt x="278" y="44"/>
                </a:lnTo>
                <a:lnTo>
                  <a:pt x="278" y="38"/>
                </a:lnTo>
                <a:lnTo>
                  <a:pt x="282" y="33"/>
                </a:lnTo>
                <a:lnTo>
                  <a:pt x="283" y="27"/>
                </a:lnTo>
                <a:lnTo>
                  <a:pt x="285" y="22"/>
                </a:lnTo>
                <a:lnTo>
                  <a:pt x="287" y="16"/>
                </a:lnTo>
                <a:lnTo>
                  <a:pt x="293" y="20"/>
                </a:lnTo>
                <a:lnTo>
                  <a:pt x="298" y="23"/>
                </a:lnTo>
                <a:lnTo>
                  <a:pt x="304" y="29"/>
                </a:lnTo>
                <a:lnTo>
                  <a:pt x="309" y="33"/>
                </a:lnTo>
                <a:lnTo>
                  <a:pt x="314" y="34"/>
                </a:lnTo>
                <a:lnTo>
                  <a:pt x="320" y="34"/>
                </a:lnTo>
                <a:lnTo>
                  <a:pt x="325" y="34"/>
                </a:lnTo>
                <a:lnTo>
                  <a:pt x="331" y="36"/>
                </a:lnTo>
                <a:lnTo>
                  <a:pt x="336" y="36"/>
                </a:lnTo>
                <a:lnTo>
                  <a:pt x="342" y="36"/>
                </a:lnTo>
                <a:lnTo>
                  <a:pt x="347" y="38"/>
                </a:lnTo>
                <a:lnTo>
                  <a:pt x="353" y="40"/>
                </a:lnTo>
                <a:lnTo>
                  <a:pt x="358" y="40"/>
                </a:lnTo>
                <a:lnTo>
                  <a:pt x="364" y="38"/>
                </a:lnTo>
                <a:lnTo>
                  <a:pt x="369" y="36"/>
                </a:lnTo>
                <a:lnTo>
                  <a:pt x="374" y="33"/>
                </a:lnTo>
                <a:lnTo>
                  <a:pt x="380" y="31"/>
                </a:lnTo>
                <a:lnTo>
                  <a:pt x="385" y="29"/>
                </a:lnTo>
                <a:lnTo>
                  <a:pt x="389" y="23"/>
                </a:lnTo>
                <a:lnTo>
                  <a:pt x="395" y="20"/>
                </a:lnTo>
                <a:lnTo>
                  <a:pt x="400" y="14"/>
                </a:lnTo>
                <a:lnTo>
                  <a:pt x="405" y="11"/>
                </a:lnTo>
                <a:lnTo>
                  <a:pt x="411" y="7"/>
                </a:lnTo>
                <a:lnTo>
                  <a:pt x="416" y="5"/>
                </a:lnTo>
                <a:lnTo>
                  <a:pt x="420" y="11"/>
                </a:lnTo>
                <a:lnTo>
                  <a:pt x="418" y="16"/>
                </a:lnTo>
                <a:lnTo>
                  <a:pt x="420" y="22"/>
                </a:lnTo>
                <a:lnTo>
                  <a:pt x="425" y="25"/>
                </a:lnTo>
                <a:lnTo>
                  <a:pt x="431" y="29"/>
                </a:lnTo>
                <a:lnTo>
                  <a:pt x="436" y="34"/>
                </a:lnTo>
                <a:lnTo>
                  <a:pt x="440" y="40"/>
                </a:lnTo>
                <a:lnTo>
                  <a:pt x="445" y="42"/>
                </a:lnTo>
                <a:lnTo>
                  <a:pt x="451" y="44"/>
                </a:lnTo>
                <a:lnTo>
                  <a:pt x="455" y="49"/>
                </a:lnTo>
                <a:lnTo>
                  <a:pt x="460" y="49"/>
                </a:lnTo>
                <a:lnTo>
                  <a:pt x="466" y="53"/>
                </a:lnTo>
                <a:lnTo>
                  <a:pt x="471" y="55"/>
                </a:lnTo>
                <a:lnTo>
                  <a:pt x="476" y="56"/>
                </a:lnTo>
                <a:lnTo>
                  <a:pt x="482" y="56"/>
                </a:lnTo>
                <a:lnTo>
                  <a:pt x="487" y="58"/>
                </a:lnTo>
                <a:lnTo>
                  <a:pt x="495" y="58"/>
                </a:lnTo>
                <a:lnTo>
                  <a:pt x="500" y="56"/>
                </a:lnTo>
                <a:lnTo>
                  <a:pt x="506" y="56"/>
                </a:lnTo>
                <a:lnTo>
                  <a:pt x="511" y="56"/>
                </a:lnTo>
                <a:lnTo>
                  <a:pt x="516" y="56"/>
                </a:lnTo>
                <a:lnTo>
                  <a:pt x="522" y="55"/>
                </a:lnTo>
                <a:lnTo>
                  <a:pt x="527" y="53"/>
                </a:lnTo>
                <a:lnTo>
                  <a:pt x="533" y="49"/>
                </a:lnTo>
                <a:lnTo>
                  <a:pt x="538" y="47"/>
                </a:lnTo>
                <a:lnTo>
                  <a:pt x="544" y="44"/>
                </a:lnTo>
                <a:lnTo>
                  <a:pt x="547" y="38"/>
                </a:lnTo>
                <a:lnTo>
                  <a:pt x="553" y="34"/>
                </a:lnTo>
                <a:lnTo>
                  <a:pt x="557" y="29"/>
                </a:lnTo>
                <a:lnTo>
                  <a:pt x="560" y="23"/>
                </a:lnTo>
                <a:lnTo>
                  <a:pt x="566" y="18"/>
                </a:lnTo>
                <a:lnTo>
                  <a:pt x="569" y="12"/>
                </a:lnTo>
                <a:lnTo>
                  <a:pt x="573" y="7"/>
                </a:lnTo>
                <a:lnTo>
                  <a:pt x="575" y="1"/>
                </a:lnTo>
                <a:lnTo>
                  <a:pt x="577" y="7"/>
                </a:lnTo>
                <a:lnTo>
                  <a:pt x="578" y="12"/>
                </a:lnTo>
                <a:lnTo>
                  <a:pt x="580" y="18"/>
                </a:lnTo>
                <a:lnTo>
                  <a:pt x="584" y="23"/>
                </a:lnTo>
                <a:lnTo>
                  <a:pt x="589" y="23"/>
                </a:lnTo>
                <a:lnTo>
                  <a:pt x="595" y="25"/>
                </a:lnTo>
                <a:lnTo>
                  <a:pt x="600" y="27"/>
                </a:lnTo>
                <a:lnTo>
                  <a:pt x="606" y="29"/>
                </a:lnTo>
                <a:lnTo>
                  <a:pt x="611" y="31"/>
                </a:lnTo>
                <a:lnTo>
                  <a:pt x="617" y="31"/>
                </a:lnTo>
                <a:lnTo>
                  <a:pt x="622" y="33"/>
                </a:lnTo>
                <a:lnTo>
                  <a:pt x="628" y="33"/>
                </a:lnTo>
                <a:lnTo>
                  <a:pt x="633" y="34"/>
                </a:lnTo>
                <a:lnTo>
                  <a:pt x="638" y="34"/>
                </a:lnTo>
                <a:lnTo>
                  <a:pt x="644" y="33"/>
                </a:lnTo>
                <a:lnTo>
                  <a:pt x="649" y="33"/>
                </a:lnTo>
                <a:lnTo>
                  <a:pt x="655" y="33"/>
                </a:lnTo>
                <a:lnTo>
                  <a:pt x="660" y="29"/>
                </a:lnTo>
                <a:lnTo>
                  <a:pt x="666" y="27"/>
                </a:lnTo>
                <a:lnTo>
                  <a:pt x="671" y="23"/>
                </a:lnTo>
                <a:lnTo>
                  <a:pt x="677" y="22"/>
                </a:lnTo>
                <a:lnTo>
                  <a:pt x="680" y="16"/>
                </a:lnTo>
                <a:lnTo>
                  <a:pt x="686" y="12"/>
                </a:lnTo>
                <a:lnTo>
                  <a:pt x="688" y="7"/>
                </a:lnTo>
                <a:lnTo>
                  <a:pt x="693" y="7"/>
                </a:lnTo>
                <a:lnTo>
                  <a:pt x="691" y="12"/>
                </a:lnTo>
                <a:lnTo>
                  <a:pt x="695" y="18"/>
                </a:lnTo>
                <a:lnTo>
                  <a:pt x="699" y="23"/>
                </a:lnTo>
                <a:lnTo>
                  <a:pt x="702" y="29"/>
                </a:lnTo>
                <a:lnTo>
                  <a:pt x="708" y="31"/>
                </a:lnTo>
                <a:lnTo>
                  <a:pt x="713" y="34"/>
                </a:lnTo>
                <a:lnTo>
                  <a:pt x="719" y="38"/>
                </a:lnTo>
                <a:lnTo>
                  <a:pt x="724" y="40"/>
                </a:lnTo>
                <a:lnTo>
                  <a:pt x="729" y="42"/>
                </a:lnTo>
                <a:lnTo>
                  <a:pt x="735" y="44"/>
                </a:lnTo>
                <a:lnTo>
                  <a:pt x="740" y="47"/>
                </a:lnTo>
                <a:lnTo>
                  <a:pt x="746" y="49"/>
                </a:lnTo>
                <a:lnTo>
                  <a:pt x="751" y="49"/>
                </a:lnTo>
                <a:lnTo>
                  <a:pt x="757" y="49"/>
                </a:lnTo>
                <a:lnTo>
                  <a:pt x="762" y="47"/>
                </a:lnTo>
                <a:lnTo>
                  <a:pt x="768" y="45"/>
                </a:lnTo>
                <a:lnTo>
                  <a:pt x="773" y="45"/>
                </a:lnTo>
                <a:lnTo>
                  <a:pt x="779" y="44"/>
                </a:lnTo>
                <a:lnTo>
                  <a:pt x="782" y="38"/>
                </a:lnTo>
                <a:lnTo>
                  <a:pt x="788" y="36"/>
                </a:lnTo>
                <a:lnTo>
                  <a:pt x="791" y="31"/>
                </a:lnTo>
                <a:lnTo>
                  <a:pt x="797" y="27"/>
                </a:lnTo>
                <a:lnTo>
                  <a:pt x="799" y="22"/>
                </a:lnTo>
                <a:lnTo>
                  <a:pt x="800" y="16"/>
                </a:lnTo>
                <a:lnTo>
                  <a:pt x="804" y="11"/>
                </a:lnTo>
                <a:lnTo>
                  <a:pt x="806" y="5"/>
                </a:lnTo>
                <a:lnTo>
                  <a:pt x="810" y="0"/>
                </a:lnTo>
                <a:lnTo>
                  <a:pt x="811" y="5"/>
                </a:lnTo>
                <a:lnTo>
                  <a:pt x="813" y="11"/>
                </a:lnTo>
                <a:lnTo>
                  <a:pt x="817" y="16"/>
                </a:lnTo>
                <a:lnTo>
                  <a:pt x="822" y="20"/>
                </a:lnTo>
                <a:lnTo>
                  <a:pt x="828" y="23"/>
                </a:lnTo>
                <a:lnTo>
                  <a:pt x="833" y="25"/>
                </a:lnTo>
                <a:lnTo>
                  <a:pt x="839" y="29"/>
                </a:lnTo>
                <a:lnTo>
                  <a:pt x="844" y="31"/>
                </a:lnTo>
                <a:lnTo>
                  <a:pt x="850" y="33"/>
                </a:lnTo>
                <a:lnTo>
                  <a:pt x="855" y="34"/>
                </a:lnTo>
                <a:lnTo>
                  <a:pt x="861" y="34"/>
                </a:lnTo>
                <a:lnTo>
                  <a:pt x="866" y="34"/>
                </a:lnTo>
                <a:lnTo>
                  <a:pt x="871" y="36"/>
                </a:lnTo>
                <a:lnTo>
                  <a:pt x="877" y="36"/>
                </a:lnTo>
                <a:lnTo>
                  <a:pt x="882" y="36"/>
                </a:lnTo>
                <a:lnTo>
                  <a:pt x="888" y="34"/>
                </a:lnTo>
                <a:lnTo>
                  <a:pt x="893" y="34"/>
                </a:lnTo>
                <a:lnTo>
                  <a:pt x="899" y="34"/>
                </a:lnTo>
                <a:lnTo>
                  <a:pt x="904" y="34"/>
                </a:lnTo>
                <a:lnTo>
                  <a:pt x="910" y="33"/>
                </a:lnTo>
                <a:lnTo>
                  <a:pt x="915" y="33"/>
                </a:lnTo>
                <a:lnTo>
                  <a:pt x="921" y="33"/>
                </a:lnTo>
                <a:lnTo>
                  <a:pt x="926" y="29"/>
                </a:lnTo>
                <a:lnTo>
                  <a:pt x="932" y="25"/>
                </a:lnTo>
                <a:lnTo>
                  <a:pt x="933" y="31"/>
                </a:lnTo>
                <a:lnTo>
                  <a:pt x="935" y="36"/>
                </a:lnTo>
                <a:lnTo>
                  <a:pt x="941" y="42"/>
                </a:lnTo>
                <a:lnTo>
                  <a:pt x="942" y="47"/>
                </a:lnTo>
                <a:lnTo>
                  <a:pt x="942" y="53"/>
                </a:lnTo>
                <a:lnTo>
                  <a:pt x="946" y="58"/>
                </a:lnTo>
                <a:lnTo>
                  <a:pt x="950" y="64"/>
                </a:lnTo>
                <a:lnTo>
                  <a:pt x="955" y="66"/>
                </a:lnTo>
                <a:lnTo>
                  <a:pt x="961" y="68"/>
                </a:lnTo>
                <a:lnTo>
                  <a:pt x="966" y="71"/>
                </a:lnTo>
                <a:lnTo>
                  <a:pt x="970" y="77"/>
                </a:lnTo>
                <a:lnTo>
                  <a:pt x="975" y="80"/>
                </a:lnTo>
                <a:lnTo>
                  <a:pt x="981" y="82"/>
                </a:lnTo>
                <a:lnTo>
                  <a:pt x="986" y="84"/>
                </a:lnTo>
                <a:lnTo>
                  <a:pt x="992" y="86"/>
                </a:lnTo>
                <a:lnTo>
                  <a:pt x="997" y="88"/>
                </a:lnTo>
                <a:lnTo>
                  <a:pt x="1003" y="88"/>
                </a:lnTo>
                <a:lnTo>
                  <a:pt x="1008" y="90"/>
                </a:lnTo>
                <a:lnTo>
                  <a:pt x="1013" y="90"/>
                </a:lnTo>
                <a:lnTo>
                  <a:pt x="1019" y="90"/>
                </a:lnTo>
                <a:lnTo>
                  <a:pt x="1024" y="90"/>
                </a:lnTo>
                <a:lnTo>
                  <a:pt x="1032" y="88"/>
                </a:lnTo>
                <a:lnTo>
                  <a:pt x="1037" y="86"/>
                </a:lnTo>
                <a:lnTo>
                  <a:pt x="1043" y="84"/>
                </a:lnTo>
                <a:lnTo>
                  <a:pt x="1048" y="84"/>
                </a:lnTo>
                <a:lnTo>
                  <a:pt x="1053" y="82"/>
                </a:lnTo>
                <a:lnTo>
                  <a:pt x="1059" y="79"/>
                </a:lnTo>
                <a:lnTo>
                  <a:pt x="1064" y="77"/>
                </a:lnTo>
                <a:lnTo>
                  <a:pt x="1070" y="75"/>
                </a:lnTo>
                <a:lnTo>
                  <a:pt x="1075" y="71"/>
                </a:lnTo>
                <a:lnTo>
                  <a:pt x="1081" y="69"/>
                </a:lnTo>
                <a:lnTo>
                  <a:pt x="1086" y="68"/>
                </a:lnTo>
                <a:lnTo>
                  <a:pt x="1088" y="73"/>
                </a:lnTo>
                <a:lnTo>
                  <a:pt x="1090" y="79"/>
                </a:lnTo>
                <a:lnTo>
                  <a:pt x="1092" y="84"/>
                </a:lnTo>
                <a:lnTo>
                  <a:pt x="1092" y="90"/>
                </a:lnTo>
                <a:lnTo>
                  <a:pt x="1097" y="91"/>
                </a:lnTo>
                <a:lnTo>
                  <a:pt x="1099" y="97"/>
                </a:lnTo>
                <a:lnTo>
                  <a:pt x="1103" y="102"/>
                </a:lnTo>
                <a:lnTo>
                  <a:pt x="1103" y="108"/>
                </a:lnTo>
                <a:lnTo>
                  <a:pt x="1104" y="113"/>
                </a:lnTo>
                <a:lnTo>
                  <a:pt x="1108" y="119"/>
                </a:lnTo>
                <a:lnTo>
                  <a:pt x="1114" y="123"/>
                </a:lnTo>
                <a:lnTo>
                  <a:pt x="1119" y="126"/>
                </a:lnTo>
                <a:lnTo>
                  <a:pt x="1124" y="128"/>
                </a:lnTo>
                <a:lnTo>
                  <a:pt x="1130" y="130"/>
                </a:lnTo>
                <a:lnTo>
                  <a:pt x="1135" y="132"/>
                </a:lnTo>
                <a:lnTo>
                  <a:pt x="1141" y="136"/>
                </a:lnTo>
                <a:lnTo>
                  <a:pt x="1146" y="139"/>
                </a:lnTo>
                <a:lnTo>
                  <a:pt x="1152" y="139"/>
                </a:lnTo>
                <a:lnTo>
                  <a:pt x="1157" y="141"/>
                </a:lnTo>
                <a:lnTo>
                  <a:pt x="1163" y="141"/>
                </a:lnTo>
                <a:lnTo>
                  <a:pt x="1168" y="143"/>
                </a:lnTo>
                <a:lnTo>
                  <a:pt x="1174" y="145"/>
                </a:lnTo>
                <a:lnTo>
                  <a:pt x="1179" y="147"/>
                </a:lnTo>
                <a:lnTo>
                  <a:pt x="1185" y="150"/>
                </a:lnTo>
                <a:lnTo>
                  <a:pt x="1181" y="156"/>
                </a:lnTo>
                <a:lnTo>
                  <a:pt x="1175" y="158"/>
                </a:lnTo>
                <a:lnTo>
                  <a:pt x="1172" y="163"/>
                </a:lnTo>
                <a:lnTo>
                  <a:pt x="1166" y="165"/>
                </a:lnTo>
                <a:lnTo>
                  <a:pt x="1163" y="170"/>
                </a:lnTo>
                <a:lnTo>
                  <a:pt x="1161" y="176"/>
                </a:lnTo>
                <a:lnTo>
                  <a:pt x="1159" y="182"/>
                </a:lnTo>
                <a:lnTo>
                  <a:pt x="1159" y="187"/>
                </a:lnTo>
                <a:lnTo>
                  <a:pt x="1157" y="193"/>
                </a:lnTo>
                <a:lnTo>
                  <a:pt x="1155" y="198"/>
                </a:lnTo>
                <a:lnTo>
                  <a:pt x="1155" y="204"/>
                </a:lnTo>
                <a:lnTo>
                  <a:pt x="1154" y="209"/>
                </a:lnTo>
                <a:lnTo>
                  <a:pt x="1154" y="215"/>
                </a:lnTo>
                <a:lnTo>
                  <a:pt x="1154" y="220"/>
                </a:lnTo>
                <a:lnTo>
                  <a:pt x="1154" y="226"/>
                </a:lnTo>
                <a:lnTo>
                  <a:pt x="1154" y="231"/>
                </a:lnTo>
                <a:lnTo>
                  <a:pt x="1155" y="237"/>
                </a:lnTo>
                <a:lnTo>
                  <a:pt x="1157" y="242"/>
                </a:lnTo>
                <a:lnTo>
                  <a:pt x="1161" y="248"/>
                </a:lnTo>
                <a:lnTo>
                  <a:pt x="1165" y="253"/>
                </a:lnTo>
                <a:lnTo>
                  <a:pt x="1170" y="255"/>
                </a:lnTo>
                <a:lnTo>
                  <a:pt x="1175" y="259"/>
                </a:lnTo>
                <a:lnTo>
                  <a:pt x="1181" y="262"/>
                </a:lnTo>
                <a:lnTo>
                  <a:pt x="1186" y="266"/>
                </a:lnTo>
                <a:lnTo>
                  <a:pt x="1192" y="272"/>
                </a:lnTo>
                <a:lnTo>
                  <a:pt x="1197" y="275"/>
                </a:lnTo>
                <a:lnTo>
                  <a:pt x="1203" y="281"/>
                </a:lnTo>
                <a:lnTo>
                  <a:pt x="1208" y="284"/>
                </a:lnTo>
                <a:lnTo>
                  <a:pt x="1214" y="288"/>
                </a:lnTo>
                <a:lnTo>
                  <a:pt x="1216" y="294"/>
                </a:lnTo>
                <a:lnTo>
                  <a:pt x="1210" y="294"/>
                </a:lnTo>
                <a:lnTo>
                  <a:pt x="1205" y="294"/>
                </a:lnTo>
                <a:lnTo>
                  <a:pt x="1199" y="296"/>
                </a:lnTo>
                <a:lnTo>
                  <a:pt x="1194" y="299"/>
                </a:lnTo>
                <a:lnTo>
                  <a:pt x="1188" y="305"/>
                </a:lnTo>
                <a:lnTo>
                  <a:pt x="1183" y="310"/>
                </a:lnTo>
                <a:lnTo>
                  <a:pt x="1177" y="314"/>
                </a:lnTo>
                <a:lnTo>
                  <a:pt x="1174" y="319"/>
                </a:lnTo>
                <a:lnTo>
                  <a:pt x="1172" y="325"/>
                </a:lnTo>
                <a:lnTo>
                  <a:pt x="1168" y="330"/>
                </a:lnTo>
                <a:lnTo>
                  <a:pt x="1168" y="336"/>
                </a:lnTo>
                <a:lnTo>
                  <a:pt x="1166" y="343"/>
                </a:lnTo>
                <a:lnTo>
                  <a:pt x="1166" y="349"/>
                </a:lnTo>
                <a:lnTo>
                  <a:pt x="1165" y="354"/>
                </a:lnTo>
                <a:lnTo>
                  <a:pt x="1165" y="360"/>
                </a:lnTo>
                <a:lnTo>
                  <a:pt x="1163" y="365"/>
                </a:lnTo>
                <a:lnTo>
                  <a:pt x="1163" y="371"/>
                </a:lnTo>
                <a:lnTo>
                  <a:pt x="1163" y="376"/>
                </a:lnTo>
                <a:lnTo>
                  <a:pt x="1165" y="382"/>
                </a:lnTo>
                <a:lnTo>
                  <a:pt x="1170" y="387"/>
                </a:lnTo>
                <a:lnTo>
                  <a:pt x="1174" y="393"/>
                </a:lnTo>
                <a:lnTo>
                  <a:pt x="1175" y="398"/>
                </a:lnTo>
                <a:lnTo>
                  <a:pt x="1174" y="404"/>
                </a:lnTo>
                <a:lnTo>
                  <a:pt x="1174" y="409"/>
                </a:lnTo>
                <a:lnTo>
                  <a:pt x="1175" y="415"/>
                </a:lnTo>
                <a:lnTo>
                  <a:pt x="1179" y="421"/>
                </a:lnTo>
                <a:lnTo>
                  <a:pt x="1185" y="424"/>
                </a:lnTo>
                <a:lnTo>
                  <a:pt x="1179" y="424"/>
                </a:lnTo>
                <a:lnTo>
                  <a:pt x="1174" y="424"/>
                </a:lnTo>
                <a:lnTo>
                  <a:pt x="1168" y="424"/>
                </a:lnTo>
                <a:lnTo>
                  <a:pt x="1163" y="424"/>
                </a:lnTo>
                <a:lnTo>
                  <a:pt x="1157" y="426"/>
                </a:lnTo>
                <a:lnTo>
                  <a:pt x="1152" y="428"/>
                </a:lnTo>
                <a:lnTo>
                  <a:pt x="1146" y="430"/>
                </a:lnTo>
                <a:lnTo>
                  <a:pt x="1141" y="433"/>
                </a:lnTo>
                <a:lnTo>
                  <a:pt x="1135" y="435"/>
                </a:lnTo>
                <a:lnTo>
                  <a:pt x="1130" y="441"/>
                </a:lnTo>
                <a:lnTo>
                  <a:pt x="1124" y="443"/>
                </a:lnTo>
                <a:lnTo>
                  <a:pt x="1119" y="446"/>
                </a:lnTo>
                <a:lnTo>
                  <a:pt x="1114" y="452"/>
                </a:lnTo>
                <a:lnTo>
                  <a:pt x="1110" y="457"/>
                </a:lnTo>
                <a:lnTo>
                  <a:pt x="1106" y="463"/>
                </a:lnTo>
                <a:lnTo>
                  <a:pt x="1104" y="468"/>
                </a:lnTo>
                <a:lnTo>
                  <a:pt x="1103" y="474"/>
                </a:lnTo>
                <a:lnTo>
                  <a:pt x="1099" y="479"/>
                </a:lnTo>
                <a:lnTo>
                  <a:pt x="1097" y="485"/>
                </a:lnTo>
                <a:lnTo>
                  <a:pt x="1095" y="490"/>
                </a:lnTo>
                <a:lnTo>
                  <a:pt x="1094" y="496"/>
                </a:lnTo>
                <a:lnTo>
                  <a:pt x="1092" y="501"/>
                </a:lnTo>
                <a:lnTo>
                  <a:pt x="1090" y="507"/>
                </a:lnTo>
                <a:lnTo>
                  <a:pt x="1090" y="512"/>
                </a:lnTo>
                <a:lnTo>
                  <a:pt x="1092" y="518"/>
                </a:lnTo>
                <a:lnTo>
                  <a:pt x="1090" y="523"/>
                </a:lnTo>
                <a:lnTo>
                  <a:pt x="1090" y="529"/>
                </a:lnTo>
                <a:lnTo>
                  <a:pt x="1084" y="531"/>
                </a:lnTo>
                <a:lnTo>
                  <a:pt x="1081" y="525"/>
                </a:lnTo>
                <a:lnTo>
                  <a:pt x="1079" y="520"/>
                </a:lnTo>
                <a:lnTo>
                  <a:pt x="1077" y="514"/>
                </a:lnTo>
                <a:lnTo>
                  <a:pt x="1072" y="509"/>
                </a:lnTo>
                <a:lnTo>
                  <a:pt x="1066" y="505"/>
                </a:lnTo>
                <a:lnTo>
                  <a:pt x="1061" y="503"/>
                </a:lnTo>
                <a:lnTo>
                  <a:pt x="1055" y="501"/>
                </a:lnTo>
                <a:lnTo>
                  <a:pt x="1050" y="500"/>
                </a:lnTo>
                <a:lnTo>
                  <a:pt x="1044" y="498"/>
                </a:lnTo>
                <a:lnTo>
                  <a:pt x="1039" y="498"/>
                </a:lnTo>
                <a:lnTo>
                  <a:pt x="1033" y="496"/>
                </a:lnTo>
                <a:lnTo>
                  <a:pt x="1028" y="496"/>
                </a:lnTo>
                <a:lnTo>
                  <a:pt x="1023" y="496"/>
                </a:lnTo>
                <a:lnTo>
                  <a:pt x="1017" y="496"/>
                </a:lnTo>
                <a:lnTo>
                  <a:pt x="1012" y="496"/>
                </a:lnTo>
                <a:lnTo>
                  <a:pt x="1006" y="494"/>
                </a:lnTo>
                <a:lnTo>
                  <a:pt x="1001" y="494"/>
                </a:lnTo>
                <a:lnTo>
                  <a:pt x="995" y="492"/>
                </a:lnTo>
                <a:lnTo>
                  <a:pt x="990" y="492"/>
                </a:lnTo>
                <a:lnTo>
                  <a:pt x="984" y="492"/>
                </a:lnTo>
                <a:lnTo>
                  <a:pt x="979" y="492"/>
                </a:lnTo>
                <a:lnTo>
                  <a:pt x="973" y="494"/>
                </a:lnTo>
                <a:lnTo>
                  <a:pt x="968" y="498"/>
                </a:lnTo>
                <a:lnTo>
                  <a:pt x="964" y="503"/>
                </a:lnTo>
                <a:lnTo>
                  <a:pt x="959" y="507"/>
                </a:lnTo>
                <a:lnTo>
                  <a:pt x="955" y="512"/>
                </a:lnTo>
                <a:lnTo>
                  <a:pt x="952" y="518"/>
                </a:lnTo>
                <a:lnTo>
                  <a:pt x="948" y="523"/>
                </a:lnTo>
                <a:lnTo>
                  <a:pt x="948" y="529"/>
                </a:lnTo>
                <a:lnTo>
                  <a:pt x="944" y="535"/>
                </a:lnTo>
                <a:lnTo>
                  <a:pt x="942" y="540"/>
                </a:lnTo>
                <a:lnTo>
                  <a:pt x="941" y="546"/>
                </a:lnTo>
                <a:lnTo>
                  <a:pt x="939" y="551"/>
                </a:lnTo>
                <a:lnTo>
                  <a:pt x="935" y="557"/>
                </a:lnTo>
                <a:lnTo>
                  <a:pt x="935" y="562"/>
                </a:lnTo>
                <a:lnTo>
                  <a:pt x="933" y="568"/>
                </a:lnTo>
                <a:lnTo>
                  <a:pt x="933" y="573"/>
                </a:lnTo>
                <a:lnTo>
                  <a:pt x="933" y="579"/>
                </a:lnTo>
                <a:lnTo>
                  <a:pt x="933" y="584"/>
                </a:lnTo>
                <a:lnTo>
                  <a:pt x="935" y="590"/>
                </a:lnTo>
                <a:lnTo>
                  <a:pt x="933" y="584"/>
                </a:lnTo>
                <a:lnTo>
                  <a:pt x="930" y="579"/>
                </a:lnTo>
                <a:lnTo>
                  <a:pt x="926" y="571"/>
                </a:lnTo>
                <a:lnTo>
                  <a:pt x="921" y="569"/>
                </a:lnTo>
                <a:lnTo>
                  <a:pt x="915" y="568"/>
                </a:lnTo>
                <a:lnTo>
                  <a:pt x="912" y="562"/>
                </a:lnTo>
                <a:lnTo>
                  <a:pt x="906" y="558"/>
                </a:lnTo>
                <a:lnTo>
                  <a:pt x="901" y="557"/>
                </a:lnTo>
                <a:lnTo>
                  <a:pt x="893" y="555"/>
                </a:lnTo>
                <a:lnTo>
                  <a:pt x="888" y="555"/>
                </a:lnTo>
                <a:lnTo>
                  <a:pt x="882" y="555"/>
                </a:lnTo>
                <a:lnTo>
                  <a:pt x="877" y="555"/>
                </a:lnTo>
                <a:lnTo>
                  <a:pt x="871" y="555"/>
                </a:lnTo>
                <a:lnTo>
                  <a:pt x="866" y="555"/>
                </a:lnTo>
                <a:lnTo>
                  <a:pt x="861" y="553"/>
                </a:lnTo>
                <a:lnTo>
                  <a:pt x="855" y="553"/>
                </a:lnTo>
                <a:lnTo>
                  <a:pt x="850" y="555"/>
                </a:lnTo>
                <a:lnTo>
                  <a:pt x="844" y="557"/>
                </a:lnTo>
                <a:lnTo>
                  <a:pt x="839" y="560"/>
                </a:lnTo>
                <a:lnTo>
                  <a:pt x="835" y="566"/>
                </a:lnTo>
                <a:lnTo>
                  <a:pt x="830" y="569"/>
                </a:lnTo>
                <a:lnTo>
                  <a:pt x="828" y="575"/>
                </a:lnTo>
                <a:lnTo>
                  <a:pt x="824" y="580"/>
                </a:lnTo>
                <a:lnTo>
                  <a:pt x="822" y="586"/>
                </a:lnTo>
                <a:lnTo>
                  <a:pt x="820" y="592"/>
                </a:lnTo>
                <a:lnTo>
                  <a:pt x="817" y="586"/>
                </a:lnTo>
                <a:lnTo>
                  <a:pt x="813" y="580"/>
                </a:lnTo>
                <a:lnTo>
                  <a:pt x="810" y="575"/>
                </a:lnTo>
                <a:lnTo>
                  <a:pt x="804" y="571"/>
                </a:lnTo>
                <a:lnTo>
                  <a:pt x="799" y="568"/>
                </a:lnTo>
                <a:lnTo>
                  <a:pt x="793" y="564"/>
                </a:lnTo>
                <a:lnTo>
                  <a:pt x="788" y="562"/>
                </a:lnTo>
                <a:lnTo>
                  <a:pt x="782" y="558"/>
                </a:lnTo>
                <a:lnTo>
                  <a:pt x="777" y="557"/>
                </a:lnTo>
                <a:lnTo>
                  <a:pt x="771" y="553"/>
                </a:lnTo>
                <a:lnTo>
                  <a:pt x="768" y="547"/>
                </a:lnTo>
                <a:lnTo>
                  <a:pt x="762" y="544"/>
                </a:lnTo>
                <a:lnTo>
                  <a:pt x="757" y="540"/>
                </a:lnTo>
                <a:lnTo>
                  <a:pt x="751" y="536"/>
                </a:lnTo>
                <a:lnTo>
                  <a:pt x="746" y="535"/>
                </a:lnTo>
                <a:lnTo>
                  <a:pt x="740" y="535"/>
                </a:lnTo>
                <a:lnTo>
                  <a:pt x="735" y="535"/>
                </a:lnTo>
                <a:lnTo>
                  <a:pt x="729" y="535"/>
                </a:lnTo>
                <a:lnTo>
                  <a:pt x="724" y="538"/>
                </a:lnTo>
                <a:lnTo>
                  <a:pt x="719" y="540"/>
                </a:lnTo>
                <a:lnTo>
                  <a:pt x="713" y="546"/>
                </a:lnTo>
                <a:lnTo>
                  <a:pt x="708" y="549"/>
                </a:lnTo>
                <a:lnTo>
                  <a:pt x="702" y="553"/>
                </a:lnTo>
                <a:lnTo>
                  <a:pt x="697" y="558"/>
                </a:lnTo>
                <a:lnTo>
                  <a:pt x="693" y="564"/>
                </a:lnTo>
                <a:lnTo>
                  <a:pt x="691" y="569"/>
                </a:lnTo>
                <a:lnTo>
                  <a:pt x="689" y="575"/>
                </a:lnTo>
                <a:lnTo>
                  <a:pt x="684" y="579"/>
                </a:lnTo>
                <a:lnTo>
                  <a:pt x="678" y="582"/>
                </a:lnTo>
                <a:lnTo>
                  <a:pt x="673" y="584"/>
                </a:lnTo>
                <a:lnTo>
                  <a:pt x="668" y="584"/>
                </a:lnTo>
                <a:lnTo>
                  <a:pt x="662" y="582"/>
                </a:lnTo>
                <a:lnTo>
                  <a:pt x="660" y="577"/>
                </a:lnTo>
                <a:lnTo>
                  <a:pt x="657" y="571"/>
                </a:lnTo>
                <a:lnTo>
                  <a:pt x="651" y="566"/>
                </a:lnTo>
                <a:lnTo>
                  <a:pt x="646" y="566"/>
                </a:lnTo>
                <a:lnTo>
                  <a:pt x="640" y="564"/>
                </a:lnTo>
                <a:lnTo>
                  <a:pt x="638" y="558"/>
                </a:lnTo>
                <a:lnTo>
                  <a:pt x="633" y="555"/>
                </a:lnTo>
                <a:lnTo>
                  <a:pt x="628" y="553"/>
                </a:lnTo>
                <a:lnTo>
                  <a:pt x="622" y="549"/>
                </a:lnTo>
                <a:lnTo>
                  <a:pt x="617" y="549"/>
                </a:lnTo>
                <a:lnTo>
                  <a:pt x="613" y="555"/>
                </a:lnTo>
                <a:lnTo>
                  <a:pt x="609" y="560"/>
                </a:lnTo>
                <a:lnTo>
                  <a:pt x="608" y="566"/>
                </a:lnTo>
                <a:lnTo>
                  <a:pt x="602" y="568"/>
                </a:lnTo>
                <a:lnTo>
                  <a:pt x="597" y="571"/>
                </a:lnTo>
                <a:lnTo>
                  <a:pt x="591" y="577"/>
                </a:lnTo>
                <a:lnTo>
                  <a:pt x="586" y="580"/>
                </a:lnTo>
                <a:lnTo>
                  <a:pt x="580" y="577"/>
                </a:lnTo>
                <a:lnTo>
                  <a:pt x="578" y="571"/>
                </a:lnTo>
                <a:lnTo>
                  <a:pt x="575" y="566"/>
                </a:lnTo>
                <a:lnTo>
                  <a:pt x="569" y="562"/>
                </a:lnTo>
                <a:lnTo>
                  <a:pt x="566" y="557"/>
                </a:lnTo>
                <a:lnTo>
                  <a:pt x="560" y="553"/>
                </a:lnTo>
                <a:lnTo>
                  <a:pt x="555" y="551"/>
                </a:lnTo>
                <a:lnTo>
                  <a:pt x="551" y="546"/>
                </a:lnTo>
                <a:lnTo>
                  <a:pt x="546" y="542"/>
                </a:lnTo>
                <a:lnTo>
                  <a:pt x="542" y="536"/>
                </a:lnTo>
                <a:lnTo>
                  <a:pt x="538" y="531"/>
                </a:lnTo>
                <a:lnTo>
                  <a:pt x="535" y="525"/>
                </a:lnTo>
                <a:lnTo>
                  <a:pt x="529" y="522"/>
                </a:lnTo>
                <a:lnTo>
                  <a:pt x="524" y="520"/>
                </a:lnTo>
                <a:lnTo>
                  <a:pt x="518" y="518"/>
                </a:lnTo>
                <a:lnTo>
                  <a:pt x="513" y="520"/>
                </a:lnTo>
                <a:lnTo>
                  <a:pt x="507" y="520"/>
                </a:lnTo>
                <a:lnTo>
                  <a:pt x="502" y="522"/>
                </a:lnTo>
                <a:lnTo>
                  <a:pt x="496" y="523"/>
                </a:lnTo>
                <a:lnTo>
                  <a:pt x="491" y="527"/>
                </a:lnTo>
                <a:lnTo>
                  <a:pt x="486" y="529"/>
                </a:lnTo>
                <a:lnTo>
                  <a:pt x="480" y="531"/>
                </a:lnTo>
                <a:lnTo>
                  <a:pt x="475" y="533"/>
                </a:lnTo>
                <a:lnTo>
                  <a:pt x="469" y="536"/>
                </a:lnTo>
                <a:lnTo>
                  <a:pt x="464" y="538"/>
                </a:lnTo>
                <a:lnTo>
                  <a:pt x="458" y="544"/>
                </a:lnTo>
                <a:lnTo>
                  <a:pt x="453" y="547"/>
                </a:lnTo>
                <a:lnTo>
                  <a:pt x="447" y="551"/>
                </a:lnTo>
                <a:lnTo>
                  <a:pt x="445" y="557"/>
                </a:lnTo>
                <a:lnTo>
                  <a:pt x="444" y="562"/>
                </a:lnTo>
                <a:lnTo>
                  <a:pt x="442" y="568"/>
                </a:lnTo>
                <a:lnTo>
                  <a:pt x="442" y="573"/>
                </a:lnTo>
                <a:lnTo>
                  <a:pt x="438" y="579"/>
                </a:lnTo>
                <a:lnTo>
                  <a:pt x="435" y="584"/>
                </a:lnTo>
                <a:lnTo>
                  <a:pt x="429" y="588"/>
                </a:lnTo>
                <a:lnTo>
                  <a:pt x="424" y="592"/>
                </a:lnTo>
                <a:lnTo>
                  <a:pt x="418" y="590"/>
                </a:lnTo>
                <a:lnTo>
                  <a:pt x="415" y="584"/>
                </a:lnTo>
                <a:lnTo>
                  <a:pt x="409" y="580"/>
                </a:lnTo>
                <a:lnTo>
                  <a:pt x="407" y="575"/>
                </a:lnTo>
                <a:lnTo>
                  <a:pt x="405" y="569"/>
                </a:lnTo>
                <a:lnTo>
                  <a:pt x="404" y="564"/>
                </a:lnTo>
                <a:lnTo>
                  <a:pt x="400" y="558"/>
                </a:lnTo>
                <a:lnTo>
                  <a:pt x="396" y="553"/>
                </a:lnTo>
                <a:lnTo>
                  <a:pt x="391" y="551"/>
                </a:lnTo>
                <a:lnTo>
                  <a:pt x="385" y="549"/>
                </a:lnTo>
                <a:lnTo>
                  <a:pt x="380" y="546"/>
                </a:lnTo>
                <a:lnTo>
                  <a:pt x="376" y="540"/>
                </a:lnTo>
                <a:lnTo>
                  <a:pt x="371" y="536"/>
                </a:lnTo>
                <a:lnTo>
                  <a:pt x="365" y="536"/>
                </a:lnTo>
                <a:lnTo>
                  <a:pt x="360" y="535"/>
                </a:lnTo>
                <a:lnTo>
                  <a:pt x="354" y="533"/>
                </a:lnTo>
                <a:lnTo>
                  <a:pt x="349" y="533"/>
                </a:lnTo>
                <a:lnTo>
                  <a:pt x="344" y="531"/>
                </a:lnTo>
                <a:lnTo>
                  <a:pt x="338" y="533"/>
                </a:lnTo>
                <a:lnTo>
                  <a:pt x="333" y="533"/>
                </a:lnTo>
                <a:lnTo>
                  <a:pt x="327" y="538"/>
                </a:lnTo>
                <a:lnTo>
                  <a:pt x="322" y="542"/>
                </a:lnTo>
                <a:lnTo>
                  <a:pt x="316" y="547"/>
                </a:lnTo>
                <a:lnTo>
                  <a:pt x="311" y="551"/>
                </a:lnTo>
                <a:lnTo>
                  <a:pt x="309" y="557"/>
                </a:lnTo>
                <a:lnTo>
                  <a:pt x="304" y="560"/>
                </a:lnTo>
                <a:lnTo>
                  <a:pt x="298" y="564"/>
                </a:lnTo>
                <a:lnTo>
                  <a:pt x="293" y="566"/>
                </a:lnTo>
                <a:lnTo>
                  <a:pt x="289" y="571"/>
                </a:lnTo>
                <a:lnTo>
                  <a:pt x="285" y="577"/>
                </a:lnTo>
                <a:lnTo>
                  <a:pt x="280" y="575"/>
                </a:lnTo>
                <a:lnTo>
                  <a:pt x="280" y="569"/>
                </a:lnTo>
                <a:lnTo>
                  <a:pt x="278" y="564"/>
                </a:lnTo>
                <a:lnTo>
                  <a:pt x="274" y="558"/>
                </a:lnTo>
                <a:lnTo>
                  <a:pt x="273" y="553"/>
                </a:lnTo>
                <a:lnTo>
                  <a:pt x="269" y="547"/>
                </a:lnTo>
                <a:lnTo>
                  <a:pt x="269" y="542"/>
                </a:lnTo>
                <a:lnTo>
                  <a:pt x="265" y="536"/>
                </a:lnTo>
                <a:lnTo>
                  <a:pt x="265" y="531"/>
                </a:lnTo>
                <a:lnTo>
                  <a:pt x="263" y="525"/>
                </a:lnTo>
                <a:lnTo>
                  <a:pt x="262" y="520"/>
                </a:lnTo>
                <a:lnTo>
                  <a:pt x="260" y="514"/>
                </a:lnTo>
                <a:lnTo>
                  <a:pt x="256" y="509"/>
                </a:lnTo>
                <a:lnTo>
                  <a:pt x="251" y="505"/>
                </a:lnTo>
                <a:lnTo>
                  <a:pt x="245" y="501"/>
                </a:lnTo>
                <a:lnTo>
                  <a:pt x="240" y="500"/>
                </a:lnTo>
                <a:lnTo>
                  <a:pt x="234" y="498"/>
                </a:lnTo>
                <a:lnTo>
                  <a:pt x="229" y="496"/>
                </a:lnTo>
                <a:lnTo>
                  <a:pt x="223" y="494"/>
                </a:lnTo>
                <a:lnTo>
                  <a:pt x="218" y="494"/>
                </a:lnTo>
                <a:lnTo>
                  <a:pt x="212" y="492"/>
                </a:lnTo>
                <a:lnTo>
                  <a:pt x="207" y="492"/>
                </a:lnTo>
                <a:lnTo>
                  <a:pt x="202" y="492"/>
                </a:lnTo>
                <a:lnTo>
                  <a:pt x="196" y="492"/>
                </a:lnTo>
                <a:lnTo>
                  <a:pt x="191" y="494"/>
                </a:lnTo>
                <a:lnTo>
                  <a:pt x="185" y="494"/>
                </a:lnTo>
                <a:lnTo>
                  <a:pt x="180" y="496"/>
                </a:lnTo>
                <a:lnTo>
                  <a:pt x="174" y="500"/>
                </a:lnTo>
                <a:lnTo>
                  <a:pt x="169" y="501"/>
                </a:lnTo>
                <a:lnTo>
                  <a:pt x="163" y="505"/>
                </a:lnTo>
                <a:lnTo>
                  <a:pt x="158" y="507"/>
                </a:lnTo>
                <a:lnTo>
                  <a:pt x="152" y="512"/>
                </a:lnTo>
                <a:lnTo>
                  <a:pt x="147" y="516"/>
                </a:lnTo>
                <a:lnTo>
                  <a:pt x="141" y="518"/>
                </a:lnTo>
                <a:lnTo>
                  <a:pt x="136" y="522"/>
                </a:lnTo>
                <a:lnTo>
                  <a:pt x="131" y="523"/>
                </a:lnTo>
                <a:lnTo>
                  <a:pt x="125" y="520"/>
                </a:lnTo>
                <a:lnTo>
                  <a:pt x="123" y="514"/>
                </a:lnTo>
                <a:lnTo>
                  <a:pt x="121" y="509"/>
                </a:lnTo>
                <a:lnTo>
                  <a:pt x="120" y="503"/>
                </a:lnTo>
                <a:lnTo>
                  <a:pt x="114" y="500"/>
                </a:lnTo>
                <a:lnTo>
                  <a:pt x="109" y="496"/>
                </a:lnTo>
                <a:lnTo>
                  <a:pt x="103" y="490"/>
                </a:lnTo>
                <a:lnTo>
                  <a:pt x="100" y="485"/>
                </a:lnTo>
                <a:lnTo>
                  <a:pt x="98" y="479"/>
                </a:lnTo>
                <a:lnTo>
                  <a:pt x="94" y="474"/>
                </a:lnTo>
                <a:lnTo>
                  <a:pt x="92" y="468"/>
                </a:lnTo>
                <a:lnTo>
                  <a:pt x="89" y="463"/>
                </a:lnTo>
                <a:lnTo>
                  <a:pt x="83" y="457"/>
                </a:lnTo>
                <a:lnTo>
                  <a:pt x="78" y="454"/>
                </a:lnTo>
                <a:lnTo>
                  <a:pt x="72" y="450"/>
                </a:lnTo>
                <a:lnTo>
                  <a:pt x="67" y="446"/>
                </a:lnTo>
                <a:lnTo>
                  <a:pt x="61" y="443"/>
                </a:lnTo>
                <a:lnTo>
                  <a:pt x="56" y="439"/>
                </a:lnTo>
                <a:lnTo>
                  <a:pt x="50" y="439"/>
                </a:lnTo>
                <a:lnTo>
                  <a:pt x="45" y="437"/>
                </a:lnTo>
                <a:lnTo>
                  <a:pt x="40" y="435"/>
                </a:lnTo>
                <a:lnTo>
                  <a:pt x="34" y="435"/>
                </a:lnTo>
                <a:lnTo>
                  <a:pt x="29" y="435"/>
                </a:lnTo>
                <a:lnTo>
                  <a:pt x="23" y="437"/>
                </a:lnTo>
                <a:lnTo>
                  <a:pt x="23" y="432"/>
                </a:lnTo>
                <a:lnTo>
                  <a:pt x="23" y="426"/>
                </a:lnTo>
                <a:lnTo>
                  <a:pt x="29" y="422"/>
                </a:lnTo>
                <a:lnTo>
                  <a:pt x="32" y="417"/>
                </a:lnTo>
                <a:lnTo>
                  <a:pt x="38" y="413"/>
                </a:lnTo>
                <a:lnTo>
                  <a:pt x="41" y="408"/>
                </a:lnTo>
                <a:lnTo>
                  <a:pt x="47" y="402"/>
                </a:lnTo>
                <a:lnTo>
                  <a:pt x="50" y="397"/>
                </a:lnTo>
                <a:lnTo>
                  <a:pt x="52" y="391"/>
                </a:lnTo>
                <a:lnTo>
                  <a:pt x="50" y="386"/>
                </a:lnTo>
                <a:lnTo>
                  <a:pt x="50" y="380"/>
                </a:lnTo>
                <a:lnTo>
                  <a:pt x="49" y="375"/>
                </a:lnTo>
                <a:lnTo>
                  <a:pt x="47" y="369"/>
                </a:lnTo>
                <a:lnTo>
                  <a:pt x="45" y="364"/>
                </a:lnTo>
                <a:lnTo>
                  <a:pt x="45" y="358"/>
                </a:lnTo>
                <a:lnTo>
                  <a:pt x="43" y="352"/>
                </a:lnTo>
                <a:lnTo>
                  <a:pt x="43" y="347"/>
                </a:lnTo>
                <a:lnTo>
                  <a:pt x="41" y="341"/>
                </a:lnTo>
                <a:lnTo>
                  <a:pt x="38" y="336"/>
                </a:lnTo>
                <a:lnTo>
                  <a:pt x="32" y="330"/>
                </a:lnTo>
                <a:lnTo>
                  <a:pt x="29" y="325"/>
                </a:lnTo>
                <a:lnTo>
                  <a:pt x="25" y="319"/>
                </a:lnTo>
                <a:lnTo>
                  <a:pt x="20" y="318"/>
                </a:lnTo>
                <a:lnTo>
                  <a:pt x="14" y="314"/>
                </a:lnTo>
                <a:lnTo>
                  <a:pt x="9" y="310"/>
                </a:lnTo>
                <a:lnTo>
                  <a:pt x="3" y="308"/>
                </a:lnTo>
                <a:lnTo>
                  <a:pt x="0" y="303"/>
                </a:lnTo>
                <a:lnTo>
                  <a:pt x="1" y="297"/>
                </a:lnTo>
                <a:lnTo>
                  <a:pt x="7" y="296"/>
                </a:lnTo>
                <a:lnTo>
                  <a:pt x="12" y="292"/>
                </a:lnTo>
                <a:lnTo>
                  <a:pt x="18" y="288"/>
                </a:lnTo>
                <a:lnTo>
                  <a:pt x="23" y="284"/>
                </a:lnTo>
                <a:lnTo>
                  <a:pt x="29" y="281"/>
                </a:lnTo>
                <a:lnTo>
                  <a:pt x="34" y="277"/>
                </a:lnTo>
                <a:lnTo>
                  <a:pt x="40" y="273"/>
                </a:lnTo>
                <a:lnTo>
                  <a:pt x="45" y="270"/>
                </a:lnTo>
                <a:lnTo>
                  <a:pt x="47" y="264"/>
                </a:lnTo>
                <a:lnTo>
                  <a:pt x="49" y="259"/>
                </a:lnTo>
                <a:lnTo>
                  <a:pt x="50" y="253"/>
                </a:lnTo>
                <a:lnTo>
                  <a:pt x="50" y="248"/>
                </a:lnTo>
                <a:lnTo>
                  <a:pt x="50" y="242"/>
                </a:lnTo>
                <a:lnTo>
                  <a:pt x="49" y="237"/>
                </a:lnTo>
                <a:lnTo>
                  <a:pt x="49" y="231"/>
                </a:lnTo>
                <a:lnTo>
                  <a:pt x="47" y="226"/>
                </a:lnTo>
                <a:lnTo>
                  <a:pt x="47" y="220"/>
                </a:lnTo>
                <a:lnTo>
                  <a:pt x="45" y="215"/>
                </a:lnTo>
                <a:lnTo>
                  <a:pt x="45" y="209"/>
                </a:lnTo>
                <a:lnTo>
                  <a:pt x="43" y="204"/>
                </a:lnTo>
                <a:lnTo>
                  <a:pt x="41" y="198"/>
                </a:lnTo>
                <a:lnTo>
                  <a:pt x="41" y="193"/>
                </a:lnTo>
                <a:lnTo>
                  <a:pt x="41" y="187"/>
                </a:lnTo>
                <a:lnTo>
                  <a:pt x="36" y="183"/>
                </a:lnTo>
                <a:lnTo>
                  <a:pt x="30" y="182"/>
                </a:lnTo>
                <a:lnTo>
                  <a:pt x="29" y="176"/>
                </a:lnTo>
                <a:lnTo>
                  <a:pt x="30" y="170"/>
                </a:lnTo>
                <a:lnTo>
                  <a:pt x="34" y="165"/>
                </a:lnTo>
                <a:lnTo>
                  <a:pt x="40" y="165"/>
                </a:lnTo>
                <a:lnTo>
                  <a:pt x="45" y="163"/>
                </a:lnTo>
                <a:lnTo>
                  <a:pt x="52" y="169"/>
                </a:lnTo>
              </a:path>
            </a:pathLst>
          </a:custGeom>
          <a:solidFill>
            <a:srgbClr val="CC3300"/>
          </a:solidFill>
          <a:ln w="12700">
            <a:noFill/>
          </a:ln>
        </p:spPr>
        <p:txBody>
          <a:bodyPr/>
          <a:p>
            <a:endParaRPr lang="zh-CN" altLang="en-US" dirty="0">
              <a:latin typeface="Arial" panose="020B0604020202020204" pitchFamily="34" charset="0"/>
              <a:ea typeface="宋体" panose="02010600030101010101" pitchFamily="2" charset="-122"/>
            </a:endParaRPr>
          </a:p>
        </p:txBody>
      </p:sp>
      <p:sp>
        <p:nvSpPr>
          <p:cNvPr id="171014" name="Rectangle 6"/>
          <p:cNvSpPr/>
          <p:nvPr/>
        </p:nvSpPr>
        <p:spPr>
          <a:xfrm>
            <a:off x="7254875" y="2232025"/>
            <a:ext cx="1547813" cy="344488"/>
          </a:xfrm>
          <a:prstGeom prst="rect">
            <a:avLst/>
          </a:prstGeom>
          <a:noFill/>
          <a:ln w="9525">
            <a:noFill/>
          </a:ln>
        </p:spPr>
        <p:txBody>
          <a:bodyPr wrap="none" lIns="65088" tIns="33338" rIns="65088" bIns="33338">
            <a:spAutoFit/>
          </a:bodyPr>
          <a:p>
            <a:pPr algn="ctr" defTabSz="474980">
              <a:lnSpc>
                <a:spcPct val="70000"/>
              </a:lnSpc>
            </a:pPr>
            <a:r>
              <a:rPr lang="zh-CN" altLang="en-US" sz="2600" b="0" dirty="0">
                <a:solidFill>
                  <a:schemeClr val="bg1"/>
                </a:solidFill>
                <a:latin typeface="Comic Sans MS" panose="030F0702030302020204" pitchFamily="66" charset="0"/>
                <a:ea typeface="宋体" panose="02010600030101010101" pitchFamily="2" charset="-122"/>
              </a:rPr>
              <a:t>消除浪费</a:t>
            </a:r>
            <a:r>
              <a:rPr lang="en-US" altLang="zh-CN" sz="2600" b="0">
                <a:solidFill>
                  <a:schemeClr val="bg1"/>
                </a:solidFill>
                <a:latin typeface="Comic Sans MS" panose="030F0702030302020204" pitchFamily="66" charset="0"/>
                <a:ea typeface="宋体" panose="02010600030101010101" pitchFamily="2" charset="-122"/>
              </a:rPr>
              <a:t> </a:t>
            </a:r>
            <a:endParaRPr lang="en-US" altLang="zh-CN" sz="2600" b="0">
              <a:solidFill>
                <a:schemeClr val="bg1"/>
              </a:solidFill>
              <a:latin typeface="Comic Sans MS" panose="030F0702030302020204" pitchFamily="66" charset="0"/>
            </a:endParaRPr>
          </a:p>
        </p:txBody>
      </p:sp>
      <p:grpSp>
        <p:nvGrpSpPr>
          <p:cNvPr id="171015" name="Group 7"/>
          <p:cNvGrpSpPr/>
          <p:nvPr/>
        </p:nvGrpSpPr>
        <p:grpSpPr>
          <a:xfrm>
            <a:off x="6781800" y="1981200"/>
            <a:ext cx="2339975" cy="1020763"/>
            <a:chOff x="4013" y="1299"/>
            <a:chExt cx="1272" cy="643"/>
          </a:xfrm>
        </p:grpSpPr>
        <p:sp>
          <p:nvSpPr>
            <p:cNvPr id="171072" name="Arc 8"/>
            <p:cNvSpPr/>
            <p:nvPr/>
          </p:nvSpPr>
          <p:spPr>
            <a:xfrm>
              <a:off x="4836" y="1302"/>
              <a:ext cx="153" cy="76"/>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73" name="Arc 9"/>
            <p:cNvSpPr/>
            <p:nvPr/>
          </p:nvSpPr>
          <p:spPr>
            <a:xfrm>
              <a:off x="4719" y="1305"/>
              <a:ext cx="131" cy="87"/>
            </a:xfrm>
            <a:custGeom>
              <a:avLst/>
              <a:gdLst>
                <a:gd name="txL" fmla="*/ 0 w 43200"/>
                <a:gd name="txT" fmla="*/ 0 h 23469"/>
                <a:gd name="txR" fmla="*/ 43200 w 43200"/>
                <a:gd name="txB" fmla="*/ 23469 h 23469"/>
              </a:gdLst>
              <a:ahLst/>
              <a:cxnLst>
                <a:cxn ang="0">
                  <a:pos x="0" y="0"/>
                </a:cxn>
                <a:cxn ang="0">
                  <a:pos x="0" y="0"/>
                </a:cxn>
                <a:cxn ang="0">
                  <a:pos x="0" y="0"/>
                </a:cxn>
              </a:cxnLst>
              <a:rect l="txL" t="txT" r="txR" b="txB"/>
              <a:pathLst>
                <a:path w="43200" h="23469" fill="none">
                  <a:moveTo>
                    <a:pt x="43200" y="1869"/>
                  </a:moveTo>
                  <a:cubicBezTo>
                    <a:pt x="43200" y="13798"/>
                    <a:pt x="33529" y="23469"/>
                    <a:pt x="21600" y="23469"/>
                  </a:cubicBezTo>
                  <a:cubicBezTo>
                    <a:pt x="9670" y="23469"/>
                    <a:pt x="0" y="13798"/>
                    <a:pt x="0" y="1869"/>
                  </a:cubicBezTo>
                  <a:cubicBezTo>
                    <a:pt x="-1" y="1245"/>
                    <a:pt x="27" y="621"/>
                    <a:pt x="81" y="0"/>
                  </a:cubicBezTo>
                </a:path>
                <a:path w="43200" h="23469" stroke="0">
                  <a:moveTo>
                    <a:pt x="43200" y="1869"/>
                  </a:moveTo>
                  <a:cubicBezTo>
                    <a:pt x="43200" y="13798"/>
                    <a:pt x="33529" y="23469"/>
                    <a:pt x="21600" y="23469"/>
                  </a:cubicBezTo>
                  <a:cubicBezTo>
                    <a:pt x="9670" y="23469"/>
                    <a:pt x="0" y="13798"/>
                    <a:pt x="0" y="1869"/>
                  </a:cubicBezTo>
                  <a:cubicBezTo>
                    <a:pt x="-1" y="1245"/>
                    <a:pt x="27" y="621"/>
                    <a:pt x="81" y="0"/>
                  </a:cubicBezTo>
                  <a:lnTo>
                    <a:pt x="21600" y="1869"/>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74" name="Arc 10"/>
            <p:cNvSpPr/>
            <p:nvPr/>
          </p:nvSpPr>
          <p:spPr>
            <a:xfrm>
              <a:off x="4443" y="1312"/>
              <a:ext cx="169" cy="93"/>
            </a:xfrm>
            <a:custGeom>
              <a:avLst/>
              <a:gdLst>
                <a:gd name="txL" fmla="*/ 0 w 42872"/>
                <a:gd name="txT" fmla="*/ 0 h 21600"/>
                <a:gd name="txR" fmla="*/ 42872 w 42872"/>
                <a:gd name="txB" fmla="*/ 21600 h 21600"/>
              </a:gdLst>
              <a:ahLst/>
              <a:cxnLst>
                <a:cxn ang="0">
                  <a:pos x="0" y="0"/>
                </a:cxn>
                <a:cxn ang="0">
                  <a:pos x="0" y="0"/>
                </a:cxn>
                <a:cxn ang="0">
                  <a:pos x="0" y="0"/>
                </a:cxn>
              </a:cxnLst>
              <a:rect l="txL" t="txT" r="txR" b="txB"/>
              <a:pathLst>
                <a:path w="42872" h="21600" fill="none">
                  <a:moveTo>
                    <a:pt x="42872" y="3748"/>
                  </a:moveTo>
                  <a:cubicBezTo>
                    <a:pt x="41053" y="14072"/>
                    <a:pt x="32083" y="21599"/>
                    <a:pt x="21600" y="21600"/>
                  </a:cubicBezTo>
                  <a:cubicBezTo>
                    <a:pt x="9670" y="21600"/>
                    <a:pt x="0" y="11929"/>
                    <a:pt x="0" y="0"/>
                  </a:cubicBezTo>
                </a:path>
                <a:path w="42872" h="21600" stroke="0">
                  <a:moveTo>
                    <a:pt x="42872" y="3748"/>
                  </a:moveTo>
                  <a:cubicBezTo>
                    <a:pt x="41053" y="14072"/>
                    <a:pt x="32083" y="21599"/>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75" name="Arc 11"/>
            <p:cNvSpPr/>
            <p:nvPr/>
          </p:nvSpPr>
          <p:spPr>
            <a:xfrm>
              <a:off x="4602" y="1299"/>
              <a:ext cx="136" cy="81"/>
            </a:xfrm>
            <a:custGeom>
              <a:avLst/>
              <a:gdLst>
                <a:gd name="txL" fmla="*/ 0 w 42007"/>
                <a:gd name="txT" fmla="*/ 0 h 21872"/>
                <a:gd name="txR" fmla="*/ 42007 w 42007"/>
                <a:gd name="txB" fmla="*/ 21872 h 21872"/>
              </a:gdLst>
              <a:ahLst/>
              <a:cxnLst>
                <a:cxn ang="0">
                  <a:pos x="0" y="0"/>
                </a:cxn>
                <a:cxn ang="0">
                  <a:pos x="0" y="0"/>
                </a:cxn>
                <a:cxn ang="0">
                  <a:pos x="0" y="0"/>
                </a:cxn>
              </a:cxnLst>
              <a:rect l="txL" t="txT" r="txR" b="txB"/>
              <a:pathLst>
                <a:path w="42007" h="21872" fill="none">
                  <a:moveTo>
                    <a:pt x="42005" y="-1"/>
                  </a:moveTo>
                  <a:cubicBezTo>
                    <a:pt x="42006" y="90"/>
                    <a:pt x="42007" y="181"/>
                    <a:pt x="42007" y="272"/>
                  </a:cubicBezTo>
                  <a:cubicBezTo>
                    <a:pt x="42007" y="12201"/>
                    <a:pt x="32336" y="21872"/>
                    <a:pt x="20407" y="21872"/>
                  </a:cubicBezTo>
                  <a:cubicBezTo>
                    <a:pt x="11206" y="21872"/>
                    <a:pt x="3015" y="16043"/>
                    <a:pt x="-1" y="7351"/>
                  </a:cubicBezTo>
                </a:path>
                <a:path w="42007" h="21872" stroke="0">
                  <a:moveTo>
                    <a:pt x="42005" y="-1"/>
                  </a:moveTo>
                  <a:cubicBezTo>
                    <a:pt x="42006" y="90"/>
                    <a:pt x="42007" y="181"/>
                    <a:pt x="42007" y="272"/>
                  </a:cubicBezTo>
                  <a:cubicBezTo>
                    <a:pt x="42007" y="12201"/>
                    <a:pt x="32336" y="21872"/>
                    <a:pt x="20407" y="21872"/>
                  </a:cubicBezTo>
                  <a:cubicBezTo>
                    <a:pt x="11206" y="21872"/>
                    <a:pt x="3015" y="16043"/>
                    <a:pt x="-1" y="7351"/>
                  </a:cubicBezTo>
                  <a:lnTo>
                    <a:pt x="20407" y="272"/>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76" name="Arc 12"/>
            <p:cNvSpPr/>
            <p:nvPr/>
          </p:nvSpPr>
          <p:spPr>
            <a:xfrm>
              <a:off x="4311" y="1316"/>
              <a:ext cx="145" cy="68"/>
            </a:xfrm>
            <a:custGeom>
              <a:avLst/>
              <a:gdLst>
                <a:gd name="txL" fmla="*/ 0 w 43200"/>
                <a:gd name="txT" fmla="*/ 0 h 21927"/>
                <a:gd name="txR" fmla="*/ 43200 w 43200"/>
                <a:gd name="txB" fmla="*/ 21927 h 21927"/>
              </a:gdLst>
              <a:ahLst/>
              <a:cxnLst>
                <a:cxn ang="0">
                  <a:pos x="0" y="0"/>
                </a:cxn>
                <a:cxn ang="0">
                  <a:pos x="0" y="0"/>
                </a:cxn>
                <a:cxn ang="0">
                  <a:pos x="0" y="0"/>
                </a:cxn>
              </a:cxnLst>
              <a:rect l="txL" t="txT" r="txR" b="txB"/>
              <a:pathLst>
                <a:path w="43200" h="21927" fill="none">
                  <a:moveTo>
                    <a:pt x="43197" y="0"/>
                  </a:moveTo>
                  <a:cubicBezTo>
                    <a:pt x="43199" y="108"/>
                    <a:pt x="43200" y="217"/>
                    <a:pt x="43200" y="327"/>
                  </a:cubicBezTo>
                  <a:cubicBezTo>
                    <a:pt x="43200" y="12256"/>
                    <a:pt x="33529" y="21927"/>
                    <a:pt x="21600" y="21927"/>
                  </a:cubicBezTo>
                  <a:cubicBezTo>
                    <a:pt x="9670" y="21927"/>
                    <a:pt x="0" y="12256"/>
                    <a:pt x="0" y="327"/>
                  </a:cubicBezTo>
                  <a:cubicBezTo>
                    <a:pt x="-1" y="219"/>
                    <a:pt x="0" y="111"/>
                    <a:pt x="2" y="4"/>
                  </a:cubicBezTo>
                </a:path>
                <a:path w="43200" h="21927" stroke="0">
                  <a:moveTo>
                    <a:pt x="43197" y="0"/>
                  </a:moveTo>
                  <a:cubicBezTo>
                    <a:pt x="43199" y="108"/>
                    <a:pt x="43200" y="217"/>
                    <a:pt x="43200" y="327"/>
                  </a:cubicBezTo>
                  <a:cubicBezTo>
                    <a:pt x="43200" y="12256"/>
                    <a:pt x="33529" y="21927"/>
                    <a:pt x="21600" y="21927"/>
                  </a:cubicBezTo>
                  <a:cubicBezTo>
                    <a:pt x="9670" y="21927"/>
                    <a:pt x="0" y="12256"/>
                    <a:pt x="0" y="327"/>
                  </a:cubicBezTo>
                  <a:cubicBezTo>
                    <a:pt x="-1" y="219"/>
                    <a:pt x="0" y="111"/>
                    <a:pt x="2" y="4"/>
                  </a:cubicBezTo>
                  <a:lnTo>
                    <a:pt x="21600" y="327"/>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171077" name="Group 13"/>
            <p:cNvGrpSpPr/>
            <p:nvPr/>
          </p:nvGrpSpPr>
          <p:grpSpPr>
            <a:xfrm>
              <a:off x="4316" y="1847"/>
              <a:ext cx="669" cy="95"/>
              <a:chOff x="4316" y="1847"/>
              <a:chExt cx="669" cy="95"/>
            </a:xfrm>
          </p:grpSpPr>
          <p:sp>
            <p:nvSpPr>
              <p:cNvPr id="171092" name="Arc 14"/>
              <p:cNvSpPr/>
              <p:nvPr/>
            </p:nvSpPr>
            <p:spPr>
              <a:xfrm rot="10800000">
                <a:off x="4854" y="1876"/>
                <a:ext cx="131" cy="52"/>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1093" name="Arc 15"/>
              <p:cNvSpPr/>
              <p:nvPr/>
            </p:nvSpPr>
            <p:spPr>
              <a:xfrm rot="10800000">
                <a:off x="4709" y="1861"/>
                <a:ext cx="145" cy="68"/>
              </a:xfrm>
              <a:custGeom>
                <a:avLst/>
                <a:gdLst>
                  <a:gd name="txL" fmla="*/ 0 w 43200"/>
                  <a:gd name="txT" fmla="*/ 0 h 21927"/>
                  <a:gd name="txR" fmla="*/ 43200 w 43200"/>
                  <a:gd name="txB" fmla="*/ 21927 h 21927"/>
                </a:gdLst>
                <a:ahLst/>
                <a:cxnLst>
                  <a:cxn ang="0">
                    <a:pos x="0" y="0"/>
                  </a:cxn>
                  <a:cxn ang="0">
                    <a:pos x="0" y="0"/>
                  </a:cxn>
                  <a:cxn ang="0">
                    <a:pos x="0" y="0"/>
                  </a:cxn>
                </a:cxnLst>
                <a:rect l="txL" t="txT" r="txR" b="txB"/>
                <a:pathLst>
                  <a:path w="43200" h="21927" fill="none">
                    <a:moveTo>
                      <a:pt x="43197" y="0"/>
                    </a:moveTo>
                    <a:cubicBezTo>
                      <a:pt x="43199" y="108"/>
                      <a:pt x="43200" y="217"/>
                      <a:pt x="43200" y="327"/>
                    </a:cubicBezTo>
                    <a:cubicBezTo>
                      <a:pt x="43200" y="12256"/>
                      <a:pt x="33529" y="21927"/>
                      <a:pt x="21600" y="21927"/>
                    </a:cubicBezTo>
                    <a:cubicBezTo>
                      <a:pt x="9670" y="21927"/>
                      <a:pt x="0" y="12256"/>
                      <a:pt x="0" y="327"/>
                    </a:cubicBezTo>
                    <a:cubicBezTo>
                      <a:pt x="-1" y="219"/>
                      <a:pt x="0" y="111"/>
                      <a:pt x="2" y="4"/>
                    </a:cubicBezTo>
                  </a:path>
                  <a:path w="43200" h="21927" stroke="0">
                    <a:moveTo>
                      <a:pt x="43197" y="0"/>
                    </a:moveTo>
                    <a:cubicBezTo>
                      <a:pt x="43199" y="108"/>
                      <a:pt x="43200" y="217"/>
                      <a:pt x="43200" y="327"/>
                    </a:cubicBezTo>
                    <a:cubicBezTo>
                      <a:pt x="43200" y="12256"/>
                      <a:pt x="33529" y="21927"/>
                      <a:pt x="21600" y="21927"/>
                    </a:cubicBezTo>
                    <a:cubicBezTo>
                      <a:pt x="9670" y="21927"/>
                      <a:pt x="0" y="12256"/>
                      <a:pt x="0" y="327"/>
                    </a:cubicBezTo>
                    <a:cubicBezTo>
                      <a:pt x="-1" y="219"/>
                      <a:pt x="0" y="111"/>
                      <a:pt x="2" y="4"/>
                    </a:cubicBezTo>
                    <a:lnTo>
                      <a:pt x="21600" y="327"/>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1094" name="Arc 16"/>
              <p:cNvSpPr/>
              <p:nvPr/>
            </p:nvSpPr>
            <p:spPr>
              <a:xfrm rot="10800000">
                <a:off x="4459" y="1847"/>
                <a:ext cx="172" cy="95"/>
              </a:xfrm>
              <a:custGeom>
                <a:avLst/>
                <a:gdLst>
                  <a:gd name="txL" fmla="*/ 0 w 42924"/>
                  <a:gd name="txT" fmla="*/ 0 h 21832"/>
                  <a:gd name="txR" fmla="*/ 42924 w 42924"/>
                  <a:gd name="txB" fmla="*/ 21832 h 21832"/>
                </a:gdLst>
                <a:ahLst/>
                <a:cxnLst>
                  <a:cxn ang="0">
                    <a:pos x="0" y="0"/>
                  </a:cxn>
                  <a:cxn ang="0">
                    <a:pos x="0" y="0"/>
                  </a:cxn>
                  <a:cxn ang="0">
                    <a:pos x="0" y="0"/>
                  </a:cxn>
                </a:cxnLst>
                <a:rect l="txL" t="txT" r="txR" b="txB"/>
                <a:pathLst>
                  <a:path w="42924" h="21832" fill="none">
                    <a:moveTo>
                      <a:pt x="42922" y="0"/>
                    </a:moveTo>
                    <a:cubicBezTo>
                      <a:pt x="42923" y="77"/>
                      <a:pt x="42924" y="154"/>
                      <a:pt x="42924" y="232"/>
                    </a:cubicBezTo>
                    <a:cubicBezTo>
                      <a:pt x="42924" y="12161"/>
                      <a:pt x="33253" y="21832"/>
                      <a:pt x="21324" y="21832"/>
                    </a:cubicBezTo>
                    <a:cubicBezTo>
                      <a:pt x="10722" y="21832"/>
                      <a:pt x="1688" y="14138"/>
                      <a:pt x="-1" y="3673"/>
                    </a:cubicBezTo>
                  </a:path>
                  <a:path w="42924" h="21832" stroke="0">
                    <a:moveTo>
                      <a:pt x="42922" y="0"/>
                    </a:moveTo>
                    <a:cubicBezTo>
                      <a:pt x="42923" y="77"/>
                      <a:pt x="42924" y="154"/>
                      <a:pt x="42924" y="232"/>
                    </a:cubicBezTo>
                    <a:cubicBezTo>
                      <a:pt x="42924" y="12161"/>
                      <a:pt x="33253" y="21832"/>
                      <a:pt x="21324" y="21832"/>
                    </a:cubicBezTo>
                    <a:cubicBezTo>
                      <a:pt x="10722" y="21832"/>
                      <a:pt x="1688" y="14138"/>
                      <a:pt x="-1" y="3673"/>
                    </a:cubicBezTo>
                    <a:lnTo>
                      <a:pt x="21324" y="232"/>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1095" name="Arc 17"/>
              <p:cNvSpPr/>
              <p:nvPr/>
            </p:nvSpPr>
            <p:spPr>
              <a:xfrm rot="10800000">
                <a:off x="4619" y="1876"/>
                <a:ext cx="89" cy="52"/>
              </a:xfrm>
              <a:custGeom>
                <a:avLst/>
                <a:gdLst>
                  <a:gd name="txL" fmla="*/ 0 w 41989"/>
                  <a:gd name="txT" fmla="*/ 0 h 21600"/>
                  <a:gd name="txR" fmla="*/ 41989 w 41989"/>
                  <a:gd name="txB" fmla="*/ 21600 h 21600"/>
                </a:gdLst>
                <a:ahLst/>
                <a:cxnLst>
                  <a:cxn ang="0">
                    <a:pos x="0" y="0"/>
                  </a:cxn>
                  <a:cxn ang="0">
                    <a:pos x="0" y="0"/>
                  </a:cxn>
                  <a:cxn ang="0">
                    <a:pos x="0" y="0"/>
                  </a:cxn>
                </a:cxnLst>
                <a:rect l="txL" t="txT" r="txR" b="txB"/>
                <a:pathLst>
                  <a:path w="41989" h="21600" fill="none">
                    <a:moveTo>
                      <a:pt x="41988" y="7130"/>
                    </a:moveTo>
                    <a:cubicBezTo>
                      <a:pt x="38958" y="15796"/>
                      <a:pt x="30780" y="21599"/>
                      <a:pt x="21600" y="21600"/>
                    </a:cubicBezTo>
                    <a:cubicBezTo>
                      <a:pt x="9670" y="21600"/>
                      <a:pt x="0" y="11929"/>
                      <a:pt x="0" y="0"/>
                    </a:cubicBezTo>
                  </a:path>
                  <a:path w="41989" h="21600" stroke="0">
                    <a:moveTo>
                      <a:pt x="41988" y="7130"/>
                    </a:moveTo>
                    <a:cubicBezTo>
                      <a:pt x="38958" y="15796"/>
                      <a:pt x="30780" y="21599"/>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1096" name="Arc 18"/>
              <p:cNvSpPr/>
              <p:nvPr/>
            </p:nvSpPr>
            <p:spPr>
              <a:xfrm rot="10800000">
                <a:off x="4316" y="1861"/>
                <a:ext cx="144" cy="68"/>
              </a:xfrm>
              <a:custGeom>
                <a:avLst/>
                <a:gdLst>
                  <a:gd name="txL" fmla="*/ 0 w 43200"/>
                  <a:gd name="txT" fmla="*/ 0 h 21925"/>
                  <a:gd name="txR" fmla="*/ 43200 w 43200"/>
                  <a:gd name="txB" fmla="*/ 21925 h 21925"/>
                </a:gdLst>
                <a:ahLst/>
                <a:cxnLst>
                  <a:cxn ang="0">
                    <a:pos x="0" y="0"/>
                  </a:cxn>
                  <a:cxn ang="0">
                    <a:pos x="0" y="0"/>
                  </a:cxn>
                  <a:cxn ang="0">
                    <a:pos x="0" y="0"/>
                  </a:cxn>
                </a:cxnLst>
                <a:rect l="txL" t="txT" r="txR" b="txB"/>
                <a:pathLst>
                  <a:path w="43200" h="21925" fill="none">
                    <a:moveTo>
                      <a:pt x="43197" y="0"/>
                    </a:moveTo>
                    <a:cubicBezTo>
                      <a:pt x="43199" y="108"/>
                      <a:pt x="43200" y="216"/>
                      <a:pt x="43200" y="325"/>
                    </a:cubicBezTo>
                    <a:cubicBezTo>
                      <a:pt x="43200" y="12254"/>
                      <a:pt x="33529" y="21925"/>
                      <a:pt x="21600" y="21925"/>
                    </a:cubicBezTo>
                    <a:cubicBezTo>
                      <a:pt x="9670" y="21925"/>
                      <a:pt x="0" y="12254"/>
                      <a:pt x="0" y="325"/>
                    </a:cubicBezTo>
                    <a:cubicBezTo>
                      <a:pt x="-1" y="216"/>
                      <a:pt x="0" y="108"/>
                      <a:pt x="2" y="0"/>
                    </a:cubicBezTo>
                  </a:path>
                  <a:path w="43200" h="21925" stroke="0">
                    <a:moveTo>
                      <a:pt x="43197" y="0"/>
                    </a:moveTo>
                    <a:cubicBezTo>
                      <a:pt x="43199" y="108"/>
                      <a:pt x="43200" y="216"/>
                      <a:pt x="43200" y="325"/>
                    </a:cubicBezTo>
                    <a:cubicBezTo>
                      <a:pt x="43200" y="12254"/>
                      <a:pt x="33529" y="21925"/>
                      <a:pt x="21600" y="21925"/>
                    </a:cubicBezTo>
                    <a:cubicBezTo>
                      <a:pt x="9670" y="21925"/>
                      <a:pt x="0" y="12254"/>
                      <a:pt x="0" y="325"/>
                    </a:cubicBezTo>
                    <a:cubicBezTo>
                      <a:pt x="-1" y="216"/>
                      <a:pt x="0" y="108"/>
                      <a:pt x="2" y="0"/>
                    </a:cubicBezTo>
                    <a:lnTo>
                      <a:pt x="21600" y="325"/>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grpSp>
        <p:grpSp>
          <p:nvGrpSpPr>
            <p:cNvPr id="171078" name="Group 19"/>
            <p:cNvGrpSpPr/>
            <p:nvPr/>
          </p:nvGrpSpPr>
          <p:grpSpPr>
            <a:xfrm>
              <a:off x="4947" y="1312"/>
              <a:ext cx="336" cy="319"/>
              <a:chOff x="4947" y="1312"/>
              <a:chExt cx="336" cy="319"/>
            </a:xfrm>
          </p:grpSpPr>
          <p:sp>
            <p:nvSpPr>
              <p:cNvPr id="171089" name="Arc 20"/>
              <p:cNvSpPr/>
              <p:nvPr/>
            </p:nvSpPr>
            <p:spPr>
              <a:xfrm>
                <a:off x="5191" y="1459"/>
                <a:ext cx="92" cy="172"/>
              </a:xfrm>
              <a:custGeom>
                <a:avLst/>
                <a:gdLst>
                  <a:gd name="txL" fmla="*/ 0 w 21600"/>
                  <a:gd name="txT" fmla="*/ 0 h 42823"/>
                  <a:gd name="txR" fmla="*/ 21600 w 21600"/>
                  <a:gd name="txB" fmla="*/ 42823 h 42823"/>
                </a:gdLst>
                <a:ahLst/>
                <a:cxnLst>
                  <a:cxn ang="0">
                    <a:pos x="0" y="0"/>
                  </a:cxn>
                  <a:cxn ang="0">
                    <a:pos x="0" y="0"/>
                  </a:cxn>
                  <a:cxn ang="0">
                    <a:pos x="0" y="0"/>
                  </a:cxn>
                </a:cxnLst>
                <a:rect l="txL" t="txT" r="txR" b="txB"/>
                <a:pathLst>
                  <a:path w="21600" h="42823" fill="none">
                    <a:moveTo>
                      <a:pt x="17586" y="42822"/>
                    </a:moveTo>
                    <a:cubicBezTo>
                      <a:pt x="7385" y="40893"/>
                      <a:pt x="0" y="31980"/>
                      <a:pt x="0" y="21599"/>
                    </a:cubicBezTo>
                    <a:cubicBezTo>
                      <a:pt x="-1" y="9761"/>
                      <a:pt x="9528" y="129"/>
                      <a:pt x="21365" y="0"/>
                    </a:cubicBezTo>
                  </a:path>
                  <a:path w="21600" h="42823" stroke="0">
                    <a:moveTo>
                      <a:pt x="17586" y="42822"/>
                    </a:moveTo>
                    <a:cubicBezTo>
                      <a:pt x="7385" y="40893"/>
                      <a:pt x="0" y="31980"/>
                      <a:pt x="0" y="21599"/>
                    </a:cubicBezTo>
                    <a:cubicBezTo>
                      <a:pt x="-1" y="9761"/>
                      <a:pt x="9528" y="129"/>
                      <a:pt x="21365" y="0"/>
                    </a:cubicBezTo>
                    <a:lnTo>
                      <a:pt x="21600" y="21599"/>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90" name="Arc 21"/>
              <p:cNvSpPr/>
              <p:nvPr/>
            </p:nvSpPr>
            <p:spPr>
              <a:xfrm rot="2220000">
                <a:off x="5100" y="1414"/>
                <a:ext cx="167" cy="65"/>
              </a:xfrm>
              <a:custGeom>
                <a:avLst/>
                <a:gdLst>
                  <a:gd name="txL" fmla="*/ 0 w 43200"/>
                  <a:gd name="txT" fmla="*/ 0 h 21942"/>
                  <a:gd name="txR" fmla="*/ 43200 w 43200"/>
                  <a:gd name="txB" fmla="*/ 21942 h 21942"/>
                </a:gdLst>
                <a:ahLst/>
                <a:cxnLst>
                  <a:cxn ang="0">
                    <a:pos x="0" y="0"/>
                  </a:cxn>
                  <a:cxn ang="0">
                    <a:pos x="0" y="0"/>
                  </a:cxn>
                  <a:cxn ang="0">
                    <a:pos x="0" y="0"/>
                  </a:cxn>
                </a:cxnLst>
                <a:rect l="txL" t="txT" r="txR" b="txB"/>
                <a:pathLst>
                  <a:path w="43200" h="21942" fill="none">
                    <a:moveTo>
                      <a:pt x="43197" y="-1"/>
                    </a:moveTo>
                    <a:cubicBezTo>
                      <a:pt x="43199" y="113"/>
                      <a:pt x="43200" y="227"/>
                      <a:pt x="43200" y="342"/>
                    </a:cubicBezTo>
                    <a:cubicBezTo>
                      <a:pt x="43200" y="12271"/>
                      <a:pt x="33529" y="21942"/>
                      <a:pt x="21600" y="21942"/>
                    </a:cubicBezTo>
                    <a:cubicBezTo>
                      <a:pt x="9670" y="21942"/>
                      <a:pt x="0" y="12271"/>
                      <a:pt x="0" y="342"/>
                    </a:cubicBezTo>
                    <a:cubicBezTo>
                      <a:pt x="-1" y="229"/>
                      <a:pt x="0" y="116"/>
                      <a:pt x="2" y="3"/>
                    </a:cubicBezTo>
                  </a:path>
                  <a:path w="43200" h="21942" stroke="0">
                    <a:moveTo>
                      <a:pt x="43197" y="-1"/>
                    </a:moveTo>
                    <a:cubicBezTo>
                      <a:pt x="43199" y="113"/>
                      <a:pt x="43200" y="227"/>
                      <a:pt x="43200" y="342"/>
                    </a:cubicBezTo>
                    <a:cubicBezTo>
                      <a:pt x="43200" y="12271"/>
                      <a:pt x="33529" y="21942"/>
                      <a:pt x="21600" y="21942"/>
                    </a:cubicBezTo>
                    <a:cubicBezTo>
                      <a:pt x="9670" y="21942"/>
                      <a:pt x="0" y="12271"/>
                      <a:pt x="0" y="342"/>
                    </a:cubicBezTo>
                    <a:cubicBezTo>
                      <a:pt x="-1" y="229"/>
                      <a:pt x="0" y="116"/>
                      <a:pt x="2" y="3"/>
                    </a:cubicBezTo>
                    <a:lnTo>
                      <a:pt x="21600" y="342"/>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91" name="Arc 22"/>
              <p:cNvSpPr/>
              <p:nvPr/>
            </p:nvSpPr>
            <p:spPr>
              <a:xfrm rot="2220000">
                <a:off x="4947" y="1312"/>
                <a:ext cx="183" cy="121"/>
              </a:xfrm>
              <a:custGeom>
                <a:avLst/>
                <a:gdLst>
                  <a:gd name="txL" fmla="*/ 0 w 41984"/>
                  <a:gd name="txT" fmla="*/ 0 h 21779"/>
                  <a:gd name="txR" fmla="*/ 41984 w 41984"/>
                  <a:gd name="txB" fmla="*/ 21779 h 21779"/>
                </a:gdLst>
                <a:ahLst/>
                <a:cxnLst>
                  <a:cxn ang="0">
                    <a:pos x="0" y="0"/>
                  </a:cxn>
                  <a:cxn ang="0">
                    <a:pos x="0" y="0"/>
                  </a:cxn>
                  <a:cxn ang="0">
                    <a:pos x="0" y="0"/>
                  </a:cxn>
                </a:cxnLst>
                <a:rect l="txL" t="txT" r="txR" b="txB"/>
                <a:pathLst>
                  <a:path w="41984" h="21779" fill="none">
                    <a:moveTo>
                      <a:pt x="41983" y="-1"/>
                    </a:moveTo>
                    <a:cubicBezTo>
                      <a:pt x="41983" y="59"/>
                      <a:pt x="41984" y="119"/>
                      <a:pt x="41984" y="179"/>
                    </a:cubicBezTo>
                    <a:cubicBezTo>
                      <a:pt x="41984" y="12108"/>
                      <a:pt x="32313" y="21779"/>
                      <a:pt x="20384" y="21779"/>
                    </a:cubicBezTo>
                    <a:cubicBezTo>
                      <a:pt x="11209" y="21779"/>
                      <a:pt x="3035" y="15983"/>
                      <a:pt x="0" y="7324"/>
                    </a:cubicBezTo>
                  </a:path>
                  <a:path w="41984" h="21779" stroke="0">
                    <a:moveTo>
                      <a:pt x="41983" y="-1"/>
                    </a:moveTo>
                    <a:cubicBezTo>
                      <a:pt x="41983" y="59"/>
                      <a:pt x="41984" y="119"/>
                      <a:pt x="41984" y="179"/>
                    </a:cubicBezTo>
                    <a:cubicBezTo>
                      <a:pt x="41984" y="12108"/>
                      <a:pt x="32313" y="21779"/>
                      <a:pt x="20384" y="21779"/>
                    </a:cubicBezTo>
                    <a:cubicBezTo>
                      <a:pt x="11209" y="21779"/>
                      <a:pt x="3035" y="15983"/>
                      <a:pt x="0" y="7324"/>
                    </a:cubicBezTo>
                    <a:lnTo>
                      <a:pt x="20384" y="179"/>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grpSp>
          <p:nvGrpSpPr>
            <p:cNvPr id="171079" name="Group 23"/>
            <p:cNvGrpSpPr/>
            <p:nvPr/>
          </p:nvGrpSpPr>
          <p:grpSpPr>
            <a:xfrm>
              <a:off x="4948" y="1616"/>
              <a:ext cx="337" cy="317"/>
              <a:chOff x="4948" y="1616"/>
              <a:chExt cx="337" cy="317"/>
            </a:xfrm>
          </p:grpSpPr>
          <p:sp>
            <p:nvSpPr>
              <p:cNvPr id="171086" name="Arc 24"/>
              <p:cNvSpPr/>
              <p:nvPr/>
            </p:nvSpPr>
            <p:spPr>
              <a:xfrm rot="10800000">
                <a:off x="5192" y="1616"/>
                <a:ext cx="93" cy="171"/>
              </a:xfrm>
              <a:custGeom>
                <a:avLst/>
                <a:gdLst>
                  <a:gd name="txL" fmla="*/ 0 w 21835"/>
                  <a:gd name="txT" fmla="*/ 0 h 42866"/>
                  <a:gd name="txR" fmla="*/ 21835 w 21835"/>
                  <a:gd name="txB" fmla="*/ 42866 h 42866"/>
                </a:gdLst>
                <a:ahLst/>
                <a:cxnLst>
                  <a:cxn ang="0">
                    <a:pos x="0" y="0"/>
                  </a:cxn>
                  <a:cxn ang="0">
                    <a:pos x="0" y="0"/>
                  </a:cxn>
                  <a:cxn ang="0">
                    <a:pos x="0" y="0"/>
                  </a:cxn>
                </a:cxnLst>
                <a:rect l="txL" t="txT" r="txR" b="txB"/>
                <a:pathLst>
                  <a:path w="21835" h="42866" fill="none">
                    <a:moveTo>
                      <a:pt x="0" y="1"/>
                    </a:moveTo>
                    <a:cubicBezTo>
                      <a:pt x="78" y="0"/>
                      <a:pt x="156" y="-1"/>
                      <a:pt x="235" y="0"/>
                    </a:cubicBezTo>
                    <a:cubicBezTo>
                      <a:pt x="12164" y="0"/>
                      <a:pt x="21835" y="9670"/>
                      <a:pt x="21835" y="21600"/>
                    </a:cubicBezTo>
                    <a:cubicBezTo>
                      <a:pt x="21835" y="32068"/>
                      <a:pt x="14327" y="41030"/>
                      <a:pt x="4020" y="42865"/>
                    </a:cubicBezTo>
                  </a:path>
                  <a:path w="21835" h="42866" stroke="0">
                    <a:moveTo>
                      <a:pt x="0" y="1"/>
                    </a:moveTo>
                    <a:cubicBezTo>
                      <a:pt x="78" y="0"/>
                      <a:pt x="156" y="-1"/>
                      <a:pt x="235" y="0"/>
                    </a:cubicBezTo>
                    <a:cubicBezTo>
                      <a:pt x="12164" y="0"/>
                      <a:pt x="21835" y="9670"/>
                      <a:pt x="21835" y="21600"/>
                    </a:cubicBezTo>
                    <a:cubicBezTo>
                      <a:pt x="21835" y="32068"/>
                      <a:pt x="14327" y="41030"/>
                      <a:pt x="4020" y="42865"/>
                    </a:cubicBezTo>
                    <a:lnTo>
                      <a:pt x="235" y="2160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1087" name="Arc 25"/>
              <p:cNvSpPr/>
              <p:nvPr/>
            </p:nvSpPr>
            <p:spPr>
              <a:xfrm rot="8580000">
                <a:off x="5104" y="1768"/>
                <a:ext cx="167" cy="65"/>
              </a:xfrm>
              <a:custGeom>
                <a:avLst/>
                <a:gdLst>
                  <a:gd name="txL" fmla="*/ 0 w 43200"/>
                  <a:gd name="txT" fmla="*/ 0 h 21942"/>
                  <a:gd name="txR" fmla="*/ 43200 w 43200"/>
                  <a:gd name="txB" fmla="*/ 21942 h 21942"/>
                </a:gdLst>
                <a:ahLst/>
                <a:cxnLst>
                  <a:cxn ang="0">
                    <a:pos x="0" y="0"/>
                  </a:cxn>
                  <a:cxn ang="0">
                    <a:pos x="0" y="0"/>
                  </a:cxn>
                  <a:cxn ang="0">
                    <a:pos x="0" y="0"/>
                  </a:cxn>
                </a:cxnLst>
                <a:rect l="txL" t="txT" r="txR" b="txB"/>
                <a:pathLst>
                  <a:path w="43200" h="21942" fill="none">
                    <a:moveTo>
                      <a:pt x="43197" y="-1"/>
                    </a:moveTo>
                    <a:cubicBezTo>
                      <a:pt x="43199" y="113"/>
                      <a:pt x="43200" y="227"/>
                      <a:pt x="43200" y="342"/>
                    </a:cubicBezTo>
                    <a:cubicBezTo>
                      <a:pt x="43200" y="12271"/>
                      <a:pt x="33529" y="21942"/>
                      <a:pt x="21600" y="21942"/>
                    </a:cubicBezTo>
                    <a:cubicBezTo>
                      <a:pt x="9670" y="21942"/>
                      <a:pt x="0" y="12271"/>
                      <a:pt x="0" y="342"/>
                    </a:cubicBezTo>
                    <a:cubicBezTo>
                      <a:pt x="-1" y="229"/>
                      <a:pt x="0" y="116"/>
                      <a:pt x="2" y="3"/>
                    </a:cubicBezTo>
                  </a:path>
                  <a:path w="43200" h="21942" stroke="0">
                    <a:moveTo>
                      <a:pt x="43197" y="-1"/>
                    </a:moveTo>
                    <a:cubicBezTo>
                      <a:pt x="43199" y="113"/>
                      <a:pt x="43200" y="227"/>
                      <a:pt x="43200" y="342"/>
                    </a:cubicBezTo>
                    <a:cubicBezTo>
                      <a:pt x="43200" y="12271"/>
                      <a:pt x="33529" y="21942"/>
                      <a:pt x="21600" y="21942"/>
                    </a:cubicBezTo>
                    <a:cubicBezTo>
                      <a:pt x="9670" y="21942"/>
                      <a:pt x="0" y="12271"/>
                      <a:pt x="0" y="342"/>
                    </a:cubicBezTo>
                    <a:cubicBezTo>
                      <a:pt x="-1" y="229"/>
                      <a:pt x="0" y="116"/>
                      <a:pt x="2" y="3"/>
                    </a:cubicBezTo>
                    <a:lnTo>
                      <a:pt x="21600" y="342"/>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1088" name="Arc 26"/>
              <p:cNvSpPr/>
              <p:nvPr/>
            </p:nvSpPr>
            <p:spPr>
              <a:xfrm rot="8580000">
                <a:off x="4948" y="1813"/>
                <a:ext cx="183" cy="120"/>
              </a:xfrm>
              <a:custGeom>
                <a:avLst/>
                <a:gdLst>
                  <a:gd name="txL" fmla="*/ 0 w 41936"/>
                  <a:gd name="txT" fmla="*/ 0 h 21600"/>
                  <a:gd name="txR" fmla="*/ 41936 w 41936"/>
                  <a:gd name="txB" fmla="*/ 21600 h 21600"/>
                </a:gdLst>
                <a:ahLst/>
                <a:cxnLst>
                  <a:cxn ang="0">
                    <a:pos x="0" y="0"/>
                  </a:cxn>
                  <a:cxn ang="0">
                    <a:pos x="0" y="0"/>
                  </a:cxn>
                  <a:cxn ang="0">
                    <a:pos x="0" y="0"/>
                  </a:cxn>
                </a:cxnLst>
                <a:rect l="txL" t="txT" r="txR" b="txB"/>
                <a:pathLst>
                  <a:path w="41936" h="21600" fill="none">
                    <a:moveTo>
                      <a:pt x="41936" y="7280"/>
                    </a:moveTo>
                    <a:cubicBezTo>
                      <a:pt x="38861" y="15868"/>
                      <a:pt x="30722" y="21599"/>
                      <a:pt x="21600" y="21600"/>
                    </a:cubicBezTo>
                    <a:cubicBezTo>
                      <a:pt x="9670" y="21600"/>
                      <a:pt x="0" y="11929"/>
                      <a:pt x="0" y="0"/>
                    </a:cubicBezTo>
                  </a:path>
                  <a:path w="41936" h="21600" stroke="0">
                    <a:moveTo>
                      <a:pt x="41936" y="7280"/>
                    </a:moveTo>
                    <a:cubicBezTo>
                      <a:pt x="38861" y="15868"/>
                      <a:pt x="30722" y="21599"/>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grpSp>
        <p:sp>
          <p:nvSpPr>
            <p:cNvPr id="171080" name="Arc 27"/>
            <p:cNvSpPr/>
            <p:nvPr/>
          </p:nvSpPr>
          <p:spPr>
            <a:xfrm>
              <a:off x="4013" y="1497"/>
              <a:ext cx="92" cy="150"/>
            </a:xfrm>
            <a:custGeom>
              <a:avLst/>
              <a:gdLst>
                <a:gd name="txL" fmla="*/ 0 w 21600"/>
                <a:gd name="txT" fmla="*/ 0 h 39722"/>
                <a:gd name="txR" fmla="*/ 21600 w 21600"/>
                <a:gd name="txB" fmla="*/ 39722 h 39722"/>
              </a:gdLst>
              <a:ahLst/>
              <a:cxnLst>
                <a:cxn ang="0">
                  <a:pos x="0" y="0"/>
                </a:cxn>
                <a:cxn ang="0">
                  <a:pos x="0" y="0"/>
                </a:cxn>
                <a:cxn ang="0">
                  <a:pos x="0" y="0"/>
                </a:cxn>
              </a:cxnLst>
              <a:rect l="txL" t="txT" r="txR" b="txB"/>
              <a:pathLst>
                <a:path w="21600" h="39722" fill="none">
                  <a:moveTo>
                    <a:pt x="11213" y="0"/>
                  </a:moveTo>
                  <a:cubicBezTo>
                    <a:pt x="17662" y="3917"/>
                    <a:pt x="21600" y="10915"/>
                    <a:pt x="21600" y="18461"/>
                  </a:cubicBezTo>
                  <a:cubicBezTo>
                    <a:pt x="21600" y="28919"/>
                    <a:pt x="14107" y="37875"/>
                    <a:pt x="3813" y="39721"/>
                  </a:cubicBezTo>
                </a:path>
                <a:path w="21600" h="39722" stroke="0">
                  <a:moveTo>
                    <a:pt x="11213" y="0"/>
                  </a:moveTo>
                  <a:cubicBezTo>
                    <a:pt x="17662" y="3917"/>
                    <a:pt x="21600" y="10915"/>
                    <a:pt x="21600" y="18461"/>
                  </a:cubicBezTo>
                  <a:cubicBezTo>
                    <a:pt x="21600" y="28919"/>
                    <a:pt x="14107" y="37875"/>
                    <a:pt x="3813" y="39721"/>
                  </a:cubicBezTo>
                  <a:lnTo>
                    <a:pt x="0" y="18461"/>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81" name="Arc 28"/>
            <p:cNvSpPr/>
            <p:nvPr/>
          </p:nvSpPr>
          <p:spPr>
            <a:xfrm rot="-2220000">
              <a:off x="4029" y="1430"/>
              <a:ext cx="167" cy="66"/>
            </a:xfrm>
            <a:custGeom>
              <a:avLst/>
              <a:gdLst>
                <a:gd name="txL" fmla="*/ 0 w 43200"/>
                <a:gd name="txT" fmla="*/ 0 h 22271"/>
                <a:gd name="txR" fmla="*/ 43200 w 43200"/>
                <a:gd name="txB" fmla="*/ 22271 h 22271"/>
              </a:gdLst>
              <a:ahLst/>
              <a:cxnLst>
                <a:cxn ang="0">
                  <a:pos x="0" y="0"/>
                </a:cxn>
                <a:cxn ang="0">
                  <a:pos x="0" y="0"/>
                </a:cxn>
                <a:cxn ang="0">
                  <a:pos x="0" y="0"/>
                </a:cxn>
              </a:cxnLst>
              <a:rect l="txL" t="txT" r="txR" b="txB"/>
              <a:pathLst>
                <a:path w="43200" h="22271" fill="none">
                  <a:moveTo>
                    <a:pt x="43200" y="671"/>
                  </a:moveTo>
                  <a:cubicBezTo>
                    <a:pt x="43200" y="12600"/>
                    <a:pt x="33529" y="22271"/>
                    <a:pt x="21600" y="22271"/>
                  </a:cubicBezTo>
                  <a:cubicBezTo>
                    <a:pt x="9670" y="22271"/>
                    <a:pt x="0" y="12600"/>
                    <a:pt x="0" y="671"/>
                  </a:cubicBezTo>
                  <a:cubicBezTo>
                    <a:pt x="-1" y="447"/>
                    <a:pt x="3" y="223"/>
                    <a:pt x="10" y="0"/>
                  </a:cubicBezTo>
                </a:path>
                <a:path w="43200" h="22271" stroke="0">
                  <a:moveTo>
                    <a:pt x="43200" y="671"/>
                  </a:moveTo>
                  <a:cubicBezTo>
                    <a:pt x="43200" y="12600"/>
                    <a:pt x="33529" y="22271"/>
                    <a:pt x="21600" y="22271"/>
                  </a:cubicBezTo>
                  <a:cubicBezTo>
                    <a:pt x="9670" y="22271"/>
                    <a:pt x="0" y="12600"/>
                    <a:pt x="0" y="671"/>
                  </a:cubicBezTo>
                  <a:cubicBezTo>
                    <a:pt x="-1" y="447"/>
                    <a:pt x="3" y="223"/>
                    <a:pt x="10" y="0"/>
                  </a:cubicBezTo>
                  <a:lnTo>
                    <a:pt x="21600" y="671"/>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82" name="Arc 29"/>
            <p:cNvSpPr/>
            <p:nvPr/>
          </p:nvSpPr>
          <p:spPr>
            <a:xfrm rot="-2220000">
              <a:off x="4167" y="1328"/>
              <a:ext cx="183" cy="120"/>
            </a:xfrm>
            <a:custGeom>
              <a:avLst/>
              <a:gdLst>
                <a:gd name="txL" fmla="*/ 0 w 41949"/>
                <a:gd name="txT" fmla="*/ 0 h 21600"/>
                <a:gd name="txR" fmla="*/ 41949 w 41949"/>
                <a:gd name="txB" fmla="*/ 21600 h 21600"/>
              </a:gdLst>
              <a:ahLst/>
              <a:cxnLst>
                <a:cxn ang="0">
                  <a:pos x="0" y="0"/>
                </a:cxn>
                <a:cxn ang="0">
                  <a:pos x="0" y="0"/>
                </a:cxn>
                <a:cxn ang="0">
                  <a:pos x="0" y="0"/>
                </a:cxn>
              </a:cxnLst>
              <a:rect l="txL" t="txT" r="txR" b="txB"/>
              <a:pathLst>
                <a:path w="41949" h="21600" fill="none">
                  <a:moveTo>
                    <a:pt x="41948" y="7244"/>
                  </a:moveTo>
                  <a:cubicBezTo>
                    <a:pt x="38884" y="15851"/>
                    <a:pt x="30736" y="21599"/>
                    <a:pt x="21600" y="21600"/>
                  </a:cubicBezTo>
                  <a:cubicBezTo>
                    <a:pt x="9670" y="21600"/>
                    <a:pt x="0" y="11929"/>
                    <a:pt x="0" y="0"/>
                  </a:cubicBezTo>
                </a:path>
                <a:path w="41949" h="21600" stroke="0">
                  <a:moveTo>
                    <a:pt x="41948" y="7244"/>
                  </a:moveTo>
                  <a:cubicBezTo>
                    <a:pt x="38884" y="15851"/>
                    <a:pt x="30736" y="21599"/>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83" name="Arc 30"/>
            <p:cNvSpPr/>
            <p:nvPr/>
          </p:nvSpPr>
          <p:spPr>
            <a:xfrm rot="10800000">
              <a:off x="4015" y="1637"/>
              <a:ext cx="90" cy="158"/>
            </a:xfrm>
            <a:custGeom>
              <a:avLst/>
              <a:gdLst>
                <a:gd name="txL" fmla="*/ 0 w 21600"/>
                <a:gd name="txT" fmla="*/ 0 h 42844"/>
                <a:gd name="txR" fmla="*/ 21600 w 21600"/>
                <a:gd name="txB" fmla="*/ 42844 h 42844"/>
              </a:gdLst>
              <a:ahLst/>
              <a:cxnLst>
                <a:cxn ang="0">
                  <a:pos x="0" y="0"/>
                </a:cxn>
                <a:cxn ang="0">
                  <a:pos x="0" y="0"/>
                </a:cxn>
                <a:cxn ang="0">
                  <a:pos x="0" y="0"/>
                </a:cxn>
              </a:cxnLst>
              <a:rect l="txL" t="txT" r="txR" b="txB"/>
              <a:pathLst>
                <a:path w="21600" h="42844" fill="none">
                  <a:moveTo>
                    <a:pt x="17700" y="42843"/>
                  </a:moveTo>
                  <a:cubicBezTo>
                    <a:pt x="7446" y="40961"/>
                    <a:pt x="0" y="32024"/>
                    <a:pt x="0" y="21599"/>
                  </a:cubicBezTo>
                  <a:cubicBezTo>
                    <a:pt x="-1" y="9762"/>
                    <a:pt x="9526" y="130"/>
                    <a:pt x="21362" y="0"/>
                  </a:cubicBezTo>
                </a:path>
                <a:path w="21600" h="42844" stroke="0">
                  <a:moveTo>
                    <a:pt x="17700" y="42843"/>
                  </a:moveTo>
                  <a:cubicBezTo>
                    <a:pt x="7446" y="40961"/>
                    <a:pt x="0" y="32024"/>
                    <a:pt x="0" y="21599"/>
                  </a:cubicBezTo>
                  <a:cubicBezTo>
                    <a:pt x="-1" y="9762"/>
                    <a:pt x="9526" y="130"/>
                    <a:pt x="21362" y="0"/>
                  </a:cubicBezTo>
                  <a:lnTo>
                    <a:pt x="21600" y="21599"/>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1084" name="Arc 31"/>
            <p:cNvSpPr/>
            <p:nvPr/>
          </p:nvSpPr>
          <p:spPr>
            <a:xfrm rot="-8580000">
              <a:off x="4030" y="1778"/>
              <a:ext cx="165" cy="62"/>
            </a:xfrm>
            <a:custGeom>
              <a:avLst/>
              <a:gdLst>
                <a:gd name="txL" fmla="*/ 0 w 43200"/>
                <a:gd name="txT" fmla="*/ 0 h 21959"/>
                <a:gd name="txR" fmla="*/ 43200 w 43200"/>
                <a:gd name="txB" fmla="*/ 21959 h 21959"/>
              </a:gdLst>
              <a:ahLst/>
              <a:cxnLst>
                <a:cxn ang="0">
                  <a:pos x="0" y="0"/>
                </a:cxn>
                <a:cxn ang="0">
                  <a:pos x="0" y="0"/>
                </a:cxn>
                <a:cxn ang="0">
                  <a:pos x="0" y="0"/>
                </a:cxn>
              </a:cxnLst>
              <a:rect l="txL" t="txT" r="txR" b="txB"/>
              <a:pathLst>
                <a:path w="43200" h="21959" fill="none">
                  <a:moveTo>
                    <a:pt x="43197" y="-1"/>
                  </a:moveTo>
                  <a:cubicBezTo>
                    <a:pt x="43199" y="119"/>
                    <a:pt x="43200" y="239"/>
                    <a:pt x="43200" y="359"/>
                  </a:cubicBezTo>
                  <a:cubicBezTo>
                    <a:pt x="43200" y="12288"/>
                    <a:pt x="33529" y="21959"/>
                    <a:pt x="21600" y="21959"/>
                  </a:cubicBezTo>
                  <a:cubicBezTo>
                    <a:pt x="9670" y="21959"/>
                    <a:pt x="0" y="12288"/>
                    <a:pt x="0" y="359"/>
                  </a:cubicBezTo>
                  <a:cubicBezTo>
                    <a:pt x="-1" y="240"/>
                    <a:pt x="0" y="122"/>
                    <a:pt x="2" y="3"/>
                  </a:cubicBezTo>
                </a:path>
                <a:path w="43200" h="21959" stroke="0">
                  <a:moveTo>
                    <a:pt x="43197" y="-1"/>
                  </a:moveTo>
                  <a:cubicBezTo>
                    <a:pt x="43199" y="119"/>
                    <a:pt x="43200" y="239"/>
                    <a:pt x="43200" y="359"/>
                  </a:cubicBezTo>
                  <a:cubicBezTo>
                    <a:pt x="43200" y="12288"/>
                    <a:pt x="33529" y="21959"/>
                    <a:pt x="21600" y="21959"/>
                  </a:cubicBezTo>
                  <a:cubicBezTo>
                    <a:pt x="9670" y="21959"/>
                    <a:pt x="0" y="12288"/>
                    <a:pt x="0" y="359"/>
                  </a:cubicBezTo>
                  <a:cubicBezTo>
                    <a:pt x="-1" y="240"/>
                    <a:pt x="0" y="122"/>
                    <a:pt x="2" y="3"/>
                  </a:cubicBezTo>
                  <a:lnTo>
                    <a:pt x="21600" y="359"/>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1085" name="Arc 32"/>
            <p:cNvSpPr/>
            <p:nvPr/>
          </p:nvSpPr>
          <p:spPr>
            <a:xfrm rot="-8580000">
              <a:off x="4165" y="1822"/>
              <a:ext cx="181" cy="113"/>
            </a:xfrm>
            <a:custGeom>
              <a:avLst/>
              <a:gdLst>
                <a:gd name="txL" fmla="*/ 0 w 41953"/>
                <a:gd name="txT" fmla="*/ 0 h 21600"/>
                <a:gd name="txR" fmla="*/ 41953 w 41953"/>
                <a:gd name="txB" fmla="*/ 21600 h 21600"/>
              </a:gdLst>
              <a:ahLst/>
              <a:cxnLst>
                <a:cxn ang="0">
                  <a:pos x="0" y="0"/>
                </a:cxn>
                <a:cxn ang="0">
                  <a:pos x="0" y="0"/>
                </a:cxn>
                <a:cxn ang="0">
                  <a:pos x="0" y="0"/>
                </a:cxn>
              </a:cxnLst>
              <a:rect l="txL" t="txT" r="txR" b="txB"/>
              <a:pathLst>
                <a:path w="41953" h="21600" fill="none">
                  <a:moveTo>
                    <a:pt x="41953" y="0"/>
                  </a:moveTo>
                  <a:cubicBezTo>
                    <a:pt x="41953" y="11929"/>
                    <a:pt x="32282" y="21600"/>
                    <a:pt x="20353" y="21600"/>
                  </a:cubicBezTo>
                  <a:cubicBezTo>
                    <a:pt x="11212" y="21600"/>
                    <a:pt x="3060" y="15846"/>
                    <a:pt x="0" y="7232"/>
                  </a:cubicBezTo>
                </a:path>
                <a:path w="41953" h="21600" stroke="0">
                  <a:moveTo>
                    <a:pt x="41953" y="0"/>
                  </a:moveTo>
                  <a:cubicBezTo>
                    <a:pt x="41953" y="11929"/>
                    <a:pt x="32282" y="21600"/>
                    <a:pt x="20353" y="21600"/>
                  </a:cubicBezTo>
                  <a:cubicBezTo>
                    <a:pt x="11212" y="21600"/>
                    <a:pt x="3060" y="15846"/>
                    <a:pt x="0" y="7232"/>
                  </a:cubicBezTo>
                  <a:lnTo>
                    <a:pt x="20353"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grpSp>
      <p:sp>
        <p:nvSpPr>
          <p:cNvPr id="171016" name="Freeform 33"/>
          <p:cNvSpPr/>
          <p:nvPr/>
        </p:nvSpPr>
        <p:spPr>
          <a:xfrm>
            <a:off x="6754813" y="3416300"/>
            <a:ext cx="2482850" cy="1108075"/>
          </a:xfrm>
          <a:custGeom>
            <a:avLst/>
            <a:gdLst>
              <a:gd name="txL" fmla="*/ 0 w 1443"/>
              <a:gd name="txT" fmla="*/ 0 h 698"/>
              <a:gd name="txR" fmla="*/ 1443 w 1443"/>
              <a:gd name="txB" fmla="*/ 698 h 698"/>
            </a:gdLst>
            <a:ahLst/>
            <a:cxnLst>
              <a:cxn ang="0">
                <a:pos x="420394820" y="315018727"/>
              </a:cxn>
              <a:cxn ang="0">
                <a:pos x="568419538" y="287297811"/>
              </a:cxn>
              <a:cxn ang="0">
                <a:pos x="757893793" y="320059037"/>
              </a:cxn>
              <a:cxn ang="0">
                <a:pos x="944407082" y="226814082"/>
              </a:cxn>
              <a:cxn ang="0">
                <a:pos x="1000655746" y="63003115"/>
              </a:cxn>
              <a:cxn ang="0">
                <a:pos x="1181248180" y="108367524"/>
              </a:cxn>
              <a:cxn ang="0">
                <a:pos x="1364800073" y="70564375"/>
              </a:cxn>
              <a:cxn ang="0">
                <a:pos x="1512826405" y="85685307"/>
              </a:cxn>
              <a:cxn ang="0">
                <a:pos x="1693418838" y="168851253"/>
              </a:cxn>
              <a:cxn ang="0">
                <a:pos x="1888814164" y="141128750"/>
              </a:cxn>
              <a:cxn ang="0">
                <a:pos x="2024997494" y="20161249"/>
              </a:cxn>
              <a:cxn ang="0">
                <a:pos x="2147483647" y="95765929"/>
              </a:cxn>
              <a:cxn ang="0">
                <a:pos x="2147483647" y="63003115"/>
              </a:cxn>
              <a:cxn ang="0">
                <a:pos x="2147483647" y="103327189"/>
              </a:cxn>
              <a:cxn ang="0">
                <a:pos x="2147483647" y="136088440"/>
              </a:cxn>
              <a:cxn ang="0">
                <a:pos x="2147483647" y="15120938"/>
              </a:cxn>
              <a:cxn ang="0">
                <a:pos x="2147483647" y="95765929"/>
              </a:cxn>
              <a:cxn ang="0">
                <a:pos x="2147483647" y="103327189"/>
              </a:cxn>
              <a:cxn ang="0">
                <a:pos x="2147483647" y="156249682"/>
              </a:cxn>
              <a:cxn ang="0">
                <a:pos x="2147483647" y="254534998"/>
              </a:cxn>
              <a:cxn ang="0">
                <a:pos x="2147483647" y="249494687"/>
              </a:cxn>
              <a:cxn ang="0">
                <a:pos x="2147483647" y="249494687"/>
              </a:cxn>
              <a:cxn ang="0">
                <a:pos x="2147483647" y="380544354"/>
              </a:cxn>
              <a:cxn ang="0">
                <a:pos x="2147483647" y="435987871"/>
              </a:cxn>
              <a:cxn ang="0">
                <a:pos x="2147483647" y="572074673"/>
              </a:cxn>
              <a:cxn ang="0">
                <a:pos x="2147483647" y="735885566"/>
              </a:cxn>
              <a:cxn ang="0">
                <a:pos x="2147483647" y="854333861"/>
              </a:cxn>
              <a:cxn ang="0">
                <a:pos x="2147483647" y="965219109"/>
              </a:cxn>
              <a:cxn ang="0">
                <a:pos x="2147483647" y="1134070313"/>
              </a:cxn>
              <a:cxn ang="0">
                <a:pos x="2147483647" y="1260078081"/>
              </a:cxn>
              <a:cxn ang="0">
                <a:pos x="2147483647" y="1323082759"/>
              </a:cxn>
              <a:cxn ang="0">
                <a:pos x="2147483647" y="1486892064"/>
              </a:cxn>
              <a:cxn ang="0">
                <a:pos x="2147483647" y="1509574256"/>
              </a:cxn>
              <a:cxn ang="0">
                <a:pos x="2147483647" y="1471771132"/>
              </a:cxn>
              <a:cxn ang="0">
                <a:pos x="2147483647" y="1494453324"/>
              </a:cxn>
              <a:cxn ang="0">
                <a:pos x="2147483647" y="1650702957"/>
              </a:cxn>
              <a:cxn ang="0">
                <a:pos x="2147483647" y="1691025840"/>
              </a:cxn>
              <a:cxn ang="0">
                <a:pos x="2147483647" y="1645662646"/>
              </a:cxn>
              <a:cxn ang="0">
                <a:pos x="2147483647" y="1738907998"/>
              </a:cxn>
              <a:cxn ang="0">
                <a:pos x="2147483647" y="1650702957"/>
              </a:cxn>
              <a:cxn ang="0">
                <a:pos x="2147483647" y="1597778901"/>
              </a:cxn>
              <a:cxn ang="0">
                <a:pos x="2147483647" y="1728827377"/>
              </a:cxn>
              <a:cxn ang="0">
                <a:pos x="2147483647" y="1645662646"/>
              </a:cxn>
              <a:cxn ang="0">
                <a:pos x="2057563596" y="1723787066"/>
              </a:cxn>
              <a:cxn ang="0">
                <a:pos x="1903616625" y="1592738590"/>
              </a:cxn>
              <a:cxn ang="0">
                <a:pos x="1723023761" y="1565017674"/>
              </a:cxn>
              <a:cxn ang="0">
                <a:pos x="1557235508" y="1668343648"/>
              </a:cxn>
              <a:cxn ang="0">
                <a:pos x="1429932278" y="1706146772"/>
              </a:cxn>
              <a:cxn ang="0">
                <a:pos x="1281905947" y="1592738590"/>
              </a:cxn>
              <a:cxn ang="0">
                <a:pos x="1092433413" y="1635582025"/>
              </a:cxn>
              <a:cxn ang="0">
                <a:pos x="962169003" y="1658262629"/>
              </a:cxn>
              <a:cxn ang="0">
                <a:pos x="879274662" y="1499493635"/>
              </a:cxn>
              <a:cxn ang="0">
                <a:pos x="689802127" y="1461690511"/>
              </a:cxn>
              <a:cxn ang="0">
                <a:pos x="497368413" y="1537295172"/>
              </a:cxn>
              <a:cxn ang="0">
                <a:pos x="349341974" y="1439009906"/>
              </a:cxn>
              <a:cxn ang="0">
                <a:pos x="195394949" y="1302921516"/>
              </a:cxn>
              <a:cxn ang="0">
                <a:pos x="112499075" y="1237395889"/>
              </a:cxn>
              <a:cxn ang="0">
                <a:pos x="156908206" y="1078626895"/>
              </a:cxn>
              <a:cxn ang="0">
                <a:pos x="50328037" y="932457883"/>
              </a:cxn>
              <a:cxn ang="0">
                <a:pos x="121380923" y="821570849"/>
              </a:cxn>
              <a:cxn ang="0">
                <a:pos x="165790027" y="670361526"/>
              </a:cxn>
              <a:cxn ang="0">
                <a:pos x="100657795" y="521671566"/>
              </a:cxn>
            </a:cxnLst>
            <a:rect l="txL" t="txT" r="txR" b="txB"/>
            <a:pathLst>
              <a:path w="1443" h="698">
                <a:moveTo>
                  <a:pt x="62" y="199"/>
                </a:moveTo>
                <a:lnTo>
                  <a:pt x="71" y="194"/>
                </a:lnTo>
                <a:lnTo>
                  <a:pt x="77" y="192"/>
                </a:lnTo>
                <a:lnTo>
                  <a:pt x="84" y="190"/>
                </a:lnTo>
                <a:lnTo>
                  <a:pt x="127" y="155"/>
                </a:lnTo>
                <a:lnTo>
                  <a:pt x="131" y="149"/>
                </a:lnTo>
                <a:lnTo>
                  <a:pt x="138" y="145"/>
                </a:lnTo>
                <a:lnTo>
                  <a:pt x="138" y="138"/>
                </a:lnTo>
                <a:lnTo>
                  <a:pt x="140" y="132"/>
                </a:lnTo>
                <a:lnTo>
                  <a:pt x="142" y="125"/>
                </a:lnTo>
                <a:lnTo>
                  <a:pt x="144" y="119"/>
                </a:lnTo>
                <a:lnTo>
                  <a:pt x="148" y="112"/>
                </a:lnTo>
                <a:lnTo>
                  <a:pt x="151" y="106"/>
                </a:lnTo>
                <a:lnTo>
                  <a:pt x="155" y="99"/>
                </a:lnTo>
                <a:lnTo>
                  <a:pt x="161" y="97"/>
                </a:lnTo>
                <a:lnTo>
                  <a:pt x="166" y="103"/>
                </a:lnTo>
                <a:lnTo>
                  <a:pt x="172" y="108"/>
                </a:lnTo>
                <a:lnTo>
                  <a:pt x="179" y="110"/>
                </a:lnTo>
                <a:lnTo>
                  <a:pt x="185" y="112"/>
                </a:lnTo>
                <a:lnTo>
                  <a:pt x="192" y="114"/>
                </a:lnTo>
                <a:lnTo>
                  <a:pt x="198" y="116"/>
                </a:lnTo>
                <a:lnTo>
                  <a:pt x="205" y="119"/>
                </a:lnTo>
                <a:lnTo>
                  <a:pt x="211" y="119"/>
                </a:lnTo>
                <a:lnTo>
                  <a:pt x="218" y="121"/>
                </a:lnTo>
                <a:lnTo>
                  <a:pt x="224" y="125"/>
                </a:lnTo>
                <a:lnTo>
                  <a:pt x="230" y="127"/>
                </a:lnTo>
                <a:lnTo>
                  <a:pt x="237" y="129"/>
                </a:lnTo>
                <a:lnTo>
                  <a:pt x="243" y="129"/>
                </a:lnTo>
                <a:lnTo>
                  <a:pt x="250" y="129"/>
                </a:lnTo>
                <a:lnTo>
                  <a:pt x="256" y="127"/>
                </a:lnTo>
                <a:lnTo>
                  <a:pt x="263" y="127"/>
                </a:lnTo>
                <a:lnTo>
                  <a:pt x="269" y="125"/>
                </a:lnTo>
                <a:lnTo>
                  <a:pt x="276" y="123"/>
                </a:lnTo>
                <a:lnTo>
                  <a:pt x="282" y="119"/>
                </a:lnTo>
                <a:lnTo>
                  <a:pt x="289" y="114"/>
                </a:lnTo>
                <a:lnTo>
                  <a:pt x="295" y="108"/>
                </a:lnTo>
                <a:lnTo>
                  <a:pt x="302" y="106"/>
                </a:lnTo>
                <a:lnTo>
                  <a:pt x="308" y="101"/>
                </a:lnTo>
                <a:lnTo>
                  <a:pt x="313" y="95"/>
                </a:lnTo>
                <a:lnTo>
                  <a:pt x="319" y="90"/>
                </a:lnTo>
                <a:lnTo>
                  <a:pt x="323" y="84"/>
                </a:lnTo>
                <a:lnTo>
                  <a:pt x="328" y="77"/>
                </a:lnTo>
                <a:lnTo>
                  <a:pt x="330" y="71"/>
                </a:lnTo>
                <a:lnTo>
                  <a:pt x="328" y="64"/>
                </a:lnTo>
                <a:lnTo>
                  <a:pt x="328" y="58"/>
                </a:lnTo>
                <a:lnTo>
                  <a:pt x="330" y="51"/>
                </a:lnTo>
                <a:lnTo>
                  <a:pt x="330" y="45"/>
                </a:lnTo>
                <a:lnTo>
                  <a:pt x="334" y="38"/>
                </a:lnTo>
                <a:lnTo>
                  <a:pt x="336" y="32"/>
                </a:lnTo>
                <a:lnTo>
                  <a:pt x="338" y="25"/>
                </a:lnTo>
                <a:lnTo>
                  <a:pt x="341" y="19"/>
                </a:lnTo>
                <a:lnTo>
                  <a:pt x="347" y="23"/>
                </a:lnTo>
                <a:lnTo>
                  <a:pt x="354" y="28"/>
                </a:lnTo>
                <a:lnTo>
                  <a:pt x="360" y="34"/>
                </a:lnTo>
                <a:lnTo>
                  <a:pt x="366" y="38"/>
                </a:lnTo>
                <a:lnTo>
                  <a:pt x="373" y="41"/>
                </a:lnTo>
                <a:lnTo>
                  <a:pt x="379" y="41"/>
                </a:lnTo>
                <a:lnTo>
                  <a:pt x="386" y="41"/>
                </a:lnTo>
                <a:lnTo>
                  <a:pt x="392" y="43"/>
                </a:lnTo>
                <a:lnTo>
                  <a:pt x="399" y="43"/>
                </a:lnTo>
                <a:lnTo>
                  <a:pt x="405" y="43"/>
                </a:lnTo>
                <a:lnTo>
                  <a:pt x="412" y="45"/>
                </a:lnTo>
                <a:lnTo>
                  <a:pt x="418" y="47"/>
                </a:lnTo>
                <a:lnTo>
                  <a:pt x="425" y="47"/>
                </a:lnTo>
                <a:lnTo>
                  <a:pt x="431" y="45"/>
                </a:lnTo>
                <a:lnTo>
                  <a:pt x="438" y="43"/>
                </a:lnTo>
                <a:lnTo>
                  <a:pt x="444" y="38"/>
                </a:lnTo>
                <a:lnTo>
                  <a:pt x="451" y="36"/>
                </a:lnTo>
                <a:lnTo>
                  <a:pt x="457" y="34"/>
                </a:lnTo>
                <a:lnTo>
                  <a:pt x="461" y="28"/>
                </a:lnTo>
                <a:lnTo>
                  <a:pt x="468" y="23"/>
                </a:lnTo>
                <a:lnTo>
                  <a:pt x="474" y="17"/>
                </a:lnTo>
                <a:lnTo>
                  <a:pt x="481" y="12"/>
                </a:lnTo>
                <a:lnTo>
                  <a:pt x="487" y="8"/>
                </a:lnTo>
                <a:lnTo>
                  <a:pt x="494" y="6"/>
                </a:lnTo>
                <a:lnTo>
                  <a:pt x="498" y="12"/>
                </a:lnTo>
                <a:lnTo>
                  <a:pt x="496" y="19"/>
                </a:lnTo>
                <a:lnTo>
                  <a:pt x="498" y="25"/>
                </a:lnTo>
                <a:lnTo>
                  <a:pt x="505" y="30"/>
                </a:lnTo>
                <a:lnTo>
                  <a:pt x="511" y="34"/>
                </a:lnTo>
                <a:lnTo>
                  <a:pt x="518" y="41"/>
                </a:lnTo>
                <a:lnTo>
                  <a:pt x="522" y="47"/>
                </a:lnTo>
                <a:lnTo>
                  <a:pt x="528" y="49"/>
                </a:lnTo>
                <a:lnTo>
                  <a:pt x="535" y="51"/>
                </a:lnTo>
                <a:lnTo>
                  <a:pt x="539" y="58"/>
                </a:lnTo>
                <a:lnTo>
                  <a:pt x="546" y="58"/>
                </a:lnTo>
                <a:lnTo>
                  <a:pt x="552" y="62"/>
                </a:lnTo>
                <a:lnTo>
                  <a:pt x="559" y="64"/>
                </a:lnTo>
                <a:lnTo>
                  <a:pt x="565" y="67"/>
                </a:lnTo>
                <a:lnTo>
                  <a:pt x="572" y="67"/>
                </a:lnTo>
                <a:lnTo>
                  <a:pt x="578" y="69"/>
                </a:lnTo>
                <a:lnTo>
                  <a:pt x="587" y="69"/>
                </a:lnTo>
                <a:lnTo>
                  <a:pt x="593" y="67"/>
                </a:lnTo>
                <a:lnTo>
                  <a:pt x="600" y="67"/>
                </a:lnTo>
                <a:lnTo>
                  <a:pt x="606" y="67"/>
                </a:lnTo>
                <a:lnTo>
                  <a:pt x="613" y="67"/>
                </a:lnTo>
                <a:lnTo>
                  <a:pt x="619" y="64"/>
                </a:lnTo>
                <a:lnTo>
                  <a:pt x="626" y="62"/>
                </a:lnTo>
                <a:lnTo>
                  <a:pt x="632" y="58"/>
                </a:lnTo>
                <a:lnTo>
                  <a:pt x="638" y="56"/>
                </a:lnTo>
                <a:lnTo>
                  <a:pt x="645" y="51"/>
                </a:lnTo>
                <a:lnTo>
                  <a:pt x="649" y="45"/>
                </a:lnTo>
                <a:lnTo>
                  <a:pt x="656" y="41"/>
                </a:lnTo>
                <a:lnTo>
                  <a:pt x="660" y="34"/>
                </a:lnTo>
                <a:lnTo>
                  <a:pt x="664" y="28"/>
                </a:lnTo>
                <a:lnTo>
                  <a:pt x="671" y="21"/>
                </a:lnTo>
                <a:lnTo>
                  <a:pt x="675" y="15"/>
                </a:lnTo>
                <a:lnTo>
                  <a:pt x="679" y="8"/>
                </a:lnTo>
                <a:lnTo>
                  <a:pt x="682" y="2"/>
                </a:lnTo>
                <a:lnTo>
                  <a:pt x="684" y="8"/>
                </a:lnTo>
                <a:lnTo>
                  <a:pt x="686" y="15"/>
                </a:lnTo>
                <a:lnTo>
                  <a:pt x="688" y="21"/>
                </a:lnTo>
                <a:lnTo>
                  <a:pt x="692" y="28"/>
                </a:lnTo>
                <a:lnTo>
                  <a:pt x="699" y="28"/>
                </a:lnTo>
                <a:lnTo>
                  <a:pt x="705" y="30"/>
                </a:lnTo>
                <a:lnTo>
                  <a:pt x="712" y="32"/>
                </a:lnTo>
                <a:lnTo>
                  <a:pt x="718" y="34"/>
                </a:lnTo>
                <a:lnTo>
                  <a:pt x="725" y="36"/>
                </a:lnTo>
                <a:lnTo>
                  <a:pt x="731" y="36"/>
                </a:lnTo>
                <a:lnTo>
                  <a:pt x="738" y="38"/>
                </a:lnTo>
                <a:lnTo>
                  <a:pt x="744" y="38"/>
                </a:lnTo>
                <a:lnTo>
                  <a:pt x="751" y="41"/>
                </a:lnTo>
                <a:lnTo>
                  <a:pt x="757" y="41"/>
                </a:lnTo>
                <a:lnTo>
                  <a:pt x="764" y="38"/>
                </a:lnTo>
                <a:lnTo>
                  <a:pt x="770" y="38"/>
                </a:lnTo>
                <a:lnTo>
                  <a:pt x="777" y="38"/>
                </a:lnTo>
                <a:lnTo>
                  <a:pt x="783" y="34"/>
                </a:lnTo>
                <a:lnTo>
                  <a:pt x="790" y="32"/>
                </a:lnTo>
                <a:lnTo>
                  <a:pt x="796" y="28"/>
                </a:lnTo>
                <a:lnTo>
                  <a:pt x="803" y="25"/>
                </a:lnTo>
                <a:lnTo>
                  <a:pt x="807" y="19"/>
                </a:lnTo>
                <a:lnTo>
                  <a:pt x="813" y="15"/>
                </a:lnTo>
                <a:lnTo>
                  <a:pt x="815" y="8"/>
                </a:lnTo>
                <a:lnTo>
                  <a:pt x="822" y="8"/>
                </a:lnTo>
                <a:lnTo>
                  <a:pt x="820" y="15"/>
                </a:lnTo>
                <a:lnTo>
                  <a:pt x="824" y="21"/>
                </a:lnTo>
                <a:lnTo>
                  <a:pt x="828" y="28"/>
                </a:lnTo>
                <a:lnTo>
                  <a:pt x="833" y="34"/>
                </a:lnTo>
                <a:lnTo>
                  <a:pt x="839" y="36"/>
                </a:lnTo>
                <a:lnTo>
                  <a:pt x="846" y="41"/>
                </a:lnTo>
                <a:lnTo>
                  <a:pt x="852" y="45"/>
                </a:lnTo>
                <a:lnTo>
                  <a:pt x="859" y="47"/>
                </a:lnTo>
                <a:lnTo>
                  <a:pt x="865" y="49"/>
                </a:lnTo>
                <a:lnTo>
                  <a:pt x="872" y="51"/>
                </a:lnTo>
                <a:lnTo>
                  <a:pt x="878" y="56"/>
                </a:lnTo>
                <a:lnTo>
                  <a:pt x="885" y="58"/>
                </a:lnTo>
                <a:lnTo>
                  <a:pt x="891" y="58"/>
                </a:lnTo>
                <a:lnTo>
                  <a:pt x="898" y="58"/>
                </a:lnTo>
                <a:lnTo>
                  <a:pt x="904" y="56"/>
                </a:lnTo>
                <a:lnTo>
                  <a:pt x="910" y="54"/>
                </a:lnTo>
                <a:lnTo>
                  <a:pt x="917" y="54"/>
                </a:lnTo>
                <a:lnTo>
                  <a:pt x="923" y="51"/>
                </a:lnTo>
                <a:lnTo>
                  <a:pt x="928" y="45"/>
                </a:lnTo>
                <a:lnTo>
                  <a:pt x="934" y="43"/>
                </a:lnTo>
                <a:lnTo>
                  <a:pt x="939" y="36"/>
                </a:lnTo>
                <a:lnTo>
                  <a:pt x="945" y="32"/>
                </a:lnTo>
                <a:lnTo>
                  <a:pt x="947" y="25"/>
                </a:lnTo>
                <a:lnTo>
                  <a:pt x="949" y="19"/>
                </a:lnTo>
                <a:lnTo>
                  <a:pt x="954" y="12"/>
                </a:lnTo>
                <a:lnTo>
                  <a:pt x="956" y="6"/>
                </a:lnTo>
                <a:lnTo>
                  <a:pt x="960" y="0"/>
                </a:lnTo>
                <a:lnTo>
                  <a:pt x="962" y="6"/>
                </a:lnTo>
                <a:lnTo>
                  <a:pt x="964" y="12"/>
                </a:lnTo>
                <a:lnTo>
                  <a:pt x="969" y="19"/>
                </a:lnTo>
                <a:lnTo>
                  <a:pt x="975" y="23"/>
                </a:lnTo>
                <a:lnTo>
                  <a:pt x="982" y="28"/>
                </a:lnTo>
                <a:lnTo>
                  <a:pt x="988" y="30"/>
                </a:lnTo>
                <a:lnTo>
                  <a:pt x="995" y="34"/>
                </a:lnTo>
                <a:lnTo>
                  <a:pt x="1001" y="36"/>
                </a:lnTo>
                <a:lnTo>
                  <a:pt x="1008" y="38"/>
                </a:lnTo>
                <a:lnTo>
                  <a:pt x="1014" y="41"/>
                </a:lnTo>
                <a:lnTo>
                  <a:pt x="1021" y="41"/>
                </a:lnTo>
                <a:lnTo>
                  <a:pt x="1027" y="41"/>
                </a:lnTo>
                <a:lnTo>
                  <a:pt x="1034" y="43"/>
                </a:lnTo>
                <a:lnTo>
                  <a:pt x="1040" y="43"/>
                </a:lnTo>
                <a:lnTo>
                  <a:pt x="1046" y="43"/>
                </a:lnTo>
                <a:lnTo>
                  <a:pt x="1053" y="41"/>
                </a:lnTo>
                <a:lnTo>
                  <a:pt x="1059" y="41"/>
                </a:lnTo>
                <a:lnTo>
                  <a:pt x="1066" y="41"/>
                </a:lnTo>
                <a:lnTo>
                  <a:pt x="1072" y="41"/>
                </a:lnTo>
                <a:lnTo>
                  <a:pt x="1079" y="38"/>
                </a:lnTo>
                <a:lnTo>
                  <a:pt x="1085" y="38"/>
                </a:lnTo>
                <a:lnTo>
                  <a:pt x="1092" y="38"/>
                </a:lnTo>
                <a:lnTo>
                  <a:pt x="1098" y="34"/>
                </a:lnTo>
                <a:lnTo>
                  <a:pt x="1105" y="30"/>
                </a:lnTo>
                <a:lnTo>
                  <a:pt x="1107" y="36"/>
                </a:lnTo>
                <a:lnTo>
                  <a:pt x="1109" y="43"/>
                </a:lnTo>
                <a:lnTo>
                  <a:pt x="1116" y="49"/>
                </a:lnTo>
                <a:lnTo>
                  <a:pt x="1118" y="56"/>
                </a:lnTo>
                <a:lnTo>
                  <a:pt x="1118" y="62"/>
                </a:lnTo>
                <a:lnTo>
                  <a:pt x="1122" y="69"/>
                </a:lnTo>
                <a:lnTo>
                  <a:pt x="1126" y="75"/>
                </a:lnTo>
                <a:lnTo>
                  <a:pt x="1133" y="77"/>
                </a:lnTo>
                <a:lnTo>
                  <a:pt x="1139" y="80"/>
                </a:lnTo>
                <a:lnTo>
                  <a:pt x="1146" y="84"/>
                </a:lnTo>
                <a:lnTo>
                  <a:pt x="1150" y="90"/>
                </a:lnTo>
                <a:lnTo>
                  <a:pt x="1157" y="95"/>
                </a:lnTo>
                <a:lnTo>
                  <a:pt x="1163" y="97"/>
                </a:lnTo>
                <a:lnTo>
                  <a:pt x="1170" y="99"/>
                </a:lnTo>
                <a:lnTo>
                  <a:pt x="1176" y="101"/>
                </a:lnTo>
                <a:lnTo>
                  <a:pt x="1182" y="103"/>
                </a:lnTo>
                <a:lnTo>
                  <a:pt x="1189" y="103"/>
                </a:lnTo>
                <a:lnTo>
                  <a:pt x="1195" y="106"/>
                </a:lnTo>
                <a:lnTo>
                  <a:pt x="1202" y="106"/>
                </a:lnTo>
                <a:lnTo>
                  <a:pt x="1208" y="106"/>
                </a:lnTo>
                <a:lnTo>
                  <a:pt x="1215" y="106"/>
                </a:lnTo>
                <a:lnTo>
                  <a:pt x="1223" y="103"/>
                </a:lnTo>
                <a:lnTo>
                  <a:pt x="1230" y="101"/>
                </a:lnTo>
                <a:lnTo>
                  <a:pt x="1236" y="99"/>
                </a:lnTo>
                <a:lnTo>
                  <a:pt x="1243" y="99"/>
                </a:lnTo>
                <a:lnTo>
                  <a:pt x="1249" y="97"/>
                </a:lnTo>
                <a:lnTo>
                  <a:pt x="1256" y="93"/>
                </a:lnTo>
                <a:lnTo>
                  <a:pt x="1262" y="90"/>
                </a:lnTo>
                <a:lnTo>
                  <a:pt x="1269" y="88"/>
                </a:lnTo>
                <a:lnTo>
                  <a:pt x="1275" y="84"/>
                </a:lnTo>
                <a:lnTo>
                  <a:pt x="1282" y="82"/>
                </a:lnTo>
                <a:lnTo>
                  <a:pt x="1288" y="80"/>
                </a:lnTo>
                <a:lnTo>
                  <a:pt x="1290" y="86"/>
                </a:lnTo>
                <a:lnTo>
                  <a:pt x="1293" y="93"/>
                </a:lnTo>
                <a:lnTo>
                  <a:pt x="1295" y="99"/>
                </a:lnTo>
                <a:lnTo>
                  <a:pt x="1295" y="106"/>
                </a:lnTo>
                <a:lnTo>
                  <a:pt x="1301" y="108"/>
                </a:lnTo>
                <a:lnTo>
                  <a:pt x="1303" y="114"/>
                </a:lnTo>
                <a:lnTo>
                  <a:pt x="1308" y="121"/>
                </a:lnTo>
                <a:lnTo>
                  <a:pt x="1308" y="127"/>
                </a:lnTo>
                <a:lnTo>
                  <a:pt x="1310" y="134"/>
                </a:lnTo>
                <a:lnTo>
                  <a:pt x="1314" y="140"/>
                </a:lnTo>
                <a:lnTo>
                  <a:pt x="1321" y="145"/>
                </a:lnTo>
                <a:lnTo>
                  <a:pt x="1327" y="149"/>
                </a:lnTo>
                <a:lnTo>
                  <a:pt x="1334" y="151"/>
                </a:lnTo>
                <a:lnTo>
                  <a:pt x="1340" y="153"/>
                </a:lnTo>
                <a:lnTo>
                  <a:pt x="1347" y="155"/>
                </a:lnTo>
                <a:lnTo>
                  <a:pt x="1353" y="160"/>
                </a:lnTo>
                <a:lnTo>
                  <a:pt x="1359" y="164"/>
                </a:lnTo>
                <a:lnTo>
                  <a:pt x="1366" y="164"/>
                </a:lnTo>
                <a:lnTo>
                  <a:pt x="1372" y="166"/>
                </a:lnTo>
                <a:lnTo>
                  <a:pt x="1379" y="166"/>
                </a:lnTo>
                <a:lnTo>
                  <a:pt x="1385" y="168"/>
                </a:lnTo>
                <a:lnTo>
                  <a:pt x="1392" y="171"/>
                </a:lnTo>
                <a:lnTo>
                  <a:pt x="1398" y="173"/>
                </a:lnTo>
                <a:lnTo>
                  <a:pt x="1405" y="177"/>
                </a:lnTo>
                <a:lnTo>
                  <a:pt x="1400" y="183"/>
                </a:lnTo>
                <a:lnTo>
                  <a:pt x="1394" y="186"/>
                </a:lnTo>
                <a:lnTo>
                  <a:pt x="1390" y="192"/>
                </a:lnTo>
                <a:lnTo>
                  <a:pt x="1383" y="194"/>
                </a:lnTo>
                <a:lnTo>
                  <a:pt x="1379" y="201"/>
                </a:lnTo>
                <a:lnTo>
                  <a:pt x="1377" y="207"/>
                </a:lnTo>
                <a:lnTo>
                  <a:pt x="1375" y="214"/>
                </a:lnTo>
                <a:lnTo>
                  <a:pt x="1375" y="220"/>
                </a:lnTo>
                <a:lnTo>
                  <a:pt x="1372" y="227"/>
                </a:lnTo>
                <a:lnTo>
                  <a:pt x="1370" y="233"/>
                </a:lnTo>
                <a:lnTo>
                  <a:pt x="1370" y="240"/>
                </a:lnTo>
                <a:lnTo>
                  <a:pt x="1368" y="246"/>
                </a:lnTo>
                <a:lnTo>
                  <a:pt x="1368" y="253"/>
                </a:lnTo>
                <a:lnTo>
                  <a:pt x="1368" y="259"/>
                </a:lnTo>
                <a:lnTo>
                  <a:pt x="1368" y="266"/>
                </a:lnTo>
                <a:lnTo>
                  <a:pt x="1368" y="272"/>
                </a:lnTo>
                <a:lnTo>
                  <a:pt x="1370" y="279"/>
                </a:lnTo>
                <a:lnTo>
                  <a:pt x="1372" y="285"/>
                </a:lnTo>
                <a:lnTo>
                  <a:pt x="1377" y="292"/>
                </a:lnTo>
                <a:lnTo>
                  <a:pt x="1381" y="298"/>
                </a:lnTo>
                <a:lnTo>
                  <a:pt x="1388" y="300"/>
                </a:lnTo>
                <a:lnTo>
                  <a:pt x="1394" y="305"/>
                </a:lnTo>
                <a:lnTo>
                  <a:pt x="1400" y="309"/>
                </a:lnTo>
                <a:lnTo>
                  <a:pt x="1407" y="313"/>
                </a:lnTo>
                <a:lnTo>
                  <a:pt x="1413" y="320"/>
                </a:lnTo>
                <a:lnTo>
                  <a:pt x="1420" y="324"/>
                </a:lnTo>
                <a:lnTo>
                  <a:pt x="1426" y="331"/>
                </a:lnTo>
                <a:lnTo>
                  <a:pt x="1433" y="335"/>
                </a:lnTo>
                <a:lnTo>
                  <a:pt x="1439" y="339"/>
                </a:lnTo>
                <a:lnTo>
                  <a:pt x="1442" y="346"/>
                </a:lnTo>
                <a:lnTo>
                  <a:pt x="1435" y="346"/>
                </a:lnTo>
                <a:lnTo>
                  <a:pt x="1429" y="346"/>
                </a:lnTo>
                <a:lnTo>
                  <a:pt x="1422" y="348"/>
                </a:lnTo>
                <a:lnTo>
                  <a:pt x="1416" y="352"/>
                </a:lnTo>
                <a:lnTo>
                  <a:pt x="1409" y="359"/>
                </a:lnTo>
                <a:lnTo>
                  <a:pt x="1403" y="365"/>
                </a:lnTo>
                <a:lnTo>
                  <a:pt x="1396" y="370"/>
                </a:lnTo>
                <a:lnTo>
                  <a:pt x="1392" y="376"/>
                </a:lnTo>
                <a:lnTo>
                  <a:pt x="1390" y="383"/>
                </a:lnTo>
                <a:lnTo>
                  <a:pt x="1385" y="389"/>
                </a:lnTo>
                <a:lnTo>
                  <a:pt x="1385" y="396"/>
                </a:lnTo>
                <a:lnTo>
                  <a:pt x="1383" y="404"/>
                </a:lnTo>
                <a:lnTo>
                  <a:pt x="1383" y="411"/>
                </a:lnTo>
                <a:lnTo>
                  <a:pt x="1381" y="417"/>
                </a:lnTo>
                <a:lnTo>
                  <a:pt x="1381" y="424"/>
                </a:lnTo>
                <a:lnTo>
                  <a:pt x="1379" y="430"/>
                </a:lnTo>
                <a:lnTo>
                  <a:pt x="1379" y="437"/>
                </a:lnTo>
                <a:lnTo>
                  <a:pt x="1379" y="443"/>
                </a:lnTo>
                <a:lnTo>
                  <a:pt x="1381" y="450"/>
                </a:lnTo>
                <a:lnTo>
                  <a:pt x="1388" y="456"/>
                </a:lnTo>
                <a:lnTo>
                  <a:pt x="1392" y="463"/>
                </a:lnTo>
                <a:lnTo>
                  <a:pt x="1394" y="469"/>
                </a:lnTo>
                <a:lnTo>
                  <a:pt x="1392" y="476"/>
                </a:lnTo>
                <a:lnTo>
                  <a:pt x="1392" y="482"/>
                </a:lnTo>
                <a:lnTo>
                  <a:pt x="1394" y="489"/>
                </a:lnTo>
                <a:lnTo>
                  <a:pt x="1398" y="495"/>
                </a:lnTo>
                <a:lnTo>
                  <a:pt x="1405" y="500"/>
                </a:lnTo>
                <a:lnTo>
                  <a:pt x="1398" y="500"/>
                </a:lnTo>
                <a:lnTo>
                  <a:pt x="1392" y="500"/>
                </a:lnTo>
                <a:lnTo>
                  <a:pt x="1385" y="500"/>
                </a:lnTo>
                <a:lnTo>
                  <a:pt x="1379" y="500"/>
                </a:lnTo>
                <a:lnTo>
                  <a:pt x="1372" y="502"/>
                </a:lnTo>
                <a:lnTo>
                  <a:pt x="1366" y="504"/>
                </a:lnTo>
                <a:lnTo>
                  <a:pt x="1359" y="506"/>
                </a:lnTo>
                <a:lnTo>
                  <a:pt x="1353" y="510"/>
                </a:lnTo>
                <a:lnTo>
                  <a:pt x="1347" y="513"/>
                </a:lnTo>
                <a:lnTo>
                  <a:pt x="1340" y="519"/>
                </a:lnTo>
                <a:lnTo>
                  <a:pt x="1334" y="521"/>
                </a:lnTo>
                <a:lnTo>
                  <a:pt x="1327" y="525"/>
                </a:lnTo>
                <a:lnTo>
                  <a:pt x="1321" y="532"/>
                </a:lnTo>
                <a:lnTo>
                  <a:pt x="1316" y="538"/>
                </a:lnTo>
                <a:lnTo>
                  <a:pt x="1312" y="545"/>
                </a:lnTo>
                <a:lnTo>
                  <a:pt x="1310" y="551"/>
                </a:lnTo>
                <a:lnTo>
                  <a:pt x="1308" y="558"/>
                </a:lnTo>
                <a:lnTo>
                  <a:pt x="1303" y="564"/>
                </a:lnTo>
                <a:lnTo>
                  <a:pt x="1301" y="571"/>
                </a:lnTo>
                <a:lnTo>
                  <a:pt x="1299" y="577"/>
                </a:lnTo>
                <a:lnTo>
                  <a:pt x="1297" y="584"/>
                </a:lnTo>
                <a:lnTo>
                  <a:pt x="1295" y="590"/>
                </a:lnTo>
                <a:lnTo>
                  <a:pt x="1293" y="597"/>
                </a:lnTo>
                <a:lnTo>
                  <a:pt x="1293" y="603"/>
                </a:lnTo>
                <a:lnTo>
                  <a:pt x="1295" y="610"/>
                </a:lnTo>
                <a:lnTo>
                  <a:pt x="1293" y="616"/>
                </a:lnTo>
                <a:lnTo>
                  <a:pt x="1293" y="623"/>
                </a:lnTo>
                <a:lnTo>
                  <a:pt x="1286" y="625"/>
                </a:lnTo>
                <a:lnTo>
                  <a:pt x="1282" y="619"/>
                </a:lnTo>
                <a:lnTo>
                  <a:pt x="1280" y="612"/>
                </a:lnTo>
                <a:lnTo>
                  <a:pt x="1277" y="606"/>
                </a:lnTo>
                <a:lnTo>
                  <a:pt x="1271" y="599"/>
                </a:lnTo>
                <a:lnTo>
                  <a:pt x="1264" y="595"/>
                </a:lnTo>
                <a:lnTo>
                  <a:pt x="1258" y="593"/>
                </a:lnTo>
                <a:lnTo>
                  <a:pt x="1252" y="590"/>
                </a:lnTo>
                <a:lnTo>
                  <a:pt x="1245" y="588"/>
                </a:lnTo>
                <a:lnTo>
                  <a:pt x="1239" y="586"/>
                </a:lnTo>
                <a:lnTo>
                  <a:pt x="1232" y="586"/>
                </a:lnTo>
                <a:lnTo>
                  <a:pt x="1226" y="584"/>
                </a:lnTo>
                <a:lnTo>
                  <a:pt x="1219" y="584"/>
                </a:lnTo>
                <a:lnTo>
                  <a:pt x="1213" y="584"/>
                </a:lnTo>
                <a:lnTo>
                  <a:pt x="1206" y="584"/>
                </a:lnTo>
                <a:lnTo>
                  <a:pt x="1200" y="584"/>
                </a:lnTo>
                <a:lnTo>
                  <a:pt x="1193" y="582"/>
                </a:lnTo>
                <a:lnTo>
                  <a:pt x="1187" y="582"/>
                </a:lnTo>
                <a:lnTo>
                  <a:pt x="1180" y="580"/>
                </a:lnTo>
                <a:lnTo>
                  <a:pt x="1174" y="580"/>
                </a:lnTo>
                <a:lnTo>
                  <a:pt x="1167" y="580"/>
                </a:lnTo>
                <a:lnTo>
                  <a:pt x="1161" y="580"/>
                </a:lnTo>
                <a:lnTo>
                  <a:pt x="1154" y="582"/>
                </a:lnTo>
                <a:lnTo>
                  <a:pt x="1148" y="586"/>
                </a:lnTo>
                <a:lnTo>
                  <a:pt x="1144" y="593"/>
                </a:lnTo>
                <a:lnTo>
                  <a:pt x="1137" y="597"/>
                </a:lnTo>
                <a:lnTo>
                  <a:pt x="1133" y="603"/>
                </a:lnTo>
                <a:lnTo>
                  <a:pt x="1128" y="610"/>
                </a:lnTo>
                <a:lnTo>
                  <a:pt x="1124" y="616"/>
                </a:lnTo>
                <a:lnTo>
                  <a:pt x="1124" y="623"/>
                </a:lnTo>
                <a:lnTo>
                  <a:pt x="1120" y="629"/>
                </a:lnTo>
                <a:lnTo>
                  <a:pt x="1118" y="636"/>
                </a:lnTo>
                <a:lnTo>
                  <a:pt x="1116" y="642"/>
                </a:lnTo>
                <a:lnTo>
                  <a:pt x="1113" y="649"/>
                </a:lnTo>
                <a:lnTo>
                  <a:pt x="1109" y="655"/>
                </a:lnTo>
                <a:lnTo>
                  <a:pt x="1109" y="662"/>
                </a:lnTo>
                <a:lnTo>
                  <a:pt x="1107" y="668"/>
                </a:lnTo>
                <a:lnTo>
                  <a:pt x="1107" y="675"/>
                </a:lnTo>
                <a:lnTo>
                  <a:pt x="1107" y="681"/>
                </a:lnTo>
                <a:lnTo>
                  <a:pt x="1107" y="688"/>
                </a:lnTo>
                <a:lnTo>
                  <a:pt x="1109" y="694"/>
                </a:lnTo>
                <a:lnTo>
                  <a:pt x="1107" y="688"/>
                </a:lnTo>
                <a:lnTo>
                  <a:pt x="1103" y="681"/>
                </a:lnTo>
                <a:lnTo>
                  <a:pt x="1098" y="673"/>
                </a:lnTo>
                <a:lnTo>
                  <a:pt x="1092" y="671"/>
                </a:lnTo>
                <a:lnTo>
                  <a:pt x="1085" y="668"/>
                </a:lnTo>
                <a:lnTo>
                  <a:pt x="1081" y="662"/>
                </a:lnTo>
                <a:lnTo>
                  <a:pt x="1075" y="658"/>
                </a:lnTo>
                <a:lnTo>
                  <a:pt x="1068" y="655"/>
                </a:lnTo>
                <a:lnTo>
                  <a:pt x="1059" y="653"/>
                </a:lnTo>
                <a:lnTo>
                  <a:pt x="1053" y="653"/>
                </a:lnTo>
                <a:lnTo>
                  <a:pt x="1046" y="653"/>
                </a:lnTo>
                <a:lnTo>
                  <a:pt x="1040" y="653"/>
                </a:lnTo>
                <a:lnTo>
                  <a:pt x="1034" y="653"/>
                </a:lnTo>
                <a:lnTo>
                  <a:pt x="1027" y="653"/>
                </a:lnTo>
                <a:lnTo>
                  <a:pt x="1021" y="651"/>
                </a:lnTo>
                <a:lnTo>
                  <a:pt x="1014" y="651"/>
                </a:lnTo>
                <a:lnTo>
                  <a:pt x="1008" y="653"/>
                </a:lnTo>
                <a:lnTo>
                  <a:pt x="1001" y="655"/>
                </a:lnTo>
                <a:lnTo>
                  <a:pt x="995" y="660"/>
                </a:lnTo>
                <a:lnTo>
                  <a:pt x="990" y="666"/>
                </a:lnTo>
                <a:lnTo>
                  <a:pt x="984" y="671"/>
                </a:lnTo>
                <a:lnTo>
                  <a:pt x="982" y="677"/>
                </a:lnTo>
                <a:lnTo>
                  <a:pt x="977" y="684"/>
                </a:lnTo>
                <a:lnTo>
                  <a:pt x="975" y="690"/>
                </a:lnTo>
                <a:lnTo>
                  <a:pt x="973" y="697"/>
                </a:lnTo>
                <a:lnTo>
                  <a:pt x="969" y="690"/>
                </a:lnTo>
                <a:lnTo>
                  <a:pt x="964" y="684"/>
                </a:lnTo>
                <a:lnTo>
                  <a:pt x="960" y="677"/>
                </a:lnTo>
                <a:lnTo>
                  <a:pt x="954" y="673"/>
                </a:lnTo>
                <a:lnTo>
                  <a:pt x="947" y="668"/>
                </a:lnTo>
                <a:lnTo>
                  <a:pt x="941" y="664"/>
                </a:lnTo>
                <a:lnTo>
                  <a:pt x="934" y="662"/>
                </a:lnTo>
                <a:lnTo>
                  <a:pt x="928" y="658"/>
                </a:lnTo>
                <a:lnTo>
                  <a:pt x="921" y="655"/>
                </a:lnTo>
                <a:lnTo>
                  <a:pt x="915" y="651"/>
                </a:lnTo>
                <a:lnTo>
                  <a:pt x="910" y="645"/>
                </a:lnTo>
                <a:lnTo>
                  <a:pt x="904" y="640"/>
                </a:lnTo>
                <a:lnTo>
                  <a:pt x="898" y="636"/>
                </a:lnTo>
                <a:lnTo>
                  <a:pt x="891" y="632"/>
                </a:lnTo>
                <a:lnTo>
                  <a:pt x="885" y="629"/>
                </a:lnTo>
                <a:lnTo>
                  <a:pt x="878" y="629"/>
                </a:lnTo>
                <a:lnTo>
                  <a:pt x="872" y="629"/>
                </a:lnTo>
                <a:lnTo>
                  <a:pt x="865" y="629"/>
                </a:lnTo>
                <a:lnTo>
                  <a:pt x="859" y="634"/>
                </a:lnTo>
                <a:lnTo>
                  <a:pt x="852" y="636"/>
                </a:lnTo>
                <a:lnTo>
                  <a:pt x="846" y="642"/>
                </a:lnTo>
                <a:lnTo>
                  <a:pt x="839" y="647"/>
                </a:lnTo>
                <a:lnTo>
                  <a:pt x="833" y="651"/>
                </a:lnTo>
                <a:lnTo>
                  <a:pt x="826" y="658"/>
                </a:lnTo>
                <a:lnTo>
                  <a:pt x="822" y="664"/>
                </a:lnTo>
                <a:lnTo>
                  <a:pt x="820" y="671"/>
                </a:lnTo>
                <a:lnTo>
                  <a:pt x="818" y="677"/>
                </a:lnTo>
                <a:lnTo>
                  <a:pt x="811" y="681"/>
                </a:lnTo>
                <a:lnTo>
                  <a:pt x="805" y="686"/>
                </a:lnTo>
                <a:lnTo>
                  <a:pt x="798" y="688"/>
                </a:lnTo>
                <a:lnTo>
                  <a:pt x="792" y="688"/>
                </a:lnTo>
                <a:lnTo>
                  <a:pt x="785" y="686"/>
                </a:lnTo>
                <a:lnTo>
                  <a:pt x="783" y="679"/>
                </a:lnTo>
                <a:lnTo>
                  <a:pt x="779" y="673"/>
                </a:lnTo>
                <a:lnTo>
                  <a:pt x="772" y="666"/>
                </a:lnTo>
                <a:lnTo>
                  <a:pt x="766" y="666"/>
                </a:lnTo>
                <a:lnTo>
                  <a:pt x="759" y="664"/>
                </a:lnTo>
                <a:lnTo>
                  <a:pt x="757" y="658"/>
                </a:lnTo>
                <a:lnTo>
                  <a:pt x="751" y="653"/>
                </a:lnTo>
                <a:lnTo>
                  <a:pt x="744" y="651"/>
                </a:lnTo>
                <a:lnTo>
                  <a:pt x="738" y="647"/>
                </a:lnTo>
                <a:lnTo>
                  <a:pt x="731" y="647"/>
                </a:lnTo>
                <a:lnTo>
                  <a:pt x="727" y="653"/>
                </a:lnTo>
                <a:lnTo>
                  <a:pt x="723" y="660"/>
                </a:lnTo>
                <a:lnTo>
                  <a:pt x="721" y="666"/>
                </a:lnTo>
                <a:lnTo>
                  <a:pt x="714" y="668"/>
                </a:lnTo>
                <a:lnTo>
                  <a:pt x="708" y="673"/>
                </a:lnTo>
                <a:lnTo>
                  <a:pt x="701" y="679"/>
                </a:lnTo>
                <a:lnTo>
                  <a:pt x="695" y="684"/>
                </a:lnTo>
                <a:lnTo>
                  <a:pt x="688" y="679"/>
                </a:lnTo>
                <a:lnTo>
                  <a:pt x="686" y="673"/>
                </a:lnTo>
                <a:lnTo>
                  <a:pt x="682" y="666"/>
                </a:lnTo>
                <a:lnTo>
                  <a:pt x="675" y="662"/>
                </a:lnTo>
                <a:lnTo>
                  <a:pt x="671" y="655"/>
                </a:lnTo>
                <a:lnTo>
                  <a:pt x="664" y="651"/>
                </a:lnTo>
                <a:lnTo>
                  <a:pt x="658" y="649"/>
                </a:lnTo>
                <a:lnTo>
                  <a:pt x="654" y="642"/>
                </a:lnTo>
                <a:lnTo>
                  <a:pt x="647" y="638"/>
                </a:lnTo>
                <a:lnTo>
                  <a:pt x="643" y="632"/>
                </a:lnTo>
                <a:lnTo>
                  <a:pt x="638" y="625"/>
                </a:lnTo>
                <a:lnTo>
                  <a:pt x="634" y="619"/>
                </a:lnTo>
                <a:lnTo>
                  <a:pt x="628" y="614"/>
                </a:lnTo>
                <a:lnTo>
                  <a:pt x="621" y="612"/>
                </a:lnTo>
                <a:lnTo>
                  <a:pt x="615" y="610"/>
                </a:lnTo>
                <a:lnTo>
                  <a:pt x="608" y="612"/>
                </a:lnTo>
                <a:lnTo>
                  <a:pt x="602" y="612"/>
                </a:lnTo>
                <a:lnTo>
                  <a:pt x="595" y="614"/>
                </a:lnTo>
                <a:lnTo>
                  <a:pt x="589" y="616"/>
                </a:lnTo>
                <a:lnTo>
                  <a:pt x="582" y="621"/>
                </a:lnTo>
                <a:lnTo>
                  <a:pt x="576" y="623"/>
                </a:lnTo>
                <a:lnTo>
                  <a:pt x="569" y="625"/>
                </a:lnTo>
                <a:lnTo>
                  <a:pt x="563" y="627"/>
                </a:lnTo>
                <a:lnTo>
                  <a:pt x="556" y="632"/>
                </a:lnTo>
                <a:lnTo>
                  <a:pt x="550" y="634"/>
                </a:lnTo>
                <a:lnTo>
                  <a:pt x="543" y="640"/>
                </a:lnTo>
                <a:lnTo>
                  <a:pt x="537" y="645"/>
                </a:lnTo>
                <a:lnTo>
                  <a:pt x="531" y="649"/>
                </a:lnTo>
                <a:lnTo>
                  <a:pt x="528" y="655"/>
                </a:lnTo>
                <a:lnTo>
                  <a:pt x="526" y="662"/>
                </a:lnTo>
                <a:lnTo>
                  <a:pt x="524" y="668"/>
                </a:lnTo>
                <a:lnTo>
                  <a:pt x="524" y="675"/>
                </a:lnTo>
                <a:lnTo>
                  <a:pt x="520" y="681"/>
                </a:lnTo>
                <a:lnTo>
                  <a:pt x="515" y="688"/>
                </a:lnTo>
                <a:lnTo>
                  <a:pt x="509" y="692"/>
                </a:lnTo>
                <a:lnTo>
                  <a:pt x="502" y="697"/>
                </a:lnTo>
                <a:lnTo>
                  <a:pt x="496" y="694"/>
                </a:lnTo>
                <a:lnTo>
                  <a:pt x="492" y="688"/>
                </a:lnTo>
                <a:lnTo>
                  <a:pt x="485" y="684"/>
                </a:lnTo>
                <a:lnTo>
                  <a:pt x="483" y="677"/>
                </a:lnTo>
                <a:lnTo>
                  <a:pt x="481" y="671"/>
                </a:lnTo>
                <a:lnTo>
                  <a:pt x="479" y="664"/>
                </a:lnTo>
                <a:lnTo>
                  <a:pt x="474" y="658"/>
                </a:lnTo>
                <a:lnTo>
                  <a:pt x="470" y="651"/>
                </a:lnTo>
                <a:lnTo>
                  <a:pt x="464" y="649"/>
                </a:lnTo>
                <a:lnTo>
                  <a:pt x="457" y="647"/>
                </a:lnTo>
                <a:lnTo>
                  <a:pt x="451" y="642"/>
                </a:lnTo>
                <a:lnTo>
                  <a:pt x="446" y="636"/>
                </a:lnTo>
                <a:lnTo>
                  <a:pt x="440" y="632"/>
                </a:lnTo>
                <a:lnTo>
                  <a:pt x="433" y="632"/>
                </a:lnTo>
                <a:lnTo>
                  <a:pt x="427" y="629"/>
                </a:lnTo>
                <a:lnTo>
                  <a:pt x="420" y="627"/>
                </a:lnTo>
                <a:lnTo>
                  <a:pt x="414" y="627"/>
                </a:lnTo>
                <a:lnTo>
                  <a:pt x="407" y="625"/>
                </a:lnTo>
                <a:lnTo>
                  <a:pt x="401" y="627"/>
                </a:lnTo>
                <a:lnTo>
                  <a:pt x="395" y="627"/>
                </a:lnTo>
                <a:lnTo>
                  <a:pt x="388" y="634"/>
                </a:lnTo>
                <a:lnTo>
                  <a:pt x="382" y="638"/>
                </a:lnTo>
                <a:lnTo>
                  <a:pt x="375" y="645"/>
                </a:lnTo>
                <a:lnTo>
                  <a:pt x="369" y="649"/>
                </a:lnTo>
                <a:lnTo>
                  <a:pt x="366" y="655"/>
                </a:lnTo>
                <a:lnTo>
                  <a:pt x="360" y="660"/>
                </a:lnTo>
                <a:lnTo>
                  <a:pt x="354" y="664"/>
                </a:lnTo>
                <a:lnTo>
                  <a:pt x="347" y="666"/>
                </a:lnTo>
                <a:lnTo>
                  <a:pt x="343" y="673"/>
                </a:lnTo>
                <a:lnTo>
                  <a:pt x="338" y="679"/>
                </a:lnTo>
                <a:lnTo>
                  <a:pt x="332" y="677"/>
                </a:lnTo>
                <a:lnTo>
                  <a:pt x="332" y="671"/>
                </a:lnTo>
                <a:lnTo>
                  <a:pt x="330" y="664"/>
                </a:lnTo>
                <a:lnTo>
                  <a:pt x="325" y="658"/>
                </a:lnTo>
                <a:lnTo>
                  <a:pt x="323" y="651"/>
                </a:lnTo>
                <a:lnTo>
                  <a:pt x="319" y="645"/>
                </a:lnTo>
                <a:lnTo>
                  <a:pt x="319" y="638"/>
                </a:lnTo>
                <a:lnTo>
                  <a:pt x="315" y="632"/>
                </a:lnTo>
                <a:lnTo>
                  <a:pt x="315" y="625"/>
                </a:lnTo>
                <a:lnTo>
                  <a:pt x="313" y="619"/>
                </a:lnTo>
                <a:lnTo>
                  <a:pt x="310" y="612"/>
                </a:lnTo>
                <a:lnTo>
                  <a:pt x="308" y="606"/>
                </a:lnTo>
                <a:lnTo>
                  <a:pt x="304" y="599"/>
                </a:lnTo>
                <a:lnTo>
                  <a:pt x="297" y="595"/>
                </a:lnTo>
                <a:lnTo>
                  <a:pt x="291" y="590"/>
                </a:lnTo>
                <a:lnTo>
                  <a:pt x="284" y="588"/>
                </a:lnTo>
                <a:lnTo>
                  <a:pt x="278" y="586"/>
                </a:lnTo>
                <a:lnTo>
                  <a:pt x="271" y="584"/>
                </a:lnTo>
                <a:lnTo>
                  <a:pt x="265" y="582"/>
                </a:lnTo>
                <a:lnTo>
                  <a:pt x="259" y="582"/>
                </a:lnTo>
                <a:lnTo>
                  <a:pt x="252" y="580"/>
                </a:lnTo>
                <a:lnTo>
                  <a:pt x="246" y="580"/>
                </a:lnTo>
                <a:lnTo>
                  <a:pt x="239" y="580"/>
                </a:lnTo>
                <a:lnTo>
                  <a:pt x="233" y="580"/>
                </a:lnTo>
                <a:lnTo>
                  <a:pt x="226" y="582"/>
                </a:lnTo>
                <a:lnTo>
                  <a:pt x="220" y="582"/>
                </a:lnTo>
                <a:lnTo>
                  <a:pt x="213" y="584"/>
                </a:lnTo>
                <a:lnTo>
                  <a:pt x="207" y="588"/>
                </a:lnTo>
                <a:lnTo>
                  <a:pt x="200" y="590"/>
                </a:lnTo>
                <a:lnTo>
                  <a:pt x="194" y="595"/>
                </a:lnTo>
                <a:lnTo>
                  <a:pt x="187" y="597"/>
                </a:lnTo>
                <a:lnTo>
                  <a:pt x="181" y="603"/>
                </a:lnTo>
                <a:lnTo>
                  <a:pt x="174" y="608"/>
                </a:lnTo>
                <a:lnTo>
                  <a:pt x="168" y="610"/>
                </a:lnTo>
                <a:lnTo>
                  <a:pt x="161" y="614"/>
                </a:lnTo>
                <a:lnTo>
                  <a:pt x="155" y="616"/>
                </a:lnTo>
                <a:lnTo>
                  <a:pt x="148" y="612"/>
                </a:lnTo>
                <a:lnTo>
                  <a:pt x="146" y="606"/>
                </a:lnTo>
                <a:lnTo>
                  <a:pt x="144" y="599"/>
                </a:lnTo>
                <a:lnTo>
                  <a:pt x="142" y="593"/>
                </a:lnTo>
                <a:lnTo>
                  <a:pt x="135" y="588"/>
                </a:lnTo>
                <a:lnTo>
                  <a:pt x="129" y="584"/>
                </a:lnTo>
                <a:lnTo>
                  <a:pt x="123" y="577"/>
                </a:lnTo>
                <a:lnTo>
                  <a:pt x="118" y="571"/>
                </a:lnTo>
                <a:lnTo>
                  <a:pt x="116" y="564"/>
                </a:lnTo>
                <a:lnTo>
                  <a:pt x="112" y="558"/>
                </a:lnTo>
                <a:lnTo>
                  <a:pt x="110" y="551"/>
                </a:lnTo>
                <a:lnTo>
                  <a:pt x="105" y="545"/>
                </a:lnTo>
                <a:lnTo>
                  <a:pt x="99" y="538"/>
                </a:lnTo>
                <a:lnTo>
                  <a:pt x="92" y="534"/>
                </a:lnTo>
                <a:lnTo>
                  <a:pt x="86" y="530"/>
                </a:lnTo>
                <a:lnTo>
                  <a:pt x="79" y="525"/>
                </a:lnTo>
                <a:lnTo>
                  <a:pt x="73" y="521"/>
                </a:lnTo>
                <a:lnTo>
                  <a:pt x="66" y="517"/>
                </a:lnTo>
                <a:lnTo>
                  <a:pt x="60" y="517"/>
                </a:lnTo>
                <a:lnTo>
                  <a:pt x="53" y="515"/>
                </a:lnTo>
                <a:lnTo>
                  <a:pt x="47" y="513"/>
                </a:lnTo>
                <a:lnTo>
                  <a:pt x="41" y="513"/>
                </a:lnTo>
                <a:lnTo>
                  <a:pt x="34" y="513"/>
                </a:lnTo>
                <a:lnTo>
                  <a:pt x="28" y="515"/>
                </a:lnTo>
                <a:lnTo>
                  <a:pt x="28" y="508"/>
                </a:lnTo>
                <a:lnTo>
                  <a:pt x="28" y="502"/>
                </a:lnTo>
                <a:lnTo>
                  <a:pt x="34" y="497"/>
                </a:lnTo>
                <a:lnTo>
                  <a:pt x="38" y="491"/>
                </a:lnTo>
                <a:lnTo>
                  <a:pt x="45" y="487"/>
                </a:lnTo>
                <a:lnTo>
                  <a:pt x="49" y="480"/>
                </a:lnTo>
                <a:lnTo>
                  <a:pt x="56" y="474"/>
                </a:lnTo>
                <a:lnTo>
                  <a:pt x="60" y="467"/>
                </a:lnTo>
                <a:lnTo>
                  <a:pt x="62" y="461"/>
                </a:lnTo>
                <a:lnTo>
                  <a:pt x="60" y="454"/>
                </a:lnTo>
                <a:lnTo>
                  <a:pt x="60" y="448"/>
                </a:lnTo>
                <a:lnTo>
                  <a:pt x="58" y="441"/>
                </a:lnTo>
                <a:lnTo>
                  <a:pt x="56" y="435"/>
                </a:lnTo>
                <a:lnTo>
                  <a:pt x="53" y="428"/>
                </a:lnTo>
                <a:lnTo>
                  <a:pt x="53" y="422"/>
                </a:lnTo>
                <a:lnTo>
                  <a:pt x="51" y="415"/>
                </a:lnTo>
                <a:lnTo>
                  <a:pt x="51" y="409"/>
                </a:lnTo>
                <a:lnTo>
                  <a:pt x="49" y="402"/>
                </a:lnTo>
                <a:lnTo>
                  <a:pt x="45" y="396"/>
                </a:lnTo>
                <a:lnTo>
                  <a:pt x="38" y="389"/>
                </a:lnTo>
                <a:lnTo>
                  <a:pt x="34" y="383"/>
                </a:lnTo>
                <a:lnTo>
                  <a:pt x="30" y="376"/>
                </a:lnTo>
                <a:lnTo>
                  <a:pt x="23" y="374"/>
                </a:lnTo>
                <a:lnTo>
                  <a:pt x="17" y="370"/>
                </a:lnTo>
                <a:lnTo>
                  <a:pt x="10" y="365"/>
                </a:lnTo>
                <a:lnTo>
                  <a:pt x="4" y="363"/>
                </a:lnTo>
                <a:lnTo>
                  <a:pt x="0" y="357"/>
                </a:lnTo>
                <a:lnTo>
                  <a:pt x="2" y="350"/>
                </a:lnTo>
                <a:lnTo>
                  <a:pt x="8" y="348"/>
                </a:lnTo>
                <a:lnTo>
                  <a:pt x="15" y="344"/>
                </a:lnTo>
                <a:lnTo>
                  <a:pt x="21" y="339"/>
                </a:lnTo>
                <a:lnTo>
                  <a:pt x="28" y="335"/>
                </a:lnTo>
                <a:lnTo>
                  <a:pt x="34" y="331"/>
                </a:lnTo>
                <a:lnTo>
                  <a:pt x="41" y="326"/>
                </a:lnTo>
                <a:lnTo>
                  <a:pt x="47" y="322"/>
                </a:lnTo>
                <a:lnTo>
                  <a:pt x="53" y="318"/>
                </a:lnTo>
                <a:lnTo>
                  <a:pt x="56" y="311"/>
                </a:lnTo>
                <a:lnTo>
                  <a:pt x="58" y="305"/>
                </a:lnTo>
                <a:lnTo>
                  <a:pt x="60" y="298"/>
                </a:lnTo>
                <a:lnTo>
                  <a:pt x="60" y="292"/>
                </a:lnTo>
                <a:lnTo>
                  <a:pt x="60" y="285"/>
                </a:lnTo>
                <a:lnTo>
                  <a:pt x="58" y="279"/>
                </a:lnTo>
                <a:lnTo>
                  <a:pt x="58" y="272"/>
                </a:lnTo>
                <a:lnTo>
                  <a:pt x="56" y="266"/>
                </a:lnTo>
                <a:lnTo>
                  <a:pt x="56" y="259"/>
                </a:lnTo>
                <a:lnTo>
                  <a:pt x="53" y="253"/>
                </a:lnTo>
                <a:lnTo>
                  <a:pt x="53" y="246"/>
                </a:lnTo>
                <a:lnTo>
                  <a:pt x="51" y="240"/>
                </a:lnTo>
                <a:lnTo>
                  <a:pt x="49" y="233"/>
                </a:lnTo>
                <a:lnTo>
                  <a:pt x="49" y="227"/>
                </a:lnTo>
                <a:lnTo>
                  <a:pt x="49" y="220"/>
                </a:lnTo>
                <a:lnTo>
                  <a:pt x="43" y="216"/>
                </a:lnTo>
                <a:lnTo>
                  <a:pt x="36" y="214"/>
                </a:lnTo>
                <a:lnTo>
                  <a:pt x="34" y="207"/>
                </a:lnTo>
                <a:lnTo>
                  <a:pt x="36" y="201"/>
                </a:lnTo>
                <a:lnTo>
                  <a:pt x="41" y="194"/>
                </a:lnTo>
                <a:lnTo>
                  <a:pt x="47" y="194"/>
                </a:lnTo>
                <a:lnTo>
                  <a:pt x="53" y="192"/>
                </a:lnTo>
                <a:lnTo>
                  <a:pt x="62" y="199"/>
                </a:lnTo>
              </a:path>
            </a:pathLst>
          </a:custGeom>
          <a:solidFill>
            <a:srgbClr val="CC3300"/>
          </a:solidFill>
          <a:ln w="12700" cap="rnd" cmpd="sng">
            <a:solidFill>
              <a:schemeClr val="bg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1017" name="Rectangle 34"/>
          <p:cNvSpPr/>
          <p:nvPr/>
        </p:nvSpPr>
        <p:spPr>
          <a:xfrm>
            <a:off x="7062788" y="3648075"/>
            <a:ext cx="1879600" cy="344488"/>
          </a:xfrm>
          <a:prstGeom prst="rect">
            <a:avLst/>
          </a:prstGeom>
          <a:noFill/>
          <a:ln w="9525">
            <a:noFill/>
          </a:ln>
        </p:spPr>
        <p:txBody>
          <a:bodyPr wrap="none" lIns="65088" tIns="33338" rIns="65088" bIns="33338">
            <a:spAutoFit/>
          </a:bodyPr>
          <a:p>
            <a:pPr algn="ctr" defTabSz="474980">
              <a:lnSpc>
                <a:spcPct val="70000"/>
              </a:lnSpc>
            </a:pPr>
            <a:r>
              <a:rPr lang="zh-CN" altLang="en-US" sz="2600" b="0" dirty="0">
                <a:solidFill>
                  <a:schemeClr val="bg1"/>
                </a:solidFill>
                <a:latin typeface="Comic Sans MS" panose="030F0702030302020204" pitchFamily="66" charset="0"/>
                <a:ea typeface="宋体" panose="02010600030101010101" pitchFamily="2" charset="-122"/>
              </a:rPr>
              <a:t>焊工的更换</a:t>
            </a:r>
            <a:r>
              <a:rPr lang="en-US" altLang="zh-CN" sz="2600" b="0">
                <a:solidFill>
                  <a:schemeClr val="bg1"/>
                </a:solidFill>
                <a:latin typeface="Comic Sans MS" panose="030F0702030302020204" pitchFamily="66" charset="0"/>
                <a:ea typeface="宋体" panose="02010600030101010101" pitchFamily="2" charset="-122"/>
              </a:rPr>
              <a:t> </a:t>
            </a:r>
            <a:endParaRPr lang="en-US" altLang="zh-CN" sz="2600" b="0">
              <a:solidFill>
                <a:schemeClr val="bg1"/>
              </a:solidFill>
              <a:latin typeface="Comic Sans MS" panose="030F0702030302020204" pitchFamily="66" charset="0"/>
            </a:endParaRPr>
          </a:p>
        </p:txBody>
      </p:sp>
      <p:grpSp>
        <p:nvGrpSpPr>
          <p:cNvPr id="171018" name="Group 35"/>
          <p:cNvGrpSpPr/>
          <p:nvPr/>
        </p:nvGrpSpPr>
        <p:grpSpPr>
          <a:xfrm>
            <a:off x="6705600" y="3352800"/>
            <a:ext cx="2597150" cy="1198563"/>
            <a:chOff x="3912" y="2210"/>
            <a:chExt cx="1510" cy="755"/>
          </a:xfrm>
        </p:grpSpPr>
        <p:sp>
          <p:nvSpPr>
            <p:cNvPr id="171047" name="Arc 36"/>
            <p:cNvSpPr/>
            <p:nvPr/>
          </p:nvSpPr>
          <p:spPr>
            <a:xfrm>
              <a:off x="4889" y="2213"/>
              <a:ext cx="181" cy="89"/>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48" name="Arc 37"/>
            <p:cNvSpPr/>
            <p:nvPr/>
          </p:nvSpPr>
          <p:spPr>
            <a:xfrm>
              <a:off x="4748" y="2217"/>
              <a:ext cx="157" cy="103"/>
            </a:xfrm>
            <a:custGeom>
              <a:avLst/>
              <a:gdLst>
                <a:gd name="txL" fmla="*/ 0 w 43200"/>
                <a:gd name="txT" fmla="*/ 0 h 23401"/>
                <a:gd name="txR" fmla="*/ 43200 w 43200"/>
                <a:gd name="txB" fmla="*/ 23401 h 23401"/>
              </a:gdLst>
              <a:ahLst/>
              <a:cxnLst>
                <a:cxn ang="0">
                  <a:pos x="0" y="0"/>
                </a:cxn>
                <a:cxn ang="0">
                  <a:pos x="0" y="0"/>
                </a:cxn>
                <a:cxn ang="0">
                  <a:pos x="0" y="0"/>
                </a:cxn>
              </a:cxnLst>
              <a:rect l="txL" t="txT" r="txR" b="txB"/>
              <a:pathLst>
                <a:path w="43200" h="23401" fill="none">
                  <a:moveTo>
                    <a:pt x="43200" y="1801"/>
                  </a:moveTo>
                  <a:cubicBezTo>
                    <a:pt x="43200" y="13730"/>
                    <a:pt x="33529" y="23401"/>
                    <a:pt x="21600" y="23401"/>
                  </a:cubicBezTo>
                  <a:cubicBezTo>
                    <a:pt x="9670" y="23401"/>
                    <a:pt x="0" y="13730"/>
                    <a:pt x="0" y="1801"/>
                  </a:cubicBezTo>
                  <a:cubicBezTo>
                    <a:pt x="-1" y="1199"/>
                    <a:pt x="25" y="599"/>
                    <a:pt x="75" y="0"/>
                  </a:cubicBezTo>
                </a:path>
                <a:path w="43200" h="23401" stroke="0">
                  <a:moveTo>
                    <a:pt x="43200" y="1801"/>
                  </a:moveTo>
                  <a:cubicBezTo>
                    <a:pt x="43200" y="13730"/>
                    <a:pt x="33529" y="23401"/>
                    <a:pt x="21600" y="23401"/>
                  </a:cubicBezTo>
                  <a:cubicBezTo>
                    <a:pt x="9670" y="23401"/>
                    <a:pt x="0" y="13730"/>
                    <a:pt x="0" y="1801"/>
                  </a:cubicBezTo>
                  <a:cubicBezTo>
                    <a:pt x="-1" y="1199"/>
                    <a:pt x="25" y="599"/>
                    <a:pt x="75" y="0"/>
                  </a:cubicBezTo>
                  <a:lnTo>
                    <a:pt x="21600" y="1801"/>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49" name="Arc 38"/>
            <p:cNvSpPr/>
            <p:nvPr/>
          </p:nvSpPr>
          <p:spPr>
            <a:xfrm>
              <a:off x="4422" y="2225"/>
              <a:ext cx="202" cy="109"/>
            </a:xfrm>
            <a:custGeom>
              <a:avLst/>
              <a:gdLst>
                <a:gd name="txL" fmla="*/ 0 w 42866"/>
                <a:gd name="txT" fmla="*/ 0 h 21600"/>
                <a:gd name="txR" fmla="*/ 42866 w 42866"/>
                <a:gd name="txB" fmla="*/ 21600 h 21600"/>
              </a:gdLst>
              <a:ahLst/>
              <a:cxnLst>
                <a:cxn ang="0">
                  <a:pos x="0" y="0"/>
                </a:cxn>
                <a:cxn ang="0">
                  <a:pos x="0" y="0"/>
                </a:cxn>
                <a:cxn ang="0">
                  <a:pos x="0" y="0"/>
                </a:cxn>
              </a:cxnLst>
              <a:rect l="txL" t="txT" r="txR" b="txB"/>
              <a:pathLst>
                <a:path w="42866" h="21600" fill="none">
                  <a:moveTo>
                    <a:pt x="42866" y="3781"/>
                  </a:moveTo>
                  <a:cubicBezTo>
                    <a:pt x="41033" y="14090"/>
                    <a:pt x="32070" y="21599"/>
                    <a:pt x="21600" y="21600"/>
                  </a:cubicBezTo>
                  <a:cubicBezTo>
                    <a:pt x="9670" y="21600"/>
                    <a:pt x="0" y="11929"/>
                    <a:pt x="0" y="0"/>
                  </a:cubicBezTo>
                </a:path>
                <a:path w="42866" h="21600" stroke="0">
                  <a:moveTo>
                    <a:pt x="42866" y="3781"/>
                  </a:moveTo>
                  <a:cubicBezTo>
                    <a:pt x="41033" y="14090"/>
                    <a:pt x="32070" y="21599"/>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50" name="Arc 39"/>
            <p:cNvSpPr/>
            <p:nvPr/>
          </p:nvSpPr>
          <p:spPr>
            <a:xfrm>
              <a:off x="4611" y="2210"/>
              <a:ext cx="161" cy="93"/>
            </a:xfrm>
            <a:custGeom>
              <a:avLst/>
              <a:gdLst>
                <a:gd name="txL" fmla="*/ 0 w 41986"/>
                <a:gd name="txT" fmla="*/ 0 h 21600"/>
                <a:gd name="txR" fmla="*/ 41986 w 41986"/>
                <a:gd name="txB" fmla="*/ 21600 h 21600"/>
              </a:gdLst>
              <a:ahLst/>
              <a:cxnLst>
                <a:cxn ang="0">
                  <a:pos x="0" y="0"/>
                </a:cxn>
                <a:cxn ang="0">
                  <a:pos x="0" y="0"/>
                </a:cxn>
                <a:cxn ang="0">
                  <a:pos x="0" y="0"/>
                </a:cxn>
              </a:cxnLst>
              <a:rect l="txL" t="txT" r="txR" b="txB"/>
              <a:pathLst>
                <a:path w="41986" h="21600" fill="none">
                  <a:moveTo>
                    <a:pt x="41986" y="0"/>
                  </a:moveTo>
                  <a:cubicBezTo>
                    <a:pt x="41986" y="11929"/>
                    <a:pt x="32315" y="21600"/>
                    <a:pt x="20386" y="21600"/>
                  </a:cubicBezTo>
                  <a:cubicBezTo>
                    <a:pt x="11208" y="21600"/>
                    <a:pt x="3033" y="15800"/>
                    <a:pt x="-1" y="7139"/>
                  </a:cubicBezTo>
                </a:path>
                <a:path w="41986" h="21600" stroke="0">
                  <a:moveTo>
                    <a:pt x="41986" y="0"/>
                  </a:moveTo>
                  <a:cubicBezTo>
                    <a:pt x="41986" y="11929"/>
                    <a:pt x="32315" y="21600"/>
                    <a:pt x="20386" y="21600"/>
                  </a:cubicBezTo>
                  <a:cubicBezTo>
                    <a:pt x="11208" y="21600"/>
                    <a:pt x="3033" y="15800"/>
                    <a:pt x="-1" y="7139"/>
                  </a:cubicBezTo>
                  <a:lnTo>
                    <a:pt x="20386"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51" name="Arc 40"/>
            <p:cNvSpPr/>
            <p:nvPr/>
          </p:nvSpPr>
          <p:spPr>
            <a:xfrm>
              <a:off x="4266" y="2230"/>
              <a:ext cx="171" cy="78"/>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171052" name="Group 41"/>
            <p:cNvGrpSpPr/>
            <p:nvPr/>
          </p:nvGrpSpPr>
          <p:grpSpPr>
            <a:xfrm>
              <a:off x="4271" y="2855"/>
              <a:ext cx="794" cy="110"/>
              <a:chOff x="4271" y="2855"/>
              <a:chExt cx="794" cy="110"/>
            </a:xfrm>
          </p:grpSpPr>
          <p:sp>
            <p:nvSpPr>
              <p:cNvPr id="171067" name="Arc 42"/>
              <p:cNvSpPr/>
              <p:nvPr/>
            </p:nvSpPr>
            <p:spPr>
              <a:xfrm rot="10800000">
                <a:off x="4909" y="2887"/>
                <a:ext cx="156" cy="62"/>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1068" name="Arc 43"/>
              <p:cNvSpPr/>
              <p:nvPr/>
            </p:nvSpPr>
            <p:spPr>
              <a:xfrm rot="10800000">
                <a:off x="4737" y="2871"/>
                <a:ext cx="172" cy="78"/>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1069" name="Arc 44"/>
              <p:cNvSpPr/>
              <p:nvPr/>
            </p:nvSpPr>
            <p:spPr>
              <a:xfrm rot="10800000">
                <a:off x="4442" y="2855"/>
                <a:ext cx="202" cy="110"/>
              </a:xfrm>
              <a:custGeom>
                <a:avLst/>
                <a:gdLst>
                  <a:gd name="txL" fmla="*/ 0 w 42879"/>
                  <a:gd name="txT" fmla="*/ 0 h 21600"/>
                  <a:gd name="txR" fmla="*/ 42879 w 42879"/>
                  <a:gd name="txB" fmla="*/ 21600 h 21600"/>
                </a:gdLst>
                <a:ahLst/>
                <a:cxnLst>
                  <a:cxn ang="0">
                    <a:pos x="0" y="0"/>
                  </a:cxn>
                  <a:cxn ang="0">
                    <a:pos x="0" y="0"/>
                  </a:cxn>
                  <a:cxn ang="0">
                    <a:pos x="0" y="0"/>
                  </a:cxn>
                </a:cxnLst>
                <a:rect l="txL" t="txT" r="txR" b="txB"/>
                <a:pathLst>
                  <a:path w="42879" h="21600" fill="none">
                    <a:moveTo>
                      <a:pt x="42879" y="0"/>
                    </a:moveTo>
                    <a:cubicBezTo>
                      <a:pt x="42879" y="11929"/>
                      <a:pt x="33208" y="21600"/>
                      <a:pt x="21279" y="21600"/>
                    </a:cubicBezTo>
                    <a:cubicBezTo>
                      <a:pt x="10781" y="21600"/>
                      <a:pt x="1804" y="14053"/>
                      <a:pt x="0" y="3711"/>
                    </a:cubicBezTo>
                  </a:path>
                  <a:path w="42879" h="21600" stroke="0">
                    <a:moveTo>
                      <a:pt x="42879" y="0"/>
                    </a:moveTo>
                    <a:cubicBezTo>
                      <a:pt x="42879" y="11929"/>
                      <a:pt x="33208" y="21600"/>
                      <a:pt x="21279" y="21600"/>
                    </a:cubicBezTo>
                    <a:cubicBezTo>
                      <a:pt x="10781" y="21600"/>
                      <a:pt x="1804" y="14053"/>
                      <a:pt x="0" y="3711"/>
                    </a:cubicBezTo>
                    <a:lnTo>
                      <a:pt x="21279"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1070" name="Arc 45"/>
              <p:cNvSpPr/>
              <p:nvPr/>
            </p:nvSpPr>
            <p:spPr>
              <a:xfrm rot="10800000">
                <a:off x="4631" y="2887"/>
                <a:ext cx="105" cy="62"/>
              </a:xfrm>
              <a:custGeom>
                <a:avLst/>
                <a:gdLst>
                  <a:gd name="txL" fmla="*/ 0 w 41885"/>
                  <a:gd name="txT" fmla="*/ 0 h 21600"/>
                  <a:gd name="txR" fmla="*/ 41885 w 41885"/>
                  <a:gd name="txB" fmla="*/ 21600 h 21600"/>
                </a:gdLst>
                <a:ahLst/>
                <a:cxnLst>
                  <a:cxn ang="0">
                    <a:pos x="0" y="0"/>
                  </a:cxn>
                  <a:cxn ang="0">
                    <a:pos x="0" y="0"/>
                  </a:cxn>
                  <a:cxn ang="0">
                    <a:pos x="0" y="0"/>
                  </a:cxn>
                </a:cxnLst>
                <a:rect l="txL" t="txT" r="txR" b="txB"/>
                <a:pathLst>
                  <a:path w="41885" h="21600" fill="none">
                    <a:moveTo>
                      <a:pt x="41885" y="7421"/>
                    </a:moveTo>
                    <a:cubicBezTo>
                      <a:pt x="38769" y="15936"/>
                      <a:pt x="30667" y="21599"/>
                      <a:pt x="21600" y="21600"/>
                    </a:cubicBezTo>
                    <a:cubicBezTo>
                      <a:pt x="9670" y="21600"/>
                      <a:pt x="0" y="11929"/>
                      <a:pt x="0" y="0"/>
                    </a:cubicBezTo>
                  </a:path>
                  <a:path w="41885" h="21600" stroke="0">
                    <a:moveTo>
                      <a:pt x="41885" y="7421"/>
                    </a:moveTo>
                    <a:cubicBezTo>
                      <a:pt x="38769" y="15936"/>
                      <a:pt x="30667" y="21599"/>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1071" name="Arc 46"/>
              <p:cNvSpPr/>
              <p:nvPr/>
            </p:nvSpPr>
            <p:spPr>
              <a:xfrm rot="10800000">
                <a:off x="4271" y="2871"/>
                <a:ext cx="172" cy="78"/>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grpSp>
        <p:grpSp>
          <p:nvGrpSpPr>
            <p:cNvPr id="171053" name="Group 47"/>
            <p:cNvGrpSpPr/>
            <p:nvPr/>
          </p:nvGrpSpPr>
          <p:grpSpPr>
            <a:xfrm>
              <a:off x="5019" y="2224"/>
              <a:ext cx="399" cy="375"/>
              <a:chOff x="5019" y="2224"/>
              <a:chExt cx="399" cy="375"/>
            </a:xfrm>
          </p:grpSpPr>
          <p:sp>
            <p:nvSpPr>
              <p:cNvPr id="171064" name="Arc 48"/>
              <p:cNvSpPr/>
              <p:nvPr/>
            </p:nvSpPr>
            <p:spPr>
              <a:xfrm>
                <a:off x="5309" y="2397"/>
                <a:ext cx="109" cy="202"/>
              </a:xfrm>
              <a:custGeom>
                <a:avLst/>
                <a:gdLst>
                  <a:gd name="txL" fmla="*/ 0 w 21600"/>
                  <a:gd name="txT" fmla="*/ 0 h 42830"/>
                  <a:gd name="txR" fmla="*/ 21600 w 21600"/>
                  <a:gd name="txB" fmla="*/ 42830 h 42830"/>
                </a:gdLst>
                <a:ahLst/>
                <a:cxnLst>
                  <a:cxn ang="0">
                    <a:pos x="0" y="0"/>
                  </a:cxn>
                  <a:cxn ang="0">
                    <a:pos x="0" y="0"/>
                  </a:cxn>
                  <a:cxn ang="0">
                    <a:pos x="0" y="0"/>
                  </a:cxn>
                </a:cxnLst>
                <a:rect l="txL" t="txT" r="txR" b="txB"/>
                <a:pathLst>
                  <a:path w="21600" h="42830" fill="none">
                    <a:moveTo>
                      <a:pt x="17625" y="42830"/>
                    </a:moveTo>
                    <a:cubicBezTo>
                      <a:pt x="7406" y="40917"/>
                      <a:pt x="0" y="31995"/>
                      <a:pt x="0" y="21599"/>
                    </a:cubicBezTo>
                    <a:cubicBezTo>
                      <a:pt x="-1" y="9746"/>
                      <a:pt x="9550" y="108"/>
                      <a:pt x="21401" y="-1"/>
                    </a:cubicBezTo>
                  </a:path>
                  <a:path w="21600" h="42830" stroke="0">
                    <a:moveTo>
                      <a:pt x="17625" y="42830"/>
                    </a:moveTo>
                    <a:cubicBezTo>
                      <a:pt x="7406" y="40917"/>
                      <a:pt x="0" y="31995"/>
                      <a:pt x="0" y="21599"/>
                    </a:cubicBezTo>
                    <a:cubicBezTo>
                      <a:pt x="-1" y="9746"/>
                      <a:pt x="9550" y="108"/>
                      <a:pt x="21401" y="-1"/>
                    </a:cubicBezTo>
                    <a:lnTo>
                      <a:pt x="21600" y="21599"/>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65" name="Arc 49"/>
              <p:cNvSpPr/>
              <p:nvPr/>
            </p:nvSpPr>
            <p:spPr>
              <a:xfrm rot="2220000">
                <a:off x="5202" y="2345"/>
                <a:ext cx="198" cy="75"/>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66" name="Arc 50"/>
              <p:cNvSpPr/>
              <p:nvPr/>
            </p:nvSpPr>
            <p:spPr>
              <a:xfrm rot="2220000">
                <a:off x="5019" y="2224"/>
                <a:ext cx="217" cy="142"/>
              </a:xfrm>
              <a:custGeom>
                <a:avLst/>
                <a:gdLst>
                  <a:gd name="txL" fmla="*/ 0 w 41942"/>
                  <a:gd name="txT" fmla="*/ 0 h 21600"/>
                  <a:gd name="txR" fmla="*/ 41942 w 41942"/>
                  <a:gd name="txB" fmla="*/ 21600 h 21600"/>
                </a:gdLst>
                <a:ahLst/>
                <a:cxnLst>
                  <a:cxn ang="0">
                    <a:pos x="0" y="0"/>
                  </a:cxn>
                  <a:cxn ang="0">
                    <a:pos x="0" y="0"/>
                  </a:cxn>
                  <a:cxn ang="0">
                    <a:pos x="0" y="0"/>
                  </a:cxn>
                </a:cxnLst>
                <a:rect l="txL" t="txT" r="txR" b="txB"/>
                <a:pathLst>
                  <a:path w="41942" h="21600" fill="none">
                    <a:moveTo>
                      <a:pt x="41942" y="0"/>
                    </a:moveTo>
                    <a:cubicBezTo>
                      <a:pt x="41942" y="11929"/>
                      <a:pt x="32271" y="21600"/>
                      <a:pt x="20342" y="21600"/>
                    </a:cubicBezTo>
                    <a:cubicBezTo>
                      <a:pt x="11213" y="21600"/>
                      <a:pt x="3070" y="15861"/>
                      <a:pt x="0" y="7264"/>
                    </a:cubicBezTo>
                  </a:path>
                  <a:path w="41942" h="21600" stroke="0">
                    <a:moveTo>
                      <a:pt x="41942" y="0"/>
                    </a:moveTo>
                    <a:cubicBezTo>
                      <a:pt x="41942" y="11929"/>
                      <a:pt x="32271" y="21600"/>
                      <a:pt x="20342" y="21600"/>
                    </a:cubicBezTo>
                    <a:cubicBezTo>
                      <a:pt x="11213" y="21600"/>
                      <a:pt x="3070" y="15861"/>
                      <a:pt x="0" y="7264"/>
                    </a:cubicBezTo>
                    <a:lnTo>
                      <a:pt x="20342"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grpSp>
          <p:nvGrpSpPr>
            <p:cNvPr id="171054" name="Group 51"/>
            <p:cNvGrpSpPr/>
            <p:nvPr/>
          </p:nvGrpSpPr>
          <p:grpSpPr>
            <a:xfrm>
              <a:off x="5021" y="2582"/>
              <a:ext cx="401" cy="373"/>
              <a:chOff x="5021" y="2582"/>
              <a:chExt cx="401" cy="373"/>
            </a:xfrm>
          </p:grpSpPr>
          <p:sp>
            <p:nvSpPr>
              <p:cNvPr id="171061" name="Arc 52"/>
              <p:cNvSpPr/>
              <p:nvPr/>
            </p:nvSpPr>
            <p:spPr>
              <a:xfrm rot="10800000">
                <a:off x="5312" y="2582"/>
                <a:ext cx="110" cy="203"/>
              </a:xfrm>
              <a:custGeom>
                <a:avLst/>
                <a:gdLst>
                  <a:gd name="txL" fmla="*/ 0 w 21797"/>
                  <a:gd name="txT" fmla="*/ 0 h 42903"/>
                  <a:gd name="txR" fmla="*/ 21797 w 21797"/>
                  <a:gd name="txB" fmla="*/ 42903 h 42903"/>
                </a:gdLst>
                <a:ahLst/>
                <a:cxnLst>
                  <a:cxn ang="0">
                    <a:pos x="0" y="0"/>
                  </a:cxn>
                  <a:cxn ang="0">
                    <a:pos x="0" y="0"/>
                  </a:cxn>
                  <a:cxn ang="0">
                    <a:pos x="0" y="0"/>
                  </a:cxn>
                </a:cxnLst>
                <a:rect l="txL" t="txT" r="txR" b="txB"/>
                <a:pathLst>
                  <a:path w="21797" h="42903" fill="none">
                    <a:moveTo>
                      <a:pt x="-1" y="0"/>
                    </a:moveTo>
                    <a:cubicBezTo>
                      <a:pt x="65" y="0"/>
                      <a:pt x="131" y="-1"/>
                      <a:pt x="197" y="0"/>
                    </a:cubicBezTo>
                    <a:cubicBezTo>
                      <a:pt x="12126" y="0"/>
                      <a:pt x="21797" y="9670"/>
                      <a:pt x="21797" y="21600"/>
                    </a:cubicBezTo>
                    <a:cubicBezTo>
                      <a:pt x="21797" y="32150"/>
                      <a:pt x="14174" y="41157"/>
                      <a:pt x="3768" y="42902"/>
                    </a:cubicBezTo>
                  </a:path>
                  <a:path w="21797" h="42903" stroke="0">
                    <a:moveTo>
                      <a:pt x="-1" y="0"/>
                    </a:moveTo>
                    <a:cubicBezTo>
                      <a:pt x="65" y="0"/>
                      <a:pt x="131" y="-1"/>
                      <a:pt x="197" y="0"/>
                    </a:cubicBezTo>
                    <a:cubicBezTo>
                      <a:pt x="12126" y="0"/>
                      <a:pt x="21797" y="9670"/>
                      <a:pt x="21797" y="21600"/>
                    </a:cubicBezTo>
                    <a:cubicBezTo>
                      <a:pt x="21797" y="32150"/>
                      <a:pt x="14174" y="41157"/>
                      <a:pt x="3768" y="42902"/>
                    </a:cubicBezTo>
                    <a:lnTo>
                      <a:pt x="197" y="2160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1062" name="Arc 53"/>
              <p:cNvSpPr/>
              <p:nvPr/>
            </p:nvSpPr>
            <p:spPr>
              <a:xfrm rot="8580000">
                <a:off x="5205" y="2761"/>
                <a:ext cx="199" cy="76"/>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1063" name="Arc 54"/>
              <p:cNvSpPr/>
              <p:nvPr/>
            </p:nvSpPr>
            <p:spPr>
              <a:xfrm rot="8580000">
                <a:off x="5021" y="2814"/>
                <a:ext cx="218" cy="141"/>
              </a:xfrm>
              <a:custGeom>
                <a:avLst/>
                <a:gdLst>
                  <a:gd name="txL" fmla="*/ 0 w 41952"/>
                  <a:gd name="txT" fmla="*/ 0 h 21600"/>
                  <a:gd name="txR" fmla="*/ 41952 w 41952"/>
                  <a:gd name="txB" fmla="*/ 21600 h 21600"/>
                </a:gdLst>
                <a:ahLst/>
                <a:cxnLst>
                  <a:cxn ang="0">
                    <a:pos x="0" y="0"/>
                  </a:cxn>
                  <a:cxn ang="0">
                    <a:pos x="0" y="0"/>
                  </a:cxn>
                  <a:cxn ang="0">
                    <a:pos x="0" y="0"/>
                  </a:cxn>
                </a:cxnLst>
                <a:rect l="txL" t="txT" r="txR" b="txB"/>
                <a:pathLst>
                  <a:path w="41952" h="21600" fill="none">
                    <a:moveTo>
                      <a:pt x="41951" y="7235"/>
                    </a:moveTo>
                    <a:cubicBezTo>
                      <a:pt x="38890" y="15847"/>
                      <a:pt x="30739" y="21599"/>
                      <a:pt x="21600" y="21600"/>
                    </a:cubicBezTo>
                    <a:cubicBezTo>
                      <a:pt x="9670" y="21600"/>
                      <a:pt x="0" y="11929"/>
                      <a:pt x="0" y="0"/>
                    </a:cubicBezTo>
                  </a:path>
                  <a:path w="41952" h="21600" stroke="0">
                    <a:moveTo>
                      <a:pt x="41951" y="7235"/>
                    </a:moveTo>
                    <a:cubicBezTo>
                      <a:pt x="38890" y="15847"/>
                      <a:pt x="30739" y="21599"/>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grpSp>
        <p:sp>
          <p:nvSpPr>
            <p:cNvPr id="171055" name="Arc 55"/>
            <p:cNvSpPr/>
            <p:nvPr/>
          </p:nvSpPr>
          <p:spPr>
            <a:xfrm>
              <a:off x="3912" y="2442"/>
              <a:ext cx="109" cy="176"/>
            </a:xfrm>
            <a:custGeom>
              <a:avLst/>
              <a:gdLst>
                <a:gd name="txL" fmla="*/ 0 w 21600"/>
                <a:gd name="txT" fmla="*/ 0 h 39710"/>
                <a:gd name="txR" fmla="*/ 21600 w 21600"/>
                <a:gd name="txB" fmla="*/ 39710 h 39710"/>
              </a:gdLst>
              <a:ahLst/>
              <a:cxnLst>
                <a:cxn ang="0">
                  <a:pos x="0" y="0"/>
                </a:cxn>
                <a:cxn ang="0">
                  <a:pos x="0" y="0"/>
                </a:cxn>
                <a:cxn ang="0">
                  <a:pos x="0" y="0"/>
                </a:cxn>
              </a:cxnLst>
              <a:rect l="txL" t="txT" r="txR" b="txB"/>
              <a:pathLst>
                <a:path w="21600" h="39710" fill="none">
                  <a:moveTo>
                    <a:pt x="11235" y="-1"/>
                  </a:moveTo>
                  <a:cubicBezTo>
                    <a:pt x="17671" y="3919"/>
                    <a:pt x="21600" y="10911"/>
                    <a:pt x="21600" y="18448"/>
                  </a:cubicBezTo>
                  <a:cubicBezTo>
                    <a:pt x="21600" y="28909"/>
                    <a:pt x="14103" y="37866"/>
                    <a:pt x="3806" y="39710"/>
                  </a:cubicBezTo>
                </a:path>
                <a:path w="21600" h="39710" stroke="0">
                  <a:moveTo>
                    <a:pt x="11235" y="-1"/>
                  </a:moveTo>
                  <a:cubicBezTo>
                    <a:pt x="17671" y="3919"/>
                    <a:pt x="21600" y="10911"/>
                    <a:pt x="21600" y="18448"/>
                  </a:cubicBezTo>
                  <a:cubicBezTo>
                    <a:pt x="21600" y="28909"/>
                    <a:pt x="14103" y="37866"/>
                    <a:pt x="3806" y="39710"/>
                  </a:cubicBezTo>
                  <a:lnTo>
                    <a:pt x="0" y="18448"/>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56" name="Arc 56"/>
            <p:cNvSpPr/>
            <p:nvPr/>
          </p:nvSpPr>
          <p:spPr>
            <a:xfrm rot="-2220000">
              <a:off x="3931" y="2362"/>
              <a:ext cx="199" cy="80"/>
            </a:xfrm>
            <a:custGeom>
              <a:avLst/>
              <a:gdLst>
                <a:gd name="txL" fmla="*/ 0 w 43200"/>
                <a:gd name="txT" fmla="*/ 0 h 22437"/>
                <a:gd name="txR" fmla="*/ 43200 w 43200"/>
                <a:gd name="txB" fmla="*/ 22437 h 22437"/>
              </a:gdLst>
              <a:ahLst/>
              <a:cxnLst>
                <a:cxn ang="0">
                  <a:pos x="0" y="0"/>
                </a:cxn>
                <a:cxn ang="0">
                  <a:pos x="0" y="0"/>
                </a:cxn>
                <a:cxn ang="0">
                  <a:pos x="0" y="0"/>
                </a:cxn>
              </a:cxnLst>
              <a:rect l="txL" t="txT" r="txR" b="txB"/>
              <a:pathLst>
                <a:path w="43200" h="22437" fill="none">
                  <a:moveTo>
                    <a:pt x="43200" y="837"/>
                  </a:moveTo>
                  <a:cubicBezTo>
                    <a:pt x="43200" y="12766"/>
                    <a:pt x="33529" y="22437"/>
                    <a:pt x="21600" y="22437"/>
                  </a:cubicBezTo>
                  <a:cubicBezTo>
                    <a:pt x="9670" y="22437"/>
                    <a:pt x="0" y="12766"/>
                    <a:pt x="0" y="837"/>
                  </a:cubicBezTo>
                  <a:cubicBezTo>
                    <a:pt x="-1" y="557"/>
                    <a:pt x="5" y="278"/>
                    <a:pt x="16" y="0"/>
                  </a:cubicBezTo>
                </a:path>
                <a:path w="43200" h="22437" stroke="0">
                  <a:moveTo>
                    <a:pt x="43200" y="837"/>
                  </a:moveTo>
                  <a:cubicBezTo>
                    <a:pt x="43200" y="12766"/>
                    <a:pt x="33529" y="22437"/>
                    <a:pt x="21600" y="22437"/>
                  </a:cubicBezTo>
                  <a:cubicBezTo>
                    <a:pt x="9670" y="22437"/>
                    <a:pt x="0" y="12766"/>
                    <a:pt x="0" y="837"/>
                  </a:cubicBezTo>
                  <a:cubicBezTo>
                    <a:pt x="-1" y="557"/>
                    <a:pt x="5" y="278"/>
                    <a:pt x="16" y="0"/>
                  </a:cubicBezTo>
                  <a:lnTo>
                    <a:pt x="21600" y="837"/>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57" name="Arc 57"/>
            <p:cNvSpPr/>
            <p:nvPr/>
          </p:nvSpPr>
          <p:spPr>
            <a:xfrm rot="-2220000">
              <a:off x="4094" y="2243"/>
              <a:ext cx="216" cy="142"/>
            </a:xfrm>
            <a:custGeom>
              <a:avLst/>
              <a:gdLst>
                <a:gd name="txL" fmla="*/ 0 w 41908"/>
                <a:gd name="txT" fmla="*/ 0 h 21600"/>
                <a:gd name="txR" fmla="*/ 41908 w 41908"/>
                <a:gd name="txB" fmla="*/ 21600 h 21600"/>
              </a:gdLst>
              <a:ahLst/>
              <a:cxnLst>
                <a:cxn ang="0">
                  <a:pos x="0" y="0"/>
                </a:cxn>
                <a:cxn ang="0">
                  <a:pos x="0" y="0"/>
                </a:cxn>
                <a:cxn ang="0">
                  <a:pos x="0" y="0"/>
                </a:cxn>
              </a:cxnLst>
              <a:rect l="txL" t="txT" r="txR" b="txB"/>
              <a:pathLst>
                <a:path w="41908" h="21600" fill="none">
                  <a:moveTo>
                    <a:pt x="41907" y="7359"/>
                  </a:moveTo>
                  <a:cubicBezTo>
                    <a:pt x="38809" y="15907"/>
                    <a:pt x="30691" y="21599"/>
                    <a:pt x="21600" y="21600"/>
                  </a:cubicBezTo>
                  <a:cubicBezTo>
                    <a:pt x="9670" y="21600"/>
                    <a:pt x="0" y="11929"/>
                    <a:pt x="0" y="0"/>
                  </a:cubicBezTo>
                </a:path>
                <a:path w="41908" h="21600" stroke="0">
                  <a:moveTo>
                    <a:pt x="41907" y="7359"/>
                  </a:moveTo>
                  <a:cubicBezTo>
                    <a:pt x="38809" y="15907"/>
                    <a:pt x="30691" y="21599"/>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58" name="Arc 58"/>
            <p:cNvSpPr/>
            <p:nvPr/>
          </p:nvSpPr>
          <p:spPr>
            <a:xfrm rot="10800000">
              <a:off x="3914" y="2606"/>
              <a:ext cx="107" cy="183"/>
            </a:xfrm>
            <a:custGeom>
              <a:avLst/>
              <a:gdLst>
                <a:gd name="txL" fmla="*/ 0 w 21600"/>
                <a:gd name="txT" fmla="*/ 0 h 42848"/>
                <a:gd name="txR" fmla="*/ 21600 w 21600"/>
                <a:gd name="txB" fmla="*/ 42848 h 42848"/>
              </a:gdLst>
              <a:ahLst/>
              <a:cxnLst>
                <a:cxn ang="0">
                  <a:pos x="0" y="0"/>
                </a:cxn>
                <a:cxn ang="0">
                  <a:pos x="0" y="0"/>
                </a:cxn>
                <a:cxn ang="0">
                  <a:pos x="0" y="0"/>
                </a:cxn>
              </a:cxnLst>
              <a:rect l="txL" t="txT" r="txR" b="txB"/>
              <a:pathLst>
                <a:path w="21600" h="42848" fill="none">
                  <a:moveTo>
                    <a:pt x="17721" y="42848"/>
                  </a:moveTo>
                  <a:cubicBezTo>
                    <a:pt x="7457" y="40974"/>
                    <a:pt x="0" y="32032"/>
                    <a:pt x="0" y="21599"/>
                  </a:cubicBezTo>
                  <a:cubicBezTo>
                    <a:pt x="-1" y="9748"/>
                    <a:pt x="9548" y="110"/>
                    <a:pt x="21398" y="-1"/>
                  </a:cubicBezTo>
                </a:path>
                <a:path w="21600" h="42848" stroke="0">
                  <a:moveTo>
                    <a:pt x="17721" y="42848"/>
                  </a:moveTo>
                  <a:cubicBezTo>
                    <a:pt x="7457" y="40974"/>
                    <a:pt x="0" y="32032"/>
                    <a:pt x="0" y="21599"/>
                  </a:cubicBezTo>
                  <a:cubicBezTo>
                    <a:pt x="-1" y="9748"/>
                    <a:pt x="9548" y="110"/>
                    <a:pt x="21398" y="-1"/>
                  </a:cubicBezTo>
                  <a:lnTo>
                    <a:pt x="21600" y="21599"/>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1059" name="Arc 59"/>
            <p:cNvSpPr/>
            <p:nvPr/>
          </p:nvSpPr>
          <p:spPr>
            <a:xfrm rot="-8580000">
              <a:off x="3932" y="2774"/>
              <a:ext cx="196" cy="71"/>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1060" name="Arc 60"/>
            <p:cNvSpPr/>
            <p:nvPr/>
          </p:nvSpPr>
          <p:spPr>
            <a:xfrm rot="-8580000">
              <a:off x="4093" y="2824"/>
              <a:ext cx="215" cy="134"/>
            </a:xfrm>
            <a:custGeom>
              <a:avLst/>
              <a:gdLst>
                <a:gd name="txL" fmla="*/ 0 w 41966"/>
                <a:gd name="txT" fmla="*/ 0 h 21600"/>
                <a:gd name="txR" fmla="*/ 41966 w 41966"/>
                <a:gd name="txB" fmla="*/ 21600 h 21600"/>
              </a:gdLst>
              <a:ahLst/>
              <a:cxnLst>
                <a:cxn ang="0">
                  <a:pos x="0" y="0"/>
                </a:cxn>
                <a:cxn ang="0">
                  <a:pos x="0" y="0"/>
                </a:cxn>
                <a:cxn ang="0">
                  <a:pos x="0" y="0"/>
                </a:cxn>
              </a:cxnLst>
              <a:rect l="txL" t="txT" r="txR" b="txB"/>
              <a:pathLst>
                <a:path w="41966" h="21600" fill="none">
                  <a:moveTo>
                    <a:pt x="41966" y="0"/>
                  </a:moveTo>
                  <a:cubicBezTo>
                    <a:pt x="41966" y="11929"/>
                    <a:pt x="32295" y="21600"/>
                    <a:pt x="20366" y="21600"/>
                  </a:cubicBezTo>
                  <a:cubicBezTo>
                    <a:pt x="11211" y="21600"/>
                    <a:pt x="3050" y="15828"/>
                    <a:pt x="0" y="7196"/>
                  </a:cubicBezTo>
                </a:path>
                <a:path w="41966" h="21600" stroke="0">
                  <a:moveTo>
                    <a:pt x="41966" y="0"/>
                  </a:moveTo>
                  <a:cubicBezTo>
                    <a:pt x="41966" y="11929"/>
                    <a:pt x="32295" y="21600"/>
                    <a:pt x="20366" y="21600"/>
                  </a:cubicBezTo>
                  <a:cubicBezTo>
                    <a:pt x="11211" y="21600"/>
                    <a:pt x="3050" y="15828"/>
                    <a:pt x="0" y="7196"/>
                  </a:cubicBezTo>
                  <a:lnTo>
                    <a:pt x="20366"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grpSp>
      <p:sp>
        <p:nvSpPr>
          <p:cNvPr id="171019" name="Freeform 61"/>
          <p:cNvSpPr/>
          <p:nvPr/>
        </p:nvSpPr>
        <p:spPr>
          <a:xfrm>
            <a:off x="7050088" y="4864100"/>
            <a:ext cx="1925637" cy="1106488"/>
          </a:xfrm>
          <a:custGeom>
            <a:avLst/>
            <a:gdLst>
              <a:gd name="txL" fmla="*/ 0 w 1119"/>
              <a:gd name="txT" fmla="*/ 0 h 697"/>
              <a:gd name="txR" fmla="*/ 1119 w 1119"/>
              <a:gd name="txB" fmla="*/ 697 h 697"/>
            </a:gdLst>
            <a:ahLst/>
            <a:cxnLst>
              <a:cxn ang="0">
                <a:pos x="325747535" y="315020456"/>
              </a:cxn>
              <a:cxn ang="0">
                <a:pos x="438279372" y="287297941"/>
              </a:cxn>
              <a:cxn ang="0">
                <a:pos x="589306831" y="320060769"/>
              </a:cxn>
              <a:cxn ang="0">
                <a:pos x="731451131" y="226814185"/>
              </a:cxn>
              <a:cxn ang="0">
                <a:pos x="775871548" y="63004731"/>
              </a:cxn>
              <a:cxn ang="0">
                <a:pos x="915054473" y="108367573"/>
              </a:cxn>
              <a:cxn ang="0">
                <a:pos x="1060160364" y="70564407"/>
              </a:cxn>
              <a:cxn ang="0">
                <a:pos x="1172692201" y="85685346"/>
              </a:cxn>
              <a:cxn ang="0">
                <a:pos x="1311874911" y="168851329"/>
              </a:cxn>
              <a:cxn ang="0">
                <a:pos x="1465863853" y="141128814"/>
              </a:cxn>
              <a:cxn ang="0">
                <a:pos x="1569510919" y="20161258"/>
              </a:cxn>
              <a:cxn ang="0">
                <a:pos x="1693887397" y="95765972"/>
              </a:cxn>
              <a:cxn ang="0">
                <a:pos x="1841955309" y="63004731"/>
              </a:cxn>
              <a:cxn ang="0">
                <a:pos x="1942640783" y="103327235"/>
              </a:cxn>
              <a:cxn ang="0">
                <a:pos x="2090708265" y="136088501"/>
              </a:cxn>
              <a:cxn ang="0">
                <a:pos x="2147483647" y="15120945"/>
              </a:cxn>
              <a:cxn ang="0">
                <a:pos x="2147483647" y="95765972"/>
              </a:cxn>
              <a:cxn ang="0">
                <a:pos x="2147483647" y="103327235"/>
              </a:cxn>
              <a:cxn ang="0">
                <a:pos x="2147483647" y="156249753"/>
              </a:cxn>
              <a:cxn ang="0">
                <a:pos x="2147483647" y="254536700"/>
              </a:cxn>
              <a:cxn ang="0">
                <a:pos x="2147483647" y="249496387"/>
              </a:cxn>
              <a:cxn ang="0">
                <a:pos x="2147483647" y="249496387"/>
              </a:cxn>
              <a:cxn ang="0">
                <a:pos x="2147483647" y="380544525"/>
              </a:cxn>
              <a:cxn ang="0">
                <a:pos x="2147483647" y="433467117"/>
              </a:cxn>
              <a:cxn ang="0">
                <a:pos x="2147483647" y="569555569"/>
              </a:cxn>
              <a:cxn ang="0">
                <a:pos x="2147483647" y="733366535"/>
              </a:cxn>
              <a:cxn ang="0">
                <a:pos x="2147483647" y="854334246"/>
              </a:cxn>
              <a:cxn ang="0">
                <a:pos x="2147483647" y="962700182"/>
              </a:cxn>
              <a:cxn ang="0">
                <a:pos x="2147483647" y="1131551462"/>
              </a:cxn>
              <a:cxn ang="0">
                <a:pos x="2147483647" y="1257559287"/>
              </a:cxn>
              <a:cxn ang="0">
                <a:pos x="2147483647" y="1323083356"/>
              </a:cxn>
              <a:cxn ang="0">
                <a:pos x="2147483647" y="1486892735"/>
              </a:cxn>
              <a:cxn ang="0">
                <a:pos x="2147483647" y="1507053988"/>
              </a:cxn>
              <a:cxn ang="0">
                <a:pos x="2147483647" y="1469252434"/>
              </a:cxn>
              <a:cxn ang="0">
                <a:pos x="2147483647" y="1491933048"/>
              </a:cxn>
              <a:cxn ang="0">
                <a:pos x="2147483647" y="1648182752"/>
              </a:cxn>
              <a:cxn ang="0">
                <a:pos x="2147483647" y="1688505653"/>
              </a:cxn>
              <a:cxn ang="0">
                <a:pos x="2147483647" y="1643142439"/>
              </a:cxn>
              <a:cxn ang="0">
                <a:pos x="2147483647" y="1736389420"/>
              </a:cxn>
              <a:cxn ang="0">
                <a:pos x="2114399269" y="1648182752"/>
              </a:cxn>
              <a:cxn ang="0">
                <a:pos x="1972254968" y="1595260259"/>
              </a:cxn>
              <a:cxn ang="0">
                <a:pos x="1847878490" y="1726308794"/>
              </a:cxn>
              <a:cxn ang="0">
                <a:pos x="1723501581" y="1643142439"/>
              </a:cxn>
              <a:cxn ang="0">
                <a:pos x="1593201922" y="1721268481"/>
              </a:cxn>
              <a:cxn ang="0">
                <a:pos x="1474748625" y="1590219946"/>
              </a:cxn>
              <a:cxn ang="0">
                <a:pos x="1335565915" y="1562497431"/>
              </a:cxn>
              <a:cxn ang="0">
                <a:pos x="1208227846" y="1665825038"/>
              </a:cxn>
              <a:cxn ang="0">
                <a:pos x="1107542372" y="1703626592"/>
              </a:cxn>
              <a:cxn ang="0">
                <a:pos x="995010535" y="1590219946"/>
              </a:cxn>
              <a:cxn ang="0">
                <a:pos x="846944559" y="1633061813"/>
              </a:cxn>
              <a:cxn ang="0">
                <a:pos x="746257363" y="1655744015"/>
              </a:cxn>
              <a:cxn ang="0">
                <a:pos x="681109255" y="1496973361"/>
              </a:cxn>
              <a:cxn ang="0">
                <a:pos x="533041773" y="1459171808"/>
              </a:cxn>
              <a:cxn ang="0">
                <a:pos x="384974183" y="1534776503"/>
              </a:cxn>
              <a:cxn ang="0">
                <a:pos x="272444067" y="1436489605"/>
              </a:cxn>
              <a:cxn ang="0">
                <a:pos x="151029126" y="1300401154"/>
              </a:cxn>
              <a:cxn ang="0">
                <a:pos x="88840860" y="1234877085"/>
              </a:cxn>
              <a:cxn ang="0">
                <a:pos x="121414941" y="1076108019"/>
              </a:cxn>
              <a:cxn ang="0">
                <a:pos x="38497249" y="929938941"/>
              </a:cxn>
              <a:cxn ang="0">
                <a:pos x="91802451" y="821571219"/>
              </a:cxn>
              <a:cxn ang="0">
                <a:pos x="127338123" y="667842466"/>
              </a:cxn>
              <a:cxn ang="0">
                <a:pos x="76994498" y="521673389"/>
              </a:cxn>
            </a:cxnLst>
            <a:rect l="txL" t="txT" r="txR" b="txB"/>
            <a:pathLst>
              <a:path w="1119" h="697">
                <a:moveTo>
                  <a:pt x="48" y="198"/>
                </a:moveTo>
                <a:lnTo>
                  <a:pt x="55" y="194"/>
                </a:lnTo>
                <a:lnTo>
                  <a:pt x="60" y="192"/>
                </a:lnTo>
                <a:lnTo>
                  <a:pt x="65" y="190"/>
                </a:lnTo>
                <a:lnTo>
                  <a:pt x="98" y="155"/>
                </a:lnTo>
                <a:lnTo>
                  <a:pt x="102" y="149"/>
                </a:lnTo>
                <a:lnTo>
                  <a:pt x="107" y="144"/>
                </a:lnTo>
                <a:lnTo>
                  <a:pt x="107" y="138"/>
                </a:lnTo>
                <a:lnTo>
                  <a:pt x="108" y="131"/>
                </a:lnTo>
                <a:lnTo>
                  <a:pt x="110" y="125"/>
                </a:lnTo>
                <a:lnTo>
                  <a:pt x="112" y="118"/>
                </a:lnTo>
                <a:lnTo>
                  <a:pt x="115" y="112"/>
                </a:lnTo>
                <a:lnTo>
                  <a:pt x="117" y="105"/>
                </a:lnTo>
                <a:lnTo>
                  <a:pt x="120" y="99"/>
                </a:lnTo>
                <a:lnTo>
                  <a:pt x="125" y="97"/>
                </a:lnTo>
                <a:lnTo>
                  <a:pt x="128" y="103"/>
                </a:lnTo>
                <a:lnTo>
                  <a:pt x="133" y="108"/>
                </a:lnTo>
                <a:lnTo>
                  <a:pt x="138" y="110"/>
                </a:lnTo>
                <a:lnTo>
                  <a:pt x="143" y="112"/>
                </a:lnTo>
                <a:lnTo>
                  <a:pt x="148" y="114"/>
                </a:lnTo>
                <a:lnTo>
                  <a:pt x="153" y="116"/>
                </a:lnTo>
                <a:lnTo>
                  <a:pt x="158" y="118"/>
                </a:lnTo>
                <a:lnTo>
                  <a:pt x="164" y="118"/>
                </a:lnTo>
                <a:lnTo>
                  <a:pt x="169" y="121"/>
                </a:lnTo>
                <a:lnTo>
                  <a:pt x="174" y="125"/>
                </a:lnTo>
                <a:lnTo>
                  <a:pt x="179" y="127"/>
                </a:lnTo>
                <a:lnTo>
                  <a:pt x="184" y="129"/>
                </a:lnTo>
                <a:lnTo>
                  <a:pt x="189" y="129"/>
                </a:lnTo>
                <a:lnTo>
                  <a:pt x="194" y="129"/>
                </a:lnTo>
                <a:lnTo>
                  <a:pt x="199" y="127"/>
                </a:lnTo>
                <a:lnTo>
                  <a:pt x="204" y="127"/>
                </a:lnTo>
                <a:lnTo>
                  <a:pt x="209" y="125"/>
                </a:lnTo>
                <a:lnTo>
                  <a:pt x="214" y="123"/>
                </a:lnTo>
                <a:lnTo>
                  <a:pt x="219" y="118"/>
                </a:lnTo>
                <a:lnTo>
                  <a:pt x="224" y="114"/>
                </a:lnTo>
                <a:lnTo>
                  <a:pt x="229" y="108"/>
                </a:lnTo>
                <a:lnTo>
                  <a:pt x="234" y="105"/>
                </a:lnTo>
                <a:lnTo>
                  <a:pt x="239" y="101"/>
                </a:lnTo>
                <a:lnTo>
                  <a:pt x="242" y="95"/>
                </a:lnTo>
                <a:lnTo>
                  <a:pt x="247" y="90"/>
                </a:lnTo>
                <a:lnTo>
                  <a:pt x="251" y="84"/>
                </a:lnTo>
                <a:lnTo>
                  <a:pt x="254" y="77"/>
                </a:lnTo>
                <a:lnTo>
                  <a:pt x="256" y="71"/>
                </a:lnTo>
                <a:lnTo>
                  <a:pt x="254" y="64"/>
                </a:lnTo>
                <a:lnTo>
                  <a:pt x="254" y="58"/>
                </a:lnTo>
                <a:lnTo>
                  <a:pt x="256" y="51"/>
                </a:lnTo>
                <a:lnTo>
                  <a:pt x="256" y="45"/>
                </a:lnTo>
                <a:lnTo>
                  <a:pt x="259" y="38"/>
                </a:lnTo>
                <a:lnTo>
                  <a:pt x="261" y="32"/>
                </a:lnTo>
                <a:lnTo>
                  <a:pt x="262" y="25"/>
                </a:lnTo>
                <a:lnTo>
                  <a:pt x="264" y="19"/>
                </a:lnTo>
                <a:lnTo>
                  <a:pt x="269" y="23"/>
                </a:lnTo>
                <a:lnTo>
                  <a:pt x="274" y="28"/>
                </a:lnTo>
                <a:lnTo>
                  <a:pt x="279" y="34"/>
                </a:lnTo>
                <a:lnTo>
                  <a:pt x="284" y="38"/>
                </a:lnTo>
                <a:lnTo>
                  <a:pt x="289" y="41"/>
                </a:lnTo>
                <a:lnTo>
                  <a:pt x="294" y="41"/>
                </a:lnTo>
                <a:lnTo>
                  <a:pt x="299" y="41"/>
                </a:lnTo>
                <a:lnTo>
                  <a:pt x="304" y="43"/>
                </a:lnTo>
                <a:lnTo>
                  <a:pt x="309" y="43"/>
                </a:lnTo>
                <a:lnTo>
                  <a:pt x="314" y="43"/>
                </a:lnTo>
                <a:lnTo>
                  <a:pt x="319" y="45"/>
                </a:lnTo>
                <a:lnTo>
                  <a:pt x="324" y="47"/>
                </a:lnTo>
                <a:lnTo>
                  <a:pt x="329" y="47"/>
                </a:lnTo>
                <a:lnTo>
                  <a:pt x="334" y="45"/>
                </a:lnTo>
                <a:lnTo>
                  <a:pt x="339" y="43"/>
                </a:lnTo>
                <a:lnTo>
                  <a:pt x="344" y="38"/>
                </a:lnTo>
                <a:lnTo>
                  <a:pt x="349" y="36"/>
                </a:lnTo>
                <a:lnTo>
                  <a:pt x="354" y="34"/>
                </a:lnTo>
                <a:lnTo>
                  <a:pt x="358" y="28"/>
                </a:lnTo>
                <a:lnTo>
                  <a:pt x="363" y="23"/>
                </a:lnTo>
                <a:lnTo>
                  <a:pt x="368" y="17"/>
                </a:lnTo>
                <a:lnTo>
                  <a:pt x="373" y="12"/>
                </a:lnTo>
                <a:lnTo>
                  <a:pt x="378" y="8"/>
                </a:lnTo>
                <a:lnTo>
                  <a:pt x="383" y="6"/>
                </a:lnTo>
                <a:lnTo>
                  <a:pt x="386" y="12"/>
                </a:lnTo>
                <a:lnTo>
                  <a:pt x="384" y="19"/>
                </a:lnTo>
                <a:lnTo>
                  <a:pt x="386" y="25"/>
                </a:lnTo>
                <a:lnTo>
                  <a:pt x="391" y="30"/>
                </a:lnTo>
                <a:lnTo>
                  <a:pt x="396" y="34"/>
                </a:lnTo>
                <a:lnTo>
                  <a:pt x="401" y="41"/>
                </a:lnTo>
                <a:lnTo>
                  <a:pt x="405" y="47"/>
                </a:lnTo>
                <a:lnTo>
                  <a:pt x="410" y="49"/>
                </a:lnTo>
                <a:lnTo>
                  <a:pt x="415" y="51"/>
                </a:lnTo>
                <a:lnTo>
                  <a:pt x="418" y="58"/>
                </a:lnTo>
                <a:lnTo>
                  <a:pt x="423" y="58"/>
                </a:lnTo>
                <a:lnTo>
                  <a:pt x="428" y="62"/>
                </a:lnTo>
                <a:lnTo>
                  <a:pt x="433" y="64"/>
                </a:lnTo>
                <a:lnTo>
                  <a:pt x="438" y="67"/>
                </a:lnTo>
                <a:lnTo>
                  <a:pt x="443" y="67"/>
                </a:lnTo>
                <a:lnTo>
                  <a:pt x="448" y="69"/>
                </a:lnTo>
                <a:lnTo>
                  <a:pt x="455" y="69"/>
                </a:lnTo>
                <a:lnTo>
                  <a:pt x="460" y="67"/>
                </a:lnTo>
                <a:lnTo>
                  <a:pt x="465" y="67"/>
                </a:lnTo>
                <a:lnTo>
                  <a:pt x="470" y="67"/>
                </a:lnTo>
                <a:lnTo>
                  <a:pt x="475" y="67"/>
                </a:lnTo>
                <a:lnTo>
                  <a:pt x="480" y="64"/>
                </a:lnTo>
                <a:lnTo>
                  <a:pt x="485" y="62"/>
                </a:lnTo>
                <a:lnTo>
                  <a:pt x="490" y="58"/>
                </a:lnTo>
                <a:lnTo>
                  <a:pt x="495" y="56"/>
                </a:lnTo>
                <a:lnTo>
                  <a:pt x="500" y="51"/>
                </a:lnTo>
                <a:lnTo>
                  <a:pt x="503" y="45"/>
                </a:lnTo>
                <a:lnTo>
                  <a:pt x="508" y="41"/>
                </a:lnTo>
                <a:lnTo>
                  <a:pt x="512" y="34"/>
                </a:lnTo>
                <a:lnTo>
                  <a:pt x="515" y="28"/>
                </a:lnTo>
                <a:lnTo>
                  <a:pt x="520" y="21"/>
                </a:lnTo>
                <a:lnTo>
                  <a:pt x="523" y="15"/>
                </a:lnTo>
                <a:lnTo>
                  <a:pt x="527" y="8"/>
                </a:lnTo>
                <a:lnTo>
                  <a:pt x="528" y="2"/>
                </a:lnTo>
                <a:lnTo>
                  <a:pt x="530" y="8"/>
                </a:lnTo>
                <a:lnTo>
                  <a:pt x="532" y="15"/>
                </a:lnTo>
                <a:lnTo>
                  <a:pt x="533" y="21"/>
                </a:lnTo>
                <a:lnTo>
                  <a:pt x="537" y="28"/>
                </a:lnTo>
                <a:lnTo>
                  <a:pt x="542" y="28"/>
                </a:lnTo>
                <a:lnTo>
                  <a:pt x="547" y="30"/>
                </a:lnTo>
                <a:lnTo>
                  <a:pt x="552" y="32"/>
                </a:lnTo>
                <a:lnTo>
                  <a:pt x="557" y="34"/>
                </a:lnTo>
                <a:lnTo>
                  <a:pt x="562" y="36"/>
                </a:lnTo>
                <a:lnTo>
                  <a:pt x="567" y="36"/>
                </a:lnTo>
                <a:lnTo>
                  <a:pt x="572" y="38"/>
                </a:lnTo>
                <a:lnTo>
                  <a:pt x="577" y="38"/>
                </a:lnTo>
                <a:lnTo>
                  <a:pt x="582" y="41"/>
                </a:lnTo>
                <a:lnTo>
                  <a:pt x="587" y="41"/>
                </a:lnTo>
                <a:lnTo>
                  <a:pt x="592" y="38"/>
                </a:lnTo>
                <a:lnTo>
                  <a:pt x="597" y="38"/>
                </a:lnTo>
                <a:lnTo>
                  <a:pt x="602" y="38"/>
                </a:lnTo>
                <a:lnTo>
                  <a:pt x="607" y="34"/>
                </a:lnTo>
                <a:lnTo>
                  <a:pt x="612" y="32"/>
                </a:lnTo>
                <a:lnTo>
                  <a:pt x="617" y="28"/>
                </a:lnTo>
                <a:lnTo>
                  <a:pt x="622" y="25"/>
                </a:lnTo>
                <a:lnTo>
                  <a:pt x="625" y="19"/>
                </a:lnTo>
                <a:lnTo>
                  <a:pt x="630" y="15"/>
                </a:lnTo>
                <a:lnTo>
                  <a:pt x="632" y="8"/>
                </a:lnTo>
                <a:lnTo>
                  <a:pt x="637" y="8"/>
                </a:lnTo>
                <a:lnTo>
                  <a:pt x="635" y="15"/>
                </a:lnTo>
                <a:lnTo>
                  <a:pt x="639" y="21"/>
                </a:lnTo>
                <a:lnTo>
                  <a:pt x="642" y="28"/>
                </a:lnTo>
                <a:lnTo>
                  <a:pt x="646" y="34"/>
                </a:lnTo>
                <a:lnTo>
                  <a:pt x="651" y="36"/>
                </a:lnTo>
                <a:lnTo>
                  <a:pt x="656" y="41"/>
                </a:lnTo>
                <a:lnTo>
                  <a:pt x="661" y="45"/>
                </a:lnTo>
                <a:lnTo>
                  <a:pt x="666" y="47"/>
                </a:lnTo>
                <a:lnTo>
                  <a:pt x="671" y="49"/>
                </a:lnTo>
                <a:lnTo>
                  <a:pt x="676" y="51"/>
                </a:lnTo>
                <a:lnTo>
                  <a:pt x="681" y="56"/>
                </a:lnTo>
                <a:lnTo>
                  <a:pt x="686" y="58"/>
                </a:lnTo>
                <a:lnTo>
                  <a:pt x="691" y="58"/>
                </a:lnTo>
                <a:lnTo>
                  <a:pt x="696" y="58"/>
                </a:lnTo>
                <a:lnTo>
                  <a:pt x="701" y="56"/>
                </a:lnTo>
                <a:lnTo>
                  <a:pt x="706" y="54"/>
                </a:lnTo>
                <a:lnTo>
                  <a:pt x="711" y="54"/>
                </a:lnTo>
                <a:lnTo>
                  <a:pt x="716" y="51"/>
                </a:lnTo>
                <a:lnTo>
                  <a:pt x="719" y="45"/>
                </a:lnTo>
                <a:lnTo>
                  <a:pt x="724" y="43"/>
                </a:lnTo>
                <a:lnTo>
                  <a:pt x="728" y="36"/>
                </a:lnTo>
                <a:lnTo>
                  <a:pt x="733" y="32"/>
                </a:lnTo>
                <a:lnTo>
                  <a:pt x="734" y="25"/>
                </a:lnTo>
                <a:lnTo>
                  <a:pt x="736" y="19"/>
                </a:lnTo>
                <a:lnTo>
                  <a:pt x="739" y="12"/>
                </a:lnTo>
                <a:lnTo>
                  <a:pt x="741" y="6"/>
                </a:lnTo>
                <a:lnTo>
                  <a:pt x="744" y="0"/>
                </a:lnTo>
                <a:lnTo>
                  <a:pt x="746" y="6"/>
                </a:lnTo>
                <a:lnTo>
                  <a:pt x="748" y="12"/>
                </a:lnTo>
                <a:lnTo>
                  <a:pt x="751" y="19"/>
                </a:lnTo>
                <a:lnTo>
                  <a:pt x="756" y="23"/>
                </a:lnTo>
                <a:lnTo>
                  <a:pt x="761" y="28"/>
                </a:lnTo>
                <a:lnTo>
                  <a:pt x="766" y="30"/>
                </a:lnTo>
                <a:lnTo>
                  <a:pt x="771" y="34"/>
                </a:lnTo>
                <a:lnTo>
                  <a:pt x="776" y="36"/>
                </a:lnTo>
                <a:lnTo>
                  <a:pt x="781" y="38"/>
                </a:lnTo>
                <a:lnTo>
                  <a:pt x="786" y="41"/>
                </a:lnTo>
                <a:lnTo>
                  <a:pt x="791" y="41"/>
                </a:lnTo>
                <a:lnTo>
                  <a:pt x="796" y="41"/>
                </a:lnTo>
                <a:lnTo>
                  <a:pt x="801" y="43"/>
                </a:lnTo>
                <a:lnTo>
                  <a:pt x="806" y="43"/>
                </a:lnTo>
                <a:lnTo>
                  <a:pt x="811" y="43"/>
                </a:lnTo>
                <a:lnTo>
                  <a:pt x="816" y="41"/>
                </a:lnTo>
                <a:lnTo>
                  <a:pt x="821" y="41"/>
                </a:lnTo>
                <a:lnTo>
                  <a:pt x="826" y="41"/>
                </a:lnTo>
                <a:lnTo>
                  <a:pt x="831" y="41"/>
                </a:lnTo>
                <a:lnTo>
                  <a:pt x="836" y="38"/>
                </a:lnTo>
                <a:lnTo>
                  <a:pt x="841" y="38"/>
                </a:lnTo>
                <a:lnTo>
                  <a:pt x="846" y="38"/>
                </a:lnTo>
                <a:lnTo>
                  <a:pt x="851" y="34"/>
                </a:lnTo>
                <a:lnTo>
                  <a:pt x="856" y="30"/>
                </a:lnTo>
                <a:lnTo>
                  <a:pt x="858" y="36"/>
                </a:lnTo>
                <a:lnTo>
                  <a:pt x="860" y="43"/>
                </a:lnTo>
                <a:lnTo>
                  <a:pt x="865" y="49"/>
                </a:lnTo>
                <a:lnTo>
                  <a:pt x="866" y="56"/>
                </a:lnTo>
                <a:lnTo>
                  <a:pt x="866" y="62"/>
                </a:lnTo>
                <a:lnTo>
                  <a:pt x="870" y="69"/>
                </a:lnTo>
                <a:lnTo>
                  <a:pt x="873" y="75"/>
                </a:lnTo>
                <a:lnTo>
                  <a:pt x="878" y="77"/>
                </a:lnTo>
                <a:lnTo>
                  <a:pt x="883" y="79"/>
                </a:lnTo>
                <a:lnTo>
                  <a:pt x="888" y="84"/>
                </a:lnTo>
                <a:lnTo>
                  <a:pt x="892" y="90"/>
                </a:lnTo>
                <a:lnTo>
                  <a:pt x="897" y="95"/>
                </a:lnTo>
                <a:lnTo>
                  <a:pt x="902" y="97"/>
                </a:lnTo>
                <a:lnTo>
                  <a:pt x="907" y="99"/>
                </a:lnTo>
                <a:lnTo>
                  <a:pt x="912" y="101"/>
                </a:lnTo>
                <a:lnTo>
                  <a:pt x="917" y="103"/>
                </a:lnTo>
                <a:lnTo>
                  <a:pt x="922" y="103"/>
                </a:lnTo>
                <a:lnTo>
                  <a:pt x="927" y="105"/>
                </a:lnTo>
                <a:lnTo>
                  <a:pt x="932" y="105"/>
                </a:lnTo>
                <a:lnTo>
                  <a:pt x="937" y="105"/>
                </a:lnTo>
                <a:lnTo>
                  <a:pt x="942" y="105"/>
                </a:lnTo>
                <a:lnTo>
                  <a:pt x="948" y="103"/>
                </a:lnTo>
                <a:lnTo>
                  <a:pt x="953" y="101"/>
                </a:lnTo>
                <a:lnTo>
                  <a:pt x="959" y="99"/>
                </a:lnTo>
                <a:lnTo>
                  <a:pt x="964" y="99"/>
                </a:lnTo>
                <a:lnTo>
                  <a:pt x="969" y="97"/>
                </a:lnTo>
                <a:lnTo>
                  <a:pt x="974" y="92"/>
                </a:lnTo>
                <a:lnTo>
                  <a:pt x="979" y="90"/>
                </a:lnTo>
                <a:lnTo>
                  <a:pt x="984" y="88"/>
                </a:lnTo>
                <a:lnTo>
                  <a:pt x="989" y="84"/>
                </a:lnTo>
                <a:lnTo>
                  <a:pt x="994" y="82"/>
                </a:lnTo>
                <a:lnTo>
                  <a:pt x="999" y="79"/>
                </a:lnTo>
                <a:lnTo>
                  <a:pt x="1000" y="86"/>
                </a:lnTo>
                <a:lnTo>
                  <a:pt x="1002" y="92"/>
                </a:lnTo>
                <a:lnTo>
                  <a:pt x="1004" y="99"/>
                </a:lnTo>
                <a:lnTo>
                  <a:pt x="1004" y="105"/>
                </a:lnTo>
                <a:lnTo>
                  <a:pt x="1009" y="108"/>
                </a:lnTo>
                <a:lnTo>
                  <a:pt x="1010" y="114"/>
                </a:lnTo>
                <a:lnTo>
                  <a:pt x="1014" y="121"/>
                </a:lnTo>
                <a:lnTo>
                  <a:pt x="1014" y="127"/>
                </a:lnTo>
                <a:lnTo>
                  <a:pt x="1015" y="134"/>
                </a:lnTo>
                <a:lnTo>
                  <a:pt x="1019" y="140"/>
                </a:lnTo>
                <a:lnTo>
                  <a:pt x="1024" y="144"/>
                </a:lnTo>
                <a:lnTo>
                  <a:pt x="1029" y="149"/>
                </a:lnTo>
                <a:lnTo>
                  <a:pt x="1034" y="151"/>
                </a:lnTo>
                <a:lnTo>
                  <a:pt x="1039" y="153"/>
                </a:lnTo>
                <a:lnTo>
                  <a:pt x="1044" y="155"/>
                </a:lnTo>
                <a:lnTo>
                  <a:pt x="1049" y="159"/>
                </a:lnTo>
                <a:lnTo>
                  <a:pt x="1054" y="164"/>
                </a:lnTo>
                <a:lnTo>
                  <a:pt x="1059" y="164"/>
                </a:lnTo>
                <a:lnTo>
                  <a:pt x="1064" y="166"/>
                </a:lnTo>
                <a:lnTo>
                  <a:pt x="1069" y="166"/>
                </a:lnTo>
                <a:lnTo>
                  <a:pt x="1074" y="168"/>
                </a:lnTo>
                <a:lnTo>
                  <a:pt x="1079" y="170"/>
                </a:lnTo>
                <a:lnTo>
                  <a:pt x="1084" y="172"/>
                </a:lnTo>
                <a:lnTo>
                  <a:pt x="1089" y="177"/>
                </a:lnTo>
                <a:lnTo>
                  <a:pt x="1086" y="183"/>
                </a:lnTo>
                <a:lnTo>
                  <a:pt x="1081" y="185"/>
                </a:lnTo>
                <a:lnTo>
                  <a:pt x="1077" y="192"/>
                </a:lnTo>
                <a:lnTo>
                  <a:pt x="1072" y="194"/>
                </a:lnTo>
                <a:lnTo>
                  <a:pt x="1069" y="201"/>
                </a:lnTo>
                <a:lnTo>
                  <a:pt x="1067" y="207"/>
                </a:lnTo>
                <a:lnTo>
                  <a:pt x="1066" y="213"/>
                </a:lnTo>
                <a:lnTo>
                  <a:pt x="1066" y="220"/>
                </a:lnTo>
                <a:lnTo>
                  <a:pt x="1064" y="226"/>
                </a:lnTo>
                <a:lnTo>
                  <a:pt x="1062" y="233"/>
                </a:lnTo>
                <a:lnTo>
                  <a:pt x="1062" y="239"/>
                </a:lnTo>
                <a:lnTo>
                  <a:pt x="1061" y="246"/>
                </a:lnTo>
                <a:lnTo>
                  <a:pt x="1061" y="252"/>
                </a:lnTo>
                <a:lnTo>
                  <a:pt x="1061" y="259"/>
                </a:lnTo>
                <a:lnTo>
                  <a:pt x="1061" y="265"/>
                </a:lnTo>
                <a:lnTo>
                  <a:pt x="1061" y="272"/>
                </a:lnTo>
                <a:lnTo>
                  <a:pt x="1062" y="278"/>
                </a:lnTo>
                <a:lnTo>
                  <a:pt x="1064" y="285"/>
                </a:lnTo>
                <a:lnTo>
                  <a:pt x="1067" y="291"/>
                </a:lnTo>
                <a:lnTo>
                  <a:pt x="1071" y="298"/>
                </a:lnTo>
                <a:lnTo>
                  <a:pt x="1076" y="300"/>
                </a:lnTo>
                <a:lnTo>
                  <a:pt x="1081" y="304"/>
                </a:lnTo>
                <a:lnTo>
                  <a:pt x="1086" y="309"/>
                </a:lnTo>
                <a:lnTo>
                  <a:pt x="1091" y="313"/>
                </a:lnTo>
                <a:lnTo>
                  <a:pt x="1096" y="319"/>
                </a:lnTo>
                <a:lnTo>
                  <a:pt x="1101" y="324"/>
                </a:lnTo>
                <a:lnTo>
                  <a:pt x="1106" y="330"/>
                </a:lnTo>
                <a:lnTo>
                  <a:pt x="1111" y="335"/>
                </a:lnTo>
                <a:lnTo>
                  <a:pt x="1116" y="339"/>
                </a:lnTo>
                <a:lnTo>
                  <a:pt x="1118" y="345"/>
                </a:lnTo>
                <a:lnTo>
                  <a:pt x="1112" y="345"/>
                </a:lnTo>
                <a:lnTo>
                  <a:pt x="1107" y="345"/>
                </a:lnTo>
                <a:lnTo>
                  <a:pt x="1102" y="348"/>
                </a:lnTo>
                <a:lnTo>
                  <a:pt x="1097" y="352"/>
                </a:lnTo>
                <a:lnTo>
                  <a:pt x="1092" y="358"/>
                </a:lnTo>
                <a:lnTo>
                  <a:pt x="1087" y="365"/>
                </a:lnTo>
                <a:lnTo>
                  <a:pt x="1082" y="369"/>
                </a:lnTo>
                <a:lnTo>
                  <a:pt x="1079" y="376"/>
                </a:lnTo>
                <a:lnTo>
                  <a:pt x="1077" y="382"/>
                </a:lnTo>
                <a:lnTo>
                  <a:pt x="1074" y="389"/>
                </a:lnTo>
                <a:lnTo>
                  <a:pt x="1074" y="395"/>
                </a:lnTo>
                <a:lnTo>
                  <a:pt x="1072" y="404"/>
                </a:lnTo>
                <a:lnTo>
                  <a:pt x="1072" y="410"/>
                </a:lnTo>
                <a:lnTo>
                  <a:pt x="1071" y="417"/>
                </a:lnTo>
                <a:lnTo>
                  <a:pt x="1071" y="423"/>
                </a:lnTo>
                <a:lnTo>
                  <a:pt x="1069" y="430"/>
                </a:lnTo>
                <a:lnTo>
                  <a:pt x="1069" y="436"/>
                </a:lnTo>
                <a:lnTo>
                  <a:pt x="1069" y="443"/>
                </a:lnTo>
                <a:lnTo>
                  <a:pt x="1071" y="449"/>
                </a:lnTo>
                <a:lnTo>
                  <a:pt x="1076" y="456"/>
                </a:lnTo>
                <a:lnTo>
                  <a:pt x="1079" y="462"/>
                </a:lnTo>
                <a:lnTo>
                  <a:pt x="1081" y="469"/>
                </a:lnTo>
                <a:lnTo>
                  <a:pt x="1079" y="475"/>
                </a:lnTo>
                <a:lnTo>
                  <a:pt x="1079" y="482"/>
                </a:lnTo>
                <a:lnTo>
                  <a:pt x="1081" y="488"/>
                </a:lnTo>
                <a:lnTo>
                  <a:pt x="1084" y="494"/>
                </a:lnTo>
                <a:lnTo>
                  <a:pt x="1089" y="499"/>
                </a:lnTo>
                <a:lnTo>
                  <a:pt x="1084" y="499"/>
                </a:lnTo>
                <a:lnTo>
                  <a:pt x="1079" y="499"/>
                </a:lnTo>
                <a:lnTo>
                  <a:pt x="1074" y="499"/>
                </a:lnTo>
                <a:lnTo>
                  <a:pt x="1069" y="499"/>
                </a:lnTo>
                <a:lnTo>
                  <a:pt x="1064" y="501"/>
                </a:lnTo>
                <a:lnTo>
                  <a:pt x="1059" y="503"/>
                </a:lnTo>
                <a:lnTo>
                  <a:pt x="1054" y="505"/>
                </a:lnTo>
                <a:lnTo>
                  <a:pt x="1049" y="510"/>
                </a:lnTo>
                <a:lnTo>
                  <a:pt x="1044" y="512"/>
                </a:lnTo>
                <a:lnTo>
                  <a:pt x="1039" y="518"/>
                </a:lnTo>
                <a:lnTo>
                  <a:pt x="1034" y="520"/>
                </a:lnTo>
                <a:lnTo>
                  <a:pt x="1029" y="525"/>
                </a:lnTo>
                <a:lnTo>
                  <a:pt x="1024" y="531"/>
                </a:lnTo>
                <a:lnTo>
                  <a:pt x="1020" y="538"/>
                </a:lnTo>
                <a:lnTo>
                  <a:pt x="1017" y="544"/>
                </a:lnTo>
                <a:lnTo>
                  <a:pt x="1015" y="551"/>
                </a:lnTo>
                <a:lnTo>
                  <a:pt x="1014" y="557"/>
                </a:lnTo>
                <a:lnTo>
                  <a:pt x="1010" y="564"/>
                </a:lnTo>
                <a:lnTo>
                  <a:pt x="1009" y="570"/>
                </a:lnTo>
                <a:lnTo>
                  <a:pt x="1007" y="577"/>
                </a:lnTo>
                <a:lnTo>
                  <a:pt x="1005" y="583"/>
                </a:lnTo>
                <a:lnTo>
                  <a:pt x="1004" y="590"/>
                </a:lnTo>
                <a:lnTo>
                  <a:pt x="1002" y="596"/>
                </a:lnTo>
                <a:lnTo>
                  <a:pt x="1002" y="603"/>
                </a:lnTo>
                <a:lnTo>
                  <a:pt x="1004" y="609"/>
                </a:lnTo>
                <a:lnTo>
                  <a:pt x="1002" y="616"/>
                </a:lnTo>
                <a:lnTo>
                  <a:pt x="1002" y="622"/>
                </a:lnTo>
                <a:lnTo>
                  <a:pt x="997" y="624"/>
                </a:lnTo>
                <a:lnTo>
                  <a:pt x="994" y="618"/>
                </a:lnTo>
                <a:lnTo>
                  <a:pt x="992" y="611"/>
                </a:lnTo>
                <a:lnTo>
                  <a:pt x="990" y="605"/>
                </a:lnTo>
                <a:lnTo>
                  <a:pt x="985" y="598"/>
                </a:lnTo>
                <a:lnTo>
                  <a:pt x="980" y="594"/>
                </a:lnTo>
                <a:lnTo>
                  <a:pt x="975" y="592"/>
                </a:lnTo>
                <a:lnTo>
                  <a:pt x="970" y="590"/>
                </a:lnTo>
                <a:lnTo>
                  <a:pt x="965" y="587"/>
                </a:lnTo>
                <a:lnTo>
                  <a:pt x="960" y="585"/>
                </a:lnTo>
                <a:lnTo>
                  <a:pt x="955" y="585"/>
                </a:lnTo>
                <a:lnTo>
                  <a:pt x="950" y="583"/>
                </a:lnTo>
                <a:lnTo>
                  <a:pt x="945" y="583"/>
                </a:lnTo>
                <a:lnTo>
                  <a:pt x="940" y="583"/>
                </a:lnTo>
                <a:lnTo>
                  <a:pt x="935" y="583"/>
                </a:lnTo>
                <a:lnTo>
                  <a:pt x="930" y="583"/>
                </a:lnTo>
                <a:lnTo>
                  <a:pt x="925" y="581"/>
                </a:lnTo>
                <a:lnTo>
                  <a:pt x="920" y="581"/>
                </a:lnTo>
                <a:lnTo>
                  <a:pt x="915" y="579"/>
                </a:lnTo>
                <a:lnTo>
                  <a:pt x="910" y="579"/>
                </a:lnTo>
                <a:lnTo>
                  <a:pt x="905" y="579"/>
                </a:lnTo>
                <a:lnTo>
                  <a:pt x="900" y="579"/>
                </a:lnTo>
                <a:lnTo>
                  <a:pt x="895" y="581"/>
                </a:lnTo>
                <a:lnTo>
                  <a:pt x="890" y="585"/>
                </a:lnTo>
                <a:lnTo>
                  <a:pt x="887" y="592"/>
                </a:lnTo>
                <a:lnTo>
                  <a:pt x="882" y="596"/>
                </a:lnTo>
                <a:lnTo>
                  <a:pt x="878" y="603"/>
                </a:lnTo>
                <a:lnTo>
                  <a:pt x="875" y="609"/>
                </a:lnTo>
                <a:lnTo>
                  <a:pt x="871" y="616"/>
                </a:lnTo>
                <a:lnTo>
                  <a:pt x="871" y="622"/>
                </a:lnTo>
                <a:lnTo>
                  <a:pt x="868" y="628"/>
                </a:lnTo>
                <a:lnTo>
                  <a:pt x="866" y="635"/>
                </a:lnTo>
                <a:lnTo>
                  <a:pt x="865" y="641"/>
                </a:lnTo>
                <a:lnTo>
                  <a:pt x="863" y="648"/>
                </a:lnTo>
                <a:lnTo>
                  <a:pt x="860" y="654"/>
                </a:lnTo>
                <a:lnTo>
                  <a:pt x="860" y="661"/>
                </a:lnTo>
                <a:lnTo>
                  <a:pt x="858" y="667"/>
                </a:lnTo>
                <a:lnTo>
                  <a:pt x="858" y="674"/>
                </a:lnTo>
                <a:lnTo>
                  <a:pt x="858" y="680"/>
                </a:lnTo>
                <a:lnTo>
                  <a:pt x="858" y="687"/>
                </a:lnTo>
                <a:lnTo>
                  <a:pt x="860" y="693"/>
                </a:lnTo>
                <a:lnTo>
                  <a:pt x="858" y="687"/>
                </a:lnTo>
                <a:lnTo>
                  <a:pt x="855" y="680"/>
                </a:lnTo>
                <a:lnTo>
                  <a:pt x="851" y="672"/>
                </a:lnTo>
                <a:lnTo>
                  <a:pt x="846" y="670"/>
                </a:lnTo>
                <a:lnTo>
                  <a:pt x="841" y="667"/>
                </a:lnTo>
                <a:lnTo>
                  <a:pt x="838" y="661"/>
                </a:lnTo>
                <a:lnTo>
                  <a:pt x="833" y="657"/>
                </a:lnTo>
                <a:lnTo>
                  <a:pt x="828" y="654"/>
                </a:lnTo>
                <a:lnTo>
                  <a:pt x="821" y="652"/>
                </a:lnTo>
                <a:lnTo>
                  <a:pt x="816" y="652"/>
                </a:lnTo>
                <a:lnTo>
                  <a:pt x="811" y="652"/>
                </a:lnTo>
                <a:lnTo>
                  <a:pt x="806" y="652"/>
                </a:lnTo>
                <a:lnTo>
                  <a:pt x="801" y="652"/>
                </a:lnTo>
                <a:lnTo>
                  <a:pt x="796" y="652"/>
                </a:lnTo>
                <a:lnTo>
                  <a:pt x="791" y="650"/>
                </a:lnTo>
                <a:lnTo>
                  <a:pt x="786" y="650"/>
                </a:lnTo>
                <a:lnTo>
                  <a:pt x="781" y="652"/>
                </a:lnTo>
                <a:lnTo>
                  <a:pt x="776" y="654"/>
                </a:lnTo>
                <a:lnTo>
                  <a:pt x="771" y="659"/>
                </a:lnTo>
                <a:lnTo>
                  <a:pt x="768" y="665"/>
                </a:lnTo>
                <a:lnTo>
                  <a:pt x="763" y="670"/>
                </a:lnTo>
                <a:lnTo>
                  <a:pt x="761" y="676"/>
                </a:lnTo>
                <a:lnTo>
                  <a:pt x="758" y="683"/>
                </a:lnTo>
                <a:lnTo>
                  <a:pt x="756" y="689"/>
                </a:lnTo>
                <a:lnTo>
                  <a:pt x="754" y="696"/>
                </a:lnTo>
                <a:lnTo>
                  <a:pt x="751" y="689"/>
                </a:lnTo>
                <a:lnTo>
                  <a:pt x="748" y="683"/>
                </a:lnTo>
                <a:lnTo>
                  <a:pt x="744" y="676"/>
                </a:lnTo>
                <a:lnTo>
                  <a:pt x="739" y="672"/>
                </a:lnTo>
                <a:lnTo>
                  <a:pt x="734" y="667"/>
                </a:lnTo>
                <a:lnTo>
                  <a:pt x="729" y="663"/>
                </a:lnTo>
                <a:lnTo>
                  <a:pt x="724" y="661"/>
                </a:lnTo>
                <a:lnTo>
                  <a:pt x="719" y="657"/>
                </a:lnTo>
                <a:lnTo>
                  <a:pt x="714" y="654"/>
                </a:lnTo>
                <a:lnTo>
                  <a:pt x="709" y="650"/>
                </a:lnTo>
                <a:lnTo>
                  <a:pt x="706" y="644"/>
                </a:lnTo>
                <a:lnTo>
                  <a:pt x="701" y="639"/>
                </a:lnTo>
                <a:lnTo>
                  <a:pt x="696" y="635"/>
                </a:lnTo>
                <a:lnTo>
                  <a:pt x="691" y="631"/>
                </a:lnTo>
                <a:lnTo>
                  <a:pt x="686" y="628"/>
                </a:lnTo>
                <a:lnTo>
                  <a:pt x="681" y="628"/>
                </a:lnTo>
                <a:lnTo>
                  <a:pt x="676" y="628"/>
                </a:lnTo>
                <a:lnTo>
                  <a:pt x="671" y="628"/>
                </a:lnTo>
                <a:lnTo>
                  <a:pt x="666" y="633"/>
                </a:lnTo>
                <a:lnTo>
                  <a:pt x="661" y="635"/>
                </a:lnTo>
                <a:lnTo>
                  <a:pt x="656" y="641"/>
                </a:lnTo>
                <a:lnTo>
                  <a:pt x="651" y="646"/>
                </a:lnTo>
                <a:lnTo>
                  <a:pt x="646" y="650"/>
                </a:lnTo>
                <a:lnTo>
                  <a:pt x="641" y="657"/>
                </a:lnTo>
                <a:lnTo>
                  <a:pt x="637" y="663"/>
                </a:lnTo>
                <a:lnTo>
                  <a:pt x="635" y="670"/>
                </a:lnTo>
                <a:lnTo>
                  <a:pt x="634" y="676"/>
                </a:lnTo>
                <a:lnTo>
                  <a:pt x="629" y="680"/>
                </a:lnTo>
                <a:lnTo>
                  <a:pt x="624" y="685"/>
                </a:lnTo>
                <a:lnTo>
                  <a:pt x="619" y="687"/>
                </a:lnTo>
                <a:lnTo>
                  <a:pt x="614" y="687"/>
                </a:lnTo>
                <a:lnTo>
                  <a:pt x="609" y="685"/>
                </a:lnTo>
                <a:lnTo>
                  <a:pt x="607" y="678"/>
                </a:lnTo>
                <a:lnTo>
                  <a:pt x="604" y="672"/>
                </a:lnTo>
                <a:lnTo>
                  <a:pt x="599" y="665"/>
                </a:lnTo>
                <a:lnTo>
                  <a:pt x="594" y="665"/>
                </a:lnTo>
                <a:lnTo>
                  <a:pt x="589" y="663"/>
                </a:lnTo>
                <a:lnTo>
                  <a:pt x="587" y="657"/>
                </a:lnTo>
                <a:lnTo>
                  <a:pt x="582" y="652"/>
                </a:lnTo>
                <a:lnTo>
                  <a:pt x="577" y="650"/>
                </a:lnTo>
                <a:lnTo>
                  <a:pt x="572" y="646"/>
                </a:lnTo>
                <a:lnTo>
                  <a:pt x="567" y="646"/>
                </a:lnTo>
                <a:lnTo>
                  <a:pt x="564" y="652"/>
                </a:lnTo>
                <a:lnTo>
                  <a:pt x="560" y="659"/>
                </a:lnTo>
                <a:lnTo>
                  <a:pt x="559" y="665"/>
                </a:lnTo>
                <a:lnTo>
                  <a:pt x="553" y="667"/>
                </a:lnTo>
                <a:lnTo>
                  <a:pt x="548" y="672"/>
                </a:lnTo>
                <a:lnTo>
                  <a:pt x="543" y="678"/>
                </a:lnTo>
                <a:lnTo>
                  <a:pt x="538" y="683"/>
                </a:lnTo>
                <a:lnTo>
                  <a:pt x="533" y="678"/>
                </a:lnTo>
                <a:lnTo>
                  <a:pt x="532" y="672"/>
                </a:lnTo>
                <a:lnTo>
                  <a:pt x="528" y="665"/>
                </a:lnTo>
                <a:lnTo>
                  <a:pt x="523" y="661"/>
                </a:lnTo>
                <a:lnTo>
                  <a:pt x="520" y="654"/>
                </a:lnTo>
                <a:lnTo>
                  <a:pt x="515" y="650"/>
                </a:lnTo>
                <a:lnTo>
                  <a:pt x="510" y="648"/>
                </a:lnTo>
                <a:lnTo>
                  <a:pt x="507" y="641"/>
                </a:lnTo>
                <a:lnTo>
                  <a:pt x="502" y="637"/>
                </a:lnTo>
                <a:lnTo>
                  <a:pt x="498" y="631"/>
                </a:lnTo>
                <a:lnTo>
                  <a:pt x="495" y="624"/>
                </a:lnTo>
                <a:lnTo>
                  <a:pt x="492" y="618"/>
                </a:lnTo>
                <a:lnTo>
                  <a:pt x="487" y="613"/>
                </a:lnTo>
                <a:lnTo>
                  <a:pt x="482" y="611"/>
                </a:lnTo>
                <a:lnTo>
                  <a:pt x="476" y="609"/>
                </a:lnTo>
                <a:lnTo>
                  <a:pt x="471" y="611"/>
                </a:lnTo>
                <a:lnTo>
                  <a:pt x="466" y="611"/>
                </a:lnTo>
                <a:lnTo>
                  <a:pt x="461" y="613"/>
                </a:lnTo>
                <a:lnTo>
                  <a:pt x="456" y="616"/>
                </a:lnTo>
                <a:lnTo>
                  <a:pt x="451" y="620"/>
                </a:lnTo>
                <a:lnTo>
                  <a:pt x="446" y="622"/>
                </a:lnTo>
                <a:lnTo>
                  <a:pt x="441" y="624"/>
                </a:lnTo>
                <a:lnTo>
                  <a:pt x="436" y="626"/>
                </a:lnTo>
                <a:lnTo>
                  <a:pt x="431" y="631"/>
                </a:lnTo>
                <a:lnTo>
                  <a:pt x="426" y="633"/>
                </a:lnTo>
                <a:lnTo>
                  <a:pt x="421" y="639"/>
                </a:lnTo>
                <a:lnTo>
                  <a:pt x="416" y="644"/>
                </a:lnTo>
                <a:lnTo>
                  <a:pt x="411" y="648"/>
                </a:lnTo>
                <a:lnTo>
                  <a:pt x="410" y="654"/>
                </a:lnTo>
                <a:lnTo>
                  <a:pt x="408" y="661"/>
                </a:lnTo>
                <a:lnTo>
                  <a:pt x="406" y="667"/>
                </a:lnTo>
                <a:lnTo>
                  <a:pt x="406" y="674"/>
                </a:lnTo>
                <a:lnTo>
                  <a:pt x="403" y="680"/>
                </a:lnTo>
                <a:lnTo>
                  <a:pt x="400" y="687"/>
                </a:lnTo>
                <a:lnTo>
                  <a:pt x="394" y="691"/>
                </a:lnTo>
                <a:lnTo>
                  <a:pt x="389" y="696"/>
                </a:lnTo>
                <a:lnTo>
                  <a:pt x="384" y="693"/>
                </a:lnTo>
                <a:lnTo>
                  <a:pt x="381" y="687"/>
                </a:lnTo>
                <a:lnTo>
                  <a:pt x="376" y="683"/>
                </a:lnTo>
                <a:lnTo>
                  <a:pt x="374" y="676"/>
                </a:lnTo>
                <a:lnTo>
                  <a:pt x="373" y="670"/>
                </a:lnTo>
                <a:lnTo>
                  <a:pt x="371" y="663"/>
                </a:lnTo>
                <a:lnTo>
                  <a:pt x="368" y="657"/>
                </a:lnTo>
                <a:lnTo>
                  <a:pt x="364" y="650"/>
                </a:lnTo>
                <a:lnTo>
                  <a:pt x="359" y="648"/>
                </a:lnTo>
                <a:lnTo>
                  <a:pt x="354" y="646"/>
                </a:lnTo>
                <a:lnTo>
                  <a:pt x="349" y="641"/>
                </a:lnTo>
                <a:lnTo>
                  <a:pt x="346" y="635"/>
                </a:lnTo>
                <a:lnTo>
                  <a:pt x="341" y="631"/>
                </a:lnTo>
                <a:lnTo>
                  <a:pt x="336" y="631"/>
                </a:lnTo>
                <a:lnTo>
                  <a:pt x="331" y="628"/>
                </a:lnTo>
                <a:lnTo>
                  <a:pt x="326" y="626"/>
                </a:lnTo>
                <a:lnTo>
                  <a:pt x="321" y="626"/>
                </a:lnTo>
                <a:lnTo>
                  <a:pt x="316" y="624"/>
                </a:lnTo>
                <a:lnTo>
                  <a:pt x="311" y="626"/>
                </a:lnTo>
                <a:lnTo>
                  <a:pt x="306" y="626"/>
                </a:lnTo>
                <a:lnTo>
                  <a:pt x="301" y="633"/>
                </a:lnTo>
                <a:lnTo>
                  <a:pt x="296" y="637"/>
                </a:lnTo>
                <a:lnTo>
                  <a:pt x="291" y="644"/>
                </a:lnTo>
                <a:lnTo>
                  <a:pt x="286" y="648"/>
                </a:lnTo>
                <a:lnTo>
                  <a:pt x="284" y="654"/>
                </a:lnTo>
                <a:lnTo>
                  <a:pt x="279" y="659"/>
                </a:lnTo>
                <a:lnTo>
                  <a:pt x="274" y="663"/>
                </a:lnTo>
                <a:lnTo>
                  <a:pt x="269" y="665"/>
                </a:lnTo>
                <a:lnTo>
                  <a:pt x="266" y="672"/>
                </a:lnTo>
                <a:lnTo>
                  <a:pt x="262" y="678"/>
                </a:lnTo>
                <a:lnTo>
                  <a:pt x="257" y="676"/>
                </a:lnTo>
                <a:lnTo>
                  <a:pt x="257" y="670"/>
                </a:lnTo>
                <a:lnTo>
                  <a:pt x="256" y="663"/>
                </a:lnTo>
                <a:lnTo>
                  <a:pt x="252" y="657"/>
                </a:lnTo>
                <a:lnTo>
                  <a:pt x="251" y="650"/>
                </a:lnTo>
                <a:lnTo>
                  <a:pt x="247" y="644"/>
                </a:lnTo>
                <a:lnTo>
                  <a:pt x="247" y="637"/>
                </a:lnTo>
                <a:lnTo>
                  <a:pt x="244" y="631"/>
                </a:lnTo>
                <a:lnTo>
                  <a:pt x="244" y="624"/>
                </a:lnTo>
                <a:lnTo>
                  <a:pt x="242" y="618"/>
                </a:lnTo>
                <a:lnTo>
                  <a:pt x="241" y="611"/>
                </a:lnTo>
                <a:lnTo>
                  <a:pt x="239" y="605"/>
                </a:lnTo>
                <a:lnTo>
                  <a:pt x="235" y="598"/>
                </a:lnTo>
                <a:lnTo>
                  <a:pt x="230" y="594"/>
                </a:lnTo>
                <a:lnTo>
                  <a:pt x="225" y="590"/>
                </a:lnTo>
                <a:lnTo>
                  <a:pt x="220" y="587"/>
                </a:lnTo>
                <a:lnTo>
                  <a:pt x="215" y="585"/>
                </a:lnTo>
                <a:lnTo>
                  <a:pt x="210" y="583"/>
                </a:lnTo>
                <a:lnTo>
                  <a:pt x="205" y="581"/>
                </a:lnTo>
                <a:lnTo>
                  <a:pt x="200" y="581"/>
                </a:lnTo>
                <a:lnTo>
                  <a:pt x="195" y="579"/>
                </a:lnTo>
                <a:lnTo>
                  <a:pt x="190" y="579"/>
                </a:lnTo>
                <a:lnTo>
                  <a:pt x="185" y="579"/>
                </a:lnTo>
                <a:lnTo>
                  <a:pt x="180" y="579"/>
                </a:lnTo>
                <a:lnTo>
                  <a:pt x="175" y="581"/>
                </a:lnTo>
                <a:lnTo>
                  <a:pt x="170" y="581"/>
                </a:lnTo>
                <a:lnTo>
                  <a:pt x="165" y="583"/>
                </a:lnTo>
                <a:lnTo>
                  <a:pt x="160" y="587"/>
                </a:lnTo>
                <a:lnTo>
                  <a:pt x="155" y="590"/>
                </a:lnTo>
                <a:lnTo>
                  <a:pt x="150" y="594"/>
                </a:lnTo>
                <a:lnTo>
                  <a:pt x="145" y="596"/>
                </a:lnTo>
                <a:lnTo>
                  <a:pt x="140" y="603"/>
                </a:lnTo>
                <a:lnTo>
                  <a:pt x="135" y="607"/>
                </a:lnTo>
                <a:lnTo>
                  <a:pt x="130" y="609"/>
                </a:lnTo>
                <a:lnTo>
                  <a:pt x="125" y="613"/>
                </a:lnTo>
                <a:lnTo>
                  <a:pt x="120" y="616"/>
                </a:lnTo>
                <a:lnTo>
                  <a:pt x="115" y="611"/>
                </a:lnTo>
                <a:lnTo>
                  <a:pt x="113" y="605"/>
                </a:lnTo>
                <a:lnTo>
                  <a:pt x="112" y="598"/>
                </a:lnTo>
                <a:lnTo>
                  <a:pt x="110" y="592"/>
                </a:lnTo>
                <a:lnTo>
                  <a:pt x="105" y="587"/>
                </a:lnTo>
                <a:lnTo>
                  <a:pt x="100" y="583"/>
                </a:lnTo>
                <a:lnTo>
                  <a:pt x="95" y="577"/>
                </a:lnTo>
                <a:lnTo>
                  <a:pt x="92" y="570"/>
                </a:lnTo>
                <a:lnTo>
                  <a:pt x="90" y="564"/>
                </a:lnTo>
                <a:lnTo>
                  <a:pt x="87" y="557"/>
                </a:lnTo>
                <a:lnTo>
                  <a:pt x="85" y="551"/>
                </a:lnTo>
                <a:lnTo>
                  <a:pt x="82" y="544"/>
                </a:lnTo>
                <a:lnTo>
                  <a:pt x="76" y="538"/>
                </a:lnTo>
                <a:lnTo>
                  <a:pt x="71" y="533"/>
                </a:lnTo>
                <a:lnTo>
                  <a:pt x="66" y="529"/>
                </a:lnTo>
                <a:lnTo>
                  <a:pt x="61" y="525"/>
                </a:lnTo>
                <a:lnTo>
                  <a:pt x="56" y="520"/>
                </a:lnTo>
                <a:lnTo>
                  <a:pt x="51" y="516"/>
                </a:lnTo>
                <a:lnTo>
                  <a:pt x="46" y="516"/>
                </a:lnTo>
                <a:lnTo>
                  <a:pt x="41" y="514"/>
                </a:lnTo>
                <a:lnTo>
                  <a:pt x="36" y="512"/>
                </a:lnTo>
                <a:lnTo>
                  <a:pt x="31" y="512"/>
                </a:lnTo>
                <a:lnTo>
                  <a:pt x="26" y="512"/>
                </a:lnTo>
                <a:lnTo>
                  <a:pt x="21" y="514"/>
                </a:lnTo>
                <a:lnTo>
                  <a:pt x="21" y="507"/>
                </a:lnTo>
                <a:lnTo>
                  <a:pt x="21" y="501"/>
                </a:lnTo>
                <a:lnTo>
                  <a:pt x="26" y="497"/>
                </a:lnTo>
                <a:lnTo>
                  <a:pt x="30" y="490"/>
                </a:lnTo>
                <a:lnTo>
                  <a:pt x="35" y="486"/>
                </a:lnTo>
                <a:lnTo>
                  <a:pt x="38" y="479"/>
                </a:lnTo>
                <a:lnTo>
                  <a:pt x="43" y="473"/>
                </a:lnTo>
                <a:lnTo>
                  <a:pt x="46" y="466"/>
                </a:lnTo>
                <a:lnTo>
                  <a:pt x="48" y="460"/>
                </a:lnTo>
                <a:lnTo>
                  <a:pt x="46" y="453"/>
                </a:lnTo>
                <a:lnTo>
                  <a:pt x="46" y="447"/>
                </a:lnTo>
                <a:lnTo>
                  <a:pt x="45" y="440"/>
                </a:lnTo>
                <a:lnTo>
                  <a:pt x="43" y="434"/>
                </a:lnTo>
                <a:lnTo>
                  <a:pt x="41" y="427"/>
                </a:lnTo>
                <a:lnTo>
                  <a:pt x="41" y="421"/>
                </a:lnTo>
                <a:lnTo>
                  <a:pt x="40" y="415"/>
                </a:lnTo>
                <a:lnTo>
                  <a:pt x="40" y="408"/>
                </a:lnTo>
                <a:lnTo>
                  <a:pt x="38" y="402"/>
                </a:lnTo>
                <a:lnTo>
                  <a:pt x="35" y="395"/>
                </a:lnTo>
                <a:lnTo>
                  <a:pt x="30" y="389"/>
                </a:lnTo>
                <a:lnTo>
                  <a:pt x="26" y="382"/>
                </a:lnTo>
                <a:lnTo>
                  <a:pt x="23" y="376"/>
                </a:lnTo>
                <a:lnTo>
                  <a:pt x="18" y="373"/>
                </a:lnTo>
                <a:lnTo>
                  <a:pt x="13" y="369"/>
                </a:lnTo>
                <a:lnTo>
                  <a:pt x="8" y="365"/>
                </a:lnTo>
                <a:lnTo>
                  <a:pt x="3" y="363"/>
                </a:lnTo>
                <a:lnTo>
                  <a:pt x="0" y="356"/>
                </a:lnTo>
                <a:lnTo>
                  <a:pt x="1" y="350"/>
                </a:lnTo>
                <a:lnTo>
                  <a:pt x="6" y="348"/>
                </a:lnTo>
                <a:lnTo>
                  <a:pt x="11" y="343"/>
                </a:lnTo>
                <a:lnTo>
                  <a:pt x="16" y="339"/>
                </a:lnTo>
                <a:lnTo>
                  <a:pt x="21" y="335"/>
                </a:lnTo>
                <a:lnTo>
                  <a:pt x="26" y="330"/>
                </a:lnTo>
                <a:lnTo>
                  <a:pt x="31" y="326"/>
                </a:lnTo>
                <a:lnTo>
                  <a:pt x="36" y="322"/>
                </a:lnTo>
                <a:lnTo>
                  <a:pt x="41" y="317"/>
                </a:lnTo>
                <a:lnTo>
                  <a:pt x="43" y="311"/>
                </a:lnTo>
                <a:lnTo>
                  <a:pt x="45" y="304"/>
                </a:lnTo>
                <a:lnTo>
                  <a:pt x="46" y="298"/>
                </a:lnTo>
                <a:lnTo>
                  <a:pt x="46" y="291"/>
                </a:lnTo>
                <a:lnTo>
                  <a:pt x="46" y="285"/>
                </a:lnTo>
                <a:lnTo>
                  <a:pt x="45" y="278"/>
                </a:lnTo>
                <a:lnTo>
                  <a:pt x="45" y="272"/>
                </a:lnTo>
                <a:lnTo>
                  <a:pt x="43" y="265"/>
                </a:lnTo>
                <a:lnTo>
                  <a:pt x="43" y="259"/>
                </a:lnTo>
                <a:lnTo>
                  <a:pt x="41" y="252"/>
                </a:lnTo>
                <a:lnTo>
                  <a:pt x="41" y="246"/>
                </a:lnTo>
                <a:lnTo>
                  <a:pt x="40" y="239"/>
                </a:lnTo>
                <a:lnTo>
                  <a:pt x="38" y="233"/>
                </a:lnTo>
                <a:lnTo>
                  <a:pt x="38" y="226"/>
                </a:lnTo>
                <a:lnTo>
                  <a:pt x="38" y="220"/>
                </a:lnTo>
                <a:lnTo>
                  <a:pt x="33" y="216"/>
                </a:lnTo>
                <a:lnTo>
                  <a:pt x="28" y="213"/>
                </a:lnTo>
                <a:lnTo>
                  <a:pt x="26" y="207"/>
                </a:lnTo>
                <a:lnTo>
                  <a:pt x="28" y="201"/>
                </a:lnTo>
                <a:lnTo>
                  <a:pt x="31" y="194"/>
                </a:lnTo>
                <a:lnTo>
                  <a:pt x="36" y="194"/>
                </a:lnTo>
                <a:lnTo>
                  <a:pt x="41" y="192"/>
                </a:lnTo>
                <a:lnTo>
                  <a:pt x="48" y="198"/>
                </a:lnTo>
              </a:path>
            </a:pathLst>
          </a:custGeom>
          <a:solidFill>
            <a:srgbClr val="CC3300"/>
          </a:solidFill>
          <a:ln w="12700" cap="rnd" cmpd="sng">
            <a:solidFill>
              <a:schemeClr val="bg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1020" name="Rectangle 62"/>
          <p:cNvSpPr/>
          <p:nvPr/>
        </p:nvSpPr>
        <p:spPr>
          <a:xfrm>
            <a:off x="7126288" y="5094288"/>
            <a:ext cx="1781175" cy="622300"/>
          </a:xfrm>
          <a:prstGeom prst="rect">
            <a:avLst/>
          </a:prstGeom>
          <a:noFill/>
          <a:ln w="9525">
            <a:noFill/>
          </a:ln>
        </p:spPr>
        <p:txBody>
          <a:bodyPr wrap="none" lIns="65088" tIns="33338" rIns="65088" bIns="33338">
            <a:spAutoFit/>
          </a:bodyPr>
          <a:p>
            <a:pPr algn="ctr" defTabSz="474980">
              <a:lnSpc>
                <a:spcPct val="70000"/>
              </a:lnSpc>
            </a:pPr>
            <a:r>
              <a:rPr lang="zh-CN" altLang="en-US" sz="2600" b="0" dirty="0">
                <a:solidFill>
                  <a:schemeClr val="bg1"/>
                </a:solidFill>
                <a:latin typeface="Comic Sans MS" panose="030F0702030302020204" pitchFamily="66" charset="0"/>
                <a:ea typeface="宋体" panose="02010600030101010101" pitchFamily="2" charset="-122"/>
              </a:rPr>
              <a:t>焊工的正常</a:t>
            </a:r>
            <a:endParaRPr lang="zh-CN" altLang="en-US" sz="2600" b="0" dirty="0">
              <a:solidFill>
                <a:schemeClr val="bg1"/>
              </a:solidFill>
              <a:latin typeface="Comic Sans MS" panose="030F0702030302020204" pitchFamily="66" charset="0"/>
              <a:ea typeface="宋体" panose="02010600030101010101" pitchFamily="2" charset="-122"/>
            </a:endParaRPr>
          </a:p>
          <a:p>
            <a:pPr algn="ctr" defTabSz="474980">
              <a:lnSpc>
                <a:spcPct val="70000"/>
              </a:lnSpc>
            </a:pPr>
            <a:r>
              <a:rPr lang="zh-CN" altLang="en-US" sz="2600" b="0" dirty="0">
                <a:solidFill>
                  <a:schemeClr val="bg1"/>
                </a:solidFill>
                <a:latin typeface="Comic Sans MS" panose="030F0702030302020204" pitchFamily="66" charset="0"/>
                <a:ea typeface="宋体" panose="02010600030101010101" pitchFamily="2" charset="-122"/>
              </a:rPr>
              <a:t>运转时间</a:t>
            </a:r>
            <a:r>
              <a:rPr lang="en-US" altLang="zh-CN" sz="2600" b="0">
                <a:solidFill>
                  <a:schemeClr val="bg1"/>
                </a:solidFill>
                <a:latin typeface="Comic Sans MS" panose="030F0702030302020204" pitchFamily="66" charset="0"/>
                <a:ea typeface="宋体" panose="02010600030101010101" pitchFamily="2" charset="-122"/>
              </a:rPr>
              <a:t> </a:t>
            </a:r>
            <a:endParaRPr lang="en-US" altLang="zh-CN" sz="2600" b="0">
              <a:solidFill>
                <a:schemeClr val="bg1"/>
              </a:solidFill>
              <a:latin typeface="Comic Sans MS" panose="030F0702030302020204" pitchFamily="66" charset="0"/>
            </a:endParaRPr>
          </a:p>
        </p:txBody>
      </p:sp>
      <p:grpSp>
        <p:nvGrpSpPr>
          <p:cNvPr id="171021" name="Group 63"/>
          <p:cNvGrpSpPr/>
          <p:nvPr/>
        </p:nvGrpSpPr>
        <p:grpSpPr>
          <a:xfrm>
            <a:off x="7010400" y="4800600"/>
            <a:ext cx="2014538" cy="1196975"/>
            <a:chOff x="4058" y="3215"/>
            <a:chExt cx="1171" cy="754"/>
          </a:xfrm>
        </p:grpSpPr>
        <p:sp>
          <p:nvSpPr>
            <p:cNvPr id="171022" name="Arc 64"/>
            <p:cNvSpPr/>
            <p:nvPr/>
          </p:nvSpPr>
          <p:spPr>
            <a:xfrm>
              <a:off x="4816" y="3218"/>
              <a:ext cx="140" cy="89"/>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23" name="Arc 65"/>
            <p:cNvSpPr/>
            <p:nvPr/>
          </p:nvSpPr>
          <p:spPr>
            <a:xfrm>
              <a:off x="4706" y="3222"/>
              <a:ext cx="122" cy="103"/>
            </a:xfrm>
            <a:custGeom>
              <a:avLst/>
              <a:gdLst>
                <a:gd name="txL" fmla="*/ 0 w 43200"/>
                <a:gd name="txT" fmla="*/ 0 h 23413"/>
                <a:gd name="txR" fmla="*/ 43200 w 43200"/>
                <a:gd name="txB" fmla="*/ 23413 h 23413"/>
              </a:gdLst>
              <a:ahLst/>
              <a:cxnLst>
                <a:cxn ang="0">
                  <a:pos x="0" y="0"/>
                </a:cxn>
                <a:cxn ang="0">
                  <a:pos x="0" y="0"/>
                </a:cxn>
                <a:cxn ang="0">
                  <a:pos x="0" y="0"/>
                </a:cxn>
              </a:cxnLst>
              <a:rect l="txL" t="txT" r="txR" b="txB"/>
              <a:pathLst>
                <a:path w="43200" h="23413" fill="none">
                  <a:moveTo>
                    <a:pt x="43200" y="1813"/>
                  </a:moveTo>
                  <a:cubicBezTo>
                    <a:pt x="43200" y="13742"/>
                    <a:pt x="33529" y="23413"/>
                    <a:pt x="21600" y="23413"/>
                  </a:cubicBezTo>
                  <a:cubicBezTo>
                    <a:pt x="9670" y="23413"/>
                    <a:pt x="0" y="13742"/>
                    <a:pt x="0" y="1813"/>
                  </a:cubicBezTo>
                  <a:cubicBezTo>
                    <a:pt x="-1" y="1207"/>
                    <a:pt x="25" y="603"/>
                    <a:pt x="76" y="0"/>
                  </a:cubicBezTo>
                </a:path>
                <a:path w="43200" h="23413" stroke="0">
                  <a:moveTo>
                    <a:pt x="43200" y="1813"/>
                  </a:moveTo>
                  <a:cubicBezTo>
                    <a:pt x="43200" y="13742"/>
                    <a:pt x="33529" y="23413"/>
                    <a:pt x="21600" y="23413"/>
                  </a:cubicBezTo>
                  <a:cubicBezTo>
                    <a:pt x="9670" y="23413"/>
                    <a:pt x="0" y="13742"/>
                    <a:pt x="0" y="1813"/>
                  </a:cubicBezTo>
                  <a:cubicBezTo>
                    <a:pt x="-1" y="1207"/>
                    <a:pt x="25" y="603"/>
                    <a:pt x="76" y="0"/>
                  </a:cubicBezTo>
                  <a:lnTo>
                    <a:pt x="21600" y="1813"/>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24" name="Arc 66"/>
            <p:cNvSpPr/>
            <p:nvPr/>
          </p:nvSpPr>
          <p:spPr>
            <a:xfrm>
              <a:off x="4453" y="3230"/>
              <a:ext cx="157" cy="109"/>
            </a:xfrm>
            <a:custGeom>
              <a:avLst/>
              <a:gdLst>
                <a:gd name="txL" fmla="*/ 0 w 42863"/>
                <a:gd name="txT" fmla="*/ 0 h 21600"/>
                <a:gd name="txR" fmla="*/ 42863 w 42863"/>
                <a:gd name="txB" fmla="*/ 21600 h 21600"/>
              </a:gdLst>
              <a:ahLst/>
              <a:cxnLst>
                <a:cxn ang="0">
                  <a:pos x="0" y="0"/>
                </a:cxn>
                <a:cxn ang="0">
                  <a:pos x="0" y="0"/>
                </a:cxn>
                <a:cxn ang="0">
                  <a:pos x="0" y="0"/>
                </a:cxn>
              </a:cxnLst>
              <a:rect l="txL" t="txT" r="txR" b="txB"/>
              <a:pathLst>
                <a:path w="42863" h="21600" fill="none">
                  <a:moveTo>
                    <a:pt x="42862" y="3802"/>
                  </a:moveTo>
                  <a:cubicBezTo>
                    <a:pt x="41020" y="14101"/>
                    <a:pt x="32062" y="21599"/>
                    <a:pt x="21600" y="21600"/>
                  </a:cubicBezTo>
                  <a:cubicBezTo>
                    <a:pt x="9670" y="21600"/>
                    <a:pt x="0" y="11929"/>
                    <a:pt x="0" y="0"/>
                  </a:cubicBezTo>
                </a:path>
                <a:path w="42863" h="21600" stroke="0">
                  <a:moveTo>
                    <a:pt x="42862" y="3802"/>
                  </a:moveTo>
                  <a:cubicBezTo>
                    <a:pt x="41020" y="14101"/>
                    <a:pt x="32062" y="21599"/>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25" name="Arc 67"/>
            <p:cNvSpPr/>
            <p:nvPr/>
          </p:nvSpPr>
          <p:spPr>
            <a:xfrm>
              <a:off x="4601" y="3215"/>
              <a:ext cx="125" cy="93"/>
            </a:xfrm>
            <a:custGeom>
              <a:avLst/>
              <a:gdLst>
                <a:gd name="txL" fmla="*/ 0 w 42008"/>
                <a:gd name="txT" fmla="*/ 0 h 21600"/>
                <a:gd name="txR" fmla="*/ 42008 w 42008"/>
                <a:gd name="txB" fmla="*/ 21600 h 21600"/>
              </a:gdLst>
              <a:ahLst/>
              <a:cxnLst>
                <a:cxn ang="0">
                  <a:pos x="0" y="0"/>
                </a:cxn>
                <a:cxn ang="0">
                  <a:pos x="0" y="0"/>
                </a:cxn>
                <a:cxn ang="0">
                  <a:pos x="0" y="0"/>
                </a:cxn>
              </a:cxnLst>
              <a:rect l="txL" t="txT" r="txR" b="txB"/>
              <a:pathLst>
                <a:path w="42008" h="21600" fill="none">
                  <a:moveTo>
                    <a:pt x="42008" y="0"/>
                  </a:moveTo>
                  <a:cubicBezTo>
                    <a:pt x="42008" y="11929"/>
                    <a:pt x="32337" y="21600"/>
                    <a:pt x="20408" y="21600"/>
                  </a:cubicBezTo>
                  <a:cubicBezTo>
                    <a:pt x="11206" y="21600"/>
                    <a:pt x="3014" y="15770"/>
                    <a:pt x="0" y="7076"/>
                  </a:cubicBezTo>
                </a:path>
                <a:path w="42008" h="21600" stroke="0">
                  <a:moveTo>
                    <a:pt x="42008" y="0"/>
                  </a:moveTo>
                  <a:cubicBezTo>
                    <a:pt x="42008" y="11929"/>
                    <a:pt x="32337" y="21600"/>
                    <a:pt x="20408" y="21600"/>
                  </a:cubicBezTo>
                  <a:cubicBezTo>
                    <a:pt x="11206" y="21600"/>
                    <a:pt x="3014" y="15770"/>
                    <a:pt x="0" y="7076"/>
                  </a:cubicBezTo>
                  <a:lnTo>
                    <a:pt x="20408"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26" name="Arc 68"/>
            <p:cNvSpPr/>
            <p:nvPr/>
          </p:nvSpPr>
          <p:spPr>
            <a:xfrm>
              <a:off x="4333" y="3235"/>
              <a:ext cx="132" cy="78"/>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171027" name="Group 69"/>
            <p:cNvGrpSpPr/>
            <p:nvPr/>
          </p:nvGrpSpPr>
          <p:grpSpPr>
            <a:xfrm>
              <a:off x="4337" y="3859"/>
              <a:ext cx="615" cy="110"/>
              <a:chOff x="4337" y="3859"/>
              <a:chExt cx="615" cy="110"/>
            </a:xfrm>
          </p:grpSpPr>
          <p:sp>
            <p:nvSpPr>
              <p:cNvPr id="171042" name="Arc 70"/>
              <p:cNvSpPr/>
              <p:nvPr/>
            </p:nvSpPr>
            <p:spPr>
              <a:xfrm rot="10800000">
                <a:off x="4831" y="3892"/>
                <a:ext cx="121" cy="61"/>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1043" name="Arc 71"/>
              <p:cNvSpPr/>
              <p:nvPr/>
            </p:nvSpPr>
            <p:spPr>
              <a:xfrm rot="10800000">
                <a:off x="4698" y="3875"/>
                <a:ext cx="133" cy="78"/>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1044" name="Arc 72"/>
              <p:cNvSpPr/>
              <p:nvPr/>
            </p:nvSpPr>
            <p:spPr>
              <a:xfrm rot="10800000">
                <a:off x="4469" y="3859"/>
                <a:ext cx="158" cy="110"/>
              </a:xfrm>
              <a:custGeom>
                <a:avLst/>
                <a:gdLst>
                  <a:gd name="txL" fmla="*/ 0 w 42881"/>
                  <a:gd name="txT" fmla="*/ 0 h 21600"/>
                  <a:gd name="txR" fmla="*/ 42881 w 42881"/>
                  <a:gd name="txB" fmla="*/ 21600 h 21600"/>
                </a:gdLst>
                <a:ahLst/>
                <a:cxnLst>
                  <a:cxn ang="0">
                    <a:pos x="0" y="0"/>
                  </a:cxn>
                  <a:cxn ang="0">
                    <a:pos x="0" y="0"/>
                  </a:cxn>
                  <a:cxn ang="0">
                    <a:pos x="0" y="0"/>
                  </a:cxn>
                </a:cxnLst>
                <a:rect l="txL" t="txT" r="txR" b="txB"/>
                <a:pathLst>
                  <a:path w="42881" h="21600" fill="none">
                    <a:moveTo>
                      <a:pt x="42881" y="0"/>
                    </a:moveTo>
                    <a:cubicBezTo>
                      <a:pt x="42881" y="11929"/>
                      <a:pt x="33210" y="21600"/>
                      <a:pt x="21281" y="21600"/>
                    </a:cubicBezTo>
                    <a:cubicBezTo>
                      <a:pt x="10778" y="21600"/>
                      <a:pt x="1798" y="14046"/>
                      <a:pt x="0" y="3698"/>
                    </a:cubicBezTo>
                  </a:path>
                  <a:path w="42881" h="21600" stroke="0">
                    <a:moveTo>
                      <a:pt x="42881" y="0"/>
                    </a:moveTo>
                    <a:cubicBezTo>
                      <a:pt x="42881" y="11929"/>
                      <a:pt x="33210" y="21600"/>
                      <a:pt x="21281" y="21600"/>
                    </a:cubicBezTo>
                    <a:cubicBezTo>
                      <a:pt x="10778" y="21600"/>
                      <a:pt x="1798" y="14046"/>
                      <a:pt x="0" y="3698"/>
                    </a:cubicBezTo>
                    <a:lnTo>
                      <a:pt x="21281"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1045" name="Arc 73"/>
              <p:cNvSpPr/>
              <p:nvPr/>
            </p:nvSpPr>
            <p:spPr>
              <a:xfrm rot="10800000">
                <a:off x="4617" y="3892"/>
                <a:ext cx="81" cy="61"/>
              </a:xfrm>
              <a:custGeom>
                <a:avLst/>
                <a:gdLst>
                  <a:gd name="txL" fmla="*/ 0 w 41936"/>
                  <a:gd name="txT" fmla="*/ 0 h 21600"/>
                  <a:gd name="txR" fmla="*/ 41936 w 41936"/>
                  <a:gd name="txB" fmla="*/ 21600 h 21600"/>
                </a:gdLst>
                <a:ahLst/>
                <a:cxnLst>
                  <a:cxn ang="0">
                    <a:pos x="0" y="0"/>
                  </a:cxn>
                  <a:cxn ang="0">
                    <a:pos x="0" y="0"/>
                  </a:cxn>
                  <a:cxn ang="0">
                    <a:pos x="0" y="0"/>
                  </a:cxn>
                </a:cxnLst>
                <a:rect l="txL" t="txT" r="txR" b="txB"/>
                <a:pathLst>
                  <a:path w="41936" h="21600" fill="none">
                    <a:moveTo>
                      <a:pt x="41935" y="7281"/>
                    </a:moveTo>
                    <a:cubicBezTo>
                      <a:pt x="38860" y="15869"/>
                      <a:pt x="30721" y="21599"/>
                      <a:pt x="21600" y="21600"/>
                    </a:cubicBezTo>
                    <a:cubicBezTo>
                      <a:pt x="9670" y="21600"/>
                      <a:pt x="0" y="11929"/>
                      <a:pt x="0" y="0"/>
                    </a:cubicBezTo>
                  </a:path>
                  <a:path w="41936" h="21600" stroke="0">
                    <a:moveTo>
                      <a:pt x="41935" y="7281"/>
                    </a:moveTo>
                    <a:cubicBezTo>
                      <a:pt x="38860" y="15869"/>
                      <a:pt x="30721" y="21599"/>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1046" name="Arc 74"/>
              <p:cNvSpPr/>
              <p:nvPr/>
            </p:nvSpPr>
            <p:spPr>
              <a:xfrm rot="10800000">
                <a:off x="4337" y="3875"/>
                <a:ext cx="133" cy="78"/>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grpSp>
        <p:grpSp>
          <p:nvGrpSpPr>
            <p:cNvPr id="171028" name="Group 75"/>
            <p:cNvGrpSpPr/>
            <p:nvPr/>
          </p:nvGrpSpPr>
          <p:grpSpPr>
            <a:xfrm>
              <a:off x="4916" y="3229"/>
              <a:ext cx="310" cy="375"/>
              <a:chOff x="4916" y="3229"/>
              <a:chExt cx="310" cy="375"/>
            </a:xfrm>
          </p:grpSpPr>
          <p:sp>
            <p:nvSpPr>
              <p:cNvPr id="171039" name="Arc 76"/>
              <p:cNvSpPr/>
              <p:nvPr/>
            </p:nvSpPr>
            <p:spPr>
              <a:xfrm>
                <a:off x="5141" y="3402"/>
                <a:ext cx="85" cy="202"/>
              </a:xfrm>
              <a:custGeom>
                <a:avLst/>
                <a:gdLst>
                  <a:gd name="txL" fmla="*/ 0 w 21600"/>
                  <a:gd name="txT" fmla="*/ 0 h 42806"/>
                  <a:gd name="txR" fmla="*/ 21600 w 21600"/>
                  <a:gd name="txB" fmla="*/ 42806 h 42806"/>
                </a:gdLst>
                <a:ahLst/>
                <a:cxnLst>
                  <a:cxn ang="0">
                    <a:pos x="0" y="0"/>
                  </a:cxn>
                  <a:cxn ang="0">
                    <a:pos x="0" y="0"/>
                  </a:cxn>
                  <a:cxn ang="0">
                    <a:pos x="0" y="0"/>
                  </a:cxn>
                </a:cxnLst>
                <a:rect l="txL" t="txT" r="txR" b="txB"/>
                <a:pathLst>
                  <a:path w="21600" h="42806" fill="none">
                    <a:moveTo>
                      <a:pt x="17503" y="42806"/>
                    </a:moveTo>
                    <a:cubicBezTo>
                      <a:pt x="7341" y="40843"/>
                      <a:pt x="0" y="31948"/>
                      <a:pt x="0" y="21598"/>
                    </a:cubicBezTo>
                    <a:cubicBezTo>
                      <a:pt x="-1" y="9768"/>
                      <a:pt x="9515" y="139"/>
                      <a:pt x="21343" y="-1"/>
                    </a:cubicBezTo>
                  </a:path>
                  <a:path w="21600" h="42806" stroke="0">
                    <a:moveTo>
                      <a:pt x="17503" y="42806"/>
                    </a:moveTo>
                    <a:cubicBezTo>
                      <a:pt x="7341" y="40843"/>
                      <a:pt x="0" y="31948"/>
                      <a:pt x="0" y="21598"/>
                    </a:cubicBezTo>
                    <a:cubicBezTo>
                      <a:pt x="-1" y="9768"/>
                      <a:pt x="9515" y="139"/>
                      <a:pt x="21343" y="-1"/>
                    </a:cubicBezTo>
                    <a:lnTo>
                      <a:pt x="21600" y="21598"/>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40" name="Arc 77"/>
              <p:cNvSpPr/>
              <p:nvPr/>
            </p:nvSpPr>
            <p:spPr>
              <a:xfrm rot="2220000">
                <a:off x="5059" y="3350"/>
                <a:ext cx="153" cy="75"/>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41" name="Arc 78"/>
              <p:cNvSpPr/>
              <p:nvPr/>
            </p:nvSpPr>
            <p:spPr>
              <a:xfrm rot="2220000">
                <a:off x="4916" y="3229"/>
                <a:ext cx="169" cy="142"/>
              </a:xfrm>
              <a:custGeom>
                <a:avLst/>
                <a:gdLst>
                  <a:gd name="txL" fmla="*/ 0 w 41932"/>
                  <a:gd name="txT" fmla="*/ 0 h 21600"/>
                  <a:gd name="txR" fmla="*/ 41932 w 41932"/>
                  <a:gd name="txB" fmla="*/ 21600 h 21600"/>
                </a:gdLst>
                <a:ahLst/>
                <a:cxnLst>
                  <a:cxn ang="0">
                    <a:pos x="0" y="0"/>
                  </a:cxn>
                  <a:cxn ang="0">
                    <a:pos x="0" y="0"/>
                  </a:cxn>
                  <a:cxn ang="0">
                    <a:pos x="0" y="0"/>
                  </a:cxn>
                </a:cxnLst>
                <a:rect l="txL" t="txT" r="txR" b="txB"/>
                <a:pathLst>
                  <a:path w="41932" h="21600" fill="none">
                    <a:moveTo>
                      <a:pt x="41932" y="0"/>
                    </a:moveTo>
                    <a:cubicBezTo>
                      <a:pt x="41932" y="11929"/>
                      <a:pt x="32261" y="21600"/>
                      <a:pt x="20332" y="21600"/>
                    </a:cubicBezTo>
                    <a:cubicBezTo>
                      <a:pt x="11214" y="21600"/>
                      <a:pt x="3078" y="15874"/>
                      <a:pt x="0" y="7291"/>
                    </a:cubicBezTo>
                  </a:path>
                  <a:path w="41932" h="21600" stroke="0">
                    <a:moveTo>
                      <a:pt x="41932" y="0"/>
                    </a:moveTo>
                    <a:cubicBezTo>
                      <a:pt x="41932" y="11929"/>
                      <a:pt x="32261" y="21600"/>
                      <a:pt x="20332" y="21600"/>
                    </a:cubicBezTo>
                    <a:cubicBezTo>
                      <a:pt x="11214" y="21600"/>
                      <a:pt x="3078" y="15874"/>
                      <a:pt x="0" y="7291"/>
                    </a:cubicBezTo>
                    <a:lnTo>
                      <a:pt x="20332"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grpSp>
          <p:nvGrpSpPr>
            <p:cNvPr id="171029" name="Group 79"/>
            <p:cNvGrpSpPr/>
            <p:nvPr/>
          </p:nvGrpSpPr>
          <p:grpSpPr>
            <a:xfrm>
              <a:off x="4918" y="3587"/>
              <a:ext cx="311" cy="372"/>
              <a:chOff x="4918" y="3587"/>
              <a:chExt cx="311" cy="372"/>
            </a:xfrm>
          </p:grpSpPr>
          <p:sp>
            <p:nvSpPr>
              <p:cNvPr id="171036" name="Arc 80"/>
              <p:cNvSpPr/>
              <p:nvPr/>
            </p:nvSpPr>
            <p:spPr>
              <a:xfrm rot="10800000">
                <a:off x="5143" y="3587"/>
                <a:ext cx="86" cy="201"/>
              </a:xfrm>
              <a:custGeom>
                <a:avLst/>
                <a:gdLst>
                  <a:gd name="txL" fmla="*/ 0 w 21854"/>
                  <a:gd name="txT" fmla="*/ 0 h 42901"/>
                  <a:gd name="txR" fmla="*/ 21854 w 21854"/>
                  <a:gd name="txB" fmla="*/ 42901 h 42901"/>
                </a:gdLst>
                <a:ahLst/>
                <a:cxnLst>
                  <a:cxn ang="0">
                    <a:pos x="0" y="0"/>
                  </a:cxn>
                  <a:cxn ang="0">
                    <a:pos x="0" y="0"/>
                  </a:cxn>
                  <a:cxn ang="0">
                    <a:pos x="0" y="0"/>
                  </a:cxn>
                </a:cxnLst>
                <a:rect l="txL" t="txT" r="txR" b="txB"/>
                <a:pathLst>
                  <a:path w="21854" h="42901" fill="none">
                    <a:moveTo>
                      <a:pt x="0" y="1"/>
                    </a:moveTo>
                    <a:cubicBezTo>
                      <a:pt x="84" y="0"/>
                      <a:pt x="169" y="-1"/>
                      <a:pt x="254" y="0"/>
                    </a:cubicBezTo>
                    <a:cubicBezTo>
                      <a:pt x="12183" y="0"/>
                      <a:pt x="21854" y="9670"/>
                      <a:pt x="21854" y="21600"/>
                    </a:cubicBezTo>
                    <a:cubicBezTo>
                      <a:pt x="21854" y="32148"/>
                      <a:pt x="14235" y="41153"/>
                      <a:pt x="3833" y="42901"/>
                    </a:cubicBezTo>
                  </a:path>
                  <a:path w="21854" h="42901" stroke="0">
                    <a:moveTo>
                      <a:pt x="0" y="1"/>
                    </a:moveTo>
                    <a:cubicBezTo>
                      <a:pt x="84" y="0"/>
                      <a:pt x="169" y="-1"/>
                      <a:pt x="254" y="0"/>
                    </a:cubicBezTo>
                    <a:cubicBezTo>
                      <a:pt x="12183" y="0"/>
                      <a:pt x="21854" y="9670"/>
                      <a:pt x="21854" y="21600"/>
                    </a:cubicBezTo>
                    <a:cubicBezTo>
                      <a:pt x="21854" y="32148"/>
                      <a:pt x="14235" y="41153"/>
                      <a:pt x="3833" y="42901"/>
                    </a:cubicBezTo>
                    <a:lnTo>
                      <a:pt x="254" y="2160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1037" name="Arc 81"/>
              <p:cNvSpPr/>
              <p:nvPr/>
            </p:nvSpPr>
            <p:spPr>
              <a:xfrm rot="8580000">
                <a:off x="5061" y="3766"/>
                <a:ext cx="154" cy="75"/>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1038" name="Arc 82"/>
              <p:cNvSpPr/>
              <p:nvPr/>
            </p:nvSpPr>
            <p:spPr>
              <a:xfrm rot="8580000">
                <a:off x="4918" y="3818"/>
                <a:ext cx="169" cy="141"/>
              </a:xfrm>
              <a:custGeom>
                <a:avLst/>
                <a:gdLst>
                  <a:gd name="txL" fmla="*/ 0 w 41936"/>
                  <a:gd name="txT" fmla="*/ 0 h 21600"/>
                  <a:gd name="txR" fmla="*/ 41936 w 41936"/>
                  <a:gd name="txB" fmla="*/ 21600 h 21600"/>
                </a:gdLst>
                <a:ahLst/>
                <a:cxnLst>
                  <a:cxn ang="0">
                    <a:pos x="0" y="0"/>
                  </a:cxn>
                  <a:cxn ang="0">
                    <a:pos x="0" y="0"/>
                  </a:cxn>
                  <a:cxn ang="0">
                    <a:pos x="0" y="0"/>
                  </a:cxn>
                </a:cxnLst>
                <a:rect l="txL" t="txT" r="txR" b="txB"/>
                <a:pathLst>
                  <a:path w="41936" h="21600" fill="none">
                    <a:moveTo>
                      <a:pt x="41935" y="7280"/>
                    </a:moveTo>
                    <a:cubicBezTo>
                      <a:pt x="38860" y="15869"/>
                      <a:pt x="30722" y="21599"/>
                      <a:pt x="21600" y="21600"/>
                    </a:cubicBezTo>
                    <a:cubicBezTo>
                      <a:pt x="9670" y="21600"/>
                      <a:pt x="0" y="11929"/>
                      <a:pt x="0" y="0"/>
                    </a:cubicBezTo>
                  </a:path>
                  <a:path w="41936" h="21600" stroke="0">
                    <a:moveTo>
                      <a:pt x="41935" y="7280"/>
                    </a:moveTo>
                    <a:cubicBezTo>
                      <a:pt x="38860" y="15869"/>
                      <a:pt x="30722" y="21599"/>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grpSp>
        <p:sp>
          <p:nvSpPr>
            <p:cNvPr id="171030" name="Arc 83"/>
            <p:cNvSpPr/>
            <p:nvPr/>
          </p:nvSpPr>
          <p:spPr>
            <a:xfrm>
              <a:off x="4058" y="3447"/>
              <a:ext cx="84" cy="176"/>
            </a:xfrm>
            <a:custGeom>
              <a:avLst/>
              <a:gdLst>
                <a:gd name="txL" fmla="*/ 0 w 21600"/>
                <a:gd name="txT" fmla="*/ 0 h 39730"/>
                <a:gd name="txR" fmla="*/ 21600 w 21600"/>
                <a:gd name="txB" fmla="*/ 39730 h 39730"/>
              </a:gdLst>
              <a:ahLst/>
              <a:cxnLst>
                <a:cxn ang="0">
                  <a:pos x="0" y="0"/>
                </a:cxn>
                <a:cxn ang="0">
                  <a:pos x="0" y="0"/>
                </a:cxn>
                <a:cxn ang="0">
                  <a:pos x="0" y="0"/>
                </a:cxn>
              </a:cxnLst>
              <a:rect l="txL" t="txT" r="txR" b="txB"/>
              <a:pathLst>
                <a:path w="21600" h="39730" fill="none">
                  <a:moveTo>
                    <a:pt x="11248" y="0"/>
                  </a:moveTo>
                  <a:cubicBezTo>
                    <a:pt x="17677" y="3922"/>
                    <a:pt x="21600" y="10909"/>
                    <a:pt x="21600" y="18440"/>
                  </a:cubicBezTo>
                  <a:cubicBezTo>
                    <a:pt x="21600" y="28963"/>
                    <a:pt x="14016" y="37955"/>
                    <a:pt x="3644" y="39730"/>
                  </a:cubicBezTo>
                </a:path>
                <a:path w="21600" h="39730" stroke="0">
                  <a:moveTo>
                    <a:pt x="11248" y="0"/>
                  </a:moveTo>
                  <a:cubicBezTo>
                    <a:pt x="17677" y="3922"/>
                    <a:pt x="21600" y="10909"/>
                    <a:pt x="21600" y="18440"/>
                  </a:cubicBezTo>
                  <a:cubicBezTo>
                    <a:pt x="21600" y="28963"/>
                    <a:pt x="14016" y="37955"/>
                    <a:pt x="3644" y="39730"/>
                  </a:cubicBezTo>
                  <a:lnTo>
                    <a:pt x="0" y="1844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31" name="Arc 84"/>
            <p:cNvSpPr/>
            <p:nvPr/>
          </p:nvSpPr>
          <p:spPr>
            <a:xfrm rot="-2220000">
              <a:off x="4073" y="3368"/>
              <a:ext cx="154" cy="78"/>
            </a:xfrm>
            <a:custGeom>
              <a:avLst/>
              <a:gdLst>
                <a:gd name="txL" fmla="*/ 0 w 43200"/>
                <a:gd name="txT" fmla="*/ 0 h 22458"/>
                <a:gd name="txR" fmla="*/ 43200 w 43200"/>
                <a:gd name="txB" fmla="*/ 22458 h 22458"/>
              </a:gdLst>
              <a:ahLst/>
              <a:cxnLst>
                <a:cxn ang="0">
                  <a:pos x="0" y="0"/>
                </a:cxn>
                <a:cxn ang="0">
                  <a:pos x="0" y="0"/>
                </a:cxn>
                <a:cxn ang="0">
                  <a:pos x="0" y="0"/>
                </a:cxn>
              </a:cxnLst>
              <a:rect l="txL" t="txT" r="txR" b="txB"/>
              <a:pathLst>
                <a:path w="43200" h="22458" fill="none">
                  <a:moveTo>
                    <a:pt x="43198" y="571"/>
                  </a:moveTo>
                  <a:cubicBezTo>
                    <a:pt x="43199" y="667"/>
                    <a:pt x="43200" y="762"/>
                    <a:pt x="43200" y="858"/>
                  </a:cubicBezTo>
                  <a:cubicBezTo>
                    <a:pt x="43200" y="12787"/>
                    <a:pt x="33529" y="22458"/>
                    <a:pt x="21600" y="22458"/>
                  </a:cubicBezTo>
                  <a:cubicBezTo>
                    <a:pt x="9670" y="22458"/>
                    <a:pt x="0" y="12787"/>
                    <a:pt x="0" y="858"/>
                  </a:cubicBezTo>
                  <a:cubicBezTo>
                    <a:pt x="-1" y="571"/>
                    <a:pt x="5" y="285"/>
                    <a:pt x="17" y="0"/>
                  </a:cubicBezTo>
                </a:path>
                <a:path w="43200" h="22458" stroke="0">
                  <a:moveTo>
                    <a:pt x="43198" y="571"/>
                  </a:moveTo>
                  <a:cubicBezTo>
                    <a:pt x="43199" y="667"/>
                    <a:pt x="43200" y="762"/>
                    <a:pt x="43200" y="858"/>
                  </a:cubicBezTo>
                  <a:cubicBezTo>
                    <a:pt x="43200" y="12787"/>
                    <a:pt x="33529" y="22458"/>
                    <a:pt x="21600" y="22458"/>
                  </a:cubicBezTo>
                  <a:cubicBezTo>
                    <a:pt x="9670" y="22458"/>
                    <a:pt x="0" y="12787"/>
                    <a:pt x="0" y="858"/>
                  </a:cubicBezTo>
                  <a:cubicBezTo>
                    <a:pt x="-1" y="571"/>
                    <a:pt x="5" y="285"/>
                    <a:pt x="17" y="0"/>
                  </a:cubicBezTo>
                  <a:lnTo>
                    <a:pt x="21600" y="858"/>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32" name="Arc 85"/>
            <p:cNvSpPr/>
            <p:nvPr/>
          </p:nvSpPr>
          <p:spPr>
            <a:xfrm rot="-2220000">
              <a:off x="4200" y="3248"/>
              <a:ext cx="168" cy="141"/>
            </a:xfrm>
            <a:custGeom>
              <a:avLst/>
              <a:gdLst>
                <a:gd name="txL" fmla="*/ 0 w 41920"/>
                <a:gd name="txT" fmla="*/ 0 h 21600"/>
                <a:gd name="txR" fmla="*/ 41920 w 41920"/>
                <a:gd name="txB" fmla="*/ 21600 h 21600"/>
              </a:gdLst>
              <a:ahLst/>
              <a:cxnLst>
                <a:cxn ang="0">
                  <a:pos x="0" y="0"/>
                </a:cxn>
                <a:cxn ang="0">
                  <a:pos x="0" y="0"/>
                </a:cxn>
                <a:cxn ang="0">
                  <a:pos x="0" y="0"/>
                </a:cxn>
              </a:cxnLst>
              <a:rect l="txL" t="txT" r="txR" b="txB"/>
              <a:pathLst>
                <a:path w="41920" h="21600" fill="none">
                  <a:moveTo>
                    <a:pt x="41920" y="7324"/>
                  </a:moveTo>
                  <a:cubicBezTo>
                    <a:pt x="38832" y="15890"/>
                    <a:pt x="30705" y="21599"/>
                    <a:pt x="21600" y="21600"/>
                  </a:cubicBezTo>
                  <a:cubicBezTo>
                    <a:pt x="9670" y="21600"/>
                    <a:pt x="0" y="11929"/>
                    <a:pt x="0" y="0"/>
                  </a:cubicBezTo>
                </a:path>
                <a:path w="41920" h="21600" stroke="0">
                  <a:moveTo>
                    <a:pt x="41920" y="7324"/>
                  </a:moveTo>
                  <a:cubicBezTo>
                    <a:pt x="38832" y="15890"/>
                    <a:pt x="30705" y="21599"/>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1033" name="Arc 86"/>
            <p:cNvSpPr/>
            <p:nvPr/>
          </p:nvSpPr>
          <p:spPr>
            <a:xfrm rot="10800000">
              <a:off x="4060" y="3610"/>
              <a:ext cx="83" cy="185"/>
            </a:xfrm>
            <a:custGeom>
              <a:avLst/>
              <a:gdLst>
                <a:gd name="txL" fmla="*/ 0 w 21600"/>
                <a:gd name="txT" fmla="*/ 0 h 42782"/>
                <a:gd name="txR" fmla="*/ 21600 w 21600"/>
                <a:gd name="txB" fmla="*/ 42782 h 42782"/>
              </a:gdLst>
              <a:ahLst/>
              <a:cxnLst>
                <a:cxn ang="0">
                  <a:pos x="0" y="0"/>
                </a:cxn>
                <a:cxn ang="0">
                  <a:pos x="0" y="0"/>
                </a:cxn>
                <a:cxn ang="0">
                  <a:pos x="0" y="0"/>
                </a:cxn>
              </a:cxnLst>
              <a:rect l="txL" t="txT" r="txR" b="txB"/>
              <a:pathLst>
                <a:path w="21600" h="42782" fill="none">
                  <a:moveTo>
                    <a:pt x="17379" y="42781"/>
                  </a:moveTo>
                  <a:cubicBezTo>
                    <a:pt x="7275" y="40768"/>
                    <a:pt x="0" y="31900"/>
                    <a:pt x="0" y="21598"/>
                  </a:cubicBezTo>
                  <a:cubicBezTo>
                    <a:pt x="-1" y="9770"/>
                    <a:pt x="9512" y="141"/>
                    <a:pt x="21339" y="-1"/>
                  </a:cubicBezTo>
                </a:path>
                <a:path w="21600" h="42782" stroke="0">
                  <a:moveTo>
                    <a:pt x="17379" y="42781"/>
                  </a:moveTo>
                  <a:cubicBezTo>
                    <a:pt x="7275" y="40768"/>
                    <a:pt x="0" y="31900"/>
                    <a:pt x="0" y="21598"/>
                  </a:cubicBezTo>
                  <a:cubicBezTo>
                    <a:pt x="-1" y="9770"/>
                    <a:pt x="9512" y="141"/>
                    <a:pt x="21339" y="-1"/>
                  </a:cubicBezTo>
                  <a:lnTo>
                    <a:pt x="21600" y="21598"/>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1034" name="Arc 87"/>
            <p:cNvSpPr/>
            <p:nvPr/>
          </p:nvSpPr>
          <p:spPr>
            <a:xfrm rot="-8580000">
              <a:off x="4074" y="3778"/>
              <a:ext cx="151" cy="71"/>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1035" name="Arc 88"/>
            <p:cNvSpPr/>
            <p:nvPr/>
          </p:nvSpPr>
          <p:spPr>
            <a:xfrm rot="-8580000">
              <a:off x="4199" y="3829"/>
              <a:ext cx="166" cy="133"/>
            </a:xfrm>
            <a:custGeom>
              <a:avLst/>
              <a:gdLst>
                <a:gd name="txL" fmla="*/ 0 w 41942"/>
                <a:gd name="txT" fmla="*/ 0 h 21600"/>
                <a:gd name="txR" fmla="*/ 41942 w 41942"/>
                <a:gd name="txB" fmla="*/ 21600 h 21600"/>
              </a:gdLst>
              <a:ahLst/>
              <a:cxnLst>
                <a:cxn ang="0">
                  <a:pos x="0" y="0"/>
                </a:cxn>
                <a:cxn ang="0">
                  <a:pos x="0" y="0"/>
                </a:cxn>
                <a:cxn ang="0">
                  <a:pos x="0" y="0"/>
                </a:cxn>
              </a:cxnLst>
              <a:rect l="txL" t="txT" r="txR" b="txB"/>
              <a:pathLst>
                <a:path w="41942" h="21600" fill="none">
                  <a:moveTo>
                    <a:pt x="41942" y="0"/>
                  </a:moveTo>
                  <a:cubicBezTo>
                    <a:pt x="41942" y="11929"/>
                    <a:pt x="32271" y="21600"/>
                    <a:pt x="20342" y="21600"/>
                  </a:cubicBezTo>
                  <a:cubicBezTo>
                    <a:pt x="11213" y="21600"/>
                    <a:pt x="3070" y="15861"/>
                    <a:pt x="0" y="7264"/>
                  </a:cubicBezTo>
                </a:path>
                <a:path w="41942" h="21600" stroke="0">
                  <a:moveTo>
                    <a:pt x="41942" y="0"/>
                  </a:moveTo>
                  <a:cubicBezTo>
                    <a:pt x="41942" y="11929"/>
                    <a:pt x="32271" y="21600"/>
                    <a:pt x="20342" y="21600"/>
                  </a:cubicBezTo>
                  <a:cubicBezTo>
                    <a:pt x="11213" y="21600"/>
                    <a:pt x="3070" y="15861"/>
                    <a:pt x="0" y="7264"/>
                  </a:cubicBezTo>
                  <a:lnTo>
                    <a:pt x="20342"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gr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4" name="Rectangle 2"/>
          <p:cNvSpPr>
            <a:spLocks noGrp="1"/>
          </p:cNvSpPr>
          <p:nvPr>
            <p:ph type="title"/>
          </p:nvPr>
        </p:nvSpPr>
        <p:spPr>
          <a:xfrm>
            <a:off x="382588" y="190500"/>
            <a:ext cx="9142412" cy="1143000"/>
          </a:xfrm>
          <a:ln/>
        </p:spPr>
        <p:txBody>
          <a:bodyPr vert="horz" wrap="square" lIns="91440" tIns="45720" rIns="91440" bIns="45720" anchor="ctr" anchorCtr="0"/>
          <a:p>
            <a:pPr eaLnBrk="1" hangingPunct="1"/>
            <a:r>
              <a:rPr lang="en-US" altLang="zh-CN">
                <a:ea typeface="宋体" panose="02010600030101010101" pitchFamily="2" charset="-122"/>
              </a:rPr>
              <a:t>ACME </a:t>
            </a:r>
            <a:r>
              <a:rPr lang="zh-CN" altLang="en-US" dirty="0">
                <a:ea typeface="宋体" panose="02010600030101010101" pitchFamily="2" charset="-122"/>
              </a:rPr>
              <a:t>所需的改进</a:t>
            </a:r>
            <a:r>
              <a:rPr lang="en-US" altLang="zh-CN">
                <a:ea typeface="宋体" panose="02010600030101010101" pitchFamily="2" charset="-122"/>
              </a:rPr>
              <a:t> </a:t>
            </a:r>
            <a:endParaRPr lang="en-US" altLang="zh-CN"/>
          </a:p>
        </p:txBody>
      </p:sp>
      <p:sp>
        <p:nvSpPr>
          <p:cNvPr id="172035" name="Rectangle 3"/>
          <p:cNvSpPr>
            <a:spLocks noGrp="1"/>
          </p:cNvSpPr>
          <p:nvPr>
            <p:ph type="body" sz="half" idx="1"/>
          </p:nvPr>
        </p:nvSpPr>
        <p:spPr>
          <a:xfrm>
            <a:off x="200025" y="1484313"/>
            <a:ext cx="4494213" cy="4648200"/>
          </a:xfrm>
          <a:ln/>
        </p:spPr>
        <p:txBody>
          <a:bodyPr vert="horz" wrap="square" lIns="91440" tIns="45720" rIns="91440" bIns="45720" anchor="t" anchorCtr="0"/>
          <a:p>
            <a:pPr eaLnBrk="1" hangingPunct="1">
              <a:buClr>
                <a:srgbClr val="FF9900"/>
              </a:buClr>
              <a:buSzPct val="150000"/>
              <a:buFontTx/>
              <a:buNone/>
            </a:pPr>
            <a:r>
              <a:rPr lang="en-US" altLang="zh-CN" sz="2400" u="sng">
                <a:solidFill>
                  <a:srgbClr val="CC3300"/>
                </a:solidFill>
                <a:ea typeface="宋体" panose="02010600030101010101" pitchFamily="2" charset="-122"/>
              </a:rPr>
              <a:t>200 T </a:t>
            </a:r>
            <a:r>
              <a:rPr lang="zh-CN" altLang="en-US" sz="2400" u="sng" dirty="0">
                <a:solidFill>
                  <a:srgbClr val="CC3300"/>
                </a:solidFill>
                <a:ea typeface="宋体" panose="02010600030101010101" pitchFamily="2" charset="-122"/>
              </a:rPr>
              <a:t>冲压机</a:t>
            </a:r>
            <a:r>
              <a:rPr lang="en-US" altLang="zh-CN" sz="2400" u="sng">
                <a:solidFill>
                  <a:srgbClr val="CC3300"/>
                </a:solidFill>
                <a:ea typeface="宋体" panose="02010600030101010101" pitchFamily="2" charset="-122"/>
              </a:rPr>
              <a:t> </a:t>
            </a:r>
            <a:endParaRPr lang="en-US" altLang="zh-CN" sz="2400" u="sng">
              <a:solidFill>
                <a:srgbClr val="CC3300"/>
              </a:solidFill>
            </a:endParaRPr>
          </a:p>
          <a:p>
            <a:pPr eaLnBrk="1" hangingPunct="1">
              <a:buClr>
                <a:srgbClr val="FF9900"/>
              </a:buClr>
              <a:buSzPct val="150000"/>
              <a:buFontTx/>
            </a:pPr>
            <a:endParaRPr lang="en-US" altLang="zh-CN" sz="2400" u="sng">
              <a:solidFill>
                <a:srgbClr val="CC3300"/>
              </a:solidFill>
            </a:endParaRPr>
          </a:p>
          <a:p>
            <a:pPr eaLnBrk="1" hangingPunct="1">
              <a:buClr>
                <a:srgbClr val="FF9900"/>
              </a:buClr>
              <a:buSzPct val="150000"/>
              <a:buFontTx/>
            </a:pPr>
            <a:r>
              <a:rPr lang="zh-CN" altLang="en-US" sz="2000" dirty="0">
                <a:ea typeface="宋体" panose="02010600030101010101" pitchFamily="2" charset="-122"/>
              </a:rPr>
              <a:t>减少冲压机的设置时间至</a:t>
            </a:r>
            <a:r>
              <a:rPr lang="en-US" altLang="zh-CN" sz="2000">
                <a:ea typeface="宋体" panose="02010600030101010101" pitchFamily="2" charset="-122"/>
              </a:rPr>
              <a:t>10</a:t>
            </a:r>
            <a:r>
              <a:rPr lang="zh-CN" altLang="en-US" sz="2000" dirty="0">
                <a:ea typeface="宋体" panose="02010600030101010101" pitchFamily="2" charset="-122"/>
              </a:rPr>
              <a:t>分钟或更少</a:t>
            </a:r>
            <a:r>
              <a:rPr lang="en-US" altLang="zh-CN" sz="2000">
                <a:ea typeface="宋体" panose="02010600030101010101" pitchFamily="2" charset="-122"/>
              </a:rPr>
              <a:t> </a:t>
            </a:r>
            <a:endParaRPr lang="en-US" altLang="zh-CN" sz="2000"/>
          </a:p>
          <a:p>
            <a:pPr eaLnBrk="1" hangingPunct="1">
              <a:buClr>
                <a:srgbClr val="FF9900"/>
              </a:buClr>
              <a:buSzPct val="150000"/>
              <a:buFontTx/>
            </a:pPr>
            <a:endParaRPr lang="en-US" altLang="zh-CN" sz="2000"/>
          </a:p>
          <a:p>
            <a:pPr eaLnBrk="1" hangingPunct="1">
              <a:buClr>
                <a:srgbClr val="FF9900"/>
              </a:buClr>
              <a:buSzPct val="150000"/>
              <a:buFontTx/>
              <a:buNone/>
            </a:pPr>
            <a:r>
              <a:rPr lang="zh-CN" altLang="en-US" sz="2000" u="sng" dirty="0">
                <a:solidFill>
                  <a:srgbClr val="CC3300"/>
                </a:solidFill>
                <a:ea typeface="宋体" panose="02010600030101010101" pitchFamily="2" charset="-122"/>
              </a:rPr>
              <a:t>钢材供方</a:t>
            </a:r>
            <a:r>
              <a:rPr lang="en-US" altLang="zh-CN" sz="2000" u="sng">
                <a:solidFill>
                  <a:srgbClr val="CC3300"/>
                </a:solidFill>
                <a:ea typeface="宋体" panose="02010600030101010101" pitchFamily="2" charset="-122"/>
              </a:rPr>
              <a:t> </a:t>
            </a:r>
            <a:endParaRPr lang="en-US" altLang="zh-CN" sz="2000" u="sng">
              <a:solidFill>
                <a:srgbClr val="CC3300"/>
              </a:solidFill>
            </a:endParaRPr>
          </a:p>
          <a:p>
            <a:pPr eaLnBrk="1" hangingPunct="1">
              <a:buClr>
                <a:srgbClr val="FF9900"/>
              </a:buClr>
              <a:buSzPct val="150000"/>
              <a:buFontTx/>
            </a:pPr>
            <a:endParaRPr lang="en-US" altLang="zh-CN" sz="2000"/>
          </a:p>
          <a:p>
            <a:pPr eaLnBrk="1" hangingPunct="1">
              <a:buClr>
                <a:srgbClr val="FF9900"/>
              </a:buClr>
              <a:buSzPct val="150000"/>
              <a:buFontTx/>
            </a:pPr>
            <a:r>
              <a:rPr lang="zh-CN" altLang="en-US" sz="2000" dirty="0">
                <a:ea typeface="宋体" panose="02010600030101010101" pitchFamily="2" charset="-122"/>
              </a:rPr>
              <a:t>改为每日供货</a:t>
            </a:r>
            <a:r>
              <a:rPr lang="en-US" altLang="zh-CN" sz="2000">
                <a:ea typeface="宋体" panose="02010600030101010101" pitchFamily="2" charset="-122"/>
              </a:rPr>
              <a:t> </a:t>
            </a:r>
            <a:endParaRPr lang="en-US" altLang="zh-CN" sz="2000"/>
          </a:p>
          <a:p>
            <a:pPr eaLnBrk="1" hangingPunct="1">
              <a:buClr>
                <a:srgbClr val="FF9900"/>
              </a:buClr>
              <a:buSzPct val="150000"/>
              <a:buFontTx/>
            </a:pPr>
            <a:endParaRPr lang="en-US" altLang="zh-CN" sz="2000"/>
          </a:p>
        </p:txBody>
      </p:sp>
      <p:sp>
        <p:nvSpPr>
          <p:cNvPr id="1495044" name="Rectangle 4"/>
          <p:cNvSpPr>
            <a:spLocks noChangeArrowheads="1"/>
          </p:cNvSpPr>
          <p:nvPr/>
        </p:nvSpPr>
        <p:spPr bwMode="auto">
          <a:xfrm>
            <a:off x="7256463" y="1244600"/>
            <a:ext cx="1247775" cy="579438"/>
          </a:xfrm>
          <a:prstGeom prst="rect">
            <a:avLst/>
          </a:prstGeom>
          <a:noFill/>
          <a:ln w="9525">
            <a:noFill/>
            <a:miter lim="800000"/>
          </a:ln>
          <a:effec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zh-CN" altLang="en-US"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图标</a:t>
            </a:r>
            <a:r>
              <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endParaRPr kumimoji="0" lang="en-US" altLang="zh-CN" sz="3200" b="1" i="0" u="sng"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72037" name="Freeform 5"/>
          <p:cNvSpPr/>
          <p:nvPr/>
        </p:nvSpPr>
        <p:spPr>
          <a:xfrm>
            <a:off x="6008688" y="2235200"/>
            <a:ext cx="3211512" cy="1611313"/>
          </a:xfrm>
          <a:custGeom>
            <a:avLst/>
            <a:gdLst>
              <a:gd name="txL" fmla="*/ 0 w 1443"/>
              <a:gd name="txT" fmla="*/ 0 h 698"/>
              <a:gd name="txR" fmla="*/ 1443 w 1443"/>
              <a:gd name="txB" fmla="*/ 698 h 698"/>
            </a:gdLst>
            <a:ahLst/>
            <a:cxnLst>
              <a:cxn ang="0">
                <a:pos x="703354552" y="666130239"/>
              </a:cxn>
              <a:cxn ang="0">
                <a:pos x="951014790" y="607511246"/>
              </a:cxn>
              <a:cxn ang="0">
                <a:pos x="1268022130" y="676788447"/>
              </a:cxn>
              <a:cxn ang="0">
                <a:pos x="1580072828" y="479612600"/>
              </a:cxn>
              <a:cxn ang="0">
                <a:pos x="1674183674" y="133226488"/>
              </a:cxn>
              <a:cxn ang="0">
                <a:pos x="1976328318" y="229148092"/>
              </a:cxn>
              <a:cxn ang="0">
                <a:pos x="2147483647" y="149212646"/>
              </a:cxn>
              <a:cxn ang="0">
                <a:pos x="2147483647" y="181187308"/>
              </a:cxn>
              <a:cxn ang="0">
                <a:pos x="2147483647" y="357046666"/>
              </a:cxn>
              <a:cxn ang="0">
                <a:pos x="2147483647" y="298425293"/>
              </a:cxn>
              <a:cxn ang="0">
                <a:pos x="2147483647" y="42632852"/>
              </a:cxn>
              <a:cxn ang="0">
                <a:pos x="2147483647" y="202503725"/>
              </a:cxn>
              <a:cxn ang="0">
                <a:pos x="2147483647" y="133226488"/>
              </a:cxn>
              <a:cxn ang="0">
                <a:pos x="2147483647" y="218489883"/>
              </a:cxn>
              <a:cxn ang="0">
                <a:pos x="2147483647" y="287767084"/>
              </a:cxn>
              <a:cxn ang="0">
                <a:pos x="2147483647" y="31974634"/>
              </a:cxn>
              <a:cxn ang="0">
                <a:pos x="2147483647" y="202503725"/>
              </a:cxn>
              <a:cxn ang="0">
                <a:pos x="2147483647" y="218489883"/>
              </a:cxn>
              <a:cxn ang="0">
                <a:pos x="2147483647" y="330399990"/>
              </a:cxn>
              <a:cxn ang="0">
                <a:pos x="2147483647" y="538233901"/>
              </a:cxn>
              <a:cxn ang="0">
                <a:pos x="2147483647" y="527575693"/>
              </a:cxn>
              <a:cxn ang="0">
                <a:pos x="2147483647" y="527575693"/>
              </a:cxn>
              <a:cxn ang="0">
                <a:pos x="2147483647" y="804684641"/>
              </a:cxn>
              <a:cxn ang="0">
                <a:pos x="2147483647" y="921924934"/>
              </a:cxn>
              <a:cxn ang="0">
                <a:pos x="2147483647" y="1209691946"/>
              </a:cxn>
              <a:cxn ang="0">
                <a:pos x="2147483647" y="1556080547"/>
              </a:cxn>
              <a:cxn ang="0">
                <a:pos x="2147483647" y="1806544984"/>
              </a:cxn>
              <a:cxn ang="0">
                <a:pos x="2147483647" y="2041020954"/>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4737903" y="2147483647"/>
              </a:cxn>
              <a:cxn ang="0">
                <a:pos x="1827733066" y="2147483647"/>
              </a:cxn>
              <a:cxn ang="0">
                <a:pos x="1609793214" y="2147483647"/>
              </a:cxn>
              <a:cxn ang="0">
                <a:pos x="1471101789" y="2147483647"/>
              </a:cxn>
              <a:cxn ang="0">
                <a:pos x="1154096674" y="2147483647"/>
              </a:cxn>
              <a:cxn ang="0">
                <a:pos x="832137697" y="2147483647"/>
              </a:cxn>
              <a:cxn ang="0">
                <a:pos x="584477460" y="2147483647"/>
              </a:cxn>
              <a:cxn ang="0">
                <a:pos x="326911030" y="2147483647"/>
              </a:cxn>
              <a:cxn ang="0">
                <a:pos x="188221761" y="2147483647"/>
              </a:cxn>
              <a:cxn ang="0">
                <a:pos x="262520500" y="2147483647"/>
              </a:cxn>
              <a:cxn ang="0">
                <a:pos x="84204827" y="1971743753"/>
              </a:cxn>
              <a:cxn ang="0">
                <a:pos x="203081954" y="1737267783"/>
              </a:cxn>
              <a:cxn ang="0">
                <a:pos x="277378467" y="1417523837"/>
              </a:cxn>
              <a:cxn ang="0">
                <a:pos x="168409654" y="1103112170"/>
              </a:cxn>
            </a:cxnLst>
            <a:rect l="txL" t="txT" r="txR" b="txB"/>
            <a:pathLst>
              <a:path w="1443" h="698">
                <a:moveTo>
                  <a:pt x="62" y="199"/>
                </a:moveTo>
                <a:lnTo>
                  <a:pt x="71" y="194"/>
                </a:lnTo>
                <a:lnTo>
                  <a:pt x="77" y="192"/>
                </a:lnTo>
                <a:lnTo>
                  <a:pt x="84" y="190"/>
                </a:lnTo>
                <a:lnTo>
                  <a:pt x="127" y="155"/>
                </a:lnTo>
                <a:lnTo>
                  <a:pt x="131" y="149"/>
                </a:lnTo>
                <a:lnTo>
                  <a:pt x="138" y="145"/>
                </a:lnTo>
                <a:lnTo>
                  <a:pt x="138" y="138"/>
                </a:lnTo>
                <a:lnTo>
                  <a:pt x="140" y="132"/>
                </a:lnTo>
                <a:lnTo>
                  <a:pt x="142" y="125"/>
                </a:lnTo>
                <a:lnTo>
                  <a:pt x="144" y="119"/>
                </a:lnTo>
                <a:lnTo>
                  <a:pt x="148" y="112"/>
                </a:lnTo>
                <a:lnTo>
                  <a:pt x="151" y="106"/>
                </a:lnTo>
                <a:lnTo>
                  <a:pt x="155" y="99"/>
                </a:lnTo>
                <a:lnTo>
                  <a:pt x="161" y="97"/>
                </a:lnTo>
                <a:lnTo>
                  <a:pt x="166" y="103"/>
                </a:lnTo>
                <a:lnTo>
                  <a:pt x="172" y="108"/>
                </a:lnTo>
                <a:lnTo>
                  <a:pt x="179" y="110"/>
                </a:lnTo>
                <a:lnTo>
                  <a:pt x="185" y="112"/>
                </a:lnTo>
                <a:lnTo>
                  <a:pt x="192" y="114"/>
                </a:lnTo>
                <a:lnTo>
                  <a:pt x="198" y="116"/>
                </a:lnTo>
                <a:lnTo>
                  <a:pt x="205" y="119"/>
                </a:lnTo>
                <a:lnTo>
                  <a:pt x="211" y="119"/>
                </a:lnTo>
                <a:lnTo>
                  <a:pt x="218" y="121"/>
                </a:lnTo>
                <a:lnTo>
                  <a:pt x="224" y="125"/>
                </a:lnTo>
                <a:lnTo>
                  <a:pt x="230" y="127"/>
                </a:lnTo>
                <a:lnTo>
                  <a:pt x="237" y="129"/>
                </a:lnTo>
                <a:lnTo>
                  <a:pt x="243" y="129"/>
                </a:lnTo>
                <a:lnTo>
                  <a:pt x="250" y="129"/>
                </a:lnTo>
                <a:lnTo>
                  <a:pt x="256" y="127"/>
                </a:lnTo>
                <a:lnTo>
                  <a:pt x="263" y="127"/>
                </a:lnTo>
                <a:lnTo>
                  <a:pt x="269" y="125"/>
                </a:lnTo>
                <a:lnTo>
                  <a:pt x="276" y="123"/>
                </a:lnTo>
                <a:lnTo>
                  <a:pt x="282" y="119"/>
                </a:lnTo>
                <a:lnTo>
                  <a:pt x="289" y="114"/>
                </a:lnTo>
                <a:lnTo>
                  <a:pt x="295" y="108"/>
                </a:lnTo>
                <a:lnTo>
                  <a:pt x="302" y="106"/>
                </a:lnTo>
                <a:lnTo>
                  <a:pt x="308" y="101"/>
                </a:lnTo>
                <a:lnTo>
                  <a:pt x="313" y="95"/>
                </a:lnTo>
                <a:lnTo>
                  <a:pt x="319" y="90"/>
                </a:lnTo>
                <a:lnTo>
                  <a:pt x="323" y="84"/>
                </a:lnTo>
                <a:lnTo>
                  <a:pt x="328" y="77"/>
                </a:lnTo>
                <a:lnTo>
                  <a:pt x="330" y="71"/>
                </a:lnTo>
                <a:lnTo>
                  <a:pt x="328" y="64"/>
                </a:lnTo>
                <a:lnTo>
                  <a:pt x="328" y="58"/>
                </a:lnTo>
                <a:lnTo>
                  <a:pt x="330" y="51"/>
                </a:lnTo>
                <a:lnTo>
                  <a:pt x="330" y="45"/>
                </a:lnTo>
                <a:lnTo>
                  <a:pt x="334" y="38"/>
                </a:lnTo>
                <a:lnTo>
                  <a:pt x="336" y="32"/>
                </a:lnTo>
                <a:lnTo>
                  <a:pt x="338" y="25"/>
                </a:lnTo>
                <a:lnTo>
                  <a:pt x="341" y="19"/>
                </a:lnTo>
                <a:lnTo>
                  <a:pt x="347" y="23"/>
                </a:lnTo>
                <a:lnTo>
                  <a:pt x="354" y="28"/>
                </a:lnTo>
                <a:lnTo>
                  <a:pt x="360" y="34"/>
                </a:lnTo>
                <a:lnTo>
                  <a:pt x="366" y="38"/>
                </a:lnTo>
                <a:lnTo>
                  <a:pt x="373" y="41"/>
                </a:lnTo>
                <a:lnTo>
                  <a:pt x="379" y="41"/>
                </a:lnTo>
                <a:lnTo>
                  <a:pt x="386" y="41"/>
                </a:lnTo>
                <a:lnTo>
                  <a:pt x="392" y="43"/>
                </a:lnTo>
                <a:lnTo>
                  <a:pt x="399" y="43"/>
                </a:lnTo>
                <a:lnTo>
                  <a:pt x="405" y="43"/>
                </a:lnTo>
                <a:lnTo>
                  <a:pt x="412" y="45"/>
                </a:lnTo>
                <a:lnTo>
                  <a:pt x="418" y="47"/>
                </a:lnTo>
                <a:lnTo>
                  <a:pt x="425" y="47"/>
                </a:lnTo>
                <a:lnTo>
                  <a:pt x="431" y="45"/>
                </a:lnTo>
                <a:lnTo>
                  <a:pt x="438" y="43"/>
                </a:lnTo>
                <a:lnTo>
                  <a:pt x="444" y="38"/>
                </a:lnTo>
                <a:lnTo>
                  <a:pt x="451" y="36"/>
                </a:lnTo>
                <a:lnTo>
                  <a:pt x="457" y="34"/>
                </a:lnTo>
                <a:lnTo>
                  <a:pt x="461" y="28"/>
                </a:lnTo>
                <a:lnTo>
                  <a:pt x="468" y="23"/>
                </a:lnTo>
                <a:lnTo>
                  <a:pt x="474" y="17"/>
                </a:lnTo>
                <a:lnTo>
                  <a:pt x="481" y="12"/>
                </a:lnTo>
                <a:lnTo>
                  <a:pt x="487" y="8"/>
                </a:lnTo>
                <a:lnTo>
                  <a:pt x="494" y="6"/>
                </a:lnTo>
                <a:lnTo>
                  <a:pt x="498" y="12"/>
                </a:lnTo>
                <a:lnTo>
                  <a:pt x="496" y="19"/>
                </a:lnTo>
                <a:lnTo>
                  <a:pt x="498" y="25"/>
                </a:lnTo>
                <a:lnTo>
                  <a:pt x="505" y="30"/>
                </a:lnTo>
                <a:lnTo>
                  <a:pt x="511" y="34"/>
                </a:lnTo>
                <a:lnTo>
                  <a:pt x="518" y="41"/>
                </a:lnTo>
                <a:lnTo>
                  <a:pt x="522" y="47"/>
                </a:lnTo>
                <a:lnTo>
                  <a:pt x="528" y="49"/>
                </a:lnTo>
                <a:lnTo>
                  <a:pt x="535" y="51"/>
                </a:lnTo>
                <a:lnTo>
                  <a:pt x="539" y="58"/>
                </a:lnTo>
                <a:lnTo>
                  <a:pt x="546" y="58"/>
                </a:lnTo>
                <a:lnTo>
                  <a:pt x="552" y="62"/>
                </a:lnTo>
                <a:lnTo>
                  <a:pt x="559" y="64"/>
                </a:lnTo>
                <a:lnTo>
                  <a:pt x="565" y="67"/>
                </a:lnTo>
                <a:lnTo>
                  <a:pt x="572" y="67"/>
                </a:lnTo>
                <a:lnTo>
                  <a:pt x="578" y="69"/>
                </a:lnTo>
                <a:lnTo>
                  <a:pt x="587" y="69"/>
                </a:lnTo>
                <a:lnTo>
                  <a:pt x="593" y="67"/>
                </a:lnTo>
                <a:lnTo>
                  <a:pt x="600" y="67"/>
                </a:lnTo>
                <a:lnTo>
                  <a:pt x="606" y="67"/>
                </a:lnTo>
                <a:lnTo>
                  <a:pt x="613" y="67"/>
                </a:lnTo>
                <a:lnTo>
                  <a:pt x="619" y="64"/>
                </a:lnTo>
                <a:lnTo>
                  <a:pt x="626" y="62"/>
                </a:lnTo>
                <a:lnTo>
                  <a:pt x="632" y="58"/>
                </a:lnTo>
                <a:lnTo>
                  <a:pt x="638" y="56"/>
                </a:lnTo>
                <a:lnTo>
                  <a:pt x="645" y="51"/>
                </a:lnTo>
                <a:lnTo>
                  <a:pt x="649" y="45"/>
                </a:lnTo>
                <a:lnTo>
                  <a:pt x="656" y="41"/>
                </a:lnTo>
                <a:lnTo>
                  <a:pt x="660" y="34"/>
                </a:lnTo>
                <a:lnTo>
                  <a:pt x="664" y="28"/>
                </a:lnTo>
                <a:lnTo>
                  <a:pt x="671" y="21"/>
                </a:lnTo>
                <a:lnTo>
                  <a:pt x="675" y="15"/>
                </a:lnTo>
                <a:lnTo>
                  <a:pt x="679" y="8"/>
                </a:lnTo>
                <a:lnTo>
                  <a:pt x="682" y="2"/>
                </a:lnTo>
                <a:lnTo>
                  <a:pt x="684" y="8"/>
                </a:lnTo>
                <a:lnTo>
                  <a:pt x="686" y="15"/>
                </a:lnTo>
                <a:lnTo>
                  <a:pt x="688" y="21"/>
                </a:lnTo>
                <a:lnTo>
                  <a:pt x="692" y="28"/>
                </a:lnTo>
                <a:lnTo>
                  <a:pt x="699" y="28"/>
                </a:lnTo>
                <a:lnTo>
                  <a:pt x="705" y="30"/>
                </a:lnTo>
                <a:lnTo>
                  <a:pt x="712" y="32"/>
                </a:lnTo>
                <a:lnTo>
                  <a:pt x="718" y="34"/>
                </a:lnTo>
                <a:lnTo>
                  <a:pt x="725" y="36"/>
                </a:lnTo>
                <a:lnTo>
                  <a:pt x="731" y="36"/>
                </a:lnTo>
                <a:lnTo>
                  <a:pt x="738" y="38"/>
                </a:lnTo>
                <a:lnTo>
                  <a:pt x="744" y="38"/>
                </a:lnTo>
                <a:lnTo>
                  <a:pt x="751" y="41"/>
                </a:lnTo>
                <a:lnTo>
                  <a:pt x="757" y="41"/>
                </a:lnTo>
                <a:lnTo>
                  <a:pt x="764" y="38"/>
                </a:lnTo>
                <a:lnTo>
                  <a:pt x="770" y="38"/>
                </a:lnTo>
                <a:lnTo>
                  <a:pt x="777" y="38"/>
                </a:lnTo>
                <a:lnTo>
                  <a:pt x="783" y="34"/>
                </a:lnTo>
                <a:lnTo>
                  <a:pt x="790" y="32"/>
                </a:lnTo>
                <a:lnTo>
                  <a:pt x="796" y="28"/>
                </a:lnTo>
                <a:lnTo>
                  <a:pt x="803" y="25"/>
                </a:lnTo>
                <a:lnTo>
                  <a:pt x="807" y="19"/>
                </a:lnTo>
                <a:lnTo>
                  <a:pt x="813" y="15"/>
                </a:lnTo>
                <a:lnTo>
                  <a:pt x="815" y="8"/>
                </a:lnTo>
                <a:lnTo>
                  <a:pt x="822" y="8"/>
                </a:lnTo>
                <a:lnTo>
                  <a:pt x="820" y="15"/>
                </a:lnTo>
                <a:lnTo>
                  <a:pt x="824" y="21"/>
                </a:lnTo>
                <a:lnTo>
                  <a:pt x="828" y="28"/>
                </a:lnTo>
                <a:lnTo>
                  <a:pt x="833" y="34"/>
                </a:lnTo>
                <a:lnTo>
                  <a:pt x="839" y="36"/>
                </a:lnTo>
                <a:lnTo>
                  <a:pt x="846" y="41"/>
                </a:lnTo>
                <a:lnTo>
                  <a:pt x="852" y="45"/>
                </a:lnTo>
                <a:lnTo>
                  <a:pt x="859" y="47"/>
                </a:lnTo>
                <a:lnTo>
                  <a:pt x="865" y="49"/>
                </a:lnTo>
                <a:lnTo>
                  <a:pt x="872" y="51"/>
                </a:lnTo>
                <a:lnTo>
                  <a:pt x="878" y="56"/>
                </a:lnTo>
                <a:lnTo>
                  <a:pt x="885" y="58"/>
                </a:lnTo>
                <a:lnTo>
                  <a:pt x="891" y="58"/>
                </a:lnTo>
                <a:lnTo>
                  <a:pt x="898" y="58"/>
                </a:lnTo>
                <a:lnTo>
                  <a:pt x="904" y="56"/>
                </a:lnTo>
                <a:lnTo>
                  <a:pt x="910" y="54"/>
                </a:lnTo>
                <a:lnTo>
                  <a:pt x="917" y="54"/>
                </a:lnTo>
                <a:lnTo>
                  <a:pt x="923" y="51"/>
                </a:lnTo>
                <a:lnTo>
                  <a:pt x="928" y="45"/>
                </a:lnTo>
                <a:lnTo>
                  <a:pt x="934" y="43"/>
                </a:lnTo>
                <a:lnTo>
                  <a:pt x="939" y="36"/>
                </a:lnTo>
                <a:lnTo>
                  <a:pt x="945" y="32"/>
                </a:lnTo>
                <a:lnTo>
                  <a:pt x="947" y="25"/>
                </a:lnTo>
                <a:lnTo>
                  <a:pt x="949" y="19"/>
                </a:lnTo>
                <a:lnTo>
                  <a:pt x="954" y="12"/>
                </a:lnTo>
                <a:lnTo>
                  <a:pt x="956" y="6"/>
                </a:lnTo>
                <a:lnTo>
                  <a:pt x="960" y="0"/>
                </a:lnTo>
                <a:lnTo>
                  <a:pt x="962" y="6"/>
                </a:lnTo>
                <a:lnTo>
                  <a:pt x="964" y="12"/>
                </a:lnTo>
                <a:lnTo>
                  <a:pt x="969" y="19"/>
                </a:lnTo>
                <a:lnTo>
                  <a:pt x="975" y="23"/>
                </a:lnTo>
                <a:lnTo>
                  <a:pt x="982" y="28"/>
                </a:lnTo>
                <a:lnTo>
                  <a:pt x="988" y="30"/>
                </a:lnTo>
                <a:lnTo>
                  <a:pt x="995" y="34"/>
                </a:lnTo>
                <a:lnTo>
                  <a:pt x="1001" y="36"/>
                </a:lnTo>
                <a:lnTo>
                  <a:pt x="1008" y="38"/>
                </a:lnTo>
                <a:lnTo>
                  <a:pt x="1014" y="41"/>
                </a:lnTo>
                <a:lnTo>
                  <a:pt x="1021" y="41"/>
                </a:lnTo>
                <a:lnTo>
                  <a:pt x="1027" y="41"/>
                </a:lnTo>
                <a:lnTo>
                  <a:pt x="1034" y="43"/>
                </a:lnTo>
                <a:lnTo>
                  <a:pt x="1040" y="43"/>
                </a:lnTo>
                <a:lnTo>
                  <a:pt x="1046" y="43"/>
                </a:lnTo>
                <a:lnTo>
                  <a:pt x="1053" y="41"/>
                </a:lnTo>
                <a:lnTo>
                  <a:pt x="1059" y="41"/>
                </a:lnTo>
                <a:lnTo>
                  <a:pt x="1066" y="41"/>
                </a:lnTo>
                <a:lnTo>
                  <a:pt x="1072" y="41"/>
                </a:lnTo>
                <a:lnTo>
                  <a:pt x="1079" y="38"/>
                </a:lnTo>
                <a:lnTo>
                  <a:pt x="1085" y="38"/>
                </a:lnTo>
                <a:lnTo>
                  <a:pt x="1092" y="38"/>
                </a:lnTo>
                <a:lnTo>
                  <a:pt x="1098" y="34"/>
                </a:lnTo>
                <a:lnTo>
                  <a:pt x="1105" y="30"/>
                </a:lnTo>
                <a:lnTo>
                  <a:pt x="1107" y="36"/>
                </a:lnTo>
                <a:lnTo>
                  <a:pt x="1109" y="43"/>
                </a:lnTo>
                <a:lnTo>
                  <a:pt x="1116" y="49"/>
                </a:lnTo>
                <a:lnTo>
                  <a:pt x="1118" y="56"/>
                </a:lnTo>
                <a:lnTo>
                  <a:pt x="1118" y="62"/>
                </a:lnTo>
                <a:lnTo>
                  <a:pt x="1122" y="69"/>
                </a:lnTo>
                <a:lnTo>
                  <a:pt x="1126" y="75"/>
                </a:lnTo>
                <a:lnTo>
                  <a:pt x="1133" y="77"/>
                </a:lnTo>
                <a:lnTo>
                  <a:pt x="1139" y="80"/>
                </a:lnTo>
                <a:lnTo>
                  <a:pt x="1146" y="84"/>
                </a:lnTo>
                <a:lnTo>
                  <a:pt x="1150" y="90"/>
                </a:lnTo>
                <a:lnTo>
                  <a:pt x="1157" y="95"/>
                </a:lnTo>
                <a:lnTo>
                  <a:pt x="1163" y="97"/>
                </a:lnTo>
                <a:lnTo>
                  <a:pt x="1170" y="99"/>
                </a:lnTo>
                <a:lnTo>
                  <a:pt x="1176" y="101"/>
                </a:lnTo>
                <a:lnTo>
                  <a:pt x="1182" y="103"/>
                </a:lnTo>
                <a:lnTo>
                  <a:pt x="1189" y="103"/>
                </a:lnTo>
                <a:lnTo>
                  <a:pt x="1195" y="106"/>
                </a:lnTo>
                <a:lnTo>
                  <a:pt x="1202" y="106"/>
                </a:lnTo>
                <a:lnTo>
                  <a:pt x="1208" y="106"/>
                </a:lnTo>
                <a:lnTo>
                  <a:pt x="1215" y="106"/>
                </a:lnTo>
                <a:lnTo>
                  <a:pt x="1223" y="103"/>
                </a:lnTo>
                <a:lnTo>
                  <a:pt x="1230" y="101"/>
                </a:lnTo>
                <a:lnTo>
                  <a:pt x="1236" y="99"/>
                </a:lnTo>
                <a:lnTo>
                  <a:pt x="1243" y="99"/>
                </a:lnTo>
                <a:lnTo>
                  <a:pt x="1249" y="97"/>
                </a:lnTo>
                <a:lnTo>
                  <a:pt x="1256" y="93"/>
                </a:lnTo>
                <a:lnTo>
                  <a:pt x="1262" y="90"/>
                </a:lnTo>
                <a:lnTo>
                  <a:pt x="1269" y="88"/>
                </a:lnTo>
                <a:lnTo>
                  <a:pt x="1275" y="84"/>
                </a:lnTo>
                <a:lnTo>
                  <a:pt x="1282" y="82"/>
                </a:lnTo>
                <a:lnTo>
                  <a:pt x="1288" y="80"/>
                </a:lnTo>
                <a:lnTo>
                  <a:pt x="1290" y="86"/>
                </a:lnTo>
                <a:lnTo>
                  <a:pt x="1293" y="93"/>
                </a:lnTo>
                <a:lnTo>
                  <a:pt x="1295" y="99"/>
                </a:lnTo>
                <a:lnTo>
                  <a:pt x="1295" y="106"/>
                </a:lnTo>
                <a:lnTo>
                  <a:pt x="1301" y="108"/>
                </a:lnTo>
                <a:lnTo>
                  <a:pt x="1303" y="114"/>
                </a:lnTo>
                <a:lnTo>
                  <a:pt x="1308" y="121"/>
                </a:lnTo>
                <a:lnTo>
                  <a:pt x="1308" y="127"/>
                </a:lnTo>
                <a:lnTo>
                  <a:pt x="1310" y="134"/>
                </a:lnTo>
                <a:lnTo>
                  <a:pt x="1314" y="140"/>
                </a:lnTo>
                <a:lnTo>
                  <a:pt x="1321" y="145"/>
                </a:lnTo>
                <a:lnTo>
                  <a:pt x="1327" y="149"/>
                </a:lnTo>
                <a:lnTo>
                  <a:pt x="1334" y="151"/>
                </a:lnTo>
                <a:lnTo>
                  <a:pt x="1340" y="153"/>
                </a:lnTo>
                <a:lnTo>
                  <a:pt x="1347" y="155"/>
                </a:lnTo>
                <a:lnTo>
                  <a:pt x="1353" y="160"/>
                </a:lnTo>
                <a:lnTo>
                  <a:pt x="1359" y="164"/>
                </a:lnTo>
                <a:lnTo>
                  <a:pt x="1366" y="164"/>
                </a:lnTo>
                <a:lnTo>
                  <a:pt x="1372" y="166"/>
                </a:lnTo>
                <a:lnTo>
                  <a:pt x="1379" y="166"/>
                </a:lnTo>
                <a:lnTo>
                  <a:pt x="1385" y="168"/>
                </a:lnTo>
                <a:lnTo>
                  <a:pt x="1392" y="171"/>
                </a:lnTo>
                <a:lnTo>
                  <a:pt x="1398" y="173"/>
                </a:lnTo>
                <a:lnTo>
                  <a:pt x="1405" y="177"/>
                </a:lnTo>
                <a:lnTo>
                  <a:pt x="1400" y="183"/>
                </a:lnTo>
                <a:lnTo>
                  <a:pt x="1394" y="186"/>
                </a:lnTo>
                <a:lnTo>
                  <a:pt x="1390" y="192"/>
                </a:lnTo>
                <a:lnTo>
                  <a:pt x="1383" y="194"/>
                </a:lnTo>
                <a:lnTo>
                  <a:pt x="1379" y="201"/>
                </a:lnTo>
                <a:lnTo>
                  <a:pt x="1377" y="207"/>
                </a:lnTo>
                <a:lnTo>
                  <a:pt x="1375" y="214"/>
                </a:lnTo>
                <a:lnTo>
                  <a:pt x="1375" y="220"/>
                </a:lnTo>
                <a:lnTo>
                  <a:pt x="1372" y="227"/>
                </a:lnTo>
                <a:lnTo>
                  <a:pt x="1370" y="233"/>
                </a:lnTo>
                <a:lnTo>
                  <a:pt x="1370" y="240"/>
                </a:lnTo>
                <a:lnTo>
                  <a:pt x="1368" y="246"/>
                </a:lnTo>
                <a:lnTo>
                  <a:pt x="1368" y="253"/>
                </a:lnTo>
                <a:lnTo>
                  <a:pt x="1368" y="259"/>
                </a:lnTo>
                <a:lnTo>
                  <a:pt x="1368" y="266"/>
                </a:lnTo>
                <a:lnTo>
                  <a:pt x="1368" y="272"/>
                </a:lnTo>
                <a:lnTo>
                  <a:pt x="1370" y="279"/>
                </a:lnTo>
                <a:lnTo>
                  <a:pt x="1372" y="285"/>
                </a:lnTo>
                <a:lnTo>
                  <a:pt x="1377" y="292"/>
                </a:lnTo>
                <a:lnTo>
                  <a:pt x="1381" y="298"/>
                </a:lnTo>
                <a:lnTo>
                  <a:pt x="1388" y="300"/>
                </a:lnTo>
                <a:lnTo>
                  <a:pt x="1394" y="305"/>
                </a:lnTo>
                <a:lnTo>
                  <a:pt x="1400" y="309"/>
                </a:lnTo>
                <a:lnTo>
                  <a:pt x="1407" y="313"/>
                </a:lnTo>
                <a:lnTo>
                  <a:pt x="1413" y="320"/>
                </a:lnTo>
                <a:lnTo>
                  <a:pt x="1420" y="324"/>
                </a:lnTo>
                <a:lnTo>
                  <a:pt x="1426" y="331"/>
                </a:lnTo>
                <a:lnTo>
                  <a:pt x="1433" y="335"/>
                </a:lnTo>
                <a:lnTo>
                  <a:pt x="1439" y="339"/>
                </a:lnTo>
                <a:lnTo>
                  <a:pt x="1442" y="346"/>
                </a:lnTo>
                <a:lnTo>
                  <a:pt x="1435" y="346"/>
                </a:lnTo>
                <a:lnTo>
                  <a:pt x="1429" y="346"/>
                </a:lnTo>
                <a:lnTo>
                  <a:pt x="1422" y="348"/>
                </a:lnTo>
                <a:lnTo>
                  <a:pt x="1416" y="352"/>
                </a:lnTo>
                <a:lnTo>
                  <a:pt x="1409" y="359"/>
                </a:lnTo>
                <a:lnTo>
                  <a:pt x="1403" y="365"/>
                </a:lnTo>
                <a:lnTo>
                  <a:pt x="1396" y="370"/>
                </a:lnTo>
                <a:lnTo>
                  <a:pt x="1392" y="376"/>
                </a:lnTo>
                <a:lnTo>
                  <a:pt x="1390" y="383"/>
                </a:lnTo>
                <a:lnTo>
                  <a:pt x="1385" y="389"/>
                </a:lnTo>
                <a:lnTo>
                  <a:pt x="1385" y="396"/>
                </a:lnTo>
                <a:lnTo>
                  <a:pt x="1383" y="404"/>
                </a:lnTo>
                <a:lnTo>
                  <a:pt x="1383" y="411"/>
                </a:lnTo>
                <a:lnTo>
                  <a:pt x="1381" y="417"/>
                </a:lnTo>
                <a:lnTo>
                  <a:pt x="1381" y="424"/>
                </a:lnTo>
                <a:lnTo>
                  <a:pt x="1379" y="430"/>
                </a:lnTo>
                <a:lnTo>
                  <a:pt x="1379" y="437"/>
                </a:lnTo>
                <a:lnTo>
                  <a:pt x="1379" y="443"/>
                </a:lnTo>
                <a:lnTo>
                  <a:pt x="1381" y="450"/>
                </a:lnTo>
                <a:lnTo>
                  <a:pt x="1388" y="456"/>
                </a:lnTo>
                <a:lnTo>
                  <a:pt x="1392" y="463"/>
                </a:lnTo>
                <a:lnTo>
                  <a:pt x="1394" y="469"/>
                </a:lnTo>
                <a:lnTo>
                  <a:pt x="1392" y="476"/>
                </a:lnTo>
                <a:lnTo>
                  <a:pt x="1392" y="482"/>
                </a:lnTo>
                <a:lnTo>
                  <a:pt x="1394" y="489"/>
                </a:lnTo>
                <a:lnTo>
                  <a:pt x="1398" y="495"/>
                </a:lnTo>
                <a:lnTo>
                  <a:pt x="1405" y="500"/>
                </a:lnTo>
                <a:lnTo>
                  <a:pt x="1398" y="500"/>
                </a:lnTo>
                <a:lnTo>
                  <a:pt x="1392" y="500"/>
                </a:lnTo>
                <a:lnTo>
                  <a:pt x="1385" y="500"/>
                </a:lnTo>
                <a:lnTo>
                  <a:pt x="1379" y="500"/>
                </a:lnTo>
                <a:lnTo>
                  <a:pt x="1372" y="502"/>
                </a:lnTo>
                <a:lnTo>
                  <a:pt x="1366" y="504"/>
                </a:lnTo>
                <a:lnTo>
                  <a:pt x="1359" y="506"/>
                </a:lnTo>
                <a:lnTo>
                  <a:pt x="1353" y="510"/>
                </a:lnTo>
                <a:lnTo>
                  <a:pt x="1347" y="513"/>
                </a:lnTo>
                <a:lnTo>
                  <a:pt x="1340" y="519"/>
                </a:lnTo>
                <a:lnTo>
                  <a:pt x="1334" y="521"/>
                </a:lnTo>
                <a:lnTo>
                  <a:pt x="1327" y="525"/>
                </a:lnTo>
                <a:lnTo>
                  <a:pt x="1321" y="532"/>
                </a:lnTo>
                <a:lnTo>
                  <a:pt x="1316" y="538"/>
                </a:lnTo>
                <a:lnTo>
                  <a:pt x="1312" y="545"/>
                </a:lnTo>
                <a:lnTo>
                  <a:pt x="1310" y="551"/>
                </a:lnTo>
                <a:lnTo>
                  <a:pt x="1308" y="558"/>
                </a:lnTo>
                <a:lnTo>
                  <a:pt x="1303" y="564"/>
                </a:lnTo>
                <a:lnTo>
                  <a:pt x="1301" y="571"/>
                </a:lnTo>
                <a:lnTo>
                  <a:pt x="1299" y="577"/>
                </a:lnTo>
                <a:lnTo>
                  <a:pt x="1297" y="584"/>
                </a:lnTo>
                <a:lnTo>
                  <a:pt x="1295" y="590"/>
                </a:lnTo>
                <a:lnTo>
                  <a:pt x="1293" y="597"/>
                </a:lnTo>
                <a:lnTo>
                  <a:pt x="1293" y="603"/>
                </a:lnTo>
                <a:lnTo>
                  <a:pt x="1295" y="610"/>
                </a:lnTo>
                <a:lnTo>
                  <a:pt x="1293" y="616"/>
                </a:lnTo>
                <a:lnTo>
                  <a:pt x="1293" y="623"/>
                </a:lnTo>
                <a:lnTo>
                  <a:pt x="1286" y="625"/>
                </a:lnTo>
                <a:lnTo>
                  <a:pt x="1282" y="619"/>
                </a:lnTo>
                <a:lnTo>
                  <a:pt x="1280" y="612"/>
                </a:lnTo>
                <a:lnTo>
                  <a:pt x="1277" y="606"/>
                </a:lnTo>
                <a:lnTo>
                  <a:pt x="1271" y="599"/>
                </a:lnTo>
                <a:lnTo>
                  <a:pt x="1264" y="595"/>
                </a:lnTo>
                <a:lnTo>
                  <a:pt x="1258" y="593"/>
                </a:lnTo>
                <a:lnTo>
                  <a:pt x="1252" y="590"/>
                </a:lnTo>
                <a:lnTo>
                  <a:pt x="1245" y="588"/>
                </a:lnTo>
                <a:lnTo>
                  <a:pt x="1239" y="586"/>
                </a:lnTo>
                <a:lnTo>
                  <a:pt x="1232" y="586"/>
                </a:lnTo>
                <a:lnTo>
                  <a:pt x="1226" y="584"/>
                </a:lnTo>
                <a:lnTo>
                  <a:pt x="1219" y="584"/>
                </a:lnTo>
                <a:lnTo>
                  <a:pt x="1213" y="584"/>
                </a:lnTo>
                <a:lnTo>
                  <a:pt x="1206" y="584"/>
                </a:lnTo>
                <a:lnTo>
                  <a:pt x="1200" y="584"/>
                </a:lnTo>
                <a:lnTo>
                  <a:pt x="1193" y="582"/>
                </a:lnTo>
                <a:lnTo>
                  <a:pt x="1187" y="582"/>
                </a:lnTo>
                <a:lnTo>
                  <a:pt x="1180" y="580"/>
                </a:lnTo>
                <a:lnTo>
                  <a:pt x="1174" y="580"/>
                </a:lnTo>
                <a:lnTo>
                  <a:pt x="1167" y="580"/>
                </a:lnTo>
                <a:lnTo>
                  <a:pt x="1161" y="580"/>
                </a:lnTo>
                <a:lnTo>
                  <a:pt x="1154" y="582"/>
                </a:lnTo>
                <a:lnTo>
                  <a:pt x="1148" y="586"/>
                </a:lnTo>
                <a:lnTo>
                  <a:pt x="1144" y="593"/>
                </a:lnTo>
                <a:lnTo>
                  <a:pt x="1137" y="597"/>
                </a:lnTo>
                <a:lnTo>
                  <a:pt x="1133" y="603"/>
                </a:lnTo>
                <a:lnTo>
                  <a:pt x="1128" y="610"/>
                </a:lnTo>
                <a:lnTo>
                  <a:pt x="1124" y="616"/>
                </a:lnTo>
                <a:lnTo>
                  <a:pt x="1124" y="623"/>
                </a:lnTo>
                <a:lnTo>
                  <a:pt x="1120" y="629"/>
                </a:lnTo>
                <a:lnTo>
                  <a:pt x="1118" y="636"/>
                </a:lnTo>
                <a:lnTo>
                  <a:pt x="1116" y="642"/>
                </a:lnTo>
                <a:lnTo>
                  <a:pt x="1113" y="649"/>
                </a:lnTo>
                <a:lnTo>
                  <a:pt x="1109" y="655"/>
                </a:lnTo>
                <a:lnTo>
                  <a:pt x="1109" y="662"/>
                </a:lnTo>
                <a:lnTo>
                  <a:pt x="1107" y="668"/>
                </a:lnTo>
                <a:lnTo>
                  <a:pt x="1107" y="675"/>
                </a:lnTo>
                <a:lnTo>
                  <a:pt x="1107" y="681"/>
                </a:lnTo>
                <a:lnTo>
                  <a:pt x="1107" y="688"/>
                </a:lnTo>
                <a:lnTo>
                  <a:pt x="1109" y="694"/>
                </a:lnTo>
                <a:lnTo>
                  <a:pt x="1107" y="688"/>
                </a:lnTo>
                <a:lnTo>
                  <a:pt x="1103" y="681"/>
                </a:lnTo>
                <a:lnTo>
                  <a:pt x="1098" y="673"/>
                </a:lnTo>
                <a:lnTo>
                  <a:pt x="1092" y="671"/>
                </a:lnTo>
                <a:lnTo>
                  <a:pt x="1085" y="668"/>
                </a:lnTo>
                <a:lnTo>
                  <a:pt x="1081" y="662"/>
                </a:lnTo>
                <a:lnTo>
                  <a:pt x="1075" y="658"/>
                </a:lnTo>
                <a:lnTo>
                  <a:pt x="1068" y="655"/>
                </a:lnTo>
                <a:lnTo>
                  <a:pt x="1059" y="653"/>
                </a:lnTo>
                <a:lnTo>
                  <a:pt x="1053" y="653"/>
                </a:lnTo>
                <a:lnTo>
                  <a:pt x="1046" y="653"/>
                </a:lnTo>
                <a:lnTo>
                  <a:pt x="1040" y="653"/>
                </a:lnTo>
                <a:lnTo>
                  <a:pt x="1034" y="653"/>
                </a:lnTo>
                <a:lnTo>
                  <a:pt x="1027" y="653"/>
                </a:lnTo>
                <a:lnTo>
                  <a:pt x="1021" y="651"/>
                </a:lnTo>
                <a:lnTo>
                  <a:pt x="1014" y="651"/>
                </a:lnTo>
                <a:lnTo>
                  <a:pt x="1008" y="653"/>
                </a:lnTo>
                <a:lnTo>
                  <a:pt x="1001" y="655"/>
                </a:lnTo>
                <a:lnTo>
                  <a:pt x="995" y="660"/>
                </a:lnTo>
                <a:lnTo>
                  <a:pt x="990" y="666"/>
                </a:lnTo>
                <a:lnTo>
                  <a:pt x="984" y="671"/>
                </a:lnTo>
                <a:lnTo>
                  <a:pt x="982" y="677"/>
                </a:lnTo>
                <a:lnTo>
                  <a:pt x="977" y="684"/>
                </a:lnTo>
                <a:lnTo>
                  <a:pt x="975" y="690"/>
                </a:lnTo>
                <a:lnTo>
                  <a:pt x="973" y="697"/>
                </a:lnTo>
                <a:lnTo>
                  <a:pt x="969" y="690"/>
                </a:lnTo>
                <a:lnTo>
                  <a:pt x="964" y="684"/>
                </a:lnTo>
                <a:lnTo>
                  <a:pt x="960" y="677"/>
                </a:lnTo>
                <a:lnTo>
                  <a:pt x="954" y="673"/>
                </a:lnTo>
                <a:lnTo>
                  <a:pt x="947" y="668"/>
                </a:lnTo>
                <a:lnTo>
                  <a:pt x="941" y="664"/>
                </a:lnTo>
                <a:lnTo>
                  <a:pt x="934" y="662"/>
                </a:lnTo>
                <a:lnTo>
                  <a:pt x="928" y="658"/>
                </a:lnTo>
                <a:lnTo>
                  <a:pt x="921" y="655"/>
                </a:lnTo>
                <a:lnTo>
                  <a:pt x="915" y="651"/>
                </a:lnTo>
                <a:lnTo>
                  <a:pt x="910" y="645"/>
                </a:lnTo>
                <a:lnTo>
                  <a:pt x="904" y="640"/>
                </a:lnTo>
                <a:lnTo>
                  <a:pt x="898" y="636"/>
                </a:lnTo>
                <a:lnTo>
                  <a:pt x="891" y="632"/>
                </a:lnTo>
                <a:lnTo>
                  <a:pt x="885" y="629"/>
                </a:lnTo>
                <a:lnTo>
                  <a:pt x="878" y="629"/>
                </a:lnTo>
                <a:lnTo>
                  <a:pt x="872" y="629"/>
                </a:lnTo>
                <a:lnTo>
                  <a:pt x="865" y="629"/>
                </a:lnTo>
                <a:lnTo>
                  <a:pt x="859" y="634"/>
                </a:lnTo>
                <a:lnTo>
                  <a:pt x="852" y="636"/>
                </a:lnTo>
                <a:lnTo>
                  <a:pt x="846" y="642"/>
                </a:lnTo>
                <a:lnTo>
                  <a:pt x="839" y="647"/>
                </a:lnTo>
                <a:lnTo>
                  <a:pt x="833" y="651"/>
                </a:lnTo>
                <a:lnTo>
                  <a:pt x="826" y="658"/>
                </a:lnTo>
                <a:lnTo>
                  <a:pt x="822" y="664"/>
                </a:lnTo>
                <a:lnTo>
                  <a:pt x="820" y="671"/>
                </a:lnTo>
                <a:lnTo>
                  <a:pt x="818" y="677"/>
                </a:lnTo>
                <a:lnTo>
                  <a:pt x="811" y="681"/>
                </a:lnTo>
                <a:lnTo>
                  <a:pt x="805" y="686"/>
                </a:lnTo>
                <a:lnTo>
                  <a:pt x="798" y="688"/>
                </a:lnTo>
                <a:lnTo>
                  <a:pt x="792" y="688"/>
                </a:lnTo>
                <a:lnTo>
                  <a:pt x="785" y="686"/>
                </a:lnTo>
                <a:lnTo>
                  <a:pt x="783" y="679"/>
                </a:lnTo>
                <a:lnTo>
                  <a:pt x="779" y="673"/>
                </a:lnTo>
                <a:lnTo>
                  <a:pt x="772" y="666"/>
                </a:lnTo>
                <a:lnTo>
                  <a:pt x="766" y="666"/>
                </a:lnTo>
                <a:lnTo>
                  <a:pt x="759" y="664"/>
                </a:lnTo>
                <a:lnTo>
                  <a:pt x="757" y="658"/>
                </a:lnTo>
                <a:lnTo>
                  <a:pt x="751" y="653"/>
                </a:lnTo>
                <a:lnTo>
                  <a:pt x="744" y="651"/>
                </a:lnTo>
                <a:lnTo>
                  <a:pt x="738" y="647"/>
                </a:lnTo>
                <a:lnTo>
                  <a:pt x="731" y="647"/>
                </a:lnTo>
                <a:lnTo>
                  <a:pt x="727" y="653"/>
                </a:lnTo>
                <a:lnTo>
                  <a:pt x="723" y="660"/>
                </a:lnTo>
                <a:lnTo>
                  <a:pt x="721" y="666"/>
                </a:lnTo>
                <a:lnTo>
                  <a:pt x="714" y="668"/>
                </a:lnTo>
                <a:lnTo>
                  <a:pt x="708" y="673"/>
                </a:lnTo>
                <a:lnTo>
                  <a:pt x="701" y="679"/>
                </a:lnTo>
                <a:lnTo>
                  <a:pt x="695" y="684"/>
                </a:lnTo>
                <a:lnTo>
                  <a:pt x="688" y="679"/>
                </a:lnTo>
                <a:lnTo>
                  <a:pt x="686" y="673"/>
                </a:lnTo>
                <a:lnTo>
                  <a:pt x="682" y="666"/>
                </a:lnTo>
                <a:lnTo>
                  <a:pt x="675" y="662"/>
                </a:lnTo>
                <a:lnTo>
                  <a:pt x="671" y="655"/>
                </a:lnTo>
                <a:lnTo>
                  <a:pt x="664" y="651"/>
                </a:lnTo>
                <a:lnTo>
                  <a:pt x="658" y="649"/>
                </a:lnTo>
                <a:lnTo>
                  <a:pt x="654" y="642"/>
                </a:lnTo>
                <a:lnTo>
                  <a:pt x="647" y="638"/>
                </a:lnTo>
                <a:lnTo>
                  <a:pt x="643" y="632"/>
                </a:lnTo>
                <a:lnTo>
                  <a:pt x="638" y="625"/>
                </a:lnTo>
                <a:lnTo>
                  <a:pt x="634" y="619"/>
                </a:lnTo>
                <a:lnTo>
                  <a:pt x="628" y="614"/>
                </a:lnTo>
                <a:lnTo>
                  <a:pt x="621" y="612"/>
                </a:lnTo>
                <a:lnTo>
                  <a:pt x="615" y="610"/>
                </a:lnTo>
                <a:lnTo>
                  <a:pt x="608" y="612"/>
                </a:lnTo>
                <a:lnTo>
                  <a:pt x="602" y="612"/>
                </a:lnTo>
                <a:lnTo>
                  <a:pt x="595" y="614"/>
                </a:lnTo>
                <a:lnTo>
                  <a:pt x="589" y="616"/>
                </a:lnTo>
                <a:lnTo>
                  <a:pt x="582" y="621"/>
                </a:lnTo>
                <a:lnTo>
                  <a:pt x="576" y="623"/>
                </a:lnTo>
                <a:lnTo>
                  <a:pt x="569" y="625"/>
                </a:lnTo>
                <a:lnTo>
                  <a:pt x="563" y="627"/>
                </a:lnTo>
                <a:lnTo>
                  <a:pt x="556" y="632"/>
                </a:lnTo>
                <a:lnTo>
                  <a:pt x="550" y="634"/>
                </a:lnTo>
                <a:lnTo>
                  <a:pt x="543" y="640"/>
                </a:lnTo>
                <a:lnTo>
                  <a:pt x="537" y="645"/>
                </a:lnTo>
                <a:lnTo>
                  <a:pt x="531" y="649"/>
                </a:lnTo>
                <a:lnTo>
                  <a:pt x="528" y="655"/>
                </a:lnTo>
                <a:lnTo>
                  <a:pt x="526" y="662"/>
                </a:lnTo>
                <a:lnTo>
                  <a:pt x="524" y="668"/>
                </a:lnTo>
                <a:lnTo>
                  <a:pt x="524" y="675"/>
                </a:lnTo>
                <a:lnTo>
                  <a:pt x="520" y="681"/>
                </a:lnTo>
                <a:lnTo>
                  <a:pt x="515" y="688"/>
                </a:lnTo>
                <a:lnTo>
                  <a:pt x="509" y="692"/>
                </a:lnTo>
                <a:lnTo>
                  <a:pt x="502" y="697"/>
                </a:lnTo>
                <a:lnTo>
                  <a:pt x="496" y="694"/>
                </a:lnTo>
                <a:lnTo>
                  <a:pt x="492" y="688"/>
                </a:lnTo>
                <a:lnTo>
                  <a:pt x="485" y="684"/>
                </a:lnTo>
                <a:lnTo>
                  <a:pt x="483" y="677"/>
                </a:lnTo>
                <a:lnTo>
                  <a:pt x="481" y="671"/>
                </a:lnTo>
                <a:lnTo>
                  <a:pt x="479" y="664"/>
                </a:lnTo>
                <a:lnTo>
                  <a:pt x="474" y="658"/>
                </a:lnTo>
                <a:lnTo>
                  <a:pt x="470" y="651"/>
                </a:lnTo>
                <a:lnTo>
                  <a:pt x="464" y="649"/>
                </a:lnTo>
                <a:lnTo>
                  <a:pt x="457" y="647"/>
                </a:lnTo>
                <a:lnTo>
                  <a:pt x="451" y="642"/>
                </a:lnTo>
                <a:lnTo>
                  <a:pt x="446" y="636"/>
                </a:lnTo>
                <a:lnTo>
                  <a:pt x="440" y="632"/>
                </a:lnTo>
                <a:lnTo>
                  <a:pt x="433" y="632"/>
                </a:lnTo>
                <a:lnTo>
                  <a:pt x="427" y="629"/>
                </a:lnTo>
                <a:lnTo>
                  <a:pt x="420" y="627"/>
                </a:lnTo>
                <a:lnTo>
                  <a:pt x="414" y="627"/>
                </a:lnTo>
                <a:lnTo>
                  <a:pt x="407" y="625"/>
                </a:lnTo>
                <a:lnTo>
                  <a:pt x="401" y="627"/>
                </a:lnTo>
                <a:lnTo>
                  <a:pt x="395" y="627"/>
                </a:lnTo>
                <a:lnTo>
                  <a:pt x="388" y="634"/>
                </a:lnTo>
                <a:lnTo>
                  <a:pt x="382" y="638"/>
                </a:lnTo>
                <a:lnTo>
                  <a:pt x="375" y="645"/>
                </a:lnTo>
                <a:lnTo>
                  <a:pt x="369" y="649"/>
                </a:lnTo>
                <a:lnTo>
                  <a:pt x="366" y="655"/>
                </a:lnTo>
                <a:lnTo>
                  <a:pt x="360" y="660"/>
                </a:lnTo>
                <a:lnTo>
                  <a:pt x="354" y="664"/>
                </a:lnTo>
                <a:lnTo>
                  <a:pt x="347" y="666"/>
                </a:lnTo>
                <a:lnTo>
                  <a:pt x="343" y="673"/>
                </a:lnTo>
                <a:lnTo>
                  <a:pt x="338" y="679"/>
                </a:lnTo>
                <a:lnTo>
                  <a:pt x="332" y="677"/>
                </a:lnTo>
                <a:lnTo>
                  <a:pt x="332" y="671"/>
                </a:lnTo>
                <a:lnTo>
                  <a:pt x="330" y="664"/>
                </a:lnTo>
                <a:lnTo>
                  <a:pt x="325" y="658"/>
                </a:lnTo>
                <a:lnTo>
                  <a:pt x="323" y="651"/>
                </a:lnTo>
                <a:lnTo>
                  <a:pt x="319" y="645"/>
                </a:lnTo>
                <a:lnTo>
                  <a:pt x="319" y="638"/>
                </a:lnTo>
                <a:lnTo>
                  <a:pt x="315" y="632"/>
                </a:lnTo>
                <a:lnTo>
                  <a:pt x="315" y="625"/>
                </a:lnTo>
                <a:lnTo>
                  <a:pt x="313" y="619"/>
                </a:lnTo>
                <a:lnTo>
                  <a:pt x="310" y="612"/>
                </a:lnTo>
                <a:lnTo>
                  <a:pt x="308" y="606"/>
                </a:lnTo>
                <a:lnTo>
                  <a:pt x="304" y="599"/>
                </a:lnTo>
                <a:lnTo>
                  <a:pt x="297" y="595"/>
                </a:lnTo>
                <a:lnTo>
                  <a:pt x="291" y="590"/>
                </a:lnTo>
                <a:lnTo>
                  <a:pt x="284" y="588"/>
                </a:lnTo>
                <a:lnTo>
                  <a:pt x="278" y="586"/>
                </a:lnTo>
                <a:lnTo>
                  <a:pt x="271" y="584"/>
                </a:lnTo>
                <a:lnTo>
                  <a:pt x="265" y="582"/>
                </a:lnTo>
                <a:lnTo>
                  <a:pt x="259" y="582"/>
                </a:lnTo>
                <a:lnTo>
                  <a:pt x="252" y="580"/>
                </a:lnTo>
                <a:lnTo>
                  <a:pt x="246" y="580"/>
                </a:lnTo>
                <a:lnTo>
                  <a:pt x="239" y="580"/>
                </a:lnTo>
                <a:lnTo>
                  <a:pt x="233" y="580"/>
                </a:lnTo>
                <a:lnTo>
                  <a:pt x="226" y="582"/>
                </a:lnTo>
                <a:lnTo>
                  <a:pt x="220" y="582"/>
                </a:lnTo>
                <a:lnTo>
                  <a:pt x="213" y="584"/>
                </a:lnTo>
                <a:lnTo>
                  <a:pt x="207" y="588"/>
                </a:lnTo>
                <a:lnTo>
                  <a:pt x="200" y="590"/>
                </a:lnTo>
                <a:lnTo>
                  <a:pt x="194" y="595"/>
                </a:lnTo>
                <a:lnTo>
                  <a:pt x="187" y="597"/>
                </a:lnTo>
                <a:lnTo>
                  <a:pt x="181" y="603"/>
                </a:lnTo>
                <a:lnTo>
                  <a:pt x="174" y="608"/>
                </a:lnTo>
                <a:lnTo>
                  <a:pt x="168" y="610"/>
                </a:lnTo>
                <a:lnTo>
                  <a:pt x="161" y="614"/>
                </a:lnTo>
                <a:lnTo>
                  <a:pt x="155" y="616"/>
                </a:lnTo>
                <a:lnTo>
                  <a:pt x="148" y="612"/>
                </a:lnTo>
                <a:lnTo>
                  <a:pt x="146" y="606"/>
                </a:lnTo>
                <a:lnTo>
                  <a:pt x="144" y="599"/>
                </a:lnTo>
                <a:lnTo>
                  <a:pt x="142" y="593"/>
                </a:lnTo>
                <a:lnTo>
                  <a:pt x="135" y="588"/>
                </a:lnTo>
                <a:lnTo>
                  <a:pt x="129" y="584"/>
                </a:lnTo>
                <a:lnTo>
                  <a:pt x="123" y="577"/>
                </a:lnTo>
                <a:lnTo>
                  <a:pt x="118" y="571"/>
                </a:lnTo>
                <a:lnTo>
                  <a:pt x="116" y="564"/>
                </a:lnTo>
                <a:lnTo>
                  <a:pt x="112" y="558"/>
                </a:lnTo>
                <a:lnTo>
                  <a:pt x="110" y="551"/>
                </a:lnTo>
                <a:lnTo>
                  <a:pt x="105" y="545"/>
                </a:lnTo>
                <a:lnTo>
                  <a:pt x="99" y="538"/>
                </a:lnTo>
                <a:lnTo>
                  <a:pt x="92" y="534"/>
                </a:lnTo>
                <a:lnTo>
                  <a:pt x="86" y="530"/>
                </a:lnTo>
                <a:lnTo>
                  <a:pt x="79" y="525"/>
                </a:lnTo>
                <a:lnTo>
                  <a:pt x="73" y="521"/>
                </a:lnTo>
                <a:lnTo>
                  <a:pt x="66" y="517"/>
                </a:lnTo>
                <a:lnTo>
                  <a:pt x="60" y="517"/>
                </a:lnTo>
                <a:lnTo>
                  <a:pt x="53" y="515"/>
                </a:lnTo>
                <a:lnTo>
                  <a:pt x="47" y="513"/>
                </a:lnTo>
                <a:lnTo>
                  <a:pt x="41" y="513"/>
                </a:lnTo>
                <a:lnTo>
                  <a:pt x="34" y="513"/>
                </a:lnTo>
                <a:lnTo>
                  <a:pt x="28" y="515"/>
                </a:lnTo>
                <a:lnTo>
                  <a:pt x="28" y="508"/>
                </a:lnTo>
                <a:lnTo>
                  <a:pt x="28" y="502"/>
                </a:lnTo>
                <a:lnTo>
                  <a:pt x="34" y="497"/>
                </a:lnTo>
                <a:lnTo>
                  <a:pt x="38" y="491"/>
                </a:lnTo>
                <a:lnTo>
                  <a:pt x="45" y="487"/>
                </a:lnTo>
                <a:lnTo>
                  <a:pt x="49" y="480"/>
                </a:lnTo>
                <a:lnTo>
                  <a:pt x="56" y="474"/>
                </a:lnTo>
                <a:lnTo>
                  <a:pt x="60" y="467"/>
                </a:lnTo>
                <a:lnTo>
                  <a:pt x="62" y="461"/>
                </a:lnTo>
                <a:lnTo>
                  <a:pt x="60" y="454"/>
                </a:lnTo>
                <a:lnTo>
                  <a:pt x="60" y="448"/>
                </a:lnTo>
                <a:lnTo>
                  <a:pt x="58" y="441"/>
                </a:lnTo>
                <a:lnTo>
                  <a:pt x="56" y="435"/>
                </a:lnTo>
                <a:lnTo>
                  <a:pt x="53" y="428"/>
                </a:lnTo>
                <a:lnTo>
                  <a:pt x="53" y="422"/>
                </a:lnTo>
                <a:lnTo>
                  <a:pt x="51" y="415"/>
                </a:lnTo>
                <a:lnTo>
                  <a:pt x="51" y="409"/>
                </a:lnTo>
                <a:lnTo>
                  <a:pt x="49" y="402"/>
                </a:lnTo>
                <a:lnTo>
                  <a:pt x="45" y="396"/>
                </a:lnTo>
                <a:lnTo>
                  <a:pt x="38" y="389"/>
                </a:lnTo>
                <a:lnTo>
                  <a:pt x="34" y="383"/>
                </a:lnTo>
                <a:lnTo>
                  <a:pt x="30" y="376"/>
                </a:lnTo>
                <a:lnTo>
                  <a:pt x="23" y="374"/>
                </a:lnTo>
                <a:lnTo>
                  <a:pt x="17" y="370"/>
                </a:lnTo>
                <a:lnTo>
                  <a:pt x="10" y="365"/>
                </a:lnTo>
                <a:lnTo>
                  <a:pt x="4" y="363"/>
                </a:lnTo>
                <a:lnTo>
                  <a:pt x="0" y="357"/>
                </a:lnTo>
                <a:lnTo>
                  <a:pt x="2" y="350"/>
                </a:lnTo>
                <a:lnTo>
                  <a:pt x="8" y="348"/>
                </a:lnTo>
                <a:lnTo>
                  <a:pt x="15" y="344"/>
                </a:lnTo>
                <a:lnTo>
                  <a:pt x="21" y="339"/>
                </a:lnTo>
                <a:lnTo>
                  <a:pt x="28" y="335"/>
                </a:lnTo>
                <a:lnTo>
                  <a:pt x="34" y="331"/>
                </a:lnTo>
                <a:lnTo>
                  <a:pt x="41" y="326"/>
                </a:lnTo>
                <a:lnTo>
                  <a:pt x="47" y="322"/>
                </a:lnTo>
                <a:lnTo>
                  <a:pt x="53" y="318"/>
                </a:lnTo>
                <a:lnTo>
                  <a:pt x="56" y="311"/>
                </a:lnTo>
                <a:lnTo>
                  <a:pt x="58" y="305"/>
                </a:lnTo>
                <a:lnTo>
                  <a:pt x="60" y="298"/>
                </a:lnTo>
                <a:lnTo>
                  <a:pt x="60" y="292"/>
                </a:lnTo>
                <a:lnTo>
                  <a:pt x="60" y="285"/>
                </a:lnTo>
                <a:lnTo>
                  <a:pt x="58" y="279"/>
                </a:lnTo>
                <a:lnTo>
                  <a:pt x="58" y="272"/>
                </a:lnTo>
                <a:lnTo>
                  <a:pt x="56" y="266"/>
                </a:lnTo>
                <a:lnTo>
                  <a:pt x="56" y="259"/>
                </a:lnTo>
                <a:lnTo>
                  <a:pt x="53" y="253"/>
                </a:lnTo>
                <a:lnTo>
                  <a:pt x="53" y="246"/>
                </a:lnTo>
                <a:lnTo>
                  <a:pt x="51" y="240"/>
                </a:lnTo>
                <a:lnTo>
                  <a:pt x="49" y="233"/>
                </a:lnTo>
                <a:lnTo>
                  <a:pt x="49" y="227"/>
                </a:lnTo>
                <a:lnTo>
                  <a:pt x="49" y="220"/>
                </a:lnTo>
                <a:lnTo>
                  <a:pt x="43" y="216"/>
                </a:lnTo>
                <a:lnTo>
                  <a:pt x="36" y="214"/>
                </a:lnTo>
                <a:lnTo>
                  <a:pt x="34" y="207"/>
                </a:lnTo>
                <a:lnTo>
                  <a:pt x="36" y="201"/>
                </a:lnTo>
                <a:lnTo>
                  <a:pt x="41" y="194"/>
                </a:lnTo>
                <a:lnTo>
                  <a:pt x="47" y="194"/>
                </a:lnTo>
                <a:lnTo>
                  <a:pt x="53" y="192"/>
                </a:lnTo>
                <a:lnTo>
                  <a:pt x="62" y="199"/>
                </a:lnTo>
              </a:path>
            </a:pathLst>
          </a:custGeom>
          <a:solidFill>
            <a:srgbClr val="CC3300"/>
          </a:solidFill>
          <a:ln w="12700" cap="rnd" cmpd="sng">
            <a:solidFill>
              <a:schemeClr val="bg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495046" name="Rectangle 6"/>
          <p:cNvSpPr>
            <a:spLocks noChangeArrowheads="1"/>
          </p:cNvSpPr>
          <p:nvPr/>
        </p:nvSpPr>
        <p:spPr bwMode="auto">
          <a:xfrm>
            <a:off x="6659563" y="2651125"/>
            <a:ext cx="1924050" cy="701675"/>
          </a:xfrm>
          <a:prstGeom prst="rect">
            <a:avLst/>
          </a:prstGeom>
          <a:noFill/>
          <a:ln w="9525">
            <a:noFill/>
            <a:miter lim="800000"/>
          </a:ln>
          <a:effectLst/>
        </p:spPr>
        <p:txBody>
          <a:bodyPr lIns="65088" tIns="33338" rIns="65088" bIns="33338">
            <a:spAutoFit/>
          </a:bodyPr>
          <a:p>
            <a:pPr algn="ctr" defTabSz="474980">
              <a:lnSpc>
                <a:spcPct val="80000"/>
              </a:lnSpc>
            </a:pPr>
            <a:r>
              <a:rPr lang="en-US" altLang="zh-CN" sz="2600" b="0">
                <a:solidFill>
                  <a:schemeClr val="bg1"/>
                </a:solidFill>
                <a:effectLst>
                  <a:outerShdw blurRad="38100" dist="38100" dir="2700000">
                    <a:srgbClr val="000000"/>
                  </a:outerShdw>
                </a:effectLst>
                <a:latin typeface="Comic Sans MS" panose="030F0702030302020204" pitchFamily="66" charset="0"/>
                <a:ea typeface="宋体" panose="02010600030101010101" pitchFamily="2" charset="-122"/>
              </a:rPr>
              <a:t>200 t  </a:t>
            </a:r>
            <a:endParaRPr lang="en-US" altLang="zh-CN" sz="2600" b="0">
              <a:solidFill>
                <a:schemeClr val="bg1"/>
              </a:solidFill>
              <a:effectLst>
                <a:outerShdw blurRad="38100" dist="38100" dir="2700000">
                  <a:srgbClr val="000000"/>
                </a:outerShdw>
              </a:effectLst>
              <a:latin typeface="Comic Sans MS" panose="030F0702030302020204" pitchFamily="66" charset="0"/>
              <a:ea typeface="宋体" panose="02010600030101010101" pitchFamily="2" charset="-122"/>
            </a:endParaRPr>
          </a:p>
          <a:p>
            <a:pPr algn="ctr" defTabSz="474980">
              <a:lnSpc>
                <a:spcPct val="80000"/>
              </a:lnSpc>
            </a:pPr>
            <a:r>
              <a:rPr lang="zh-CN" altLang="en-US" sz="2600" b="0" dirty="0">
                <a:solidFill>
                  <a:schemeClr val="bg1"/>
                </a:solidFill>
                <a:effectLst>
                  <a:outerShdw blurRad="38100" dist="38100" dir="2700000">
                    <a:srgbClr val="000000"/>
                  </a:outerShdw>
                </a:effectLst>
                <a:latin typeface="Comic Sans MS" panose="030F0702030302020204" pitchFamily="66" charset="0"/>
                <a:ea typeface="宋体" panose="02010600030101010101" pitchFamily="2" charset="-122"/>
              </a:rPr>
              <a:t>设置更换</a:t>
            </a:r>
            <a:r>
              <a:rPr lang="en-US" altLang="zh-CN" sz="2600" b="0">
                <a:solidFill>
                  <a:schemeClr val="bg1"/>
                </a:solidFill>
                <a:effectLst>
                  <a:outerShdw blurRad="38100" dist="38100" dir="2700000">
                    <a:srgbClr val="000000"/>
                  </a:outerShdw>
                </a:effectLst>
                <a:latin typeface="Comic Sans MS" panose="030F0702030302020204" pitchFamily="66" charset="0"/>
                <a:ea typeface="宋体" panose="02010600030101010101" pitchFamily="2" charset="-122"/>
              </a:rPr>
              <a:t> </a:t>
            </a:r>
            <a:endParaRPr lang="en-US" altLang="zh-CN" sz="2600" b="0">
              <a:solidFill>
                <a:schemeClr val="bg1"/>
              </a:solidFill>
              <a:effectLst>
                <a:outerShdw blurRad="38100" dist="38100" dir="2700000">
                  <a:srgbClr val="000000"/>
                </a:outerShdw>
              </a:effectLst>
              <a:latin typeface="Comic Sans MS" panose="030F0702030302020204" pitchFamily="66" charset="0"/>
            </a:endParaRPr>
          </a:p>
        </p:txBody>
      </p:sp>
      <p:sp>
        <p:nvSpPr>
          <p:cNvPr id="172039" name="Arc 7"/>
          <p:cNvSpPr/>
          <p:nvPr/>
        </p:nvSpPr>
        <p:spPr>
          <a:xfrm>
            <a:off x="8118475" y="2149475"/>
            <a:ext cx="403225" cy="206375"/>
          </a:xfrm>
          <a:custGeom>
            <a:avLst/>
            <a:gdLst>
              <a:gd name="txL" fmla="*/ 0 w 43200"/>
              <a:gd name="txT" fmla="*/ 0 h 21600"/>
              <a:gd name="txR" fmla="*/ 43200 w 43200"/>
              <a:gd name="txB" fmla="*/ 21600 h 21600"/>
            </a:gdLst>
            <a:ahLst/>
            <a:cxnLst>
              <a:cxn ang="0">
                <a:pos x="35129724" y="0"/>
              </a:cxn>
              <a:cxn ang="0">
                <a:pos x="0" y="0"/>
              </a:cxn>
              <a:cxn ang="0">
                <a:pos x="17564909"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2040" name="Arc 8"/>
          <p:cNvSpPr/>
          <p:nvPr/>
        </p:nvSpPr>
        <p:spPr>
          <a:xfrm>
            <a:off x="7804150" y="2159000"/>
            <a:ext cx="349250" cy="238125"/>
          </a:xfrm>
          <a:custGeom>
            <a:avLst/>
            <a:gdLst>
              <a:gd name="txL" fmla="*/ 0 w 43200"/>
              <a:gd name="txT" fmla="*/ 0 h 23401"/>
              <a:gd name="txR" fmla="*/ 43200 w 43200"/>
              <a:gd name="txB" fmla="*/ 23401 h 23401"/>
            </a:gdLst>
            <a:ahLst/>
            <a:cxnLst>
              <a:cxn ang="0">
                <a:pos x="22826624" y="1897724"/>
              </a:cxn>
              <a:cxn ang="0">
                <a:pos x="39606" y="0"/>
              </a:cxn>
              <a:cxn ang="0">
                <a:pos x="11413312" y="1897724"/>
              </a:cxn>
            </a:cxnLst>
            <a:rect l="txL" t="txT" r="txR" b="txB"/>
            <a:pathLst>
              <a:path w="43200" h="23401" fill="none">
                <a:moveTo>
                  <a:pt x="43200" y="1801"/>
                </a:moveTo>
                <a:cubicBezTo>
                  <a:pt x="43200" y="13730"/>
                  <a:pt x="33529" y="23401"/>
                  <a:pt x="21600" y="23401"/>
                </a:cubicBezTo>
                <a:cubicBezTo>
                  <a:pt x="9670" y="23401"/>
                  <a:pt x="0" y="13730"/>
                  <a:pt x="0" y="1801"/>
                </a:cubicBezTo>
                <a:cubicBezTo>
                  <a:pt x="-1" y="1199"/>
                  <a:pt x="25" y="599"/>
                  <a:pt x="75" y="0"/>
                </a:cubicBezTo>
              </a:path>
              <a:path w="43200" h="23401" stroke="0">
                <a:moveTo>
                  <a:pt x="43200" y="1801"/>
                </a:moveTo>
                <a:cubicBezTo>
                  <a:pt x="43200" y="13730"/>
                  <a:pt x="33529" y="23401"/>
                  <a:pt x="21600" y="23401"/>
                </a:cubicBezTo>
                <a:cubicBezTo>
                  <a:pt x="9670" y="23401"/>
                  <a:pt x="0" y="13730"/>
                  <a:pt x="0" y="1801"/>
                </a:cubicBezTo>
                <a:cubicBezTo>
                  <a:pt x="-1" y="1199"/>
                  <a:pt x="25" y="599"/>
                  <a:pt x="75" y="0"/>
                </a:cubicBezTo>
                <a:lnTo>
                  <a:pt x="21600" y="1801"/>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2041" name="Arc 9"/>
          <p:cNvSpPr/>
          <p:nvPr/>
        </p:nvSpPr>
        <p:spPr>
          <a:xfrm>
            <a:off x="7078663" y="2178050"/>
            <a:ext cx="449262" cy="250825"/>
          </a:xfrm>
          <a:custGeom>
            <a:avLst/>
            <a:gdLst>
              <a:gd name="txL" fmla="*/ 0 w 42866"/>
              <a:gd name="txT" fmla="*/ 0 h 21600"/>
              <a:gd name="txR" fmla="*/ 42866 w 42866"/>
              <a:gd name="txB" fmla="*/ 21600 h 21600"/>
            </a:gdLst>
            <a:ahLst/>
            <a:cxnLst>
              <a:cxn ang="0">
                <a:pos x="49348393" y="5920491"/>
              </a:cxn>
              <a:cxn ang="0">
                <a:pos x="0" y="0"/>
              </a:cxn>
              <a:cxn ang="0">
                <a:pos x="24866432" y="0"/>
              </a:cxn>
            </a:cxnLst>
            <a:rect l="txL" t="txT" r="txR" b="txB"/>
            <a:pathLst>
              <a:path w="42866" h="21600" fill="none">
                <a:moveTo>
                  <a:pt x="42866" y="3781"/>
                </a:moveTo>
                <a:cubicBezTo>
                  <a:pt x="41033" y="14090"/>
                  <a:pt x="32070" y="21599"/>
                  <a:pt x="21600" y="21600"/>
                </a:cubicBezTo>
                <a:cubicBezTo>
                  <a:pt x="9670" y="21600"/>
                  <a:pt x="0" y="11929"/>
                  <a:pt x="0" y="0"/>
                </a:cubicBezTo>
              </a:path>
              <a:path w="42866" h="21600" stroke="0">
                <a:moveTo>
                  <a:pt x="42866" y="3781"/>
                </a:moveTo>
                <a:cubicBezTo>
                  <a:pt x="41033" y="14090"/>
                  <a:pt x="32070" y="21599"/>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2042" name="Arc 10"/>
          <p:cNvSpPr/>
          <p:nvPr/>
        </p:nvSpPr>
        <p:spPr>
          <a:xfrm>
            <a:off x="7499350" y="2143125"/>
            <a:ext cx="358775" cy="214313"/>
          </a:xfrm>
          <a:custGeom>
            <a:avLst/>
            <a:gdLst>
              <a:gd name="txL" fmla="*/ 0 w 41986"/>
              <a:gd name="txT" fmla="*/ 0 h 21600"/>
              <a:gd name="txR" fmla="*/ 41986 w 41986"/>
              <a:gd name="txB" fmla="*/ 21600 h 21600"/>
            </a:gdLst>
            <a:ahLst/>
            <a:cxnLst>
              <a:cxn ang="0">
                <a:pos x="26197359" y="0"/>
              </a:cxn>
              <a:cxn ang="0">
                <a:pos x="0" y="6972991"/>
              </a:cxn>
              <a:cxn ang="0">
                <a:pos x="12719969" y="0"/>
              </a:cxn>
            </a:cxnLst>
            <a:rect l="txL" t="txT" r="txR" b="txB"/>
            <a:pathLst>
              <a:path w="41986" h="21600" fill="none">
                <a:moveTo>
                  <a:pt x="41986" y="0"/>
                </a:moveTo>
                <a:cubicBezTo>
                  <a:pt x="41986" y="11929"/>
                  <a:pt x="32315" y="21600"/>
                  <a:pt x="20386" y="21600"/>
                </a:cubicBezTo>
                <a:cubicBezTo>
                  <a:pt x="11208" y="21600"/>
                  <a:pt x="3033" y="15800"/>
                  <a:pt x="-1" y="7139"/>
                </a:cubicBezTo>
              </a:path>
              <a:path w="41986" h="21600" stroke="0">
                <a:moveTo>
                  <a:pt x="41986" y="0"/>
                </a:moveTo>
                <a:cubicBezTo>
                  <a:pt x="41986" y="11929"/>
                  <a:pt x="32315" y="21600"/>
                  <a:pt x="20386" y="21600"/>
                </a:cubicBezTo>
                <a:cubicBezTo>
                  <a:pt x="11208" y="21600"/>
                  <a:pt x="3033" y="15800"/>
                  <a:pt x="-1" y="7139"/>
                </a:cubicBezTo>
                <a:lnTo>
                  <a:pt x="20386"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2043" name="Arc 11"/>
          <p:cNvSpPr/>
          <p:nvPr/>
        </p:nvSpPr>
        <p:spPr>
          <a:xfrm>
            <a:off x="6731000" y="2189163"/>
            <a:ext cx="381000" cy="180975"/>
          </a:xfrm>
          <a:custGeom>
            <a:avLst/>
            <a:gdLst>
              <a:gd name="txL" fmla="*/ 0 w 43200"/>
              <a:gd name="txT" fmla="*/ 0 h 21600"/>
              <a:gd name="txR" fmla="*/ 43200 w 43200"/>
              <a:gd name="txB" fmla="*/ 21600 h 21600"/>
            </a:gdLst>
            <a:ahLst/>
            <a:cxnLst>
              <a:cxn ang="0">
                <a:pos x="29635166" y="0"/>
              </a:cxn>
              <a:cxn ang="0">
                <a:pos x="0" y="0"/>
              </a:cxn>
              <a:cxn ang="0">
                <a:pos x="14817583"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172044" name="Group 12"/>
          <p:cNvGrpSpPr/>
          <p:nvPr/>
        </p:nvGrpSpPr>
        <p:grpSpPr>
          <a:xfrm>
            <a:off x="6742113" y="3632200"/>
            <a:ext cx="1766887" cy="254000"/>
            <a:chOff x="4259" y="1995"/>
            <a:chExt cx="794" cy="110"/>
          </a:xfrm>
        </p:grpSpPr>
        <p:sp>
          <p:nvSpPr>
            <p:cNvPr id="172087" name="Arc 13"/>
            <p:cNvSpPr/>
            <p:nvPr/>
          </p:nvSpPr>
          <p:spPr>
            <a:xfrm rot="10800000">
              <a:off x="4897" y="2027"/>
              <a:ext cx="156" cy="62"/>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2088" name="Arc 14"/>
            <p:cNvSpPr/>
            <p:nvPr/>
          </p:nvSpPr>
          <p:spPr>
            <a:xfrm rot="10800000">
              <a:off x="4725" y="2011"/>
              <a:ext cx="172" cy="78"/>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2089" name="Arc 15"/>
            <p:cNvSpPr/>
            <p:nvPr/>
          </p:nvSpPr>
          <p:spPr>
            <a:xfrm rot="10800000">
              <a:off x="4430" y="1995"/>
              <a:ext cx="202" cy="110"/>
            </a:xfrm>
            <a:custGeom>
              <a:avLst/>
              <a:gdLst>
                <a:gd name="txL" fmla="*/ 0 w 42879"/>
                <a:gd name="txT" fmla="*/ 0 h 21600"/>
                <a:gd name="txR" fmla="*/ 42879 w 42879"/>
                <a:gd name="txB" fmla="*/ 21600 h 21600"/>
              </a:gdLst>
              <a:ahLst/>
              <a:cxnLst>
                <a:cxn ang="0">
                  <a:pos x="0" y="0"/>
                </a:cxn>
                <a:cxn ang="0">
                  <a:pos x="0" y="0"/>
                </a:cxn>
                <a:cxn ang="0">
                  <a:pos x="0" y="0"/>
                </a:cxn>
              </a:cxnLst>
              <a:rect l="txL" t="txT" r="txR" b="txB"/>
              <a:pathLst>
                <a:path w="42879" h="21600" fill="none">
                  <a:moveTo>
                    <a:pt x="42879" y="0"/>
                  </a:moveTo>
                  <a:cubicBezTo>
                    <a:pt x="42879" y="11929"/>
                    <a:pt x="33208" y="21600"/>
                    <a:pt x="21279" y="21600"/>
                  </a:cubicBezTo>
                  <a:cubicBezTo>
                    <a:pt x="10781" y="21600"/>
                    <a:pt x="1804" y="14053"/>
                    <a:pt x="0" y="3711"/>
                  </a:cubicBezTo>
                </a:path>
                <a:path w="42879" h="21600" stroke="0">
                  <a:moveTo>
                    <a:pt x="42879" y="0"/>
                  </a:moveTo>
                  <a:cubicBezTo>
                    <a:pt x="42879" y="11929"/>
                    <a:pt x="33208" y="21600"/>
                    <a:pt x="21279" y="21600"/>
                  </a:cubicBezTo>
                  <a:cubicBezTo>
                    <a:pt x="10781" y="21600"/>
                    <a:pt x="1804" y="14053"/>
                    <a:pt x="0" y="3711"/>
                  </a:cubicBezTo>
                  <a:lnTo>
                    <a:pt x="21279"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2090" name="Arc 16"/>
            <p:cNvSpPr/>
            <p:nvPr/>
          </p:nvSpPr>
          <p:spPr>
            <a:xfrm rot="10800000">
              <a:off x="4619" y="2027"/>
              <a:ext cx="105" cy="62"/>
            </a:xfrm>
            <a:custGeom>
              <a:avLst/>
              <a:gdLst>
                <a:gd name="txL" fmla="*/ 0 w 41885"/>
                <a:gd name="txT" fmla="*/ 0 h 21600"/>
                <a:gd name="txR" fmla="*/ 41885 w 41885"/>
                <a:gd name="txB" fmla="*/ 21600 h 21600"/>
              </a:gdLst>
              <a:ahLst/>
              <a:cxnLst>
                <a:cxn ang="0">
                  <a:pos x="0" y="0"/>
                </a:cxn>
                <a:cxn ang="0">
                  <a:pos x="0" y="0"/>
                </a:cxn>
                <a:cxn ang="0">
                  <a:pos x="0" y="0"/>
                </a:cxn>
              </a:cxnLst>
              <a:rect l="txL" t="txT" r="txR" b="txB"/>
              <a:pathLst>
                <a:path w="41885" h="21600" fill="none">
                  <a:moveTo>
                    <a:pt x="41885" y="7421"/>
                  </a:moveTo>
                  <a:cubicBezTo>
                    <a:pt x="38769" y="15936"/>
                    <a:pt x="30667" y="21599"/>
                    <a:pt x="21600" y="21600"/>
                  </a:cubicBezTo>
                  <a:cubicBezTo>
                    <a:pt x="9670" y="21600"/>
                    <a:pt x="0" y="11929"/>
                    <a:pt x="0" y="0"/>
                  </a:cubicBezTo>
                </a:path>
                <a:path w="41885" h="21600" stroke="0">
                  <a:moveTo>
                    <a:pt x="41885" y="7421"/>
                  </a:moveTo>
                  <a:cubicBezTo>
                    <a:pt x="38769" y="15936"/>
                    <a:pt x="30667" y="21599"/>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2091" name="Arc 17"/>
            <p:cNvSpPr/>
            <p:nvPr/>
          </p:nvSpPr>
          <p:spPr>
            <a:xfrm rot="10800000">
              <a:off x="4259" y="2011"/>
              <a:ext cx="172" cy="78"/>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grpSp>
      <p:grpSp>
        <p:nvGrpSpPr>
          <p:cNvPr id="172045" name="Group 18"/>
          <p:cNvGrpSpPr/>
          <p:nvPr/>
        </p:nvGrpSpPr>
        <p:grpSpPr>
          <a:xfrm>
            <a:off x="8407400" y="2174875"/>
            <a:ext cx="887413" cy="866775"/>
            <a:chOff x="5007" y="1364"/>
            <a:chExt cx="399" cy="375"/>
          </a:xfrm>
        </p:grpSpPr>
        <p:sp>
          <p:nvSpPr>
            <p:cNvPr id="172084" name="Arc 19"/>
            <p:cNvSpPr/>
            <p:nvPr/>
          </p:nvSpPr>
          <p:spPr>
            <a:xfrm>
              <a:off x="5297" y="1537"/>
              <a:ext cx="109" cy="202"/>
            </a:xfrm>
            <a:custGeom>
              <a:avLst/>
              <a:gdLst>
                <a:gd name="txL" fmla="*/ 0 w 21600"/>
                <a:gd name="txT" fmla="*/ 0 h 42830"/>
                <a:gd name="txR" fmla="*/ 21600 w 21600"/>
                <a:gd name="txB" fmla="*/ 42830 h 42830"/>
              </a:gdLst>
              <a:ahLst/>
              <a:cxnLst>
                <a:cxn ang="0">
                  <a:pos x="0" y="0"/>
                </a:cxn>
                <a:cxn ang="0">
                  <a:pos x="0" y="0"/>
                </a:cxn>
                <a:cxn ang="0">
                  <a:pos x="0" y="0"/>
                </a:cxn>
              </a:cxnLst>
              <a:rect l="txL" t="txT" r="txR" b="txB"/>
              <a:pathLst>
                <a:path w="21600" h="42830" fill="none">
                  <a:moveTo>
                    <a:pt x="17625" y="42830"/>
                  </a:moveTo>
                  <a:cubicBezTo>
                    <a:pt x="7406" y="40917"/>
                    <a:pt x="0" y="31995"/>
                    <a:pt x="0" y="21599"/>
                  </a:cubicBezTo>
                  <a:cubicBezTo>
                    <a:pt x="-1" y="9746"/>
                    <a:pt x="9550" y="108"/>
                    <a:pt x="21401" y="-1"/>
                  </a:cubicBezTo>
                </a:path>
                <a:path w="21600" h="42830" stroke="0">
                  <a:moveTo>
                    <a:pt x="17625" y="42830"/>
                  </a:moveTo>
                  <a:cubicBezTo>
                    <a:pt x="7406" y="40917"/>
                    <a:pt x="0" y="31995"/>
                    <a:pt x="0" y="21599"/>
                  </a:cubicBezTo>
                  <a:cubicBezTo>
                    <a:pt x="-1" y="9746"/>
                    <a:pt x="9550" y="108"/>
                    <a:pt x="21401" y="-1"/>
                  </a:cubicBezTo>
                  <a:lnTo>
                    <a:pt x="21600" y="21599"/>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2085" name="Arc 20"/>
            <p:cNvSpPr/>
            <p:nvPr/>
          </p:nvSpPr>
          <p:spPr>
            <a:xfrm rot="2220000">
              <a:off x="5190" y="1485"/>
              <a:ext cx="198" cy="75"/>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2086" name="Arc 21"/>
            <p:cNvSpPr/>
            <p:nvPr/>
          </p:nvSpPr>
          <p:spPr>
            <a:xfrm rot="2220000">
              <a:off x="5007" y="1364"/>
              <a:ext cx="217" cy="142"/>
            </a:xfrm>
            <a:custGeom>
              <a:avLst/>
              <a:gdLst>
                <a:gd name="txL" fmla="*/ 0 w 41942"/>
                <a:gd name="txT" fmla="*/ 0 h 21600"/>
                <a:gd name="txR" fmla="*/ 41942 w 41942"/>
                <a:gd name="txB" fmla="*/ 21600 h 21600"/>
              </a:gdLst>
              <a:ahLst/>
              <a:cxnLst>
                <a:cxn ang="0">
                  <a:pos x="0" y="0"/>
                </a:cxn>
                <a:cxn ang="0">
                  <a:pos x="0" y="0"/>
                </a:cxn>
                <a:cxn ang="0">
                  <a:pos x="0" y="0"/>
                </a:cxn>
              </a:cxnLst>
              <a:rect l="txL" t="txT" r="txR" b="txB"/>
              <a:pathLst>
                <a:path w="41942" h="21600" fill="none">
                  <a:moveTo>
                    <a:pt x="41942" y="0"/>
                  </a:moveTo>
                  <a:cubicBezTo>
                    <a:pt x="41942" y="11929"/>
                    <a:pt x="32271" y="21600"/>
                    <a:pt x="20342" y="21600"/>
                  </a:cubicBezTo>
                  <a:cubicBezTo>
                    <a:pt x="11213" y="21600"/>
                    <a:pt x="3070" y="15861"/>
                    <a:pt x="0" y="7264"/>
                  </a:cubicBezTo>
                </a:path>
                <a:path w="41942" h="21600" stroke="0">
                  <a:moveTo>
                    <a:pt x="41942" y="0"/>
                  </a:moveTo>
                  <a:cubicBezTo>
                    <a:pt x="41942" y="11929"/>
                    <a:pt x="32271" y="21600"/>
                    <a:pt x="20342" y="21600"/>
                  </a:cubicBezTo>
                  <a:cubicBezTo>
                    <a:pt x="11213" y="21600"/>
                    <a:pt x="3070" y="15861"/>
                    <a:pt x="0" y="7264"/>
                  </a:cubicBezTo>
                  <a:lnTo>
                    <a:pt x="20342"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grpSp>
        <p:nvGrpSpPr>
          <p:cNvPr id="172046" name="Group 22"/>
          <p:cNvGrpSpPr/>
          <p:nvPr/>
        </p:nvGrpSpPr>
        <p:grpSpPr>
          <a:xfrm>
            <a:off x="8412163" y="3001963"/>
            <a:ext cx="892175" cy="860425"/>
            <a:chOff x="5009" y="1722"/>
            <a:chExt cx="401" cy="373"/>
          </a:xfrm>
        </p:grpSpPr>
        <p:sp>
          <p:nvSpPr>
            <p:cNvPr id="172081" name="Arc 23"/>
            <p:cNvSpPr/>
            <p:nvPr/>
          </p:nvSpPr>
          <p:spPr>
            <a:xfrm rot="10800000">
              <a:off x="5300" y="1722"/>
              <a:ext cx="110" cy="203"/>
            </a:xfrm>
            <a:custGeom>
              <a:avLst/>
              <a:gdLst>
                <a:gd name="txL" fmla="*/ 0 w 21797"/>
                <a:gd name="txT" fmla="*/ 0 h 42903"/>
                <a:gd name="txR" fmla="*/ 21797 w 21797"/>
                <a:gd name="txB" fmla="*/ 42903 h 42903"/>
              </a:gdLst>
              <a:ahLst/>
              <a:cxnLst>
                <a:cxn ang="0">
                  <a:pos x="0" y="0"/>
                </a:cxn>
                <a:cxn ang="0">
                  <a:pos x="0" y="0"/>
                </a:cxn>
                <a:cxn ang="0">
                  <a:pos x="0" y="0"/>
                </a:cxn>
              </a:cxnLst>
              <a:rect l="txL" t="txT" r="txR" b="txB"/>
              <a:pathLst>
                <a:path w="21797" h="42903" fill="none">
                  <a:moveTo>
                    <a:pt x="-1" y="0"/>
                  </a:moveTo>
                  <a:cubicBezTo>
                    <a:pt x="65" y="0"/>
                    <a:pt x="131" y="-1"/>
                    <a:pt x="197" y="0"/>
                  </a:cubicBezTo>
                  <a:cubicBezTo>
                    <a:pt x="12126" y="0"/>
                    <a:pt x="21797" y="9670"/>
                    <a:pt x="21797" y="21600"/>
                  </a:cubicBezTo>
                  <a:cubicBezTo>
                    <a:pt x="21797" y="32150"/>
                    <a:pt x="14174" y="41157"/>
                    <a:pt x="3768" y="42902"/>
                  </a:cubicBezTo>
                </a:path>
                <a:path w="21797" h="42903" stroke="0">
                  <a:moveTo>
                    <a:pt x="-1" y="0"/>
                  </a:moveTo>
                  <a:cubicBezTo>
                    <a:pt x="65" y="0"/>
                    <a:pt x="131" y="-1"/>
                    <a:pt x="197" y="0"/>
                  </a:cubicBezTo>
                  <a:cubicBezTo>
                    <a:pt x="12126" y="0"/>
                    <a:pt x="21797" y="9670"/>
                    <a:pt x="21797" y="21600"/>
                  </a:cubicBezTo>
                  <a:cubicBezTo>
                    <a:pt x="21797" y="32150"/>
                    <a:pt x="14174" y="41157"/>
                    <a:pt x="3768" y="42902"/>
                  </a:cubicBezTo>
                  <a:lnTo>
                    <a:pt x="197" y="2160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2082" name="Arc 24"/>
            <p:cNvSpPr/>
            <p:nvPr/>
          </p:nvSpPr>
          <p:spPr>
            <a:xfrm rot="8580000">
              <a:off x="5193" y="1901"/>
              <a:ext cx="199" cy="76"/>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2083" name="Arc 25"/>
            <p:cNvSpPr/>
            <p:nvPr/>
          </p:nvSpPr>
          <p:spPr>
            <a:xfrm rot="8580000">
              <a:off x="5009" y="1954"/>
              <a:ext cx="218" cy="141"/>
            </a:xfrm>
            <a:custGeom>
              <a:avLst/>
              <a:gdLst>
                <a:gd name="txL" fmla="*/ 0 w 41952"/>
                <a:gd name="txT" fmla="*/ 0 h 21600"/>
                <a:gd name="txR" fmla="*/ 41952 w 41952"/>
                <a:gd name="txB" fmla="*/ 21600 h 21600"/>
              </a:gdLst>
              <a:ahLst/>
              <a:cxnLst>
                <a:cxn ang="0">
                  <a:pos x="0" y="0"/>
                </a:cxn>
                <a:cxn ang="0">
                  <a:pos x="0" y="0"/>
                </a:cxn>
                <a:cxn ang="0">
                  <a:pos x="0" y="0"/>
                </a:cxn>
              </a:cxnLst>
              <a:rect l="txL" t="txT" r="txR" b="txB"/>
              <a:pathLst>
                <a:path w="41952" h="21600" fill="none">
                  <a:moveTo>
                    <a:pt x="41951" y="7235"/>
                  </a:moveTo>
                  <a:cubicBezTo>
                    <a:pt x="38890" y="15847"/>
                    <a:pt x="30739" y="21599"/>
                    <a:pt x="21600" y="21600"/>
                  </a:cubicBezTo>
                  <a:cubicBezTo>
                    <a:pt x="9670" y="21600"/>
                    <a:pt x="0" y="11929"/>
                    <a:pt x="0" y="0"/>
                  </a:cubicBezTo>
                </a:path>
                <a:path w="41952" h="21600" stroke="0">
                  <a:moveTo>
                    <a:pt x="41951" y="7235"/>
                  </a:moveTo>
                  <a:cubicBezTo>
                    <a:pt x="38890" y="15847"/>
                    <a:pt x="30739" y="21599"/>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grpSp>
      <p:sp>
        <p:nvSpPr>
          <p:cNvPr id="172047" name="Arc 26"/>
          <p:cNvSpPr/>
          <p:nvPr/>
        </p:nvSpPr>
        <p:spPr>
          <a:xfrm>
            <a:off x="5943600" y="2678113"/>
            <a:ext cx="242888" cy="406400"/>
          </a:xfrm>
          <a:custGeom>
            <a:avLst/>
            <a:gdLst>
              <a:gd name="txL" fmla="*/ 0 w 21600"/>
              <a:gd name="txT" fmla="*/ 0 h 39710"/>
              <a:gd name="txR" fmla="*/ 21600 w 21600"/>
              <a:gd name="txB" fmla="*/ 39710 h 39710"/>
            </a:gdLst>
            <a:ahLst/>
            <a:cxnLst>
              <a:cxn ang="0">
                <a:pos x="15974541" y="0"/>
              </a:cxn>
              <a:cxn ang="0">
                <a:pos x="5411634" y="42565844"/>
              </a:cxn>
              <a:cxn ang="0">
                <a:pos x="0" y="19774678"/>
              </a:cxn>
            </a:cxnLst>
            <a:rect l="txL" t="txT" r="txR" b="txB"/>
            <a:pathLst>
              <a:path w="21600" h="39710" fill="none">
                <a:moveTo>
                  <a:pt x="11235" y="-1"/>
                </a:moveTo>
                <a:cubicBezTo>
                  <a:pt x="17671" y="3919"/>
                  <a:pt x="21600" y="10911"/>
                  <a:pt x="21600" y="18448"/>
                </a:cubicBezTo>
                <a:cubicBezTo>
                  <a:pt x="21600" y="28909"/>
                  <a:pt x="14103" y="37866"/>
                  <a:pt x="3806" y="39710"/>
                </a:cubicBezTo>
              </a:path>
              <a:path w="21600" h="39710" stroke="0">
                <a:moveTo>
                  <a:pt x="11235" y="-1"/>
                </a:moveTo>
                <a:cubicBezTo>
                  <a:pt x="17671" y="3919"/>
                  <a:pt x="21600" y="10911"/>
                  <a:pt x="21600" y="18448"/>
                </a:cubicBezTo>
                <a:cubicBezTo>
                  <a:pt x="21600" y="28909"/>
                  <a:pt x="14103" y="37866"/>
                  <a:pt x="3806" y="39710"/>
                </a:cubicBezTo>
                <a:lnTo>
                  <a:pt x="0" y="18448"/>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2048" name="Arc 27"/>
          <p:cNvSpPr/>
          <p:nvPr/>
        </p:nvSpPr>
        <p:spPr>
          <a:xfrm rot="-2220000">
            <a:off x="5986463" y="2493963"/>
            <a:ext cx="442912" cy="184150"/>
          </a:xfrm>
          <a:custGeom>
            <a:avLst/>
            <a:gdLst>
              <a:gd name="txL" fmla="*/ 0 w 43200"/>
              <a:gd name="txT" fmla="*/ 0 h 22437"/>
              <a:gd name="txR" fmla="*/ 43200 w 43200"/>
              <a:gd name="txB" fmla="*/ 22437 h 22437"/>
            </a:gdLst>
            <a:ahLst/>
            <a:cxnLst>
              <a:cxn ang="0">
                <a:pos x="46556986" y="462776"/>
              </a:cxn>
              <a:cxn ang="0">
                <a:pos x="17235" y="0"/>
              </a:cxn>
              <a:cxn ang="0">
                <a:pos x="23278493" y="462776"/>
              </a:cxn>
            </a:cxnLst>
            <a:rect l="txL" t="txT" r="txR" b="txB"/>
            <a:pathLst>
              <a:path w="43200" h="22437" fill="none">
                <a:moveTo>
                  <a:pt x="43200" y="837"/>
                </a:moveTo>
                <a:cubicBezTo>
                  <a:pt x="43200" y="12766"/>
                  <a:pt x="33529" y="22437"/>
                  <a:pt x="21600" y="22437"/>
                </a:cubicBezTo>
                <a:cubicBezTo>
                  <a:pt x="9670" y="22437"/>
                  <a:pt x="0" y="12766"/>
                  <a:pt x="0" y="837"/>
                </a:cubicBezTo>
                <a:cubicBezTo>
                  <a:pt x="-1" y="557"/>
                  <a:pt x="5" y="278"/>
                  <a:pt x="16" y="0"/>
                </a:cubicBezTo>
              </a:path>
              <a:path w="43200" h="22437" stroke="0">
                <a:moveTo>
                  <a:pt x="43200" y="837"/>
                </a:moveTo>
                <a:cubicBezTo>
                  <a:pt x="43200" y="12766"/>
                  <a:pt x="33529" y="22437"/>
                  <a:pt x="21600" y="22437"/>
                </a:cubicBezTo>
                <a:cubicBezTo>
                  <a:pt x="9670" y="22437"/>
                  <a:pt x="0" y="12766"/>
                  <a:pt x="0" y="837"/>
                </a:cubicBezTo>
                <a:cubicBezTo>
                  <a:pt x="-1" y="557"/>
                  <a:pt x="5" y="278"/>
                  <a:pt x="16" y="0"/>
                </a:cubicBezTo>
                <a:lnTo>
                  <a:pt x="21600" y="837"/>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2049" name="Arc 28"/>
          <p:cNvSpPr/>
          <p:nvPr/>
        </p:nvSpPr>
        <p:spPr>
          <a:xfrm rot="-2220000">
            <a:off x="6348413" y="2219325"/>
            <a:ext cx="481012" cy="328613"/>
          </a:xfrm>
          <a:custGeom>
            <a:avLst/>
            <a:gdLst>
              <a:gd name="txL" fmla="*/ 0 w 41908"/>
              <a:gd name="txT" fmla="*/ 0 h 21600"/>
              <a:gd name="txR" fmla="*/ 41908 w 41908"/>
              <a:gd name="txB" fmla="*/ 21600 h 21600"/>
            </a:gdLst>
            <a:ahLst/>
            <a:cxnLst>
              <a:cxn ang="0">
                <a:pos x="63368521" y="25916199"/>
              </a:cxn>
              <a:cxn ang="0">
                <a:pos x="0" y="0"/>
              </a:cxn>
              <a:cxn ang="0">
                <a:pos x="32661114" y="0"/>
              </a:cxn>
            </a:cxnLst>
            <a:rect l="txL" t="txT" r="txR" b="txB"/>
            <a:pathLst>
              <a:path w="41908" h="21600" fill="none">
                <a:moveTo>
                  <a:pt x="41907" y="7359"/>
                </a:moveTo>
                <a:cubicBezTo>
                  <a:pt x="38809" y="15907"/>
                  <a:pt x="30691" y="21599"/>
                  <a:pt x="21600" y="21600"/>
                </a:cubicBezTo>
                <a:cubicBezTo>
                  <a:pt x="9670" y="21600"/>
                  <a:pt x="0" y="11929"/>
                  <a:pt x="0" y="0"/>
                </a:cubicBezTo>
              </a:path>
              <a:path w="41908" h="21600" stroke="0">
                <a:moveTo>
                  <a:pt x="41907" y="7359"/>
                </a:moveTo>
                <a:cubicBezTo>
                  <a:pt x="38809" y="15907"/>
                  <a:pt x="30691" y="21599"/>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2050" name="Arc 29"/>
          <p:cNvSpPr/>
          <p:nvPr/>
        </p:nvSpPr>
        <p:spPr>
          <a:xfrm rot="10800000">
            <a:off x="5948363" y="3057525"/>
            <a:ext cx="238125" cy="422275"/>
          </a:xfrm>
          <a:custGeom>
            <a:avLst/>
            <a:gdLst>
              <a:gd name="txL" fmla="*/ 0 w 21600"/>
              <a:gd name="txT" fmla="*/ 0 h 42848"/>
              <a:gd name="txR" fmla="*/ 21600 w 21600"/>
              <a:gd name="txB" fmla="*/ 42848 h 42848"/>
            </a:gdLst>
            <a:ahLst/>
            <a:cxnLst>
              <a:cxn ang="0">
                <a:pos x="23744725" y="41013316"/>
              </a:cxn>
              <a:cxn ang="0">
                <a:pos x="28671265" y="0"/>
              </a:cxn>
              <a:cxn ang="0">
                <a:pos x="28940589" y="20674152"/>
              </a:cxn>
            </a:cxnLst>
            <a:rect l="txL" t="txT" r="txR" b="txB"/>
            <a:pathLst>
              <a:path w="21600" h="42848" fill="none">
                <a:moveTo>
                  <a:pt x="17721" y="42848"/>
                </a:moveTo>
                <a:cubicBezTo>
                  <a:pt x="7457" y="40974"/>
                  <a:pt x="0" y="32032"/>
                  <a:pt x="0" y="21599"/>
                </a:cubicBezTo>
                <a:cubicBezTo>
                  <a:pt x="-1" y="9748"/>
                  <a:pt x="9548" y="110"/>
                  <a:pt x="21398" y="-1"/>
                </a:cubicBezTo>
              </a:path>
              <a:path w="21600" h="42848" stroke="0">
                <a:moveTo>
                  <a:pt x="17721" y="42848"/>
                </a:moveTo>
                <a:cubicBezTo>
                  <a:pt x="7457" y="40974"/>
                  <a:pt x="0" y="32032"/>
                  <a:pt x="0" y="21599"/>
                </a:cubicBezTo>
                <a:cubicBezTo>
                  <a:pt x="-1" y="9748"/>
                  <a:pt x="9548" y="110"/>
                  <a:pt x="21398" y="-1"/>
                </a:cubicBezTo>
                <a:lnTo>
                  <a:pt x="21600" y="21599"/>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2051" name="Arc 30"/>
          <p:cNvSpPr/>
          <p:nvPr/>
        </p:nvSpPr>
        <p:spPr>
          <a:xfrm rot="-8580000">
            <a:off x="5988050" y="3444875"/>
            <a:ext cx="436563" cy="163513"/>
          </a:xfrm>
          <a:custGeom>
            <a:avLst/>
            <a:gdLst>
              <a:gd name="txL" fmla="*/ 0 w 43200"/>
              <a:gd name="txT" fmla="*/ 0 h 21600"/>
              <a:gd name="txR" fmla="*/ 43200 w 43200"/>
              <a:gd name="txB" fmla="*/ 21600 h 21600"/>
            </a:gdLst>
            <a:ahLst/>
            <a:cxnLst>
              <a:cxn ang="0">
                <a:pos x="44583394" y="0"/>
              </a:cxn>
              <a:cxn ang="0">
                <a:pos x="0" y="0"/>
              </a:cxn>
              <a:cxn ang="0">
                <a:pos x="22291758"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2052" name="Arc 31"/>
          <p:cNvSpPr/>
          <p:nvPr/>
        </p:nvSpPr>
        <p:spPr>
          <a:xfrm rot="-8580000">
            <a:off x="6346825" y="3560763"/>
            <a:ext cx="477838" cy="309562"/>
          </a:xfrm>
          <a:custGeom>
            <a:avLst/>
            <a:gdLst>
              <a:gd name="txL" fmla="*/ 0 w 41966"/>
              <a:gd name="txT" fmla="*/ 0 h 21600"/>
              <a:gd name="txR" fmla="*/ 41966 w 41966"/>
              <a:gd name="txB" fmla="*/ 21600 h 21600"/>
            </a:gdLst>
            <a:ahLst/>
            <a:cxnLst>
              <a:cxn ang="0">
                <a:pos x="61950787" y="0"/>
              </a:cxn>
              <a:cxn ang="0">
                <a:pos x="0" y="21185162"/>
              </a:cxn>
              <a:cxn ang="0">
                <a:pos x="30064603" y="0"/>
              </a:cxn>
            </a:cxnLst>
            <a:rect l="txL" t="txT" r="txR" b="txB"/>
            <a:pathLst>
              <a:path w="41966" h="21600" fill="none">
                <a:moveTo>
                  <a:pt x="41966" y="0"/>
                </a:moveTo>
                <a:cubicBezTo>
                  <a:pt x="41966" y="11929"/>
                  <a:pt x="32295" y="21600"/>
                  <a:pt x="20366" y="21600"/>
                </a:cubicBezTo>
                <a:cubicBezTo>
                  <a:pt x="11211" y="21600"/>
                  <a:pt x="3050" y="15828"/>
                  <a:pt x="0" y="7196"/>
                </a:cubicBezTo>
              </a:path>
              <a:path w="41966" h="21600" stroke="0">
                <a:moveTo>
                  <a:pt x="41966" y="0"/>
                </a:moveTo>
                <a:cubicBezTo>
                  <a:pt x="41966" y="11929"/>
                  <a:pt x="32295" y="21600"/>
                  <a:pt x="20366" y="21600"/>
                </a:cubicBezTo>
                <a:cubicBezTo>
                  <a:pt x="11211" y="21600"/>
                  <a:pt x="3050" y="15828"/>
                  <a:pt x="0" y="7196"/>
                </a:cubicBezTo>
                <a:lnTo>
                  <a:pt x="20366"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2053" name="Freeform 32"/>
          <p:cNvSpPr/>
          <p:nvPr/>
        </p:nvSpPr>
        <p:spPr>
          <a:xfrm>
            <a:off x="6007100" y="4302125"/>
            <a:ext cx="3263900" cy="1820863"/>
          </a:xfrm>
          <a:custGeom>
            <a:avLst/>
            <a:gdLst>
              <a:gd name="txL" fmla="*/ 0 w 1474"/>
              <a:gd name="txT" fmla="*/ 0 h 770"/>
              <a:gd name="txR" fmla="*/ 1474 w 1474"/>
              <a:gd name="txB" fmla="*/ 770 h 770"/>
            </a:gdLst>
            <a:ahLst/>
            <a:cxnLst>
              <a:cxn ang="0">
                <a:pos x="710963377" y="771707803"/>
              </a:cxn>
              <a:cxn ang="0">
                <a:pos x="961025863" y="704600746"/>
              </a:cxn>
              <a:cxn ang="0">
                <a:pos x="1284637068" y="782890736"/>
              </a:cxn>
              <a:cxn ang="0">
                <a:pos x="1598440798" y="559208281"/>
              </a:cxn>
              <a:cxn ang="0">
                <a:pos x="1696503911" y="156577689"/>
              </a:cxn>
              <a:cxn ang="0">
                <a:pos x="1995597953" y="262828558"/>
              </a:cxn>
              <a:cxn ang="0">
                <a:pos x="2147483647" y="173353271"/>
              </a:cxn>
              <a:cxn ang="0">
                <a:pos x="2147483647" y="212499448"/>
              </a:cxn>
              <a:cxn ang="0">
                <a:pos x="2147483647" y="413813599"/>
              </a:cxn>
              <a:cxn ang="0">
                <a:pos x="2147483647" y="346708906"/>
              </a:cxn>
              <a:cxn ang="0">
                <a:pos x="2147483647" y="50329129"/>
              </a:cxn>
              <a:cxn ang="0">
                <a:pos x="2147483647" y="234867679"/>
              </a:cxn>
              <a:cxn ang="0">
                <a:pos x="2147483647" y="156577689"/>
              </a:cxn>
              <a:cxn ang="0">
                <a:pos x="2147483647" y="251643261"/>
              </a:cxn>
              <a:cxn ang="0">
                <a:pos x="2147483647" y="329933325"/>
              </a:cxn>
              <a:cxn ang="0">
                <a:pos x="2147483647" y="39143831"/>
              </a:cxn>
              <a:cxn ang="0">
                <a:pos x="2147483647" y="234867679"/>
              </a:cxn>
              <a:cxn ang="0">
                <a:pos x="2147483647" y="251643261"/>
              </a:cxn>
              <a:cxn ang="0">
                <a:pos x="2147483647" y="385852719"/>
              </a:cxn>
              <a:cxn ang="0">
                <a:pos x="2147483647" y="626313121"/>
              </a:cxn>
              <a:cxn ang="0">
                <a:pos x="2147483647" y="609537391"/>
              </a:cxn>
              <a:cxn ang="0">
                <a:pos x="2147483647" y="609537391"/>
              </a:cxn>
              <a:cxn ang="0">
                <a:pos x="2147483647" y="933875702"/>
              </a:cxn>
              <a:cxn ang="0">
                <a:pos x="2147483647" y="1068087451"/>
              </a:cxn>
              <a:cxn ang="0">
                <a:pos x="2147483647" y="1398018558"/>
              </a:cxn>
              <a:cxn ang="0">
                <a:pos x="2147483647" y="1800649076"/>
              </a:cxn>
              <a:cxn ang="0">
                <a:pos x="2147483647" y="209143607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848503285" y="2147483647"/>
              </a:cxn>
              <a:cxn ang="0">
                <a:pos x="1627860175" y="2147483647"/>
              </a:cxn>
              <a:cxn ang="0">
                <a:pos x="1490570489" y="2147483647"/>
              </a:cxn>
              <a:cxn ang="0">
                <a:pos x="1166959561" y="2147483647"/>
              </a:cxn>
              <a:cxn ang="0">
                <a:pos x="838445866" y="2147483647"/>
              </a:cxn>
              <a:cxn ang="0">
                <a:pos x="593285870" y="2147483647"/>
              </a:cxn>
              <a:cxn ang="0">
                <a:pos x="333416049" y="2147483647"/>
              </a:cxn>
              <a:cxn ang="0">
                <a:pos x="191223802" y="2147483647"/>
              </a:cxn>
              <a:cxn ang="0">
                <a:pos x="269674735" y="2147483647"/>
              </a:cxn>
              <a:cxn ang="0">
                <a:pos x="83353459" y="2147483647"/>
              </a:cxn>
              <a:cxn ang="0">
                <a:pos x="201030999" y="2013148450"/>
              </a:cxn>
              <a:cxn ang="0">
                <a:pos x="279481932" y="1638478812"/>
              </a:cxn>
              <a:cxn ang="0">
                <a:pos x="171611623" y="1280584756"/>
              </a:cxn>
            </a:cxnLst>
            <a:rect l="txL" t="txT" r="txR" b="txB"/>
            <a:pathLst>
              <a:path w="1474" h="770">
                <a:moveTo>
                  <a:pt x="63" y="219"/>
                </a:moveTo>
                <a:lnTo>
                  <a:pt x="72" y="214"/>
                </a:lnTo>
                <a:lnTo>
                  <a:pt x="79" y="212"/>
                </a:lnTo>
                <a:lnTo>
                  <a:pt x="85" y="210"/>
                </a:lnTo>
                <a:lnTo>
                  <a:pt x="130" y="171"/>
                </a:lnTo>
                <a:lnTo>
                  <a:pt x="134" y="164"/>
                </a:lnTo>
                <a:lnTo>
                  <a:pt x="141" y="160"/>
                </a:lnTo>
                <a:lnTo>
                  <a:pt x="141" y="152"/>
                </a:lnTo>
                <a:lnTo>
                  <a:pt x="143" y="145"/>
                </a:lnTo>
                <a:lnTo>
                  <a:pt x="145" y="138"/>
                </a:lnTo>
                <a:lnTo>
                  <a:pt x="147" y="131"/>
                </a:lnTo>
                <a:lnTo>
                  <a:pt x="152" y="124"/>
                </a:lnTo>
                <a:lnTo>
                  <a:pt x="154" y="117"/>
                </a:lnTo>
                <a:lnTo>
                  <a:pt x="158" y="109"/>
                </a:lnTo>
                <a:lnTo>
                  <a:pt x="165" y="107"/>
                </a:lnTo>
                <a:lnTo>
                  <a:pt x="169" y="114"/>
                </a:lnTo>
                <a:lnTo>
                  <a:pt x="176" y="119"/>
                </a:lnTo>
                <a:lnTo>
                  <a:pt x="183" y="121"/>
                </a:lnTo>
                <a:lnTo>
                  <a:pt x="189" y="124"/>
                </a:lnTo>
                <a:lnTo>
                  <a:pt x="196" y="126"/>
                </a:lnTo>
                <a:lnTo>
                  <a:pt x="202" y="128"/>
                </a:lnTo>
                <a:lnTo>
                  <a:pt x="209" y="131"/>
                </a:lnTo>
                <a:lnTo>
                  <a:pt x="216" y="131"/>
                </a:lnTo>
                <a:lnTo>
                  <a:pt x="222" y="133"/>
                </a:lnTo>
                <a:lnTo>
                  <a:pt x="229" y="138"/>
                </a:lnTo>
                <a:lnTo>
                  <a:pt x="235" y="140"/>
                </a:lnTo>
                <a:lnTo>
                  <a:pt x="242" y="143"/>
                </a:lnTo>
                <a:lnTo>
                  <a:pt x="249" y="143"/>
                </a:lnTo>
                <a:lnTo>
                  <a:pt x="255" y="143"/>
                </a:lnTo>
                <a:lnTo>
                  <a:pt x="262" y="140"/>
                </a:lnTo>
                <a:lnTo>
                  <a:pt x="269" y="140"/>
                </a:lnTo>
                <a:lnTo>
                  <a:pt x="275" y="138"/>
                </a:lnTo>
                <a:lnTo>
                  <a:pt x="282" y="136"/>
                </a:lnTo>
                <a:lnTo>
                  <a:pt x="288" y="131"/>
                </a:lnTo>
                <a:lnTo>
                  <a:pt x="295" y="126"/>
                </a:lnTo>
                <a:lnTo>
                  <a:pt x="302" y="119"/>
                </a:lnTo>
                <a:lnTo>
                  <a:pt x="308" y="117"/>
                </a:lnTo>
                <a:lnTo>
                  <a:pt x="315" y="112"/>
                </a:lnTo>
                <a:lnTo>
                  <a:pt x="319" y="105"/>
                </a:lnTo>
                <a:lnTo>
                  <a:pt x="326" y="100"/>
                </a:lnTo>
                <a:lnTo>
                  <a:pt x="330" y="93"/>
                </a:lnTo>
                <a:lnTo>
                  <a:pt x="335" y="85"/>
                </a:lnTo>
                <a:lnTo>
                  <a:pt x="337" y="78"/>
                </a:lnTo>
                <a:lnTo>
                  <a:pt x="335" y="71"/>
                </a:lnTo>
                <a:lnTo>
                  <a:pt x="335" y="64"/>
                </a:lnTo>
                <a:lnTo>
                  <a:pt x="337" y="57"/>
                </a:lnTo>
                <a:lnTo>
                  <a:pt x="337" y="50"/>
                </a:lnTo>
                <a:lnTo>
                  <a:pt x="341" y="42"/>
                </a:lnTo>
                <a:lnTo>
                  <a:pt x="343" y="35"/>
                </a:lnTo>
                <a:lnTo>
                  <a:pt x="346" y="28"/>
                </a:lnTo>
                <a:lnTo>
                  <a:pt x="348" y="21"/>
                </a:lnTo>
                <a:lnTo>
                  <a:pt x="355" y="26"/>
                </a:lnTo>
                <a:lnTo>
                  <a:pt x="361" y="31"/>
                </a:lnTo>
                <a:lnTo>
                  <a:pt x="368" y="38"/>
                </a:lnTo>
                <a:lnTo>
                  <a:pt x="374" y="42"/>
                </a:lnTo>
                <a:lnTo>
                  <a:pt x="381" y="45"/>
                </a:lnTo>
                <a:lnTo>
                  <a:pt x="388" y="45"/>
                </a:lnTo>
                <a:lnTo>
                  <a:pt x="394" y="45"/>
                </a:lnTo>
                <a:lnTo>
                  <a:pt x="401" y="47"/>
                </a:lnTo>
                <a:lnTo>
                  <a:pt x="407" y="47"/>
                </a:lnTo>
                <a:lnTo>
                  <a:pt x="414" y="47"/>
                </a:lnTo>
                <a:lnTo>
                  <a:pt x="421" y="50"/>
                </a:lnTo>
                <a:lnTo>
                  <a:pt x="427" y="52"/>
                </a:lnTo>
                <a:lnTo>
                  <a:pt x="434" y="52"/>
                </a:lnTo>
                <a:lnTo>
                  <a:pt x="441" y="50"/>
                </a:lnTo>
                <a:lnTo>
                  <a:pt x="447" y="47"/>
                </a:lnTo>
                <a:lnTo>
                  <a:pt x="454" y="42"/>
                </a:lnTo>
                <a:lnTo>
                  <a:pt x="460" y="40"/>
                </a:lnTo>
                <a:lnTo>
                  <a:pt x="467" y="38"/>
                </a:lnTo>
                <a:lnTo>
                  <a:pt x="471" y="31"/>
                </a:lnTo>
                <a:lnTo>
                  <a:pt x="478" y="26"/>
                </a:lnTo>
                <a:lnTo>
                  <a:pt x="485" y="19"/>
                </a:lnTo>
                <a:lnTo>
                  <a:pt x="491" y="14"/>
                </a:lnTo>
                <a:lnTo>
                  <a:pt x="498" y="9"/>
                </a:lnTo>
                <a:lnTo>
                  <a:pt x="504" y="7"/>
                </a:lnTo>
                <a:lnTo>
                  <a:pt x="509" y="14"/>
                </a:lnTo>
                <a:lnTo>
                  <a:pt x="507" y="21"/>
                </a:lnTo>
                <a:lnTo>
                  <a:pt x="509" y="28"/>
                </a:lnTo>
                <a:lnTo>
                  <a:pt x="515" y="33"/>
                </a:lnTo>
                <a:lnTo>
                  <a:pt x="522" y="38"/>
                </a:lnTo>
                <a:lnTo>
                  <a:pt x="529" y="45"/>
                </a:lnTo>
                <a:lnTo>
                  <a:pt x="533" y="52"/>
                </a:lnTo>
                <a:lnTo>
                  <a:pt x="540" y="54"/>
                </a:lnTo>
                <a:lnTo>
                  <a:pt x="546" y="57"/>
                </a:lnTo>
                <a:lnTo>
                  <a:pt x="551" y="64"/>
                </a:lnTo>
                <a:lnTo>
                  <a:pt x="557" y="64"/>
                </a:lnTo>
                <a:lnTo>
                  <a:pt x="564" y="69"/>
                </a:lnTo>
                <a:lnTo>
                  <a:pt x="571" y="71"/>
                </a:lnTo>
                <a:lnTo>
                  <a:pt x="577" y="74"/>
                </a:lnTo>
                <a:lnTo>
                  <a:pt x="584" y="74"/>
                </a:lnTo>
                <a:lnTo>
                  <a:pt x="590" y="76"/>
                </a:lnTo>
                <a:lnTo>
                  <a:pt x="599" y="76"/>
                </a:lnTo>
                <a:lnTo>
                  <a:pt x="606" y="74"/>
                </a:lnTo>
                <a:lnTo>
                  <a:pt x="613" y="74"/>
                </a:lnTo>
                <a:lnTo>
                  <a:pt x="619" y="74"/>
                </a:lnTo>
                <a:lnTo>
                  <a:pt x="626" y="74"/>
                </a:lnTo>
                <a:lnTo>
                  <a:pt x="632" y="71"/>
                </a:lnTo>
                <a:lnTo>
                  <a:pt x="639" y="69"/>
                </a:lnTo>
                <a:lnTo>
                  <a:pt x="646" y="64"/>
                </a:lnTo>
                <a:lnTo>
                  <a:pt x="652" y="62"/>
                </a:lnTo>
                <a:lnTo>
                  <a:pt x="659" y="57"/>
                </a:lnTo>
                <a:lnTo>
                  <a:pt x="663" y="50"/>
                </a:lnTo>
                <a:lnTo>
                  <a:pt x="670" y="45"/>
                </a:lnTo>
                <a:lnTo>
                  <a:pt x="674" y="38"/>
                </a:lnTo>
                <a:lnTo>
                  <a:pt x="679" y="31"/>
                </a:lnTo>
                <a:lnTo>
                  <a:pt x="685" y="23"/>
                </a:lnTo>
                <a:lnTo>
                  <a:pt x="690" y="16"/>
                </a:lnTo>
                <a:lnTo>
                  <a:pt x="694" y="9"/>
                </a:lnTo>
                <a:lnTo>
                  <a:pt x="696" y="2"/>
                </a:lnTo>
                <a:lnTo>
                  <a:pt x="699" y="9"/>
                </a:lnTo>
                <a:lnTo>
                  <a:pt x="701" y="16"/>
                </a:lnTo>
                <a:lnTo>
                  <a:pt x="703" y="23"/>
                </a:lnTo>
                <a:lnTo>
                  <a:pt x="707" y="31"/>
                </a:lnTo>
                <a:lnTo>
                  <a:pt x="714" y="31"/>
                </a:lnTo>
                <a:lnTo>
                  <a:pt x="721" y="33"/>
                </a:lnTo>
                <a:lnTo>
                  <a:pt x="727" y="35"/>
                </a:lnTo>
                <a:lnTo>
                  <a:pt x="734" y="38"/>
                </a:lnTo>
                <a:lnTo>
                  <a:pt x="740" y="40"/>
                </a:lnTo>
                <a:lnTo>
                  <a:pt x="747" y="40"/>
                </a:lnTo>
                <a:lnTo>
                  <a:pt x="754" y="42"/>
                </a:lnTo>
                <a:lnTo>
                  <a:pt x="760" y="42"/>
                </a:lnTo>
                <a:lnTo>
                  <a:pt x="767" y="45"/>
                </a:lnTo>
                <a:lnTo>
                  <a:pt x="773" y="45"/>
                </a:lnTo>
                <a:lnTo>
                  <a:pt x="780" y="42"/>
                </a:lnTo>
                <a:lnTo>
                  <a:pt x="787" y="42"/>
                </a:lnTo>
                <a:lnTo>
                  <a:pt x="793" y="42"/>
                </a:lnTo>
                <a:lnTo>
                  <a:pt x="800" y="38"/>
                </a:lnTo>
                <a:lnTo>
                  <a:pt x="807" y="35"/>
                </a:lnTo>
                <a:lnTo>
                  <a:pt x="813" y="31"/>
                </a:lnTo>
                <a:lnTo>
                  <a:pt x="820" y="28"/>
                </a:lnTo>
                <a:lnTo>
                  <a:pt x="824" y="21"/>
                </a:lnTo>
                <a:lnTo>
                  <a:pt x="831" y="16"/>
                </a:lnTo>
                <a:lnTo>
                  <a:pt x="833" y="9"/>
                </a:lnTo>
                <a:lnTo>
                  <a:pt x="840" y="9"/>
                </a:lnTo>
                <a:lnTo>
                  <a:pt x="837" y="16"/>
                </a:lnTo>
                <a:lnTo>
                  <a:pt x="842" y="23"/>
                </a:lnTo>
                <a:lnTo>
                  <a:pt x="846" y="31"/>
                </a:lnTo>
                <a:lnTo>
                  <a:pt x="851" y="38"/>
                </a:lnTo>
                <a:lnTo>
                  <a:pt x="857" y="40"/>
                </a:lnTo>
                <a:lnTo>
                  <a:pt x="864" y="45"/>
                </a:lnTo>
                <a:lnTo>
                  <a:pt x="871" y="50"/>
                </a:lnTo>
                <a:lnTo>
                  <a:pt x="877" y="52"/>
                </a:lnTo>
                <a:lnTo>
                  <a:pt x="884" y="54"/>
                </a:lnTo>
                <a:lnTo>
                  <a:pt x="890" y="57"/>
                </a:lnTo>
                <a:lnTo>
                  <a:pt x="897" y="62"/>
                </a:lnTo>
                <a:lnTo>
                  <a:pt x="904" y="64"/>
                </a:lnTo>
                <a:lnTo>
                  <a:pt x="910" y="64"/>
                </a:lnTo>
                <a:lnTo>
                  <a:pt x="917" y="64"/>
                </a:lnTo>
                <a:lnTo>
                  <a:pt x="923" y="62"/>
                </a:lnTo>
                <a:lnTo>
                  <a:pt x="930" y="59"/>
                </a:lnTo>
                <a:lnTo>
                  <a:pt x="937" y="59"/>
                </a:lnTo>
                <a:lnTo>
                  <a:pt x="943" y="57"/>
                </a:lnTo>
                <a:lnTo>
                  <a:pt x="948" y="50"/>
                </a:lnTo>
                <a:lnTo>
                  <a:pt x="954" y="47"/>
                </a:lnTo>
                <a:lnTo>
                  <a:pt x="959" y="40"/>
                </a:lnTo>
                <a:lnTo>
                  <a:pt x="965" y="35"/>
                </a:lnTo>
                <a:lnTo>
                  <a:pt x="968" y="28"/>
                </a:lnTo>
                <a:lnTo>
                  <a:pt x="970" y="21"/>
                </a:lnTo>
                <a:lnTo>
                  <a:pt x="974" y="14"/>
                </a:lnTo>
                <a:lnTo>
                  <a:pt x="976" y="7"/>
                </a:lnTo>
                <a:lnTo>
                  <a:pt x="981" y="0"/>
                </a:lnTo>
                <a:lnTo>
                  <a:pt x="983" y="7"/>
                </a:lnTo>
                <a:lnTo>
                  <a:pt x="985" y="14"/>
                </a:lnTo>
                <a:lnTo>
                  <a:pt x="990" y="21"/>
                </a:lnTo>
                <a:lnTo>
                  <a:pt x="996" y="26"/>
                </a:lnTo>
                <a:lnTo>
                  <a:pt x="1003" y="31"/>
                </a:lnTo>
                <a:lnTo>
                  <a:pt x="1009" y="33"/>
                </a:lnTo>
                <a:lnTo>
                  <a:pt x="1016" y="38"/>
                </a:lnTo>
                <a:lnTo>
                  <a:pt x="1023" y="40"/>
                </a:lnTo>
                <a:lnTo>
                  <a:pt x="1029" y="42"/>
                </a:lnTo>
                <a:lnTo>
                  <a:pt x="1036" y="45"/>
                </a:lnTo>
                <a:lnTo>
                  <a:pt x="1043" y="45"/>
                </a:lnTo>
                <a:lnTo>
                  <a:pt x="1049" y="45"/>
                </a:lnTo>
                <a:lnTo>
                  <a:pt x="1056" y="47"/>
                </a:lnTo>
                <a:lnTo>
                  <a:pt x="1062" y="47"/>
                </a:lnTo>
                <a:lnTo>
                  <a:pt x="1069" y="47"/>
                </a:lnTo>
                <a:lnTo>
                  <a:pt x="1076" y="45"/>
                </a:lnTo>
                <a:lnTo>
                  <a:pt x="1082" y="45"/>
                </a:lnTo>
                <a:lnTo>
                  <a:pt x="1089" y="45"/>
                </a:lnTo>
                <a:lnTo>
                  <a:pt x="1095" y="45"/>
                </a:lnTo>
                <a:lnTo>
                  <a:pt x="1102" y="42"/>
                </a:lnTo>
                <a:lnTo>
                  <a:pt x="1109" y="42"/>
                </a:lnTo>
                <a:lnTo>
                  <a:pt x="1115" y="42"/>
                </a:lnTo>
                <a:lnTo>
                  <a:pt x="1122" y="38"/>
                </a:lnTo>
                <a:lnTo>
                  <a:pt x="1129" y="33"/>
                </a:lnTo>
                <a:lnTo>
                  <a:pt x="1131" y="40"/>
                </a:lnTo>
                <a:lnTo>
                  <a:pt x="1133" y="47"/>
                </a:lnTo>
                <a:lnTo>
                  <a:pt x="1140" y="54"/>
                </a:lnTo>
                <a:lnTo>
                  <a:pt x="1142" y="62"/>
                </a:lnTo>
                <a:lnTo>
                  <a:pt x="1142" y="69"/>
                </a:lnTo>
                <a:lnTo>
                  <a:pt x="1146" y="76"/>
                </a:lnTo>
                <a:lnTo>
                  <a:pt x="1151" y="83"/>
                </a:lnTo>
                <a:lnTo>
                  <a:pt x="1157" y="85"/>
                </a:lnTo>
                <a:lnTo>
                  <a:pt x="1164" y="88"/>
                </a:lnTo>
                <a:lnTo>
                  <a:pt x="1170" y="93"/>
                </a:lnTo>
                <a:lnTo>
                  <a:pt x="1175" y="100"/>
                </a:lnTo>
                <a:lnTo>
                  <a:pt x="1181" y="105"/>
                </a:lnTo>
                <a:lnTo>
                  <a:pt x="1188" y="107"/>
                </a:lnTo>
                <a:lnTo>
                  <a:pt x="1195" y="109"/>
                </a:lnTo>
                <a:lnTo>
                  <a:pt x="1201" y="112"/>
                </a:lnTo>
                <a:lnTo>
                  <a:pt x="1208" y="114"/>
                </a:lnTo>
                <a:lnTo>
                  <a:pt x="1215" y="114"/>
                </a:lnTo>
                <a:lnTo>
                  <a:pt x="1221" y="117"/>
                </a:lnTo>
                <a:lnTo>
                  <a:pt x="1228" y="117"/>
                </a:lnTo>
                <a:lnTo>
                  <a:pt x="1234" y="117"/>
                </a:lnTo>
                <a:lnTo>
                  <a:pt x="1241" y="117"/>
                </a:lnTo>
                <a:lnTo>
                  <a:pt x="1250" y="114"/>
                </a:lnTo>
                <a:lnTo>
                  <a:pt x="1256" y="112"/>
                </a:lnTo>
                <a:lnTo>
                  <a:pt x="1263" y="109"/>
                </a:lnTo>
                <a:lnTo>
                  <a:pt x="1270" y="109"/>
                </a:lnTo>
                <a:lnTo>
                  <a:pt x="1276" y="107"/>
                </a:lnTo>
                <a:lnTo>
                  <a:pt x="1283" y="102"/>
                </a:lnTo>
                <a:lnTo>
                  <a:pt x="1289" y="100"/>
                </a:lnTo>
                <a:lnTo>
                  <a:pt x="1296" y="97"/>
                </a:lnTo>
                <a:lnTo>
                  <a:pt x="1303" y="93"/>
                </a:lnTo>
                <a:lnTo>
                  <a:pt x="1309" y="90"/>
                </a:lnTo>
                <a:lnTo>
                  <a:pt x="1316" y="88"/>
                </a:lnTo>
                <a:lnTo>
                  <a:pt x="1318" y="95"/>
                </a:lnTo>
                <a:lnTo>
                  <a:pt x="1320" y="102"/>
                </a:lnTo>
                <a:lnTo>
                  <a:pt x="1323" y="109"/>
                </a:lnTo>
                <a:lnTo>
                  <a:pt x="1323" y="117"/>
                </a:lnTo>
                <a:lnTo>
                  <a:pt x="1329" y="119"/>
                </a:lnTo>
                <a:lnTo>
                  <a:pt x="1331" y="126"/>
                </a:lnTo>
                <a:lnTo>
                  <a:pt x="1336" y="133"/>
                </a:lnTo>
                <a:lnTo>
                  <a:pt x="1336" y="140"/>
                </a:lnTo>
                <a:lnTo>
                  <a:pt x="1338" y="148"/>
                </a:lnTo>
                <a:lnTo>
                  <a:pt x="1342" y="155"/>
                </a:lnTo>
                <a:lnTo>
                  <a:pt x="1349" y="160"/>
                </a:lnTo>
                <a:lnTo>
                  <a:pt x="1356" y="164"/>
                </a:lnTo>
                <a:lnTo>
                  <a:pt x="1362" y="167"/>
                </a:lnTo>
                <a:lnTo>
                  <a:pt x="1369" y="169"/>
                </a:lnTo>
                <a:lnTo>
                  <a:pt x="1375" y="171"/>
                </a:lnTo>
                <a:lnTo>
                  <a:pt x="1382" y="176"/>
                </a:lnTo>
                <a:lnTo>
                  <a:pt x="1389" y="181"/>
                </a:lnTo>
                <a:lnTo>
                  <a:pt x="1395" y="181"/>
                </a:lnTo>
                <a:lnTo>
                  <a:pt x="1402" y="183"/>
                </a:lnTo>
                <a:lnTo>
                  <a:pt x="1409" y="183"/>
                </a:lnTo>
                <a:lnTo>
                  <a:pt x="1415" y="186"/>
                </a:lnTo>
                <a:lnTo>
                  <a:pt x="1422" y="188"/>
                </a:lnTo>
                <a:lnTo>
                  <a:pt x="1428" y="191"/>
                </a:lnTo>
                <a:lnTo>
                  <a:pt x="1435" y="195"/>
                </a:lnTo>
                <a:lnTo>
                  <a:pt x="1431" y="202"/>
                </a:lnTo>
                <a:lnTo>
                  <a:pt x="1424" y="205"/>
                </a:lnTo>
                <a:lnTo>
                  <a:pt x="1420" y="212"/>
                </a:lnTo>
                <a:lnTo>
                  <a:pt x="1413" y="214"/>
                </a:lnTo>
                <a:lnTo>
                  <a:pt x="1409" y="222"/>
                </a:lnTo>
                <a:lnTo>
                  <a:pt x="1406" y="229"/>
                </a:lnTo>
                <a:lnTo>
                  <a:pt x="1404" y="236"/>
                </a:lnTo>
                <a:lnTo>
                  <a:pt x="1404" y="243"/>
                </a:lnTo>
                <a:lnTo>
                  <a:pt x="1402" y="250"/>
                </a:lnTo>
                <a:lnTo>
                  <a:pt x="1400" y="257"/>
                </a:lnTo>
                <a:lnTo>
                  <a:pt x="1400" y="265"/>
                </a:lnTo>
                <a:lnTo>
                  <a:pt x="1398" y="272"/>
                </a:lnTo>
                <a:lnTo>
                  <a:pt x="1398" y="279"/>
                </a:lnTo>
                <a:lnTo>
                  <a:pt x="1398" y="286"/>
                </a:lnTo>
                <a:lnTo>
                  <a:pt x="1398" y="293"/>
                </a:lnTo>
                <a:lnTo>
                  <a:pt x="1398" y="300"/>
                </a:lnTo>
                <a:lnTo>
                  <a:pt x="1400" y="308"/>
                </a:lnTo>
                <a:lnTo>
                  <a:pt x="1402" y="315"/>
                </a:lnTo>
                <a:lnTo>
                  <a:pt x="1406" y="322"/>
                </a:lnTo>
                <a:lnTo>
                  <a:pt x="1411" y="329"/>
                </a:lnTo>
                <a:lnTo>
                  <a:pt x="1417" y="331"/>
                </a:lnTo>
                <a:lnTo>
                  <a:pt x="1424" y="336"/>
                </a:lnTo>
                <a:lnTo>
                  <a:pt x="1431" y="341"/>
                </a:lnTo>
                <a:lnTo>
                  <a:pt x="1437" y="346"/>
                </a:lnTo>
                <a:lnTo>
                  <a:pt x="1444" y="353"/>
                </a:lnTo>
                <a:lnTo>
                  <a:pt x="1450" y="358"/>
                </a:lnTo>
                <a:lnTo>
                  <a:pt x="1457" y="365"/>
                </a:lnTo>
                <a:lnTo>
                  <a:pt x="1464" y="370"/>
                </a:lnTo>
                <a:lnTo>
                  <a:pt x="1470" y="374"/>
                </a:lnTo>
                <a:lnTo>
                  <a:pt x="1473" y="382"/>
                </a:lnTo>
                <a:lnTo>
                  <a:pt x="1466" y="382"/>
                </a:lnTo>
                <a:lnTo>
                  <a:pt x="1459" y="382"/>
                </a:lnTo>
                <a:lnTo>
                  <a:pt x="1453" y="384"/>
                </a:lnTo>
                <a:lnTo>
                  <a:pt x="1446" y="389"/>
                </a:lnTo>
                <a:lnTo>
                  <a:pt x="1439" y="396"/>
                </a:lnTo>
                <a:lnTo>
                  <a:pt x="1433" y="403"/>
                </a:lnTo>
                <a:lnTo>
                  <a:pt x="1426" y="408"/>
                </a:lnTo>
                <a:lnTo>
                  <a:pt x="1422" y="415"/>
                </a:lnTo>
                <a:lnTo>
                  <a:pt x="1420" y="422"/>
                </a:lnTo>
                <a:lnTo>
                  <a:pt x="1415" y="429"/>
                </a:lnTo>
                <a:lnTo>
                  <a:pt x="1415" y="437"/>
                </a:lnTo>
                <a:lnTo>
                  <a:pt x="1413" y="446"/>
                </a:lnTo>
                <a:lnTo>
                  <a:pt x="1413" y="453"/>
                </a:lnTo>
                <a:lnTo>
                  <a:pt x="1411" y="460"/>
                </a:lnTo>
                <a:lnTo>
                  <a:pt x="1411" y="468"/>
                </a:lnTo>
                <a:lnTo>
                  <a:pt x="1409" y="475"/>
                </a:lnTo>
                <a:lnTo>
                  <a:pt x="1409" y="482"/>
                </a:lnTo>
                <a:lnTo>
                  <a:pt x="1409" y="489"/>
                </a:lnTo>
                <a:lnTo>
                  <a:pt x="1411" y="496"/>
                </a:lnTo>
                <a:lnTo>
                  <a:pt x="1417" y="503"/>
                </a:lnTo>
                <a:lnTo>
                  <a:pt x="1422" y="511"/>
                </a:lnTo>
                <a:lnTo>
                  <a:pt x="1424" y="518"/>
                </a:lnTo>
                <a:lnTo>
                  <a:pt x="1422" y="525"/>
                </a:lnTo>
                <a:lnTo>
                  <a:pt x="1422" y="532"/>
                </a:lnTo>
                <a:lnTo>
                  <a:pt x="1424" y="539"/>
                </a:lnTo>
                <a:lnTo>
                  <a:pt x="1428" y="546"/>
                </a:lnTo>
                <a:lnTo>
                  <a:pt x="1435" y="551"/>
                </a:lnTo>
                <a:lnTo>
                  <a:pt x="1428" y="551"/>
                </a:lnTo>
                <a:lnTo>
                  <a:pt x="1422" y="551"/>
                </a:lnTo>
                <a:lnTo>
                  <a:pt x="1415" y="551"/>
                </a:lnTo>
                <a:lnTo>
                  <a:pt x="1409" y="551"/>
                </a:lnTo>
                <a:lnTo>
                  <a:pt x="1402" y="554"/>
                </a:lnTo>
                <a:lnTo>
                  <a:pt x="1395" y="556"/>
                </a:lnTo>
                <a:lnTo>
                  <a:pt x="1389" y="558"/>
                </a:lnTo>
                <a:lnTo>
                  <a:pt x="1382" y="563"/>
                </a:lnTo>
                <a:lnTo>
                  <a:pt x="1375" y="566"/>
                </a:lnTo>
                <a:lnTo>
                  <a:pt x="1369" y="573"/>
                </a:lnTo>
                <a:lnTo>
                  <a:pt x="1362" y="575"/>
                </a:lnTo>
                <a:lnTo>
                  <a:pt x="1356" y="580"/>
                </a:lnTo>
                <a:lnTo>
                  <a:pt x="1349" y="587"/>
                </a:lnTo>
                <a:lnTo>
                  <a:pt x="1345" y="594"/>
                </a:lnTo>
                <a:lnTo>
                  <a:pt x="1340" y="601"/>
                </a:lnTo>
                <a:lnTo>
                  <a:pt x="1338" y="608"/>
                </a:lnTo>
                <a:lnTo>
                  <a:pt x="1336" y="616"/>
                </a:lnTo>
                <a:lnTo>
                  <a:pt x="1331" y="623"/>
                </a:lnTo>
                <a:lnTo>
                  <a:pt x="1329" y="630"/>
                </a:lnTo>
                <a:lnTo>
                  <a:pt x="1327" y="637"/>
                </a:lnTo>
                <a:lnTo>
                  <a:pt x="1325" y="644"/>
                </a:lnTo>
                <a:lnTo>
                  <a:pt x="1323" y="651"/>
                </a:lnTo>
                <a:lnTo>
                  <a:pt x="1320" y="659"/>
                </a:lnTo>
                <a:lnTo>
                  <a:pt x="1320" y="666"/>
                </a:lnTo>
                <a:lnTo>
                  <a:pt x="1323" y="673"/>
                </a:lnTo>
                <a:lnTo>
                  <a:pt x="1320" y="680"/>
                </a:lnTo>
                <a:lnTo>
                  <a:pt x="1320" y="687"/>
                </a:lnTo>
                <a:lnTo>
                  <a:pt x="1314" y="690"/>
                </a:lnTo>
                <a:lnTo>
                  <a:pt x="1309" y="683"/>
                </a:lnTo>
                <a:lnTo>
                  <a:pt x="1307" y="675"/>
                </a:lnTo>
                <a:lnTo>
                  <a:pt x="1305" y="668"/>
                </a:lnTo>
                <a:lnTo>
                  <a:pt x="1298" y="661"/>
                </a:lnTo>
                <a:lnTo>
                  <a:pt x="1292" y="656"/>
                </a:lnTo>
                <a:lnTo>
                  <a:pt x="1285" y="654"/>
                </a:lnTo>
                <a:lnTo>
                  <a:pt x="1278" y="651"/>
                </a:lnTo>
                <a:lnTo>
                  <a:pt x="1272" y="649"/>
                </a:lnTo>
                <a:lnTo>
                  <a:pt x="1265" y="647"/>
                </a:lnTo>
                <a:lnTo>
                  <a:pt x="1259" y="647"/>
                </a:lnTo>
                <a:lnTo>
                  <a:pt x="1252" y="644"/>
                </a:lnTo>
                <a:lnTo>
                  <a:pt x="1245" y="644"/>
                </a:lnTo>
                <a:lnTo>
                  <a:pt x="1239" y="644"/>
                </a:lnTo>
                <a:lnTo>
                  <a:pt x="1232" y="644"/>
                </a:lnTo>
                <a:lnTo>
                  <a:pt x="1226" y="644"/>
                </a:lnTo>
                <a:lnTo>
                  <a:pt x="1219" y="642"/>
                </a:lnTo>
                <a:lnTo>
                  <a:pt x="1212" y="642"/>
                </a:lnTo>
                <a:lnTo>
                  <a:pt x="1206" y="640"/>
                </a:lnTo>
                <a:lnTo>
                  <a:pt x="1199" y="640"/>
                </a:lnTo>
                <a:lnTo>
                  <a:pt x="1192" y="640"/>
                </a:lnTo>
                <a:lnTo>
                  <a:pt x="1186" y="640"/>
                </a:lnTo>
                <a:lnTo>
                  <a:pt x="1179" y="642"/>
                </a:lnTo>
                <a:lnTo>
                  <a:pt x="1173" y="647"/>
                </a:lnTo>
                <a:lnTo>
                  <a:pt x="1168" y="654"/>
                </a:lnTo>
                <a:lnTo>
                  <a:pt x="1162" y="659"/>
                </a:lnTo>
                <a:lnTo>
                  <a:pt x="1157" y="666"/>
                </a:lnTo>
                <a:lnTo>
                  <a:pt x="1153" y="673"/>
                </a:lnTo>
                <a:lnTo>
                  <a:pt x="1148" y="680"/>
                </a:lnTo>
                <a:lnTo>
                  <a:pt x="1148" y="687"/>
                </a:lnTo>
                <a:lnTo>
                  <a:pt x="1144" y="694"/>
                </a:lnTo>
                <a:lnTo>
                  <a:pt x="1142" y="702"/>
                </a:lnTo>
                <a:lnTo>
                  <a:pt x="1140" y="709"/>
                </a:lnTo>
                <a:lnTo>
                  <a:pt x="1137" y="716"/>
                </a:lnTo>
                <a:lnTo>
                  <a:pt x="1133" y="723"/>
                </a:lnTo>
                <a:lnTo>
                  <a:pt x="1133" y="730"/>
                </a:lnTo>
                <a:lnTo>
                  <a:pt x="1131" y="737"/>
                </a:lnTo>
                <a:lnTo>
                  <a:pt x="1131" y="745"/>
                </a:lnTo>
                <a:lnTo>
                  <a:pt x="1131" y="752"/>
                </a:lnTo>
                <a:lnTo>
                  <a:pt x="1131" y="759"/>
                </a:lnTo>
                <a:lnTo>
                  <a:pt x="1133" y="766"/>
                </a:lnTo>
                <a:lnTo>
                  <a:pt x="1131" y="759"/>
                </a:lnTo>
                <a:lnTo>
                  <a:pt x="1126" y="752"/>
                </a:lnTo>
                <a:lnTo>
                  <a:pt x="1122" y="742"/>
                </a:lnTo>
                <a:lnTo>
                  <a:pt x="1115" y="740"/>
                </a:lnTo>
                <a:lnTo>
                  <a:pt x="1109" y="737"/>
                </a:lnTo>
                <a:lnTo>
                  <a:pt x="1104" y="730"/>
                </a:lnTo>
                <a:lnTo>
                  <a:pt x="1098" y="726"/>
                </a:lnTo>
                <a:lnTo>
                  <a:pt x="1091" y="723"/>
                </a:lnTo>
                <a:lnTo>
                  <a:pt x="1082" y="721"/>
                </a:lnTo>
                <a:lnTo>
                  <a:pt x="1076" y="721"/>
                </a:lnTo>
                <a:lnTo>
                  <a:pt x="1069" y="721"/>
                </a:lnTo>
                <a:lnTo>
                  <a:pt x="1062" y="721"/>
                </a:lnTo>
                <a:lnTo>
                  <a:pt x="1056" y="721"/>
                </a:lnTo>
                <a:lnTo>
                  <a:pt x="1049" y="721"/>
                </a:lnTo>
                <a:lnTo>
                  <a:pt x="1043" y="718"/>
                </a:lnTo>
                <a:lnTo>
                  <a:pt x="1036" y="718"/>
                </a:lnTo>
                <a:lnTo>
                  <a:pt x="1029" y="721"/>
                </a:lnTo>
                <a:lnTo>
                  <a:pt x="1023" y="723"/>
                </a:lnTo>
                <a:lnTo>
                  <a:pt x="1016" y="728"/>
                </a:lnTo>
                <a:lnTo>
                  <a:pt x="1012" y="735"/>
                </a:lnTo>
                <a:lnTo>
                  <a:pt x="1005" y="740"/>
                </a:lnTo>
                <a:lnTo>
                  <a:pt x="1003" y="747"/>
                </a:lnTo>
                <a:lnTo>
                  <a:pt x="998" y="754"/>
                </a:lnTo>
                <a:lnTo>
                  <a:pt x="996" y="761"/>
                </a:lnTo>
                <a:lnTo>
                  <a:pt x="994" y="769"/>
                </a:lnTo>
                <a:lnTo>
                  <a:pt x="990" y="761"/>
                </a:lnTo>
                <a:lnTo>
                  <a:pt x="985" y="754"/>
                </a:lnTo>
                <a:lnTo>
                  <a:pt x="981" y="747"/>
                </a:lnTo>
                <a:lnTo>
                  <a:pt x="974" y="742"/>
                </a:lnTo>
                <a:lnTo>
                  <a:pt x="968" y="737"/>
                </a:lnTo>
                <a:lnTo>
                  <a:pt x="961" y="733"/>
                </a:lnTo>
                <a:lnTo>
                  <a:pt x="954" y="730"/>
                </a:lnTo>
                <a:lnTo>
                  <a:pt x="948" y="726"/>
                </a:lnTo>
                <a:lnTo>
                  <a:pt x="941" y="723"/>
                </a:lnTo>
                <a:lnTo>
                  <a:pt x="934" y="718"/>
                </a:lnTo>
                <a:lnTo>
                  <a:pt x="930" y="711"/>
                </a:lnTo>
                <a:lnTo>
                  <a:pt x="923" y="706"/>
                </a:lnTo>
                <a:lnTo>
                  <a:pt x="917" y="702"/>
                </a:lnTo>
                <a:lnTo>
                  <a:pt x="910" y="697"/>
                </a:lnTo>
                <a:lnTo>
                  <a:pt x="904" y="694"/>
                </a:lnTo>
                <a:lnTo>
                  <a:pt x="897" y="694"/>
                </a:lnTo>
                <a:lnTo>
                  <a:pt x="890" y="694"/>
                </a:lnTo>
                <a:lnTo>
                  <a:pt x="884" y="694"/>
                </a:lnTo>
                <a:lnTo>
                  <a:pt x="877" y="699"/>
                </a:lnTo>
                <a:lnTo>
                  <a:pt x="871" y="702"/>
                </a:lnTo>
                <a:lnTo>
                  <a:pt x="864" y="709"/>
                </a:lnTo>
                <a:lnTo>
                  <a:pt x="857" y="714"/>
                </a:lnTo>
                <a:lnTo>
                  <a:pt x="851" y="718"/>
                </a:lnTo>
                <a:lnTo>
                  <a:pt x="844" y="726"/>
                </a:lnTo>
                <a:lnTo>
                  <a:pt x="840" y="733"/>
                </a:lnTo>
                <a:lnTo>
                  <a:pt x="837" y="740"/>
                </a:lnTo>
                <a:lnTo>
                  <a:pt x="835" y="747"/>
                </a:lnTo>
                <a:lnTo>
                  <a:pt x="829" y="752"/>
                </a:lnTo>
                <a:lnTo>
                  <a:pt x="822" y="757"/>
                </a:lnTo>
                <a:lnTo>
                  <a:pt x="815" y="759"/>
                </a:lnTo>
                <a:lnTo>
                  <a:pt x="809" y="759"/>
                </a:lnTo>
                <a:lnTo>
                  <a:pt x="802" y="757"/>
                </a:lnTo>
                <a:lnTo>
                  <a:pt x="800" y="749"/>
                </a:lnTo>
                <a:lnTo>
                  <a:pt x="796" y="742"/>
                </a:lnTo>
                <a:lnTo>
                  <a:pt x="789" y="735"/>
                </a:lnTo>
                <a:lnTo>
                  <a:pt x="782" y="735"/>
                </a:lnTo>
                <a:lnTo>
                  <a:pt x="776" y="733"/>
                </a:lnTo>
                <a:lnTo>
                  <a:pt x="773" y="726"/>
                </a:lnTo>
                <a:lnTo>
                  <a:pt x="767" y="721"/>
                </a:lnTo>
                <a:lnTo>
                  <a:pt x="760" y="718"/>
                </a:lnTo>
                <a:lnTo>
                  <a:pt x="754" y="714"/>
                </a:lnTo>
                <a:lnTo>
                  <a:pt x="747" y="714"/>
                </a:lnTo>
                <a:lnTo>
                  <a:pt x="743" y="721"/>
                </a:lnTo>
                <a:lnTo>
                  <a:pt x="738" y="728"/>
                </a:lnTo>
                <a:lnTo>
                  <a:pt x="736" y="735"/>
                </a:lnTo>
                <a:lnTo>
                  <a:pt x="729" y="737"/>
                </a:lnTo>
                <a:lnTo>
                  <a:pt x="723" y="742"/>
                </a:lnTo>
                <a:lnTo>
                  <a:pt x="716" y="749"/>
                </a:lnTo>
                <a:lnTo>
                  <a:pt x="710" y="754"/>
                </a:lnTo>
                <a:lnTo>
                  <a:pt x="703" y="749"/>
                </a:lnTo>
                <a:lnTo>
                  <a:pt x="701" y="742"/>
                </a:lnTo>
                <a:lnTo>
                  <a:pt x="696" y="735"/>
                </a:lnTo>
                <a:lnTo>
                  <a:pt x="690" y="730"/>
                </a:lnTo>
                <a:lnTo>
                  <a:pt x="685" y="723"/>
                </a:lnTo>
                <a:lnTo>
                  <a:pt x="679" y="718"/>
                </a:lnTo>
                <a:lnTo>
                  <a:pt x="672" y="716"/>
                </a:lnTo>
                <a:lnTo>
                  <a:pt x="668" y="709"/>
                </a:lnTo>
                <a:lnTo>
                  <a:pt x="661" y="704"/>
                </a:lnTo>
                <a:lnTo>
                  <a:pt x="657" y="697"/>
                </a:lnTo>
                <a:lnTo>
                  <a:pt x="652" y="690"/>
                </a:lnTo>
                <a:lnTo>
                  <a:pt x="648" y="683"/>
                </a:lnTo>
                <a:lnTo>
                  <a:pt x="641" y="678"/>
                </a:lnTo>
                <a:lnTo>
                  <a:pt x="635" y="675"/>
                </a:lnTo>
                <a:lnTo>
                  <a:pt x="628" y="673"/>
                </a:lnTo>
                <a:lnTo>
                  <a:pt x="621" y="675"/>
                </a:lnTo>
                <a:lnTo>
                  <a:pt x="615" y="675"/>
                </a:lnTo>
                <a:lnTo>
                  <a:pt x="608" y="678"/>
                </a:lnTo>
                <a:lnTo>
                  <a:pt x="601" y="680"/>
                </a:lnTo>
                <a:lnTo>
                  <a:pt x="595" y="685"/>
                </a:lnTo>
                <a:lnTo>
                  <a:pt x="588" y="687"/>
                </a:lnTo>
                <a:lnTo>
                  <a:pt x="582" y="690"/>
                </a:lnTo>
                <a:lnTo>
                  <a:pt x="575" y="692"/>
                </a:lnTo>
                <a:lnTo>
                  <a:pt x="568" y="697"/>
                </a:lnTo>
                <a:lnTo>
                  <a:pt x="562" y="699"/>
                </a:lnTo>
                <a:lnTo>
                  <a:pt x="555" y="706"/>
                </a:lnTo>
                <a:lnTo>
                  <a:pt x="549" y="711"/>
                </a:lnTo>
                <a:lnTo>
                  <a:pt x="542" y="716"/>
                </a:lnTo>
                <a:lnTo>
                  <a:pt x="540" y="723"/>
                </a:lnTo>
                <a:lnTo>
                  <a:pt x="538" y="730"/>
                </a:lnTo>
                <a:lnTo>
                  <a:pt x="535" y="737"/>
                </a:lnTo>
                <a:lnTo>
                  <a:pt x="535" y="745"/>
                </a:lnTo>
                <a:lnTo>
                  <a:pt x="531" y="752"/>
                </a:lnTo>
                <a:lnTo>
                  <a:pt x="527" y="759"/>
                </a:lnTo>
                <a:lnTo>
                  <a:pt x="520" y="764"/>
                </a:lnTo>
                <a:lnTo>
                  <a:pt x="513" y="769"/>
                </a:lnTo>
                <a:lnTo>
                  <a:pt x="507" y="766"/>
                </a:lnTo>
                <a:lnTo>
                  <a:pt x="502" y="759"/>
                </a:lnTo>
                <a:lnTo>
                  <a:pt x="496" y="754"/>
                </a:lnTo>
                <a:lnTo>
                  <a:pt x="493" y="747"/>
                </a:lnTo>
                <a:lnTo>
                  <a:pt x="491" y="740"/>
                </a:lnTo>
                <a:lnTo>
                  <a:pt x="489" y="733"/>
                </a:lnTo>
                <a:lnTo>
                  <a:pt x="485" y="726"/>
                </a:lnTo>
                <a:lnTo>
                  <a:pt x="480" y="718"/>
                </a:lnTo>
                <a:lnTo>
                  <a:pt x="474" y="716"/>
                </a:lnTo>
                <a:lnTo>
                  <a:pt x="467" y="714"/>
                </a:lnTo>
                <a:lnTo>
                  <a:pt x="460" y="709"/>
                </a:lnTo>
                <a:lnTo>
                  <a:pt x="456" y="702"/>
                </a:lnTo>
                <a:lnTo>
                  <a:pt x="449" y="697"/>
                </a:lnTo>
                <a:lnTo>
                  <a:pt x="443" y="697"/>
                </a:lnTo>
                <a:lnTo>
                  <a:pt x="436" y="694"/>
                </a:lnTo>
                <a:lnTo>
                  <a:pt x="429" y="692"/>
                </a:lnTo>
                <a:lnTo>
                  <a:pt x="423" y="692"/>
                </a:lnTo>
                <a:lnTo>
                  <a:pt x="416" y="690"/>
                </a:lnTo>
                <a:lnTo>
                  <a:pt x="410" y="692"/>
                </a:lnTo>
                <a:lnTo>
                  <a:pt x="403" y="692"/>
                </a:lnTo>
                <a:lnTo>
                  <a:pt x="396" y="699"/>
                </a:lnTo>
                <a:lnTo>
                  <a:pt x="390" y="704"/>
                </a:lnTo>
                <a:lnTo>
                  <a:pt x="383" y="711"/>
                </a:lnTo>
                <a:lnTo>
                  <a:pt x="377" y="716"/>
                </a:lnTo>
                <a:lnTo>
                  <a:pt x="374" y="723"/>
                </a:lnTo>
                <a:lnTo>
                  <a:pt x="368" y="728"/>
                </a:lnTo>
                <a:lnTo>
                  <a:pt x="361" y="733"/>
                </a:lnTo>
                <a:lnTo>
                  <a:pt x="355" y="735"/>
                </a:lnTo>
                <a:lnTo>
                  <a:pt x="350" y="742"/>
                </a:lnTo>
                <a:lnTo>
                  <a:pt x="346" y="749"/>
                </a:lnTo>
                <a:lnTo>
                  <a:pt x="339" y="747"/>
                </a:lnTo>
                <a:lnTo>
                  <a:pt x="339" y="740"/>
                </a:lnTo>
                <a:lnTo>
                  <a:pt x="337" y="733"/>
                </a:lnTo>
                <a:lnTo>
                  <a:pt x="332" y="726"/>
                </a:lnTo>
                <a:lnTo>
                  <a:pt x="330" y="718"/>
                </a:lnTo>
                <a:lnTo>
                  <a:pt x="326" y="711"/>
                </a:lnTo>
                <a:lnTo>
                  <a:pt x="326" y="704"/>
                </a:lnTo>
                <a:lnTo>
                  <a:pt x="321" y="697"/>
                </a:lnTo>
                <a:lnTo>
                  <a:pt x="321" y="690"/>
                </a:lnTo>
                <a:lnTo>
                  <a:pt x="319" y="683"/>
                </a:lnTo>
                <a:lnTo>
                  <a:pt x="317" y="675"/>
                </a:lnTo>
                <a:lnTo>
                  <a:pt x="315" y="668"/>
                </a:lnTo>
                <a:lnTo>
                  <a:pt x="310" y="661"/>
                </a:lnTo>
                <a:lnTo>
                  <a:pt x="304" y="656"/>
                </a:lnTo>
                <a:lnTo>
                  <a:pt x="297" y="651"/>
                </a:lnTo>
                <a:lnTo>
                  <a:pt x="291" y="649"/>
                </a:lnTo>
                <a:lnTo>
                  <a:pt x="284" y="647"/>
                </a:lnTo>
                <a:lnTo>
                  <a:pt x="277" y="644"/>
                </a:lnTo>
                <a:lnTo>
                  <a:pt x="271" y="642"/>
                </a:lnTo>
                <a:lnTo>
                  <a:pt x="264" y="642"/>
                </a:lnTo>
                <a:lnTo>
                  <a:pt x="257" y="640"/>
                </a:lnTo>
                <a:lnTo>
                  <a:pt x="251" y="640"/>
                </a:lnTo>
                <a:lnTo>
                  <a:pt x="244" y="640"/>
                </a:lnTo>
                <a:lnTo>
                  <a:pt x="238" y="640"/>
                </a:lnTo>
                <a:lnTo>
                  <a:pt x="231" y="642"/>
                </a:lnTo>
                <a:lnTo>
                  <a:pt x="224" y="642"/>
                </a:lnTo>
                <a:lnTo>
                  <a:pt x="218" y="644"/>
                </a:lnTo>
                <a:lnTo>
                  <a:pt x="211" y="649"/>
                </a:lnTo>
                <a:lnTo>
                  <a:pt x="205" y="651"/>
                </a:lnTo>
                <a:lnTo>
                  <a:pt x="198" y="656"/>
                </a:lnTo>
                <a:lnTo>
                  <a:pt x="191" y="659"/>
                </a:lnTo>
                <a:lnTo>
                  <a:pt x="185" y="666"/>
                </a:lnTo>
                <a:lnTo>
                  <a:pt x="178" y="671"/>
                </a:lnTo>
                <a:lnTo>
                  <a:pt x="171" y="673"/>
                </a:lnTo>
                <a:lnTo>
                  <a:pt x="165" y="678"/>
                </a:lnTo>
                <a:lnTo>
                  <a:pt x="158" y="680"/>
                </a:lnTo>
                <a:lnTo>
                  <a:pt x="152" y="675"/>
                </a:lnTo>
                <a:lnTo>
                  <a:pt x="149" y="668"/>
                </a:lnTo>
                <a:lnTo>
                  <a:pt x="147" y="661"/>
                </a:lnTo>
                <a:lnTo>
                  <a:pt x="145" y="654"/>
                </a:lnTo>
                <a:lnTo>
                  <a:pt x="138" y="649"/>
                </a:lnTo>
                <a:lnTo>
                  <a:pt x="132" y="644"/>
                </a:lnTo>
                <a:lnTo>
                  <a:pt x="125" y="637"/>
                </a:lnTo>
                <a:lnTo>
                  <a:pt x="121" y="630"/>
                </a:lnTo>
                <a:lnTo>
                  <a:pt x="119" y="623"/>
                </a:lnTo>
                <a:lnTo>
                  <a:pt x="114" y="616"/>
                </a:lnTo>
                <a:lnTo>
                  <a:pt x="112" y="608"/>
                </a:lnTo>
                <a:lnTo>
                  <a:pt x="108" y="601"/>
                </a:lnTo>
                <a:lnTo>
                  <a:pt x="101" y="594"/>
                </a:lnTo>
                <a:lnTo>
                  <a:pt x="94" y="589"/>
                </a:lnTo>
                <a:lnTo>
                  <a:pt x="88" y="585"/>
                </a:lnTo>
                <a:lnTo>
                  <a:pt x="81" y="580"/>
                </a:lnTo>
                <a:lnTo>
                  <a:pt x="74" y="575"/>
                </a:lnTo>
                <a:lnTo>
                  <a:pt x="68" y="570"/>
                </a:lnTo>
                <a:lnTo>
                  <a:pt x="61" y="570"/>
                </a:lnTo>
                <a:lnTo>
                  <a:pt x="55" y="568"/>
                </a:lnTo>
                <a:lnTo>
                  <a:pt x="48" y="566"/>
                </a:lnTo>
                <a:lnTo>
                  <a:pt x="41" y="566"/>
                </a:lnTo>
                <a:lnTo>
                  <a:pt x="35" y="566"/>
                </a:lnTo>
                <a:lnTo>
                  <a:pt x="28" y="568"/>
                </a:lnTo>
                <a:lnTo>
                  <a:pt x="28" y="561"/>
                </a:lnTo>
                <a:lnTo>
                  <a:pt x="28" y="554"/>
                </a:lnTo>
                <a:lnTo>
                  <a:pt x="35" y="549"/>
                </a:lnTo>
                <a:lnTo>
                  <a:pt x="39" y="542"/>
                </a:lnTo>
                <a:lnTo>
                  <a:pt x="46" y="537"/>
                </a:lnTo>
                <a:lnTo>
                  <a:pt x="50" y="530"/>
                </a:lnTo>
                <a:lnTo>
                  <a:pt x="57" y="523"/>
                </a:lnTo>
                <a:lnTo>
                  <a:pt x="61" y="515"/>
                </a:lnTo>
                <a:lnTo>
                  <a:pt x="63" y="508"/>
                </a:lnTo>
                <a:lnTo>
                  <a:pt x="61" y="501"/>
                </a:lnTo>
                <a:lnTo>
                  <a:pt x="61" y="494"/>
                </a:lnTo>
                <a:lnTo>
                  <a:pt x="59" y="487"/>
                </a:lnTo>
                <a:lnTo>
                  <a:pt x="57" y="480"/>
                </a:lnTo>
                <a:lnTo>
                  <a:pt x="55" y="472"/>
                </a:lnTo>
                <a:lnTo>
                  <a:pt x="55" y="465"/>
                </a:lnTo>
                <a:lnTo>
                  <a:pt x="52" y="458"/>
                </a:lnTo>
                <a:lnTo>
                  <a:pt x="52" y="451"/>
                </a:lnTo>
                <a:lnTo>
                  <a:pt x="50" y="444"/>
                </a:lnTo>
                <a:lnTo>
                  <a:pt x="46" y="437"/>
                </a:lnTo>
                <a:lnTo>
                  <a:pt x="39" y="429"/>
                </a:lnTo>
                <a:lnTo>
                  <a:pt x="35" y="422"/>
                </a:lnTo>
                <a:lnTo>
                  <a:pt x="30" y="415"/>
                </a:lnTo>
                <a:lnTo>
                  <a:pt x="24" y="413"/>
                </a:lnTo>
                <a:lnTo>
                  <a:pt x="17" y="408"/>
                </a:lnTo>
                <a:lnTo>
                  <a:pt x="11" y="403"/>
                </a:lnTo>
                <a:lnTo>
                  <a:pt x="4" y="401"/>
                </a:lnTo>
                <a:lnTo>
                  <a:pt x="0" y="394"/>
                </a:lnTo>
                <a:lnTo>
                  <a:pt x="2" y="386"/>
                </a:lnTo>
                <a:lnTo>
                  <a:pt x="8" y="384"/>
                </a:lnTo>
                <a:lnTo>
                  <a:pt x="15" y="379"/>
                </a:lnTo>
                <a:lnTo>
                  <a:pt x="22" y="374"/>
                </a:lnTo>
                <a:lnTo>
                  <a:pt x="28" y="370"/>
                </a:lnTo>
                <a:lnTo>
                  <a:pt x="35" y="365"/>
                </a:lnTo>
                <a:lnTo>
                  <a:pt x="41" y="360"/>
                </a:lnTo>
                <a:lnTo>
                  <a:pt x="48" y="355"/>
                </a:lnTo>
                <a:lnTo>
                  <a:pt x="55" y="351"/>
                </a:lnTo>
                <a:lnTo>
                  <a:pt x="57" y="343"/>
                </a:lnTo>
                <a:lnTo>
                  <a:pt x="59" y="336"/>
                </a:lnTo>
                <a:lnTo>
                  <a:pt x="61" y="329"/>
                </a:lnTo>
                <a:lnTo>
                  <a:pt x="61" y="322"/>
                </a:lnTo>
                <a:lnTo>
                  <a:pt x="61" y="315"/>
                </a:lnTo>
                <a:lnTo>
                  <a:pt x="59" y="308"/>
                </a:lnTo>
                <a:lnTo>
                  <a:pt x="59" y="300"/>
                </a:lnTo>
                <a:lnTo>
                  <a:pt x="57" y="293"/>
                </a:lnTo>
                <a:lnTo>
                  <a:pt x="57" y="286"/>
                </a:lnTo>
                <a:lnTo>
                  <a:pt x="55" y="279"/>
                </a:lnTo>
                <a:lnTo>
                  <a:pt x="55" y="272"/>
                </a:lnTo>
                <a:lnTo>
                  <a:pt x="52" y="265"/>
                </a:lnTo>
                <a:lnTo>
                  <a:pt x="50" y="257"/>
                </a:lnTo>
                <a:lnTo>
                  <a:pt x="50" y="250"/>
                </a:lnTo>
                <a:lnTo>
                  <a:pt x="50" y="243"/>
                </a:lnTo>
                <a:lnTo>
                  <a:pt x="44" y="238"/>
                </a:lnTo>
                <a:lnTo>
                  <a:pt x="37" y="236"/>
                </a:lnTo>
                <a:lnTo>
                  <a:pt x="35" y="229"/>
                </a:lnTo>
                <a:lnTo>
                  <a:pt x="37" y="222"/>
                </a:lnTo>
                <a:lnTo>
                  <a:pt x="41" y="214"/>
                </a:lnTo>
                <a:lnTo>
                  <a:pt x="48" y="214"/>
                </a:lnTo>
                <a:lnTo>
                  <a:pt x="55" y="212"/>
                </a:lnTo>
                <a:lnTo>
                  <a:pt x="63" y="219"/>
                </a:lnTo>
              </a:path>
            </a:pathLst>
          </a:custGeom>
          <a:solidFill>
            <a:srgbClr val="CC3300"/>
          </a:solidFill>
          <a:ln w="12700" cap="rnd" cmpd="sng">
            <a:solidFill>
              <a:schemeClr val="bg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grpSp>
        <p:nvGrpSpPr>
          <p:cNvPr id="172054" name="Group 33"/>
          <p:cNvGrpSpPr/>
          <p:nvPr/>
        </p:nvGrpSpPr>
        <p:grpSpPr>
          <a:xfrm>
            <a:off x="5943600" y="4191000"/>
            <a:ext cx="3413125" cy="1981200"/>
            <a:chOff x="3884" y="3170"/>
            <a:chExt cx="1542" cy="838"/>
          </a:xfrm>
        </p:grpSpPr>
        <p:sp>
          <p:nvSpPr>
            <p:cNvPr id="172056" name="Arc 34"/>
            <p:cNvSpPr/>
            <p:nvPr/>
          </p:nvSpPr>
          <p:spPr>
            <a:xfrm>
              <a:off x="4882" y="3173"/>
              <a:ext cx="185" cy="100"/>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2057" name="Arc 35"/>
            <p:cNvSpPr/>
            <p:nvPr/>
          </p:nvSpPr>
          <p:spPr>
            <a:xfrm>
              <a:off x="4738" y="3177"/>
              <a:ext cx="161" cy="114"/>
            </a:xfrm>
            <a:custGeom>
              <a:avLst/>
              <a:gdLst>
                <a:gd name="txL" fmla="*/ 0 w 43200"/>
                <a:gd name="txT" fmla="*/ 0 h 23645"/>
                <a:gd name="txR" fmla="*/ 43200 w 43200"/>
                <a:gd name="txB" fmla="*/ 23645 h 23645"/>
              </a:gdLst>
              <a:ahLst/>
              <a:cxnLst>
                <a:cxn ang="0">
                  <a:pos x="0" y="0"/>
                </a:cxn>
                <a:cxn ang="0">
                  <a:pos x="0" y="0"/>
                </a:cxn>
                <a:cxn ang="0">
                  <a:pos x="0" y="0"/>
                </a:cxn>
              </a:cxnLst>
              <a:rect l="txL" t="txT" r="txR" b="txB"/>
              <a:pathLst>
                <a:path w="43200" h="23645" fill="none">
                  <a:moveTo>
                    <a:pt x="43198" y="1837"/>
                  </a:moveTo>
                  <a:cubicBezTo>
                    <a:pt x="43199" y="1906"/>
                    <a:pt x="43200" y="1975"/>
                    <a:pt x="43200" y="2045"/>
                  </a:cubicBezTo>
                  <a:cubicBezTo>
                    <a:pt x="43200" y="13974"/>
                    <a:pt x="33529" y="23645"/>
                    <a:pt x="21600" y="23645"/>
                  </a:cubicBezTo>
                  <a:cubicBezTo>
                    <a:pt x="9670" y="23645"/>
                    <a:pt x="0" y="13974"/>
                    <a:pt x="0" y="2045"/>
                  </a:cubicBezTo>
                  <a:cubicBezTo>
                    <a:pt x="-1" y="1362"/>
                    <a:pt x="32" y="679"/>
                    <a:pt x="97" y="0"/>
                  </a:cubicBezTo>
                </a:path>
                <a:path w="43200" h="23645" stroke="0">
                  <a:moveTo>
                    <a:pt x="43198" y="1837"/>
                  </a:moveTo>
                  <a:cubicBezTo>
                    <a:pt x="43199" y="1906"/>
                    <a:pt x="43200" y="1975"/>
                    <a:pt x="43200" y="2045"/>
                  </a:cubicBezTo>
                  <a:cubicBezTo>
                    <a:pt x="43200" y="13974"/>
                    <a:pt x="33529" y="23645"/>
                    <a:pt x="21600" y="23645"/>
                  </a:cubicBezTo>
                  <a:cubicBezTo>
                    <a:pt x="9670" y="23645"/>
                    <a:pt x="0" y="13974"/>
                    <a:pt x="0" y="2045"/>
                  </a:cubicBezTo>
                  <a:cubicBezTo>
                    <a:pt x="-1" y="1362"/>
                    <a:pt x="32" y="679"/>
                    <a:pt x="97" y="0"/>
                  </a:cubicBezTo>
                  <a:lnTo>
                    <a:pt x="21600" y="2045"/>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2058" name="Arc 36"/>
            <p:cNvSpPr/>
            <p:nvPr/>
          </p:nvSpPr>
          <p:spPr>
            <a:xfrm>
              <a:off x="4403" y="3186"/>
              <a:ext cx="209" cy="123"/>
            </a:xfrm>
            <a:custGeom>
              <a:avLst/>
              <a:gdLst>
                <a:gd name="txL" fmla="*/ 0 w 42902"/>
                <a:gd name="txT" fmla="*/ 0 h 21778"/>
                <a:gd name="txR" fmla="*/ 42902 w 42902"/>
                <a:gd name="txB" fmla="*/ 21778 h 21778"/>
              </a:gdLst>
              <a:ahLst/>
              <a:cxnLst>
                <a:cxn ang="0">
                  <a:pos x="0" y="0"/>
                </a:cxn>
                <a:cxn ang="0">
                  <a:pos x="0" y="0"/>
                </a:cxn>
                <a:cxn ang="0">
                  <a:pos x="0" y="0"/>
                </a:cxn>
              </a:cxnLst>
              <a:rect l="txL" t="txT" r="txR" b="txB"/>
              <a:pathLst>
                <a:path w="42902" h="21778" fill="none">
                  <a:moveTo>
                    <a:pt x="42902" y="3753"/>
                  </a:moveTo>
                  <a:cubicBezTo>
                    <a:pt x="41156" y="14157"/>
                    <a:pt x="32149" y="21777"/>
                    <a:pt x="21600" y="21778"/>
                  </a:cubicBezTo>
                  <a:cubicBezTo>
                    <a:pt x="9670" y="21778"/>
                    <a:pt x="0" y="12107"/>
                    <a:pt x="0" y="178"/>
                  </a:cubicBezTo>
                  <a:cubicBezTo>
                    <a:pt x="-1" y="118"/>
                    <a:pt x="0" y="59"/>
                    <a:pt x="0" y="-1"/>
                  </a:cubicBezTo>
                </a:path>
                <a:path w="42902" h="21778" stroke="0">
                  <a:moveTo>
                    <a:pt x="42902" y="3753"/>
                  </a:moveTo>
                  <a:cubicBezTo>
                    <a:pt x="41156" y="14157"/>
                    <a:pt x="32149" y="21777"/>
                    <a:pt x="21600" y="21778"/>
                  </a:cubicBezTo>
                  <a:cubicBezTo>
                    <a:pt x="9670" y="21778"/>
                    <a:pt x="0" y="12107"/>
                    <a:pt x="0" y="178"/>
                  </a:cubicBezTo>
                  <a:cubicBezTo>
                    <a:pt x="-1" y="118"/>
                    <a:pt x="0" y="59"/>
                    <a:pt x="0" y="-1"/>
                  </a:cubicBezTo>
                  <a:lnTo>
                    <a:pt x="21600" y="178"/>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2059" name="Arc 37"/>
            <p:cNvSpPr/>
            <p:nvPr/>
          </p:nvSpPr>
          <p:spPr>
            <a:xfrm>
              <a:off x="4598" y="3170"/>
              <a:ext cx="164" cy="105"/>
            </a:xfrm>
            <a:custGeom>
              <a:avLst/>
              <a:gdLst>
                <a:gd name="txL" fmla="*/ 0 w 42006"/>
                <a:gd name="txT" fmla="*/ 0 h 21810"/>
                <a:gd name="txR" fmla="*/ 42006 w 42006"/>
                <a:gd name="txB" fmla="*/ 21810 h 21810"/>
              </a:gdLst>
              <a:ahLst/>
              <a:cxnLst>
                <a:cxn ang="0">
                  <a:pos x="0" y="0"/>
                </a:cxn>
                <a:cxn ang="0">
                  <a:pos x="0" y="0"/>
                </a:cxn>
                <a:cxn ang="0">
                  <a:pos x="0" y="0"/>
                </a:cxn>
              </a:cxnLst>
              <a:rect l="txL" t="txT" r="txR" b="txB"/>
              <a:pathLst>
                <a:path w="42006" h="21810" fill="none">
                  <a:moveTo>
                    <a:pt x="42004" y="0"/>
                  </a:moveTo>
                  <a:cubicBezTo>
                    <a:pt x="42005" y="69"/>
                    <a:pt x="42006" y="139"/>
                    <a:pt x="42006" y="210"/>
                  </a:cubicBezTo>
                  <a:cubicBezTo>
                    <a:pt x="42006" y="12139"/>
                    <a:pt x="32335" y="21810"/>
                    <a:pt x="20406" y="21810"/>
                  </a:cubicBezTo>
                  <a:cubicBezTo>
                    <a:pt x="11206" y="21810"/>
                    <a:pt x="3015" y="15982"/>
                    <a:pt x="-1" y="7291"/>
                  </a:cubicBezTo>
                </a:path>
                <a:path w="42006" h="21810" stroke="0">
                  <a:moveTo>
                    <a:pt x="42004" y="0"/>
                  </a:moveTo>
                  <a:cubicBezTo>
                    <a:pt x="42005" y="69"/>
                    <a:pt x="42006" y="139"/>
                    <a:pt x="42006" y="210"/>
                  </a:cubicBezTo>
                  <a:cubicBezTo>
                    <a:pt x="42006" y="12139"/>
                    <a:pt x="32335" y="21810"/>
                    <a:pt x="20406" y="21810"/>
                  </a:cubicBezTo>
                  <a:cubicBezTo>
                    <a:pt x="11206" y="21810"/>
                    <a:pt x="3015" y="15982"/>
                    <a:pt x="-1" y="7291"/>
                  </a:cubicBezTo>
                  <a:lnTo>
                    <a:pt x="20406" y="21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2060" name="Arc 38"/>
            <p:cNvSpPr/>
            <p:nvPr/>
          </p:nvSpPr>
          <p:spPr>
            <a:xfrm>
              <a:off x="4245" y="3191"/>
              <a:ext cx="176" cy="88"/>
            </a:xfrm>
            <a:custGeom>
              <a:avLst/>
              <a:gdLst>
                <a:gd name="txL" fmla="*/ 0 w 43200"/>
                <a:gd name="txT" fmla="*/ 0 h 21850"/>
                <a:gd name="txR" fmla="*/ 43200 w 43200"/>
                <a:gd name="txB" fmla="*/ 21850 h 21850"/>
              </a:gdLst>
              <a:ahLst/>
              <a:cxnLst>
                <a:cxn ang="0">
                  <a:pos x="0" y="0"/>
                </a:cxn>
                <a:cxn ang="0">
                  <a:pos x="0" y="0"/>
                </a:cxn>
                <a:cxn ang="0">
                  <a:pos x="0" y="0"/>
                </a:cxn>
              </a:cxnLst>
              <a:rect l="txL" t="txT" r="txR" b="txB"/>
              <a:pathLst>
                <a:path w="43200" h="21850" fill="none">
                  <a:moveTo>
                    <a:pt x="43198" y="0"/>
                  </a:moveTo>
                  <a:cubicBezTo>
                    <a:pt x="43199" y="83"/>
                    <a:pt x="43200" y="166"/>
                    <a:pt x="43200" y="250"/>
                  </a:cubicBezTo>
                  <a:cubicBezTo>
                    <a:pt x="43200" y="12179"/>
                    <a:pt x="33529" y="21850"/>
                    <a:pt x="21600" y="21850"/>
                  </a:cubicBezTo>
                  <a:cubicBezTo>
                    <a:pt x="9670" y="21850"/>
                    <a:pt x="0" y="12179"/>
                    <a:pt x="0" y="250"/>
                  </a:cubicBezTo>
                  <a:cubicBezTo>
                    <a:pt x="-1" y="166"/>
                    <a:pt x="0" y="83"/>
                    <a:pt x="1" y="0"/>
                  </a:cubicBezTo>
                </a:path>
                <a:path w="43200" h="21850" stroke="0">
                  <a:moveTo>
                    <a:pt x="43198" y="0"/>
                  </a:moveTo>
                  <a:cubicBezTo>
                    <a:pt x="43199" y="83"/>
                    <a:pt x="43200" y="166"/>
                    <a:pt x="43200" y="250"/>
                  </a:cubicBezTo>
                  <a:cubicBezTo>
                    <a:pt x="43200" y="12179"/>
                    <a:pt x="33529" y="21850"/>
                    <a:pt x="21600" y="21850"/>
                  </a:cubicBezTo>
                  <a:cubicBezTo>
                    <a:pt x="9670" y="21850"/>
                    <a:pt x="0" y="12179"/>
                    <a:pt x="0" y="250"/>
                  </a:cubicBezTo>
                  <a:cubicBezTo>
                    <a:pt x="-1" y="166"/>
                    <a:pt x="0" y="83"/>
                    <a:pt x="1" y="0"/>
                  </a:cubicBezTo>
                  <a:lnTo>
                    <a:pt x="21600" y="25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172061" name="Group 39"/>
            <p:cNvGrpSpPr/>
            <p:nvPr/>
          </p:nvGrpSpPr>
          <p:grpSpPr>
            <a:xfrm>
              <a:off x="4251" y="3884"/>
              <a:ext cx="811" cy="124"/>
              <a:chOff x="4251" y="3884"/>
              <a:chExt cx="811" cy="124"/>
            </a:xfrm>
          </p:grpSpPr>
          <p:sp>
            <p:nvSpPr>
              <p:cNvPr id="172076" name="Arc 40"/>
              <p:cNvSpPr/>
              <p:nvPr/>
            </p:nvSpPr>
            <p:spPr>
              <a:xfrm rot="10800000">
                <a:off x="4903" y="3919"/>
                <a:ext cx="159" cy="69"/>
              </a:xfrm>
              <a:custGeom>
                <a:avLst/>
                <a:gdLst>
                  <a:gd name="txL" fmla="*/ 0 w 43200"/>
                  <a:gd name="txT" fmla="*/ 0 h 21922"/>
                  <a:gd name="txR" fmla="*/ 43200 w 43200"/>
                  <a:gd name="txB" fmla="*/ 21922 h 21922"/>
                </a:gdLst>
                <a:ahLst/>
                <a:cxnLst>
                  <a:cxn ang="0">
                    <a:pos x="0" y="0"/>
                  </a:cxn>
                  <a:cxn ang="0">
                    <a:pos x="0" y="0"/>
                  </a:cxn>
                  <a:cxn ang="0">
                    <a:pos x="0" y="0"/>
                  </a:cxn>
                </a:cxnLst>
                <a:rect l="txL" t="txT" r="txR" b="txB"/>
                <a:pathLst>
                  <a:path w="43200" h="21922" fill="none">
                    <a:moveTo>
                      <a:pt x="43197" y="0"/>
                    </a:moveTo>
                    <a:cubicBezTo>
                      <a:pt x="43199" y="107"/>
                      <a:pt x="43200" y="214"/>
                      <a:pt x="43200" y="322"/>
                    </a:cubicBezTo>
                    <a:cubicBezTo>
                      <a:pt x="43200" y="12251"/>
                      <a:pt x="33529" y="21922"/>
                      <a:pt x="21600" y="21922"/>
                    </a:cubicBezTo>
                    <a:cubicBezTo>
                      <a:pt x="9670" y="21922"/>
                      <a:pt x="0" y="12251"/>
                      <a:pt x="0" y="322"/>
                    </a:cubicBezTo>
                    <a:cubicBezTo>
                      <a:pt x="-1" y="215"/>
                      <a:pt x="0" y="109"/>
                      <a:pt x="2" y="4"/>
                    </a:cubicBezTo>
                  </a:path>
                  <a:path w="43200" h="21922" stroke="0">
                    <a:moveTo>
                      <a:pt x="43197" y="0"/>
                    </a:moveTo>
                    <a:cubicBezTo>
                      <a:pt x="43199" y="107"/>
                      <a:pt x="43200" y="214"/>
                      <a:pt x="43200" y="322"/>
                    </a:cubicBezTo>
                    <a:cubicBezTo>
                      <a:pt x="43200" y="12251"/>
                      <a:pt x="33529" y="21922"/>
                      <a:pt x="21600" y="21922"/>
                    </a:cubicBezTo>
                    <a:cubicBezTo>
                      <a:pt x="9670" y="21922"/>
                      <a:pt x="0" y="12251"/>
                      <a:pt x="0" y="322"/>
                    </a:cubicBezTo>
                    <a:cubicBezTo>
                      <a:pt x="-1" y="215"/>
                      <a:pt x="0" y="109"/>
                      <a:pt x="2" y="4"/>
                    </a:cubicBezTo>
                    <a:lnTo>
                      <a:pt x="21600" y="322"/>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2077" name="Arc 41"/>
              <p:cNvSpPr/>
              <p:nvPr/>
            </p:nvSpPr>
            <p:spPr>
              <a:xfrm rot="10800000">
                <a:off x="4727" y="3902"/>
                <a:ext cx="176" cy="86"/>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2078" name="Arc 42"/>
              <p:cNvSpPr/>
              <p:nvPr/>
            </p:nvSpPr>
            <p:spPr>
              <a:xfrm rot="10800000">
                <a:off x="4426" y="3884"/>
                <a:ext cx="207" cy="124"/>
              </a:xfrm>
              <a:custGeom>
                <a:avLst/>
                <a:gdLst>
                  <a:gd name="txL" fmla="*/ 0 w 42887"/>
                  <a:gd name="txT" fmla="*/ 0 h 21777"/>
                  <a:gd name="txR" fmla="*/ 42887 w 42887"/>
                  <a:gd name="txB" fmla="*/ 21777 h 21777"/>
                </a:gdLst>
                <a:ahLst/>
                <a:cxnLst>
                  <a:cxn ang="0">
                    <a:pos x="0" y="0"/>
                  </a:cxn>
                  <a:cxn ang="0">
                    <a:pos x="0" y="0"/>
                  </a:cxn>
                  <a:cxn ang="0">
                    <a:pos x="0" y="0"/>
                  </a:cxn>
                </a:cxnLst>
                <a:rect l="txL" t="txT" r="txR" b="txB"/>
                <a:pathLst>
                  <a:path w="42887" h="21777" fill="none">
                    <a:moveTo>
                      <a:pt x="42886" y="-1"/>
                    </a:moveTo>
                    <a:cubicBezTo>
                      <a:pt x="42886" y="58"/>
                      <a:pt x="42887" y="117"/>
                      <a:pt x="42887" y="177"/>
                    </a:cubicBezTo>
                    <a:cubicBezTo>
                      <a:pt x="42887" y="12106"/>
                      <a:pt x="33216" y="21777"/>
                      <a:pt x="21287" y="21777"/>
                    </a:cubicBezTo>
                    <a:cubicBezTo>
                      <a:pt x="10772" y="21777"/>
                      <a:pt x="1785" y="14205"/>
                      <a:pt x="0" y="3843"/>
                    </a:cubicBezTo>
                  </a:path>
                  <a:path w="42887" h="21777" stroke="0">
                    <a:moveTo>
                      <a:pt x="42886" y="-1"/>
                    </a:moveTo>
                    <a:cubicBezTo>
                      <a:pt x="42886" y="58"/>
                      <a:pt x="42887" y="117"/>
                      <a:pt x="42887" y="177"/>
                    </a:cubicBezTo>
                    <a:cubicBezTo>
                      <a:pt x="42887" y="12106"/>
                      <a:pt x="33216" y="21777"/>
                      <a:pt x="21287" y="21777"/>
                    </a:cubicBezTo>
                    <a:cubicBezTo>
                      <a:pt x="10772" y="21777"/>
                      <a:pt x="1785" y="14205"/>
                      <a:pt x="0" y="3843"/>
                    </a:cubicBezTo>
                    <a:lnTo>
                      <a:pt x="21287" y="177"/>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2079" name="Arc 43"/>
              <p:cNvSpPr/>
              <p:nvPr/>
            </p:nvSpPr>
            <p:spPr>
              <a:xfrm rot="10800000">
                <a:off x="4618" y="3919"/>
                <a:ext cx="107" cy="69"/>
              </a:xfrm>
              <a:custGeom>
                <a:avLst/>
                <a:gdLst>
                  <a:gd name="txL" fmla="*/ 0 w 41978"/>
                  <a:gd name="txT" fmla="*/ 0 h 21920"/>
                  <a:gd name="txR" fmla="*/ 41978 w 41978"/>
                  <a:gd name="txB" fmla="*/ 21920 h 21920"/>
                </a:gdLst>
                <a:ahLst/>
                <a:cxnLst>
                  <a:cxn ang="0">
                    <a:pos x="0" y="0"/>
                  </a:cxn>
                  <a:cxn ang="0">
                    <a:pos x="0" y="0"/>
                  </a:cxn>
                  <a:cxn ang="0">
                    <a:pos x="0" y="0"/>
                  </a:cxn>
                </a:cxnLst>
                <a:rect l="txL" t="txT" r="txR" b="txB"/>
                <a:pathLst>
                  <a:path w="41978" h="21920" fill="none">
                    <a:moveTo>
                      <a:pt x="41977" y="7482"/>
                    </a:moveTo>
                    <a:cubicBezTo>
                      <a:pt x="38937" y="16132"/>
                      <a:pt x="30768" y="21919"/>
                      <a:pt x="21600" y="21920"/>
                    </a:cubicBezTo>
                    <a:cubicBezTo>
                      <a:pt x="9670" y="21920"/>
                      <a:pt x="0" y="12249"/>
                      <a:pt x="0" y="320"/>
                    </a:cubicBezTo>
                    <a:cubicBezTo>
                      <a:pt x="-1" y="213"/>
                      <a:pt x="0" y="106"/>
                      <a:pt x="2" y="0"/>
                    </a:cubicBezTo>
                  </a:path>
                  <a:path w="41978" h="21920" stroke="0">
                    <a:moveTo>
                      <a:pt x="41977" y="7482"/>
                    </a:moveTo>
                    <a:cubicBezTo>
                      <a:pt x="38937" y="16132"/>
                      <a:pt x="30768" y="21919"/>
                      <a:pt x="21600" y="21920"/>
                    </a:cubicBezTo>
                    <a:cubicBezTo>
                      <a:pt x="9670" y="21920"/>
                      <a:pt x="0" y="12249"/>
                      <a:pt x="0" y="320"/>
                    </a:cubicBezTo>
                    <a:cubicBezTo>
                      <a:pt x="-1" y="213"/>
                      <a:pt x="0" y="106"/>
                      <a:pt x="2" y="0"/>
                    </a:cubicBezTo>
                    <a:lnTo>
                      <a:pt x="21600" y="32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2080" name="Arc 44"/>
              <p:cNvSpPr/>
              <p:nvPr/>
            </p:nvSpPr>
            <p:spPr>
              <a:xfrm rot="10800000">
                <a:off x="4251" y="3902"/>
                <a:ext cx="175" cy="86"/>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grpSp>
        <p:grpSp>
          <p:nvGrpSpPr>
            <p:cNvPr id="172062" name="Group 45"/>
            <p:cNvGrpSpPr/>
            <p:nvPr/>
          </p:nvGrpSpPr>
          <p:grpSpPr>
            <a:xfrm>
              <a:off x="5014" y="3185"/>
              <a:ext cx="408" cy="417"/>
              <a:chOff x="5014" y="3185"/>
              <a:chExt cx="408" cy="417"/>
            </a:xfrm>
          </p:grpSpPr>
          <p:sp>
            <p:nvSpPr>
              <p:cNvPr id="172073" name="Arc 46"/>
              <p:cNvSpPr/>
              <p:nvPr/>
            </p:nvSpPr>
            <p:spPr>
              <a:xfrm>
                <a:off x="5311" y="3375"/>
                <a:ext cx="111" cy="227"/>
              </a:xfrm>
              <a:custGeom>
                <a:avLst/>
                <a:gdLst>
                  <a:gd name="txL" fmla="*/ 0 w 21600"/>
                  <a:gd name="txT" fmla="*/ 0 h 42842"/>
                  <a:gd name="txR" fmla="*/ 21600 w 21600"/>
                  <a:gd name="txB" fmla="*/ 42842 h 42842"/>
                </a:gdLst>
                <a:ahLst/>
                <a:cxnLst>
                  <a:cxn ang="0">
                    <a:pos x="0" y="0"/>
                  </a:cxn>
                  <a:cxn ang="0">
                    <a:pos x="0" y="0"/>
                  </a:cxn>
                  <a:cxn ang="0">
                    <a:pos x="0" y="0"/>
                  </a:cxn>
                </a:cxnLst>
                <a:rect l="txL" t="txT" r="txR" b="txB"/>
                <a:pathLst>
                  <a:path w="21600" h="42842" fill="none">
                    <a:moveTo>
                      <a:pt x="17687" y="42841"/>
                    </a:moveTo>
                    <a:cubicBezTo>
                      <a:pt x="7439" y="40953"/>
                      <a:pt x="0" y="32019"/>
                      <a:pt x="0" y="21599"/>
                    </a:cubicBezTo>
                    <a:cubicBezTo>
                      <a:pt x="-1" y="9745"/>
                      <a:pt x="9552" y="106"/>
                      <a:pt x="21405" y="-1"/>
                    </a:cubicBezTo>
                  </a:path>
                  <a:path w="21600" h="42842" stroke="0">
                    <a:moveTo>
                      <a:pt x="17687" y="42841"/>
                    </a:moveTo>
                    <a:cubicBezTo>
                      <a:pt x="7439" y="40953"/>
                      <a:pt x="0" y="32019"/>
                      <a:pt x="0" y="21599"/>
                    </a:cubicBezTo>
                    <a:cubicBezTo>
                      <a:pt x="-1" y="9745"/>
                      <a:pt x="9552" y="106"/>
                      <a:pt x="21405" y="-1"/>
                    </a:cubicBezTo>
                    <a:lnTo>
                      <a:pt x="21600" y="21599"/>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2074" name="Arc 47"/>
              <p:cNvSpPr/>
              <p:nvPr/>
            </p:nvSpPr>
            <p:spPr>
              <a:xfrm rot="2220000">
                <a:off x="5202" y="3319"/>
                <a:ext cx="201" cy="85"/>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2075" name="Arc 48"/>
              <p:cNvSpPr/>
              <p:nvPr/>
            </p:nvSpPr>
            <p:spPr>
              <a:xfrm rot="2220000">
                <a:off x="5014" y="3185"/>
                <a:ext cx="223" cy="158"/>
              </a:xfrm>
              <a:custGeom>
                <a:avLst/>
                <a:gdLst>
                  <a:gd name="txL" fmla="*/ 0 w 41962"/>
                  <a:gd name="txT" fmla="*/ 0 h 21600"/>
                  <a:gd name="txR" fmla="*/ 41962 w 41962"/>
                  <a:gd name="txB" fmla="*/ 21600 h 21600"/>
                </a:gdLst>
                <a:ahLst/>
                <a:cxnLst>
                  <a:cxn ang="0">
                    <a:pos x="0" y="0"/>
                  </a:cxn>
                  <a:cxn ang="0">
                    <a:pos x="0" y="0"/>
                  </a:cxn>
                  <a:cxn ang="0">
                    <a:pos x="0" y="0"/>
                  </a:cxn>
                </a:cxnLst>
                <a:rect l="txL" t="txT" r="txR" b="txB"/>
                <a:pathLst>
                  <a:path w="41962" h="21600" fill="none">
                    <a:moveTo>
                      <a:pt x="41962" y="0"/>
                    </a:moveTo>
                    <a:cubicBezTo>
                      <a:pt x="41962" y="11929"/>
                      <a:pt x="32291" y="21600"/>
                      <a:pt x="20362" y="21600"/>
                    </a:cubicBezTo>
                    <a:cubicBezTo>
                      <a:pt x="11210" y="21600"/>
                      <a:pt x="3052" y="15833"/>
                      <a:pt x="-1" y="7206"/>
                    </a:cubicBezTo>
                  </a:path>
                  <a:path w="41962" h="21600" stroke="0">
                    <a:moveTo>
                      <a:pt x="41962" y="0"/>
                    </a:moveTo>
                    <a:cubicBezTo>
                      <a:pt x="41962" y="11929"/>
                      <a:pt x="32291" y="21600"/>
                      <a:pt x="20362" y="21600"/>
                    </a:cubicBezTo>
                    <a:cubicBezTo>
                      <a:pt x="11210" y="21600"/>
                      <a:pt x="3052" y="15833"/>
                      <a:pt x="-1" y="7206"/>
                    </a:cubicBezTo>
                    <a:lnTo>
                      <a:pt x="20362"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grpSp>
          <p:nvGrpSpPr>
            <p:cNvPr id="172063" name="Group 49"/>
            <p:cNvGrpSpPr/>
            <p:nvPr/>
          </p:nvGrpSpPr>
          <p:grpSpPr>
            <a:xfrm>
              <a:off x="5017" y="3581"/>
              <a:ext cx="409" cy="417"/>
              <a:chOff x="5017" y="3581"/>
              <a:chExt cx="409" cy="417"/>
            </a:xfrm>
          </p:grpSpPr>
          <p:sp>
            <p:nvSpPr>
              <p:cNvPr id="172070" name="Arc 50"/>
              <p:cNvSpPr/>
              <p:nvPr/>
            </p:nvSpPr>
            <p:spPr>
              <a:xfrm rot="10800000">
                <a:off x="5313" y="3581"/>
                <a:ext cx="113" cy="226"/>
              </a:xfrm>
              <a:custGeom>
                <a:avLst/>
                <a:gdLst>
                  <a:gd name="txL" fmla="*/ 0 w 21794"/>
                  <a:gd name="txT" fmla="*/ 0 h 42882"/>
                  <a:gd name="txR" fmla="*/ 21794 w 21794"/>
                  <a:gd name="txB" fmla="*/ 42882 h 42882"/>
                </a:gdLst>
                <a:ahLst/>
                <a:cxnLst>
                  <a:cxn ang="0">
                    <a:pos x="0" y="0"/>
                  </a:cxn>
                  <a:cxn ang="0">
                    <a:pos x="0" y="0"/>
                  </a:cxn>
                  <a:cxn ang="0">
                    <a:pos x="0" y="0"/>
                  </a:cxn>
                </a:cxnLst>
                <a:rect l="txL" t="txT" r="txR" b="txB"/>
                <a:pathLst>
                  <a:path w="21794" h="42882" fill="none">
                    <a:moveTo>
                      <a:pt x="-1" y="0"/>
                    </a:moveTo>
                    <a:cubicBezTo>
                      <a:pt x="64" y="0"/>
                      <a:pt x="129" y="-1"/>
                      <a:pt x="194" y="0"/>
                    </a:cubicBezTo>
                    <a:cubicBezTo>
                      <a:pt x="12123" y="0"/>
                      <a:pt x="21794" y="9670"/>
                      <a:pt x="21794" y="21600"/>
                    </a:cubicBezTo>
                    <a:cubicBezTo>
                      <a:pt x="21794" y="32105"/>
                      <a:pt x="14235" y="41087"/>
                      <a:pt x="3885" y="42882"/>
                    </a:cubicBezTo>
                  </a:path>
                  <a:path w="21794" h="42882" stroke="0">
                    <a:moveTo>
                      <a:pt x="-1" y="0"/>
                    </a:moveTo>
                    <a:cubicBezTo>
                      <a:pt x="64" y="0"/>
                      <a:pt x="129" y="-1"/>
                      <a:pt x="194" y="0"/>
                    </a:cubicBezTo>
                    <a:cubicBezTo>
                      <a:pt x="12123" y="0"/>
                      <a:pt x="21794" y="9670"/>
                      <a:pt x="21794" y="21600"/>
                    </a:cubicBezTo>
                    <a:cubicBezTo>
                      <a:pt x="21794" y="32105"/>
                      <a:pt x="14235" y="41087"/>
                      <a:pt x="3885" y="42882"/>
                    </a:cubicBezTo>
                    <a:lnTo>
                      <a:pt x="194" y="2160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2071" name="Arc 51"/>
              <p:cNvSpPr/>
              <p:nvPr/>
            </p:nvSpPr>
            <p:spPr>
              <a:xfrm rot="8580000">
                <a:off x="5204" y="3780"/>
                <a:ext cx="203" cy="85"/>
              </a:xfrm>
              <a:custGeom>
                <a:avLst/>
                <a:gdLst>
                  <a:gd name="txL" fmla="*/ 0 w 43200"/>
                  <a:gd name="txT" fmla="*/ 0 h 21860"/>
                  <a:gd name="txR" fmla="*/ 43200 w 43200"/>
                  <a:gd name="txB" fmla="*/ 21860 h 21860"/>
                </a:gdLst>
                <a:ahLst/>
                <a:cxnLst>
                  <a:cxn ang="0">
                    <a:pos x="0" y="0"/>
                  </a:cxn>
                  <a:cxn ang="0">
                    <a:pos x="0" y="0"/>
                  </a:cxn>
                  <a:cxn ang="0">
                    <a:pos x="0" y="0"/>
                  </a:cxn>
                </a:cxnLst>
                <a:rect l="txL" t="txT" r="txR" b="txB"/>
                <a:pathLst>
                  <a:path w="43200" h="21860" fill="none">
                    <a:moveTo>
                      <a:pt x="43198" y="-1"/>
                    </a:moveTo>
                    <a:cubicBezTo>
                      <a:pt x="43199" y="86"/>
                      <a:pt x="43200" y="173"/>
                      <a:pt x="43200" y="260"/>
                    </a:cubicBezTo>
                    <a:cubicBezTo>
                      <a:pt x="43200" y="12189"/>
                      <a:pt x="33529" y="21860"/>
                      <a:pt x="21600" y="21860"/>
                    </a:cubicBezTo>
                    <a:cubicBezTo>
                      <a:pt x="9670" y="21860"/>
                      <a:pt x="0" y="12189"/>
                      <a:pt x="0" y="260"/>
                    </a:cubicBezTo>
                    <a:cubicBezTo>
                      <a:pt x="-1" y="174"/>
                      <a:pt x="0" y="88"/>
                      <a:pt x="1" y="2"/>
                    </a:cubicBezTo>
                  </a:path>
                  <a:path w="43200" h="21860" stroke="0">
                    <a:moveTo>
                      <a:pt x="43198" y="-1"/>
                    </a:moveTo>
                    <a:cubicBezTo>
                      <a:pt x="43199" y="86"/>
                      <a:pt x="43200" y="173"/>
                      <a:pt x="43200" y="260"/>
                    </a:cubicBezTo>
                    <a:cubicBezTo>
                      <a:pt x="43200" y="12189"/>
                      <a:pt x="33529" y="21860"/>
                      <a:pt x="21600" y="21860"/>
                    </a:cubicBezTo>
                    <a:cubicBezTo>
                      <a:pt x="9670" y="21860"/>
                      <a:pt x="0" y="12189"/>
                      <a:pt x="0" y="260"/>
                    </a:cubicBezTo>
                    <a:cubicBezTo>
                      <a:pt x="-1" y="174"/>
                      <a:pt x="0" y="88"/>
                      <a:pt x="1" y="2"/>
                    </a:cubicBezTo>
                    <a:lnTo>
                      <a:pt x="21600" y="26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2072" name="Arc 52"/>
              <p:cNvSpPr/>
              <p:nvPr/>
            </p:nvSpPr>
            <p:spPr>
              <a:xfrm rot="8580000">
                <a:off x="5017" y="3840"/>
                <a:ext cx="222" cy="158"/>
              </a:xfrm>
              <a:custGeom>
                <a:avLst/>
                <a:gdLst>
                  <a:gd name="txL" fmla="*/ 0 w 41976"/>
                  <a:gd name="txT" fmla="*/ 0 h 21737"/>
                  <a:gd name="txR" fmla="*/ 41976 w 41976"/>
                  <a:gd name="txB" fmla="*/ 21737 h 21737"/>
                </a:gdLst>
                <a:ahLst/>
                <a:cxnLst>
                  <a:cxn ang="0">
                    <a:pos x="0" y="0"/>
                  </a:cxn>
                  <a:cxn ang="0">
                    <a:pos x="0" y="0"/>
                  </a:cxn>
                  <a:cxn ang="0">
                    <a:pos x="0" y="0"/>
                  </a:cxn>
                </a:cxnLst>
                <a:rect l="txL" t="txT" r="txR" b="txB"/>
                <a:pathLst>
                  <a:path w="41976" h="21737" fill="none">
                    <a:moveTo>
                      <a:pt x="41976" y="7304"/>
                    </a:moveTo>
                    <a:cubicBezTo>
                      <a:pt x="38934" y="15951"/>
                      <a:pt x="30766" y="21736"/>
                      <a:pt x="21600" y="21737"/>
                    </a:cubicBezTo>
                    <a:cubicBezTo>
                      <a:pt x="9670" y="21737"/>
                      <a:pt x="0" y="12066"/>
                      <a:pt x="0" y="137"/>
                    </a:cubicBezTo>
                    <a:cubicBezTo>
                      <a:pt x="-1" y="91"/>
                      <a:pt x="0" y="45"/>
                      <a:pt x="0" y="0"/>
                    </a:cubicBezTo>
                  </a:path>
                  <a:path w="41976" h="21737" stroke="0">
                    <a:moveTo>
                      <a:pt x="41976" y="7304"/>
                    </a:moveTo>
                    <a:cubicBezTo>
                      <a:pt x="38934" y="15951"/>
                      <a:pt x="30766" y="21736"/>
                      <a:pt x="21600" y="21737"/>
                    </a:cubicBezTo>
                    <a:cubicBezTo>
                      <a:pt x="9670" y="21737"/>
                      <a:pt x="0" y="12066"/>
                      <a:pt x="0" y="137"/>
                    </a:cubicBezTo>
                    <a:cubicBezTo>
                      <a:pt x="-1" y="91"/>
                      <a:pt x="0" y="45"/>
                      <a:pt x="0" y="0"/>
                    </a:cubicBezTo>
                    <a:lnTo>
                      <a:pt x="21600" y="137"/>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grpSp>
        <p:sp>
          <p:nvSpPr>
            <p:cNvPr id="172064" name="Arc 53"/>
            <p:cNvSpPr/>
            <p:nvPr/>
          </p:nvSpPr>
          <p:spPr>
            <a:xfrm>
              <a:off x="3884" y="3427"/>
              <a:ext cx="111" cy="195"/>
            </a:xfrm>
            <a:custGeom>
              <a:avLst/>
              <a:gdLst>
                <a:gd name="txL" fmla="*/ 0 w 21600"/>
                <a:gd name="txT" fmla="*/ 0 h 39730"/>
                <a:gd name="txR" fmla="*/ 21600 w 21600"/>
                <a:gd name="txB" fmla="*/ 39730 h 39730"/>
              </a:gdLst>
              <a:ahLst/>
              <a:cxnLst>
                <a:cxn ang="0">
                  <a:pos x="0" y="0"/>
                </a:cxn>
                <a:cxn ang="0">
                  <a:pos x="0" y="0"/>
                </a:cxn>
                <a:cxn ang="0">
                  <a:pos x="0" y="0"/>
                </a:cxn>
              </a:cxnLst>
              <a:rect l="txL" t="txT" r="txR" b="txB"/>
              <a:pathLst>
                <a:path w="21600" h="39730" fill="none">
                  <a:moveTo>
                    <a:pt x="11230" y="-1"/>
                  </a:moveTo>
                  <a:cubicBezTo>
                    <a:pt x="17669" y="3919"/>
                    <a:pt x="21600" y="10912"/>
                    <a:pt x="21600" y="18451"/>
                  </a:cubicBezTo>
                  <a:cubicBezTo>
                    <a:pt x="21600" y="28948"/>
                    <a:pt x="14053" y="37925"/>
                    <a:pt x="3711" y="39729"/>
                  </a:cubicBezTo>
                </a:path>
                <a:path w="21600" h="39730" stroke="0">
                  <a:moveTo>
                    <a:pt x="11230" y="-1"/>
                  </a:moveTo>
                  <a:cubicBezTo>
                    <a:pt x="17669" y="3919"/>
                    <a:pt x="21600" y="10912"/>
                    <a:pt x="21600" y="18451"/>
                  </a:cubicBezTo>
                  <a:cubicBezTo>
                    <a:pt x="21600" y="28948"/>
                    <a:pt x="14053" y="37925"/>
                    <a:pt x="3711" y="39729"/>
                  </a:cubicBezTo>
                  <a:lnTo>
                    <a:pt x="0" y="18451"/>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2065" name="Arc 54"/>
            <p:cNvSpPr/>
            <p:nvPr/>
          </p:nvSpPr>
          <p:spPr>
            <a:xfrm rot="-2220000">
              <a:off x="3904" y="3339"/>
              <a:ext cx="202" cy="86"/>
            </a:xfrm>
            <a:custGeom>
              <a:avLst/>
              <a:gdLst>
                <a:gd name="txL" fmla="*/ 0 w 43200"/>
                <a:gd name="txT" fmla="*/ 0 h 22376"/>
                <a:gd name="txR" fmla="*/ 43200 w 43200"/>
                <a:gd name="txB" fmla="*/ 22376 h 22376"/>
              </a:gdLst>
              <a:ahLst/>
              <a:cxnLst>
                <a:cxn ang="0">
                  <a:pos x="0" y="0"/>
                </a:cxn>
                <a:cxn ang="0">
                  <a:pos x="0" y="0"/>
                </a:cxn>
                <a:cxn ang="0">
                  <a:pos x="0" y="0"/>
                </a:cxn>
              </a:cxnLst>
              <a:rect l="txL" t="txT" r="txR" b="txB"/>
              <a:pathLst>
                <a:path w="43200" h="22376" fill="none">
                  <a:moveTo>
                    <a:pt x="43198" y="516"/>
                  </a:moveTo>
                  <a:cubicBezTo>
                    <a:pt x="43199" y="603"/>
                    <a:pt x="43200" y="689"/>
                    <a:pt x="43200" y="776"/>
                  </a:cubicBezTo>
                  <a:cubicBezTo>
                    <a:pt x="43200" y="12705"/>
                    <a:pt x="33529" y="22376"/>
                    <a:pt x="21600" y="22376"/>
                  </a:cubicBezTo>
                  <a:cubicBezTo>
                    <a:pt x="9670" y="22376"/>
                    <a:pt x="0" y="12705"/>
                    <a:pt x="0" y="776"/>
                  </a:cubicBezTo>
                  <a:cubicBezTo>
                    <a:pt x="-1" y="517"/>
                    <a:pt x="4" y="258"/>
                    <a:pt x="13" y="-1"/>
                  </a:cubicBezTo>
                </a:path>
                <a:path w="43200" h="22376" stroke="0">
                  <a:moveTo>
                    <a:pt x="43198" y="516"/>
                  </a:moveTo>
                  <a:cubicBezTo>
                    <a:pt x="43199" y="603"/>
                    <a:pt x="43200" y="689"/>
                    <a:pt x="43200" y="776"/>
                  </a:cubicBezTo>
                  <a:cubicBezTo>
                    <a:pt x="43200" y="12705"/>
                    <a:pt x="33529" y="22376"/>
                    <a:pt x="21600" y="22376"/>
                  </a:cubicBezTo>
                  <a:cubicBezTo>
                    <a:pt x="9670" y="22376"/>
                    <a:pt x="0" y="12705"/>
                    <a:pt x="0" y="776"/>
                  </a:cubicBezTo>
                  <a:cubicBezTo>
                    <a:pt x="-1" y="517"/>
                    <a:pt x="4" y="258"/>
                    <a:pt x="13" y="-1"/>
                  </a:cubicBezTo>
                  <a:lnTo>
                    <a:pt x="21600" y="776"/>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2066" name="Arc 55"/>
            <p:cNvSpPr/>
            <p:nvPr/>
          </p:nvSpPr>
          <p:spPr>
            <a:xfrm rot="-2220000">
              <a:off x="4070" y="3206"/>
              <a:ext cx="220" cy="157"/>
            </a:xfrm>
            <a:custGeom>
              <a:avLst/>
              <a:gdLst>
                <a:gd name="txL" fmla="*/ 0 w 41914"/>
                <a:gd name="txT" fmla="*/ 0 h 21600"/>
                <a:gd name="txR" fmla="*/ 41914 w 41914"/>
                <a:gd name="txB" fmla="*/ 21600 h 21600"/>
              </a:gdLst>
              <a:ahLst/>
              <a:cxnLst>
                <a:cxn ang="0">
                  <a:pos x="0" y="0"/>
                </a:cxn>
                <a:cxn ang="0">
                  <a:pos x="0" y="0"/>
                </a:cxn>
                <a:cxn ang="0">
                  <a:pos x="0" y="0"/>
                </a:cxn>
              </a:cxnLst>
              <a:rect l="txL" t="txT" r="txR" b="txB"/>
              <a:pathLst>
                <a:path w="41914" h="21600" fill="none">
                  <a:moveTo>
                    <a:pt x="41913" y="7342"/>
                  </a:moveTo>
                  <a:cubicBezTo>
                    <a:pt x="38820" y="15899"/>
                    <a:pt x="30698" y="21599"/>
                    <a:pt x="21600" y="21600"/>
                  </a:cubicBezTo>
                  <a:cubicBezTo>
                    <a:pt x="9670" y="21600"/>
                    <a:pt x="0" y="11929"/>
                    <a:pt x="0" y="0"/>
                  </a:cubicBezTo>
                </a:path>
                <a:path w="41914" h="21600" stroke="0">
                  <a:moveTo>
                    <a:pt x="41913" y="7342"/>
                  </a:moveTo>
                  <a:cubicBezTo>
                    <a:pt x="38820" y="15899"/>
                    <a:pt x="30698" y="21599"/>
                    <a:pt x="21600" y="21600"/>
                  </a:cubicBezTo>
                  <a:cubicBezTo>
                    <a:pt x="9670" y="21600"/>
                    <a:pt x="0" y="11929"/>
                    <a:pt x="0" y="0"/>
                  </a:cubicBezTo>
                  <a:lnTo>
                    <a:pt x="21600" y="0"/>
                  </a:lnTo>
                  <a:close/>
                </a:path>
              </a:pathLst>
            </a:custGeom>
            <a:noFill/>
            <a:ln w="50800" cap="rnd" cmpd="sng">
              <a:solidFill>
                <a:schemeClr val="bg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2067" name="Arc 56"/>
            <p:cNvSpPr/>
            <p:nvPr/>
          </p:nvSpPr>
          <p:spPr>
            <a:xfrm rot="10800000">
              <a:off x="3886" y="3607"/>
              <a:ext cx="110" cy="207"/>
            </a:xfrm>
            <a:custGeom>
              <a:avLst/>
              <a:gdLst>
                <a:gd name="txL" fmla="*/ 0 w 21600"/>
                <a:gd name="txT" fmla="*/ 0 h 42830"/>
                <a:gd name="txR" fmla="*/ 21600 w 21600"/>
                <a:gd name="txB" fmla="*/ 42830 h 42830"/>
              </a:gdLst>
              <a:ahLst/>
              <a:cxnLst>
                <a:cxn ang="0">
                  <a:pos x="0" y="0"/>
                </a:cxn>
                <a:cxn ang="0">
                  <a:pos x="0" y="0"/>
                </a:cxn>
                <a:cxn ang="0">
                  <a:pos x="0" y="0"/>
                </a:cxn>
              </a:cxnLst>
              <a:rect l="txL" t="txT" r="txR" b="txB"/>
              <a:pathLst>
                <a:path w="21600" h="42830" fill="none">
                  <a:moveTo>
                    <a:pt x="17626" y="42830"/>
                  </a:moveTo>
                  <a:cubicBezTo>
                    <a:pt x="7407" y="40918"/>
                    <a:pt x="0" y="31996"/>
                    <a:pt x="0" y="21599"/>
                  </a:cubicBezTo>
                  <a:cubicBezTo>
                    <a:pt x="-1" y="9746"/>
                    <a:pt x="9551" y="107"/>
                    <a:pt x="21403" y="-1"/>
                  </a:cubicBezTo>
                </a:path>
                <a:path w="21600" h="42830" stroke="0">
                  <a:moveTo>
                    <a:pt x="17626" y="42830"/>
                  </a:moveTo>
                  <a:cubicBezTo>
                    <a:pt x="7407" y="40918"/>
                    <a:pt x="0" y="31996"/>
                    <a:pt x="0" y="21599"/>
                  </a:cubicBezTo>
                  <a:cubicBezTo>
                    <a:pt x="-1" y="9746"/>
                    <a:pt x="9551" y="107"/>
                    <a:pt x="21403" y="-1"/>
                  </a:cubicBezTo>
                  <a:lnTo>
                    <a:pt x="21600" y="21599"/>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2068" name="Arc 57"/>
            <p:cNvSpPr/>
            <p:nvPr/>
          </p:nvSpPr>
          <p:spPr>
            <a:xfrm rot="-8580000">
              <a:off x="3905" y="3795"/>
              <a:ext cx="200" cy="79"/>
            </a:xfrm>
            <a:custGeom>
              <a:avLst/>
              <a:gdLst>
                <a:gd name="txL" fmla="*/ 0 w 43200"/>
                <a:gd name="txT" fmla="*/ 0 h 21875"/>
                <a:gd name="txR" fmla="*/ 43200 w 43200"/>
                <a:gd name="txB" fmla="*/ 21875 h 21875"/>
              </a:gdLst>
              <a:ahLst/>
              <a:cxnLst>
                <a:cxn ang="0">
                  <a:pos x="0" y="0"/>
                </a:cxn>
                <a:cxn ang="0">
                  <a:pos x="0" y="0"/>
                </a:cxn>
                <a:cxn ang="0">
                  <a:pos x="0" y="0"/>
                </a:cxn>
              </a:cxnLst>
              <a:rect l="txL" t="txT" r="txR" b="txB"/>
              <a:pathLst>
                <a:path w="43200" h="21875" fill="none">
                  <a:moveTo>
                    <a:pt x="43198" y="-1"/>
                  </a:moveTo>
                  <a:cubicBezTo>
                    <a:pt x="43199" y="91"/>
                    <a:pt x="43200" y="183"/>
                    <a:pt x="43200" y="275"/>
                  </a:cubicBezTo>
                  <a:cubicBezTo>
                    <a:pt x="43200" y="12204"/>
                    <a:pt x="33529" y="21875"/>
                    <a:pt x="21600" y="21875"/>
                  </a:cubicBezTo>
                  <a:cubicBezTo>
                    <a:pt x="9670" y="21875"/>
                    <a:pt x="0" y="12204"/>
                    <a:pt x="0" y="275"/>
                  </a:cubicBezTo>
                  <a:cubicBezTo>
                    <a:pt x="-1" y="183"/>
                    <a:pt x="0" y="91"/>
                    <a:pt x="1" y="-1"/>
                  </a:cubicBezTo>
                </a:path>
                <a:path w="43200" h="21875" stroke="0">
                  <a:moveTo>
                    <a:pt x="43198" y="-1"/>
                  </a:moveTo>
                  <a:cubicBezTo>
                    <a:pt x="43199" y="91"/>
                    <a:pt x="43200" y="183"/>
                    <a:pt x="43200" y="275"/>
                  </a:cubicBezTo>
                  <a:cubicBezTo>
                    <a:pt x="43200" y="12204"/>
                    <a:pt x="33529" y="21875"/>
                    <a:pt x="21600" y="21875"/>
                  </a:cubicBezTo>
                  <a:cubicBezTo>
                    <a:pt x="9670" y="21875"/>
                    <a:pt x="0" y="12204"/>
                    <a:pt x="0" y="275"/>
                  </a:cubicBezTo>
                  <a:cubicBezTo>
                    <a:pt x="-1" y="183"/>
                    <a:pt x="0" y="91"/>
                    <a:pt x="1" y="-1"/>
                  </a:cubicBezTo>
                  <a:lnTo>
                    <a:pt x="21600" y="275"/>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sp>
          <p:nvSpPr>
            <p:cNvPr id="172069" name="Arc 58"/>
            <p:cNvSpPr/>
            <p:nvPr/>
          </p:nvSpPr>
          <p:spPr>
            <a:xfrm rot="-8580000">
              <a:off x="4069" y="3851"/>
              <a:ext cx="219" cy="148"/>
            </a:xfrm>
            <a:custGeom>
              <a:avLst/>
              <a:gdLst>
                <a:gd name="txL" fmla="*/ 0 w 41954"/>
                <a:gd name="txT" fmla="*/ 0 h 21600"/>
                <a:gd name="txR" fmla="*/ 41954 w 41954"/>
                <a:gd name="txB" fmla="*/ 21600 h 21600"/>
              </a:gdLst>
              <a:ahLst/>
              <a:cxnLst>
                <a:cxn ang="0">
                  <a:pos x="0" y="0"/>
                </a:cxn>
                <a:cxn ang="0">
                  <a:pos x="0" y="0"/>
                </a:cxn>
                <a:cxn ang="0">
                  <a:pos x="0" y="0"/>
                </a:cxn>
              </a:cxnLst>
              <a:rect l="txL" t="txT" r="txR" b="txB"/>
              <a:pathLst>
                <a:path w="41954" h="21600" fill="none">
                  <a:moveTo>
                    <a:pt x="41954" y="0"/>
                  </a:moveTo>
                  <a:cubicBezTo>
                    <a:pt x="41954" y="11929"/>
                    <a:pt x="32283" y="21600"/>
                    <a:pt x="20354" y="21600"/>
                  </a:cubicBezTo>
                  <a:cubicBezTo>
                    <a:pt x="11211" y="21600"/>
                    <a:pt x="3060" y="15844"/>
                    <a:pt x="-1" y="7230"/>
                  </a:cubicBezTo>
                </a:path>
                <a:path w="41954" h="21600" stroke="0">
                  <a:moveTo>
                    <a:pt x="41954" y="0"/>
                  </a:moveTo>
                  <a:cubicBezTo>
                    <a:pt x="41954" y="11929"/>
                    <a:pt x="32283" y="21600"/>
                    <a:pt x="20354" y="21600"/>
                  </a:cubicBezTo>
                  <a:cubicBezTo>
                    <a:pt x="11211" y="21600"/>
                    <a:pt x="3060" y="15844"/>
                    <a:pt x="-1" y="7230"/>
                  </a:cubicBezTo>
                  <a:lnTo>
                    <a:pt x="20354" y="0"/>
                  </a:lnTo>
                  <a:close/>
                </a:path>
              </a:pathLst>
            </a:custGeom>
            <a:noFill/>
            <a:ln w="50800" cap="rnd" cmpd="sng">
              <a:solidFill>
                <a:schemeClr val="bg1"/>
              </a:solidFill>
              <a:prstDash val="solid"/>
              <a:round/>
              <a:headEnd type="none" w="sm" len="sm"/>
              <a:tailEnd type="none" w="sm" len="sm"/>
            </a:ln>
          </p:spPr>
          <p:txBody>
            <a:bodyPr rot="10800000"/>
            <a:p>
              <a:endParaRPr lang="zh-CN" altLang="en-US" dirty="0">
                <a:latin typeface="Arial" panose="020B0604020202020204" pitchFamily="34" charset="0"/>
                <a:ea typeface="宋体" panose="02010600030101010101" pitchFamily="2" charset="-122"/>
              </a:endParaRPr>
            </a:p>
          </p:txBody>
        </p:sp>
      </p:grpSp>
      <p:sp>
        <p:nvSpPr>
          <p:cNvPr id="1495099" name="Rectangle 59"/>
          <p:cNvSpPr>
            <a:spLocks noChangeArrowheads="1"/>
          </p:cNvSpPr>
          <p:nvPr/>
        </p:nvSpPr>
        <p:spPr bwMode="auto">
          <a:xfrm>
            <a:off x="6959600" y="4779963"/>
            <a:ext cx="1317625" cy="423863"/>
          </a:xfrm>
          <a:prstGeom prst="rect">
            <a:avLst/>
          </a:prstGeom>
          <a:noFill/>
          <a:ln w="9525">
            <a:noFill/>
            <a:miter lim="800000"/>
          </a:ln>
          <a:effectLst/>
        </p:spPr>
        <p:txBody>
          <a:bodyPr wrap="none" lIns="65088" tIns="33338" rIns="65088" bIns="33338">
            <a:spAutoFit/>
          </a:bodyPr>
          <a:p>
            <a:pPr algn="ctr" defTabSz="474980">
              <a:lnSpc>
                <a:spcPct val="90000"/>
              </a:lnSpc>
            </a:pPr>
            <a:r>
              <a:rPr lang="en-US" altLang="zh-CN" sz="2600" b="0">
                <a:solidFill>
                  <a:schemeClr val="bg1"/>
                </a:solidFill>
                <a:effectLst>
                  <a:outerShdw blurRad="38100" dist="38100" dir="2700000">
                    <a:srgbClr val="000000"/>
                  </a:outerShdw>
                </a:effectLst>
                <a:latin typeface="Comic Sans MS" panose="030F0702030302020204" pitchFamily="66" charset="0"/>
                <a:ea typeface="宋体" panose="02010600030101010101" pitchFamily="2" charset="-122"/>
              </a:rPr>
              <a:t> </a:t>
            </a:r>
            <a:r>
              <a:rPr lang="zh-CN" altLang="en-US" sz="2600" b="0" dirty="0">
                <a:solidFill>
                  <a:schemeClr val="bg1"/>
                </a:solidFill>
                <a:effectLst>
                  <a:outerShdw blurRad="38100" dist="38100" dir="2700000">
                    <a:srgbClr val="000000"/>
                  </a:outerShdw>
                </a:effectLst>
                <a:latin typeface="Comic Sans MS" panose="030F0702030302020204" pitchFamily="66" charset="0"/>
                <a:ea typeface="宋体" panose="02010600030101010101" pitchFamily="2" charset="-122"/>
              </a:rPr>
              <a:t>日供货</a:t>
            </a:r>
            <a:r>
              <a:rPr lang="en-US" altLang="zh-CN" sz="2600" b="0">
                <a:solidFill>
                  <a:schemeClr val="bg1"/>
                </a:solidFill>
                <a:effectLst>
                  <a:outerShdw blurRad="38100" dist="38100" dir="2700000">
                    <a:srgbClr val="000000"/>
                  </a:outerShdw>
                </a:effectLst>
                <a:latin typeface="Comic Sans MS" panose="030F0702030302020204" pitchFamily="66" charset="0"/>
                <a:ea typeface="宋体" panose="02010600030101010101" pitchFamily="2" charset="-122"/>
              </a:rPr>
              <a:t> </a:t>
            </a:r>
            <a:endParaRPr lang="en-US" altLang="zh-CN" sz="2600" b="0">
              <a:solidFill>
                <a:schemeClr val="bg1"/>
              </a:solidFill>
              <a:effectLst>
                <a:outerShdw blurRad="38100" dist="38100" dir="2700000">
                  <a:srgbClr val="000000"/>
                </a:outerShdw>
              </a:effectLst>
              <a:latin typeface="Comic Sans MS" panose="030F0702030302020204" pitchFamily="66"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Rectangle 2"/>
          <p:cNvSpPr/>
          <p:nvPr/>
        </p:nvSpPr>
        <p:spPr>
          <a:xfrm>
            <a:off x="6350" y="685800"/>
            <a:ext cx="9891713" cy="6172200"/>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3059" name="Rectangle 3"/>
          <p:cNvSpPr/>
          <p:nvPr/>
        </p:nvSpPr>
        <p:spPr>
          <a:xfrm>
            <a:off x="8693150" y="5075238"/>
            <a:ext cx="1130300" cy="730250"/>
          </a:xfrm>
          <a:prstGeom prst="rect">
            <a:avLst/>
          </a:prstGeom>
          <a:noFill/>
          <a:ln w="9525">
            <a:noFill/>
          </a:ln>
        </p:spPr>
        <p:txBody>
          <a:bodyPr wrap="none" lIns="92075" tIns="46038" rIns="92075" bIns="46038">
            <a:spAutoFit/>
          </a:bodyPr>
          <a:p>
            <a:pPr defTabSz="824230" eaLnBrk="0" hangingPunct="0"/>
            <a:r>
              <a:rPr lang="en-US" altLang="zh-CN" sz="1400">
                <a:latin typeface="Comic Sans MS" panose="030F0702030302020204" pitchFamily="66" charset="0"/>
                <a:ea typeface="宋体" panose="02010600030101010101" pitchFamily="2" charset="-122"/>
              </a:rPr>
              <a:t>= 4.5 days</a:t>
            </a:r>
            <a:endParaRPr lang="en-US" altLang="zh-CN" sz="1400" b="0">
              <a:latin typeface="Comic Sans MS" panose="030F0702030302020204" pitchFamily="66" charset="0"/>
              <a:ea typeface="宋体" panose="02010600030101010101" pitchFamily="2" charset="-122"/>
            </a:endParaRPr>
          </a:p>
          <a:p>
            <a:pPr defTabSz="824230" eaLnBrk="0" hangingPunct="0"/>
            <a:endParaRPr lang="en-US" altLang="zh-CN" sz="1400" b="0">
              <a:latin typeface="Comic Sans MS" panose="030F0702030302020204" pitchFamily="66" charset="0"/>
              <a:ea typeface="宋体" panose="02010600030101010101" pitchFamily="2" charset="-122"/>
            </a:endParaRPr>
          </a:p>
          <a:p>
            <a:pPr defTabSz="824230" eaLnBrk="0" hangingPunct="0"/>
            <a:r>
              <a:rPr lang="en-US" altLang="zh-CN" sz="1400">
                <a:latin typeface="Comic Sans MS" panose="030F0702030302020204" pitchFamily="66" charset="0"/>
                <a:ea typeface="宋体" panose="02010600030101010101" pitchFamily="2" charset="-122"/>
              </a:rPr>
              <a:t>= 169 sec.</a:t>
            </a:r>
            <a:endParaRPr lang="en-US" altLang="zh-CN" sz="1400">
              <a:latin typeface="Comic Sans MS" panose="030F0702030302020204" pitchFamily="66" charset="0"/>
              <a:ea typeface="宋体" panose="02010600030101010101" pitchFamily="2" charset="-122"/>
            </a:endParaRPr>
          </a:p>
        </p:txBody>
      </p:sp>
      <p:sp>
        <p:nvSpPr>
          <p:cNvPr id="173060" name="Freeform 4"/>
          <p:cNvSpPr/>
          <p:nvPr/>
        </p:nvSpPr>
        <p:spPr>
          <a:xfrm>
            <a:off x="8674100" y="2241550"/>
            <a:ext cx="334963" cy="1543050"/>
          </a:xfrm>
          <a:custGeom>
            <a:avLst/>
            <a:gdLst>
              <a:gd name="txL" fmla="*/ 0 w 193"/>
              <a:gd name="txT" fmla="*/ 0 h 1105"/>
              <a:gd name="txR" fmla="*/ 193 w 193"/>
              <a:gd name="txB" fmla="*/ 1105 h 1105"/>
            </a:gdLst>
            <a:ahLst/>
            <a:cxnLst>
              <a:cxn ang="0">
                <a:pos x="143216527" y="2147483647"/>
              </a:cxn>
              <a:cxn ang="0">
                <a:pos x="143216527" y="280800153"/>
              </a:cxn>
              <a:cxn ang="0">
                <a:pos x="0" y="280800153"/>
              </a:cxn>
              <a:cxn ang="0">
                <a:pos x="286433054" y="0"/>
              </a:cxn>
              <a:cxn ang="0">
                <a:pos x="572866107" y="280800153"/>
              </a:cxn>
              <a:cxn ang="0">
                <a:pos x="432632627" y="282750958"/>
              </a:cxn>
              <a:cxn ang="0">
                <a:pos x="429649526" y="2147483647"/>
              </a:cxn>
            </a:cxnLst>
            <a:rect l="txL" t="txT" r="txR" b="txB"/>
            <a:pathLst>
              <a:path w="193" h="1105">
                <a:moveTo>
                  <a:pt x="48" y="1104"/>
                </a:moveTo>
                <a:lnTo>
                  <a:pt x="48" y="144"/>
                </a:lnTo>
                <a:lnTo>
                  <a:pt x="0" y="144"/>
                </a:lnTo>
                <a:lnTo>
                  <a:pt x="96" y="0"/>
                </a:lnTo>
                <a:lnTo>
                  <a:pt x="192" y="144"/>
                </a:lnTo>
                <a:lnTo>
                  <a:pt x="145" y="145"/>
                </a:lnTo>
                <a:lnTo>
                  <a:pt x="144" y="1104"/>
                </a:lnTo>
              </a:path>
            </a:pathLst>
          </a:custGeom>
          <a:noFill/>
          <a:ln w="127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173061" name="Group 5"/>
          <p:cNvGrpSpPr/>
          <p:nvPr/>
        </p:nvGrpSpPr>
        <p:grpSpPr>
          <a:xfrm>
            <a:off x="8523288" y="2774950"/>
            <a:ext cx="679450" cy="350838"/>
            <a:chOff x="4885" y="2084"/>
            <a:chExt cx="395" cy="251"/>
          </a:xfrm>
        </p:grpSpPr>
        <p:grpSp>
          <p:nvGrpSpPr>
            <p:cNvPr id="173347" name="Group 6"/>
            <p:cNvGrpSpPr/>
            <p:nvPr/>
          </p:nvGrpSpPr>
          <p:grpSpPr>
            <a:xfrm>
              <a:off x="4885" y="2084"/>
              <a:ext cx="395" cy="251"/>
              <a:chOff x="4885" y="2084"/>
              <a:chExt cx="395" cy="251"/>
            </a:xfrm>
          </p:grpSpPr>
          <p:sp>
            <p:nvSpPr>
              <p:cNvPr id="173349" name="Oval 7"/>
              <p:cNvSpPr/>
              <p:nvPr/>
            </p:nvSpPr>
            <p:spPr>
              <a:xfrm>
                <a:off x="5181" y="2262"/>
                <a:ext cx="72" cy="73"/>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3350" name="Oval 8"/>
              <p:cNvSpPr/>
              <p:nvPr/>
            </p:nvSpPr>
            <p:spPr>
              <a:xfrm>
                <a:off x="4929" y="2262"/>
                <a:ext cx="72" cy="73"/>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3351" name="Rectangle 9"/>
              <p:cNvSpPr/>
              <p:nvPr/>
            </p:nvSpPr>
            <p:spPr>
              <a:xfrm>
                <a:off x="4885" y="2084"/>
                <a:ext cx="277" cy="194"/>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3352" name="Rectangle 10"/>
              <p:cNvSpPr/>
              <p:nvPr/>
            </p:nvSpPr>
            <p:spPr>
              <a:xfrm>
                <a:off x="5170" y="2151"/>
                <a:ext cx="110" cy="127"/>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73348" name="Rectangle 11"/>
            <p:cNvSpPr/>
            <p:nvPr/>
          </p:nvSpPr>
          <p:spPr>
            <a:xfrm>
              <a:off x="4939" y="2094"/>
              <a:ext cx="174" cy="198"/>
            </a:xfrm>
            <a:prstGeom prst="rect">
              <a:avLst/>
            </a:prstGeom>
            <a:solidFill>
              <a:schemeClr val="bg1"/>
            </a:solid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1x</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Daily</a:t>
              </a:r>
              <a:endParaRPr lang="en-US" altLang="zh-CN" sz="800" b="0">
                <a:latin typeface="Comic Sans MS" panose="030F0702030302020204" pitchFamily="66" charset="0"/>
                <a:ea typeface="宋体" panose="02010600030101010101" pitchFamily="2" charset="-122"/>
              </a:endParaRPr>
            </a:p>
          </p:txBody>
        </p:sp>
      </p:grpSp>
      <p:grpSp>
        <p:nvGrpSpPr>
          <p:cNvPr id="173062" name="Group 12"/>
          <p:cNvGrpSpPr/>
          <p:nvPr/>
        </p:nvGrpSpPr>
        <p:grpSpPr>
          <a:xfrm>
            <a:off x="8288338" y="3830638"/>
            <a:ext cx="989012" cy="519112"/>
            <a:chOff x="4748" y="2840"/>
            <a:chExt cx="574" cy="371"/>
          </a:xfrm>
        </p:grpSpPr>
        <p:sp>
          <p:nvSpPr>
            <p:cNvPr id="173343" name="Rectangle 13"/>
            <p:cNvSpPr/>
            <p:nvPr/>
          </p:nvSpPr>
          <p:spPr>
            <a:xfrm>
              <a:off x="4755" y="2840"/>
              <a:ext cx="559" cy="371"/>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3344" name="Rectangle 14"/>
            <p:cNvSpPr/>
            <p:nvPr/>
          </p:nvSpPr>
          <p:spPr>
            <a:xfrm>
              <a:off x="4773" y="2845"/>
              <a:ext cx="523" cy="110"/>
            </a:xfrm>
            <a:prstGeom prst="rect">
              <a:avLst/>
            </a:prstGeom>
            <a:solidFill>
              <a:schemeClr val="bg1"/>
            </a:solid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SHIPPING</a:t>
              </a:r>
              <a:endParaRPr lang="en-US" altLang="zh-CN" sz="800" b="0">
                <a:latin typeface="Comic Sans MS" panose="030F0702030302020204" pitchFamily="66" charset="0"/>
                <a:ea typeface="宋体" panose="02010600030101010101" pitchFamily="2" charset="-122"/>
              </a:endParaRPr>
            </a:p>
          </p:txBody>
        </p:sp>
        <p:sp>
          <p:nvSpPr>
            <p:cNvPr id="173345" name="Line 15"/>
            <p:cNvSpPr/>
            <p:nvPr/>
          </p:nvSpPr>
          <p:spPr>
            <a:xfrm flipV="1">
              <a:off x="4748" y="2936"/>
              <a:ext cx="574" cy="2"/>
            </a:xfrm>
            <a:prstGeom prst="line">
              <a:avLst/>
            </a:prstGeom>
            <a:ln w="25400" cap="flat" cmpd="sng">
              <a:solidFill>
                <a:schemeClr val="tx1"/>
              </a:solidFill>
              <a:prstDash val="solid"/>
              <a:headEnd type="none" w="sm" len="sm"/>
              <a:tailEnd type="none" w="sm" len="sm"/>
            </a:ln>
          </p:spPr>
        </p:sp>
        <p:sp>
          <p:nvSpPr>
            <p:cNvPr id="173346" name="Rectangle 16"/>
            <p:cNvSpPr/>
            <p:nvPr/>
          </p:nvSpPr>
          <p:spPr>
            <a:xfrm>
              <a:off x="4866" y="3001"/>
              <a:ext cx="317" cy="153"/>
            </a:xfrm>
            <a:prstGeom prst="rect">
              <a:avLst/>
            </a:prstGeom>
            <a:solidFill>
              <a:schemeClr val="bg1"/>
            </a:solidFill>
            <a:ln w="9525">
              <a:noFill/>
            </a:ln>
          </p:spPr>
          <p:txBody>
            <a:bodyPr wrap="none" lIns="92075" tIns="46038" rIns="92075" bIns="46038">
              <a:spAutoFit/>
            </a:bodyPr>
            <a:p>
              <a:pPr defTabSz="824230" eaLnBrk="0" hangingPunct="0"/>
              <a:r>
                <a:rPr lang="en-US" altLang="zh-CN" sz="800" b="0">
                  <a:latin typeface="Comic Sans MS" panose="030F0702030302020204" pitchFamily="66" charset="0"/>
                  <a:ea typeface="宋体" panose="02010600030101010101" pitchFamily="2" charset="-122"/>
                </a:rPr>
                <a:t>Staging</a:t>
              </a:r>
              <a:endParaRPr lang="en-US" altLang="zh-CN" sz="800" b="0">
                <a:latin typeface="Comic Sans MS" panose="030F0702030302020204" pitchFamily="66" charset="0"/>
                <a:ea typeface="宋体" panose="02010600030101010101" pitchFamily="2" charset="-122"/>
              </a:endParaRPr>
            </a:p>
          </p:txBody>
        </p:sp>
      </p:grpSp>
      <p:grpSp>
        <p:nvGrpSpPr>
          <p:cNvPr id="173063" name="Group 17"/>
          <p:cNvGrpSpPr/>
          <p:nvPr/>
        </p:nvGrpSpPr>
        <p:grpSpPr>
          <a:xfrm>
            <a:off x="7221538" y="3819525"/>
            <a:ext cx="331787" cy="538163"/>
            <a:chOff x="4128" y="2832"/>
            <a:chExt cx="193" cy="385"/>
          </a:xfrm>
        </p:grpSpPr>
        <p:sp>
          <p:nvSpPr>
            <p:cNvPr id="173341" name="Freeform 18"/>
            <p:cNvSpPr/>
            <p:nvPr/>
          </p:nvSpPr>
          <p:spPr>
            <a:xfrm>
              <a:off x="4128" y="2832"/>
              <a:ext cx="193" cy="385"/>
            </a:xfrm>
            <a:custGeom>
              <a:avLst/>
              <a:gdLst>
                <a:gd name="txL" fmla="*/ 0 w 193"/>
                <a:gd name="txT" fmla="*/ 0 h 385"/>
                <a:gd name="txR" fmla="*/ 193 w 193"/>
                <a:gd name="txB" fmla="*/ 385 h 385"/>
              </a:gdLst>
              <a:ahLst/>
              <a:cxnLst>
                <a:cxn ang="0">
                  <a:pos x="0" y="0"/>
                </a:cxn>
                <a:cxn ang="0">
                  <a:pos x="192" y="0"/>
                </a:cxn>
                <a:cxn ang="0">
                  <a:pos x="192" y="384"/>
                </a:cxn>
                <a:cxn ang="0">
                  <a:pos x="0" y="384"/>
                </a:cxn>
              </a:cxnLst>
              <a:rect l="txL" t="txT" r="txR" b="txB"/>
              <a:pathLst>
                <a:path w="193" h="385">
                  <a:moveTo>
                    <a:pt x="0" y="0"/>
                  </a:moveTo>
                  <a:lnTo>
                    <a:pt x="192" y="0"/>
                  </a:lnTo>
                  <a:lnTo>
                    <a:pt x="192" y="384"/>
                  </a:lnTo>
                  <a:lnTo>
                    <a:pt x="0" y="384"/>
                  </a:lnTo>
                </a:path>
              </a:pathLst>
            </a:custGeom>
            <a:noFill/>
            <a:ln w="254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3342" name="Line 19"/>
            <p:cNvSpPr/>
            <p:nvPr/>
          </p:nvSpPr>
          <p:spPr>
            <a:xfrm>
              <a:off x="4128" y="3024"/>
              <a:ext cx="192" cy="0"/>
            </a:xfrm>
            <a:prstGeom prst="line">
              <a:avLst/>
            </a:prstGeom>
            <a:ln w="25400" cap="flat" cmpd="sng">
              <a:solidFill>
                <a:schemeClr val="tx1"/>
              </a:solidFill>
              <a:prstDash val="solid"/>
              <a:headEnd type="none" w="sm" len="sm"/>
              <a:tailEnd type="none" w="sm" len="sm"/>
            </a:ln>
          </p:spPr>
        </p:sp>
      </p:grpSp>
      <p:sp>
        <p:nvSpPr>
          <p:cNvPr id="173064" name="Rectangle 20"/>
          <p:cNvSpPr/>
          <p:nvPr/>
        </p:nvSpPr>
        <p:spPr>
          <a:xfrm>
            <a:off x="7281863" y="3895725"/>
            <a:ext cx="314325" cy="485775"/>
          </a:xfrm>
          <a:prstGeom prst="rect">
            <a:avLst/>
          </a:prstGeom>
          <a:noFill/>
          <a:ln w="9525">
            <a:noFill/>
          </a:ln>
        </p:spPr>
        <p:txBody>
          <a:bodyPr wrap="none" lIns="92075" tIns="46038" rIns="92075" bIns="46038">
            <a:spAutoFit/>
          </a:bodyPr>
          <a:p>
            <a:pPr>
              <a:lnSpc>
                <a:spcPct val="40000"/>
              </a:lnSpc>
            </a:pPr>
            <a:r>
              <a:rPr lang="en-US" altLang="zh-CN" sz="1600">
                <a:latin typeface="Comic Sans MS" panose="030F0702030302020204" pitchFamily="66" charset="0"/>
                <a:ea typeface="宋体" panose="02010600030101010101" pitchFamily="2" charset="-122"/>
              </a:rPr>
              <a:t>L</a:t>
            </a:r>
            <a:endParaRPr lang="en-US" altLang="zh-CN" sz="1600">
              <a:latin typeface="Comic Sans MS" panose="030F0702030302020204" pitchFamily="66" charset="0"/>
              <a:ea typeface="宋体" panose="02010600030101010101" pitchFamily="2" charset="-122"/>
            </a:endParaRPr>
          </a:p>
          <a:p>
            <a:pPr>
              <a:lnSpc>
                <a:spcPct val="40000"/>
              </a:lnSpc>
            </a:pPr>
            <a:endParaRPr lang="en-US" altLang="zh-CN" sz="1600">
              <a:latin typeface="Comic Sans MS" panose="030F0702030302020204" pitchFamily="66" charset="0"/>
              <a:ea typeface="宋体" panose="02010600030101010101" pitchFamily="2" charset="-122"/>
            </a:endParaRPr>
          </a:p>
          <a:p>
            <a:pPr>
              <a:lnSpc>
                <a:spcPct val="40000"/>
              </a:lnSpc>
            </a:pPr>
            <a:endParaRPr lang="en-US" altLang="zh-CN" sz="1600">
              <a:latin typeface="Comic Sans MS" panose="030F0702030302020204" pitchFamily="66" charset="0"/>
              <a:ea typeface="宋体" panose="02010600030101010101" pitchFamily="2" charset="-122"/>
            </a:endParaRPr>
          </a:p>
          <a:p>
            <a:pPr>
              <a:lnSpc>
                <a:spcPct val="40000"/>
              </a:lnSpc>
            </a:pPr>
            <a:r>
              <a:rPr lang="en-US" altLang="zh-CN" sz="1600">
                <a:latin typeface="Comic Sans MS" panose="030F0702030302020204" pitchFamily="66" charset="0"/>
                <a:ea typeface="宋体" panose="02010600030101010101" pitchFamily="2" charset="-122"/>
              </a:rPr>
              <a:t>R</a:t>
            </a:r>
            <a:endParaRPr lang="en-US" altLang="zh-CN" sz="1600">
              <a:latin typeface="Comic Sans MS" panose="030F0702030302020204" pitchFamily="66" charset="0"/>
              <a:ea typeface="宋体" panose="02010600030101010101" pitchFamily="2" charset="-122"/>
            </a:endParaRPr>
          </a:p>
        </p:txBody>
      </p:sp>
      <p:sp>
        <p:nvSpPr>
          <p:cNvPr id="173065" name="Rectangle 21"/>
          <p:cNvSpPr/>
          <p:nvPr/>
        </p:nvSpPr>
        <p:spPr>
          <a:xfrm>
            <a:off x="4592638" y="3836988"/>
            <a:ext cx="958850" cy="579437"/>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3066" name="Rectangle 22"/>
          <p:cNvSpPr/>
          <p:nvPr/>
        </p:nvSpPr>
        <p:spPr>
          <a:xfrm>
            <a:off x="4608513" y="3836988"/>
            <a:ext cx="863600" cy="166687"/>
          </a:xfrm>
          <a:prstGeom prst="rect">
            <a:avLst/>
          </a:prstGeom>
          <a:noFill/>
          <a:ln w="12700" cap="flat" cmpd="sng">
            <a:solidFill>
              <a:schemeClr val="tx1"/>
            </a:solidFill>
            <a:prstDash val="solid"/>
            <a:miter/>
            <a:headEnd type="none" w="med" len="med"/>
            <a:tailEnd type="none" w="med" len="med"/>
          </a:ln>
        </p:spPr>
        <p:txBody>
          <a:bodyPr lIns="30163" tIns="15875" rIns="30163" bIns="15875">
            <a:spAutoFit/>
          </a:bodyPr>
          <a:p>
            <a:pPr algn="ctr" defTabSz="100330"/>
            <a:r>
              <a:rPr lang="en-US" altLang="zh-CN" sz="800" b="0">
                <a:latin typeface="Comic Sans MS" panose="030F0702030302020204" pitchFamily="66" charset="0"/>
                <a:ea typeface="宋体" panose="02010600030101010101" pitchFamily="2" charset="-122"/>
              </a:rPr>
              <a:t>WELD + ASSY.</a:t>
            </a:r>
            <a:endParaRPr lang="en-US" altLang="zh-CN" sz="800" b="0">
              <a:latin typeface="Comic Sans MS" panose="030F0702030302020204" pitchFamily="66" charset="0"/>
              <a:ea typeface="宋体" panose="02010600030101010101" pitchFamily="2" charset="-122"/>
            </a:endParaRPr>
          </a:p>
        </p:txBody>
      </p:sp>
      <p:sp>
        <p:nvSpPr>
          <p:cNvPr id="173067" name="Line 23"/>
          <p:cNvSpPr/>
          <p:nvPr/>
        </p:nvSpPr>
        <p:spPr>
          <a:xfrm flipV="1">
            <a:off x="4576763" y="3962400"/>
            <a:ext cx="993775" cy="3175"/>
          </a:xfrm>
          <a:prstGeom prst="line">
            <a:avLst/>
          </a:prstGeom>
          <a:ln w="25400" cap="flat" cmpd="sng">
            <a:solidFill>
              <a:schemeClr val="tx1"/>
            </a:solidFill>
            <a:prstDash val="solid"/>
            <a:headEnd type="none" w="sm" len="sm"/>
            <a:tailEnd type="none" w="sm" len="sm"/>
          </a:ln>
        </p:spPr>
      </p:sp>
      <p:grpSp>
        <p:nvGrpSpPr>
          <p:cNvPr id="173068" name="Group 24"/>
          <p:cNvGrpSpPr/>
          <p:nvPr/>
        </p:nvGrpSpPr>
        <p:grpSpPr>
          <a:xfrm>
            <a:off x="4746625" y="4213225"/>
            <a:ext cx="95250" cy="77788"/>
            <a:chOff x="2689" y="3114"/>
            <a:chExt cx="55" cy="56"/>
          </a:xfrm>
        </p:grpSpPr>
        <p:sp>
          <p:nvSpPr>
            <p:cNvPr id="173338" name="Oval 25"/>
            <p:cNvSpPr/>
            <p:nvPr/>
          </p:nvSpPr>
          <p:spPr>
            <a:xfrm>
              <a:off x="2689" y="3114"/>
              <a:ext cx="55" cy="56"/>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3339" name="Rectangle 26"/>
            <p:cNvSpPr/>
            <p:nvPr/>
          </p:nvSpPr>
          <p:spPr>
            <a:xfrm>
              <a:off x="2689" y="3114"/>
              <a:ext cx="24" cy="56"/>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3340" name="Oval 27"/>
            <p:cNvSpPr/>
            <p:nvPr/>
          </p:nvSpPr>
          <p:spPr>
            <a:xfrm>
              <a:off x="2705" y="3129"/>
              <a:ext cx="24" cy="24"/>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grpSp>
        <p:nvGrpSpPr>
          <p:cNvPr id="173069" name="Group 28"/>
          <p:cNvGrpSpPr/>
          <p:nvPr/>
        </p:nvGrpSpPr>
        <p:grpSpPr>
          <a:xfrm>
            <a:off x="5019675" y="4081463"/>
            <a:ext cx="93663" cy="76200"/>
            <a:chOff x="2848" y="3019"/>
            <a:chExt cx="54" cy="55"/>
          </a:xfrm>
        </p:grpSpPr>
        <p:sp>
          <p:nvSpPr>
            <p:cNvPr id="173335" name="Oval 29"/>
            <p:cNvSpPr/>
            <p:nvPr/>
          </p:nvSpPr>
          <p:spPr>
            <a:xfrm>
              <a:off x="2848" y="3019"/>
              <a:ext cx="54" cy="55"/>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3336" name="Rectangle 30"/>
            <p:cNvSpPr/>
            <p:nvPr/>
          </p:nvSpPr>
          <p:spPr>
            <a:xfrm>
              <a:off x="2848" y="3019"/>
              <a:ext cx="54" cy="23"/>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3337" name="Oval 31"/>
            <p:cNvSpPr/>
            <p:nvPr/>
          </p:nvSpPr>
          <p:spPr>
            <a:xfrm>
              <a:off x="2863" y="3035"/>
              <a:ext cx="24" cy="24"/>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grpSp>
        <p:nvGrpSpPr>
          <p:cNvPr id="173070" name="Group 32"/>
          <p:cNvGrpSpPr/>
          <p:nvPr/>
        </p:nvGrpSpPr>
        <p:grpSpPr>
          <a:xfrm>
            <a:off x="5294313" y="4213225"/>
            <a:ext cx="92075" cy="77788"/>
            <a:chOff x="3006" y="3114"/>
            <a:chExt cx="55" cy="56"/>
          </a:xfrm>
        </p:grpSpPr>
        <p:sp>
          <p:nvSpPr>
            <p:cNvPr id="173332" name="Oval 33"/>
            <p:cNvSpPr/>
            <p:nvPr/>
          </p:nvSpPr>
          <p:spPr>
            <a:xfrm>
              <a:off x="3006" y="3114"/>
              <a:ext cx="55" cy="56"/>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3333" name="Rectangle 34"/>
            <p:cNvSpPr/>
            <p:nvPr/>
          </p:nvSpPr>
          <p:spPr>
            <a:xfrm>
              <a:off x="3038" y="3114"/>
              <a:ext cx="23" cy="56"/>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3334" name="Oval 35"/>
            <p:cNvSpPr/>
            <p:nvPr/>
          </p:nvSpPr>
          <p:spPr>
            <a:xfrm>
              <a:off x="3021" y="3129"/>
              <a:ext cx="24" cy="24"/>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73071" name="Freeform 36"/>
          <p:cNvSpPr/>
          <p:nvPr/>
        </p:nvSpPr>
        <p:spPr>
          <a:xfrm>
            <a:off x="4675188" y="4006850"/>
            <a:ext cx="790575" cy="355600"/>
          </a:xfrm>
          <a:custGeom>
            <a:avLst/>
            <a:gdLst>
              <a:gd name="txL" fmla="*/ 0 w 461"/>
              <a:gd name="txT" fmla="*/ 0 h 255"/>
              <a:gd name="txR" fmla="*/ 461 w 461"/>
              <a:gd name="txB" fmla="*/ 255 h 255"/>
            </a:gdLst>
            <a:ahLst/>
            <a:cxnLst>
              <a:cxn ang="0">
                <a:pos x="0" y="493942401"/>
              </a:cxn>
              <a:cxn ang="0">
                <a:pos x="0" y="0"/>
              </a:cxn>
              <a:cxn ang="0">
                <a:pos x="1358267494" y="0"/>
              </a:cxn>
              <a:cxn ang="0">
                <a:pos x="1358267494" y="493942401"/>
              </a:cxn>
              <a:cxn ang="0">
                <a:pos x="1216533934" y="493942401"/>
              </a:cxn>
              <a:cxn ang="0">
                <a:pos x="1216533934" y="91398983"/>
              </a:cxn>
              <a:cxn ang="0">
                <a:pos x="138779757" y="91398983"/>
              </a:cxn>
              <a:cxn ang="0">
                <a:pos x="138779757" y="493942401"/>
              </a:cxn>
              <a:cxn ang="0">
                <a:pos x="0" y="493942401"/>
              </a:cxn>
            </a:cxnLst>
            <a:rect l="txL" t="txT" r="txR" b="txB"/>
            <a:pathLst>
              <a:path w="461" h="255">
                <a:moveTo>
                  <a:pt x="0" y="254"/>
                </a:moveTo>
                <a:lnTo>
                  <a:pt x="0" y="0"/>
                </a:lnTo>
                <a:lnTo>
                  <a:pt x="460" y="0"/>
                </a:lnTo>
                <a:lnTo>
                  <a:pt x="460" y="254"/>
                </a:lnTo>
                <a:lnTo>
                  <a:pt x="412" y="254"/>
                </a:lnTo>
                <a:lnTo>
                  <a:pt x="412" y="47"/>
                </a:lnTo>
                <a:lnTo>
                  <a:pt x="47" y="47"/>
                </a:lnTo>
                <a:lnTo>
                  <a:pt x="47" y="254"/>
                </a:lnTo>
                <a:lnTo>
                  <a:pt x="0" y="254"/>
                </a:lnTo>
              </a:path>
            </a:pathLst>
          </a:custGeom>
          <a:solidFill>
            <a:schemeClr val="bg1"/>
          </a:solidFill>
          <a:ln w="127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3072" name="Rectangle 37"/>
          <p:cNvSpPr/>
          <p:nvPr/>
        </p:nvSpPr>
        <p:spPr>
          <a:xfrm>
            <a:off x="4584700" y="4505325"/>
            <a:ext cx="977900" cy="777875"/>
          </a:xfrm>
          <a:prstGeom prst="rect">
            <a:avLst/>
          </a:prstGeom>
          <a:solidFill>
            <a:schemeClr val="bg1"/>
          </a:solidFill>
          <a:ln w="12700" cap="flat" cmpd="sng">
            <a:solidFill>
              <a:schemeClr val="tx1"/>
            </a:solidFill>
            <a:prstDash val="solid"/>
            <a:miter/>
            <a:headEnd type="none" w="med" len="med"/>
            <a:tailEnd type="none" w="med" len="med"/>
          </a:ln>
        </p:spPr>
        <p:txBody>
          <a:bodyPr lIns="30163" tIns="15875" rIns="30163" bIns="15875">
            <a:spAutoFit/>
          </a:bodyPr>
          <a:p>
            <a:pPr algn="ctr" defTabSz="100330"/>
            <a:r>
              <a:rPr lang="en-US" altLang="zh-CN" sz="800" b="0" err="1">
                <a:latin typeface="Comic Sans MS" panose="030F0702030302020204" pitchFamily="66" charset="0"/>
                <a:ea typeface="宋体" panose="02010600030101010101" pitchFamily="2" charset="-122"/>
              </a:rPr>
              <a:t>Takt</a:t>
            </a:r>
            <a:r>
              <a:rPr lang="en-US" altLang="zh-CN" sz="800" b="0">
                <a:latin typeface="Comic Sans MS" panose="030F0702030302020204" pitchFamily="66" charset="0"/>
                <a:ea typeface="宋体" panose="02010600030101010101" pitchFamily="2" charset="-122"/>
              </a:rPr>
              <a:t> = 60 sec.</a:t>
            </a:r>
            <a:endParaRPr lang="en-US" altLang="zh-CN" sz="800" b="0">
              <a:latin typeface="Comic Sans MS" panose="030F0702030302020204" pitchFamily="66" charset="0"/>
              <a:ea typeface="宋体" panose="02010600030101010101" pitchFamily="2" charset="-122"/>
            </a:endParaRPr>
          </a:p>
          <a:p>
            <a:pPr algn="ctr" defTabSz="100330"/>
            <a:r>
              <a:rPr lang="en-US" altLang="zh-CN" sz="800" b="0">
                <a:latin typeface="Comic Sans MS" panose="030F0702030302020204" pitchFamily="66" charset="0"/>
                <a:ea typeface="宋体" panose="02010600030101010101" pitchFamily="2" charset="-122"/>
              </a:rPr>
              <a:t>C/O = 0</a:t>
            </a:r>
            <a:endParaRPr lang="en-US" altLang="zh-CN" sz="800" b="0">
              <a:latin typeface="Comic Sans MS" panose="030F0702030302020204" pitchFamily="66" charset="0"/>
              <a:ea typeface="宋体" panose="02010600030101010101" pitchFamily="2" charset="-122"/>
            </a:endParaRPr>
          </a:p>
          <a:p>
            <a:pPr algn="ctr" defTabSz="100330"/>
            <a:r>
              <a:rPr lang="en-US" altLang="zh-CN" sz="800" b="0">
                <a:latin typeface="Comic Sans MS" panose="030F0702030302020204" pitchFamily="66" charset="0"/>
                <a:ea typeface="宋体" panose="02010600030101010101" pitchFamily="2" charset="-122"/>
              </a:rPr>
              <a:t>Uptime = 100%</a:t>
            </a:r>
            <a:endParaRPr lang="en-US" altLang="zh-CN" sz="800" b="0">
              <a:latin typeface="Comic Sans MS" panose="030F0702030302020204" pitchFamily="66" charset="0"/>
              <a:ea typeface="宋体" panose="02010600030101010101" pitchFamily="2" charset="-122"/>
            </a:endParaRPr>
          </a:p>
          <a:p>
            <a:pPr algn="ctr" defTabSz="1003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a:p>
            <a:pPr algn="ctr" defTabSz="100330"/>
            <a:r>
              <a:rPr lang="en-US" altLang="zh-CN" sz="800" b="0">
                <a:latin typeface="Comic Sans MS" panose="030F0702030302020204" pitchFamily="66" charset="0"/>
                <a:ea typeface="宋体" panose="02010600030101010101" pitchFamily="2" charset="-122"/>
              </a:rPr>
              <a:t>Total work content &lt; 168 sec.</a:t>
            </a:r>
            <a:endParaRPr lang="en-US" altLang="zh-CN" sz="800" b="0">
              <a:latin typeface="Comic Sans MS" panose="030F0702030302020204" pitchFamily="66" charset="0"/>
              <a:ea typeface="宋体" panose="02010600030101010101" pitchFamily="2" charset="-122"/>
            </a:endParaRPr>
          </a:p>
        </p:txBody>
      </p:sp>
      <p:sp>
        <p:nvSpPr>
          <p:cNvPr id="173073" name="Line 38"/>
          <p:cNvSpPr/>
          <p:nvPr/>
        </p:nvSpPr>
        <p:spPr>
          <a:xfrm>
            <a:off x="4592638" y="4616450"/>
            <a:ext cx="974725" cy="3175"/>
          </a:xfrm>
          <a:prstGeom prst="line">
            <a:avLst/>
          </a:prstGeom>
          <a:ln w="12700" cap="flat" cmpd="sng">
            <a:solidFill>
              <a:schemeClr val="tx1"/>
            </a:solidFill>
            <a:prstDash val="solid"/>
            <a:headEnd type="none" w="sm" len="sm"/>
            <a:tailEnd type="none" w="sm" len="sm"/>
          </a:ln>
        </p:spPr>
      </p:sp>
      <p:sp>
        <p:nvSpPr>
          <p:cNvPr id="173074" name="Line 39"/>
          <p:cNvSpPr/>
          <p:nvPr/>
        </p:nvSpPr>
        <p:spPr>
          <a:xfrm>
            <a:off x="4578350" y="4724400"/>
            <a:ext cx="990600" cy="0"/>
          </a:xfrm>
          <a:prstGeom prst="line">
            <a:avLst/>
          </a:prstGeom>
          <a:ln w="12700" cap="flat" cmpd="sng">
            <a:solidFill>
              <a:schemeClr val="tx1"/>
            </a:solidFill>
            <a:prstDash val="solid"/>
            <a:headEnd type="none" w="sm" len="sm"/>
            <a:tailEnd type="none" w="sm" len="sm"/>
          </a:ln>
        </p:spPr>
      </p:sp>
      <p:sp>
        <p:nvSpPr>
          <p:cNvPr id="173075" name="Line 40"/>
          <p:cNvSpPr/>
          <p:nvPr/>
        </p:nvSpPr>
        <p:spPr>
          <a:xfrm>
            <a:off x="4578350" y="4838700"/>
            <a:ext cx="990600" cy="1588"/>
          </a:xfrm>
          <a:prstGeom prst="line">
            <a:avLst/>
          </a:prstGeom>
          <a:ln w="12700" cap="flat" cmpd="sng">
            <a:solidFill>
              <a:schemeClr val="tx1"/>
            </a:solidFill>
            <a:prstDash val="solid"/>
            <a:headEnd type="none" w="sm" len="sm"/>
            <a:tailEnd type="none" w="sm" len="sm"/>
          </a:ln>
        </p:spPr>
      </p:sp>
      <p:sp>
        <p:nvSpPr>
          <p:cNvPr id="173076" name="Freeform 41"/>
          <p:cNvSpPr/>
          <p:nvPr/>
        </p:nvSpPr>
        <p:spPr>
          <a:xfrm>
            <a:off x="5240338" y="3149600"/>
            <a:ext cx="2065337" cy="804863"/>
          </a:xfrm>
          <a:custGeom>
            <a:avLst/>
            <a:gdLst>
              <a:gd name="txL" fmla="*/ 0 w 1201"/>
              <a:gd name="txT" fmla="*/ 0 h 577"/>
              <a:gd name="txR" fmla="*/ 1201 w 1201"/>
              <a:gd name="txB" fmla="*/ 577 h 577"/>
            </a:gdLst>
            <a:ahLst/>
            <a:cxnLst>
              <a:cxn ang="0">
                <a:pos x="2147483647" y="1120765325"/>
              </a:cxn>
              <a:cxn ang="0">
                <a:pos x="2147483647" y="466985116"/>
              </a:cxn>
              <a:cxn ang="0">
                <a:pos x="2147483647" y="0"/>
              </a:cxn>
              <a:cxn ang="0">
                <a:pos x="0" y="0"/>
              </a:cxn>
              <a:cxn ang="0">
                <a:pos x="0" y="933971627"/>
              </a:cxn>
            </a:cxnLst>
            <a:rect l="txL" t="txT" r="txR" b="txB"/>
            <a:pathLst>
              <a:path w="1201" h="577">
                <a:moveTo>
                  <a:pt x="1200" y="576"/>
                </a:moveTo>
                <a:lnTo>
                  <a:pt x="1200" y="240"/>
                </a:lnTo>
                <a:lnTo>
                  <a:pt x="864" y="0"/>
                </a:lnTo>
                <a:lnTo>
                  <a:pt x="0" y="0"/>
                </a:lnTo>
                <a:lnTo>
                  <a:pt x="0" y="480"/>
                </a:lnTo>
              </a:path>
            </a:pathLst>
          </a:custGeom>
          <a:noFill/>
          <a:ln w="12700" cap="rnd" cmpd="sng">
            <a:solidFill>
              <a:schemeClr val="tx1"/>
            </a:solidFill>
            <a:prstDash val="dash"/>
            <a:round/>
            <a:headEnd type="none" w="sm" len="sm"/>
            <a:tailEnd type="stealth" w="med" len="lg"/>
          </a:ln>
        </p:spPr>
        <p:txBody>
          <a:bodyPr/>
          <a:p>
            <a:endParaRPr lang="zh-CN" altLang="en-US" dirty="0">
              <a:latin typeface="Arial" panose="020B0604020202020204" pitchFamily="34" charset="0"/>
              <a:ea typeface="宋体" panose="02010600030101010101" pitchFamily="2" charset="-122"/>
            </a:endParaRPr>
          </a:p>
        </p:txBody>
      </p:sp>
      <p:sp>
        <p:nvSpPr>
          <p:cNvPr id="173077" name="Rectangle 42"/>
          <p:cNvSpPr/>
          <p:nvPr/>
        </p:nvSpPr>
        <p:spPr>
          <a:xfrm>
            <a:off x="1647825" y="3825875"/>
            <a:ext cx="963613" cy="519113"/>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3078" name="Rectangle 43"/>
          <p:cNvSpPr/>
          <p:nvPr/>
        </p:nvSpPr>
        <p:spPr>
          <a:xfrm>
            <a:off x="1677988" y="3835400"/>
            <a:ext cx="898525" cy="152400"/>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STAMPING</a:t>
            </a:r>
            <a:endParaRPr lang="en-US" altLang="zh-CN" sz="800" b="0">
              <a:latin typeface="Comic Sans MS" panose="030F0702030302020204" pitchFamily="66" charset="0"/>
              <a:ea typeface="宋体" panose="02010600030101010101" pitchFamily="2" charset="-122"/>
            </a:endParaRPr>
          </a:p>
        </p:txBody>
      </p:sp>
      <p:sp>
        <p:nvSpPr>
          <p:cNvPr id="173079" name="Line 44"/>
          <p:cNvSpPr/>
          <p:nvPr/>
        </p:nvSpPr>
        <p:spPr>
          <a:xfrm flipV="1">
            <a:off x="1635125" y="3960813"/>
            <a:ext cx="987425" cy="3175"/>
          </a:xfrm>
          <a:prstGeom prst="line">
            <a:avLst/>
          </a:prstGeom>
          <a:ln w="25400" cap="flat" cmpd="sng">
            <a:solidFill>
              <a:schemeClr val="tx1"/>
            </a:solidFill>
            <a:prstDash val="solid"/>
            <a:headEnd type="none" w="sm" len="sm"/>
            <a:tailEnd type="none" w="sm" len="sm"/>
          </a:ln>
        </p:spPr>
      </p:sp>
      <p:sp>
        <p:nvSpPr>
          <p:cNvPr id="173080" name="Rectangle 45"/>
          <p:cNvSpPr/>
          <p:nvPr/>
        </p:nvSpPr>
        <p:spPr>
          <a:xfrm>
            <a:off x="1860550" y="4059238"/>
            <a:ext cx="469900" cy="214312"/>
          </a:xfrm>
          <a:prstGeom prst="rect">
            <a:avLst/>
          </a:prstGeom>
          <a:noFill/>
          <a:ln w="9525">
            <a:noFill/>
          </a:ln>
        </p:spPr>
        <p:txBody>
          <a:bodyPr wrap="none" lIns="92075" tIns="46038" rIns="92075" bIns="46038">
            <a:spAutoFit/>
          </a:bodyPr>
          <a:p>
            <a:pPr defTabSz="824230" eaLnBrk="0" hangingPunct="0"/>
            <a:r>
              <a:rPr lang="en-US" altLang="zh-CN" sz="800" b="0">
                <a:latin typeface="Comic Sans MS" panose="030F0702030302020204" pitchFamily="66" charset="0"/>
                <a:ea typeface="宋体" panose="02010600030101010101" pitchFamily="2" charset="-122"/>
              </a:rPr>
              <a:t>200 T</a:t>
            </a:r>
            <a:endParaRPr lang="en-US" altLang="zh-CN" sz="800" b="0">
              <a:latin typeface="Comic Sans MS" panose="030F0702030302020204" pitchFamily="66" charset="0"/>
              <a:ea typeface="宋体" panose="02010600030101010101" pitchFamily="2" charset="-122"/>
            </a:endParaRPr>
          </a:p>
        </p:txBody>
      </p:sp>
      <p:grpSp>
        <p:nvGrpSpPr>
          <p:cNvPr id="173081" name="Group 46"/>
          <p:cNvGrpSpPr/>
          <p:nvPr/>
        </p:nvGrpSpPr>
        <p:grpSpPr>
          <a:xfrm>
            <a:off x="3411538" y="3825875"/>
            <a:ext cx="334962" cy="812800"/>
            <a:chOff x="1913" y="2837"/>
            <a:chExt cx="194" cy="581"/>
          </a:xfrm>
        </p:grpSpPr>
        <p:grpSp>
          <p:nvGrpSpPr>
            <p:cNvPr id="173328" name="Group 47"/>
            <p:cNvGrpSpPr/>
            <p:nvPr/>
          </p:nvGrpSpPr>
          <p:grpSpPr>
            <a:xfrm>
              <a:off x="1914" y="2837"/>
              <a:ext cx="193" cy="385"/>
              <a:chOff x="1914" y="2837"/>
              <a:chExt cx="193" cy="385"/>
            </a:xfrm>
          </p:grpSpPr>
          <p:sp>
            <p:nvSpPr>
              <p:cNvPr id="173330" name="Freeform 48"/>
              <p:cNvSpPr/>
              <p:nvPr/>
            </p:nvSpPr>
            <p:spPr>
              <a:xfrm>
                <a:off x="1914" y="2837"/>
                <a:ext cx="193" cy="385"/>
              </a:xfrm>
              <a:custGeom>
                <a:avLst/>
                <a:gdLst>
                  <a:gd name="txL" fmla="*/ 0 w 193"/>
                  <a:gd name="txT" fmla="*/ 0 h 385"/>
                  <a:gd name="txR" fmla="*/ 193 w 193"/>
                  <a:gd name="txB" fmla="*/ 385 h 385"/>
                </a:gdLst>
                <a:ahLst/>
                <a:cxnLst>
                  <a:cxn ang="0">
                    <a:pos x="0" y="0"/>
                  </a:cxn>
                  <a:cxn ang="0">
                    <a:pos x="192" y="0"/>
                  </a:cxn>
                  <a:cxn ang="0">
                    <a:pos x="192" y="384"/>
                  </a:cxn>
                  <a:cxn ang="0">
                    <a:pos x="0" y="384"/>
                  </a:cxn>
                </a:cxnLst>
                <a:rect l="txL" t="txT" r="txR" b="txB"/>
                <a:pathLst>
                  <a:path w="193" h="385">
                    <a:moveTo>
                      <a:pt x="0" y="0"/>
                    </a:moveTo>
                    <a:lnTo>
                      <a:pt x="192" y="0"/>
                    </a:lnTo>
                    <a:lnTo>
                      <a:pt x="192" y="384"/>
                    </a:lnTo>
                    <a:lnTo>
                      <a:pt x="0" y="384"/>
                    </a:lnTo>
                  </a:path>
                </a:pathLst>
              </a:custGeom>
              <a:noFill/>
              <a:ln w="254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3331" name="Line 49"/>
              <p:cNvSpPr/>
              <p:nvPr/>
            </p:nvSpPr>
            <p:spPr>
              <a:xfrm>
                <a:off x="1914" y="3029"/>
                <a:ext cx="192" cy="0"/>
              </a:xfrm>
              <a:prstGeom prst="line">
                <a:avLst/>
              </a:prstGeom>
              <a:ln w="25400" cap="flat" cmpd="sng">
                <a:solidFill>
                  <a:schemeClr val="tx1"/>
                </a:solidFill>
                <a:prstDash val="solid"/>
                <a:headEnd type="none" w="sm" len="sm"/>
                <a:tailEnd type="none" w="sm" len="sm"/>
              </a:ln>
            </p:spPr>
          </p:sp>
        </p:grpSp>
        <p:sp>
          <p:nvSpPr>
            <p:cNvPr id="173329" name="Freeform 50"/>
            <p:cNvSpPr/>
            <p:nvPr/>
          </p:nvSpPr>
          <p:spPr>
            <a:xfrm>
              <a:off x="1913" y="3225"/>
              <a:ext cx="193" cy="193"/>
            </a:xfrm>
            <a:custGeom>
              <a:avLst/>
              <a:gdLst>
                <a:gd name="txL" fmla="*/ 0 w 193"/>
                <a:gd name="txT" fmla="*/ 0 h 193"/>
                <a:gd name="txR" fmla="*/ 193 w 193"/>
                <a:gd name="txB" fmla="*/ 193 h 193"/>
              </a:gdLst>
              <a:ahLst/>
              <a:cxnLst>
                <a:cxn ang="0">
                  <a:pos x="192" y="0"/>
                </a:cxn>
                <a:cxn ang="0">
                  <a:pos x="192" y="192"/>
                </a:cxn>
                <a:cxn ang="0">
                  <a:pos x="0" y="192"/>
                </a:cxn>
              </a:cxnLst>
              <a:rect l="txL" t="txT" r="txR" b="txB"/>
              <a:pathLst>
                <a:path w="193" h="193">
                  <a:moveTo>
                    <a:pt x="192" y="0"/>
                  </a:moveTo>
                  <a:lnTo>
                    <a:pt x="192" y="192"/>
                  </a:lnTo>
                  <a:lnTo>
                    <a:pt x="0" y="192"/>
                  </a:lnTo>
                </a:path>
              </a:pathLst>
            </a:custGeom>
            <a:noFill/>
            <a:ln w="254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sp>
        <p:nvSpPr>
          <p:cNvPr id="173082" name="Freeform 51"/>
          <p:cNvSpPr/>
          <p:nvPr/>
        </p:nvSpPr>
        <p:spPr>
          <a:xfrm>
            <a:off x="1570038" y="2689225"/>
            <a:ext cx="352425" cy="484188"/>
          </a:xfrm>
          <a:custGeom>
            <a:avLst/>
            <a:gdLst>
              <a:gd name="txL" fmla="*/ 0 w 205"/>
              <a:gd name="txT" fmla="*/ 0 h 347"/>
              <a:gd name="txR" fmla="*/ 205 w 205"/>
              <a:gd name="txB" fmla="*/ 347 h 347"/>
            </a:gdLst>
            <a:ahLst/>
            <a:cxnLst>
              <a:cxn ang="0">
                <a:pos x="0" y="192754285"/>
              </a:cxn>
              <a:cxn ang="0">
                <a:pos x="0" y="673667307"/>
              </a:cxn>
              <a:cxn ang="0">
                <a:pos x="602914972" y="673667307"/>
              </a:cxn>
              <a:cxn ang="0">
                <a:pos x="602914972" y="0"/>
              </a:cxn>
              <a:cxn ang="0">
                <a:pos x="171416084" y="0"/>
              </a:cxn>
              <a:cxn ang="0">
                <a:pos x="0" y="192754285"/>
              </a:cxn>
            </a:cxnLst>
            <a:rect l="txL" t="txT" r="txR" b="txB"/>
            <a:pathLst>
              <a:path w="205" h="347">
                <a:moveTo>
                  <a:pt x="0" y="99"/>
                </a:moveTo>
                <a:lnTo>
                  <a:pt x="0" y="346"/>
                </a:lnTo>
                <a:lnTo>
                  <a:pt x="204" y="346"/>
                </a:lnTo>
                <a:lnTo>
                  <a:pt x="204" y="0"/>
                </a:lnTo>
                <a:lnTo>
                  <a:pt x="58" y="0"/>
                </a:lnTo>
                <a:lnTo>
                  <a:pt x="0" y="99"/>
                </a:lnTo>
              </a:path>
            </a:pathLst>
          </a:custGeom>
          <a:pattFill prst="dkUpDiag">
            <a:fgClr>
              <a:schemeClr val="bg1"/>
            </a:fgClr>
            <a:bgClr>
              <a:schemeClr val="accent2"/>
            </a:bgClr>
          </a:pattFill>
          <a:ln w="127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3083" name="Rectangle 52"/>
          <p:cNvSpPr/>
          <p:nvPr/>
        </p:nvSpPr>
        <p:spPr>
          <a:xfrm rot="-5400000">
            <a:off x="1482725" y="2740025"/>
            <a:ext cx="506413" cy="336550"/>
          </a:xfrm>
          <a:prstGeom prst="rect">
            <a:avLst/>
          </a:prstGeom>
          <a:noFill/>
          <a:ln w="9525">
            <a:noFill/>
          </a:ln>
        </p:spPr>
        <p:txBody>
          <a:bodyPr wrap="none" lIns="92075" tIns="46038" rIns="92075" bIns="46038">
            <a:spAutoFit/>
          </a:bodyPr>
          <a:p>
            <a:r>
              <a:rPr lang="en-US" altLang="zh-CN" sz="1600" b="0">
                <a:latin typeface="Comic Sans MS" panose="030F0702030302020204" pitchFamily="66" charset="0"/>
                <a:ea typeface="宋体" panose="02010600030101010101" pitchFamily="2" charset="-122"/>
              </a:rPr>
              <a:t>coil</a:t>
            </a:r>
            <a:endParaRPr lang="en-US" altLang="zh-CN" sz="1600" b="0">
              <a:latin typeface="Comic Sans MS" panose="030F0702030302020204" pitchFamily="66" charset="0"/>
              <a:ea typeface="宋体" panose="02010600030101010101" pitchFamily="2" charset="-122"/>
            </a:endParaRPr>
          </a:p>
        </p:txBody>
      </p:sp>
      <p:sp>
        <p:nvSpPr>
          <p:cNvPr id="173084" name="Line 53"/>
          <p:cNvSpPr/>
          <p:nvPr/>
        </p:nvSpPr>
        <p:spPr>
          <a:xfrm flipV="1">
            <a:off x="1200150" y="3276600"/>
            <a:ext cx="447675" cy="552450"/>
          </a:xfrm>
          <a:prstGeom prst="line">
            <a:avLst/>
          </a:prstGeom>
          <a:ln w="12700" cap="flat" cmpd="sng">
            <a:solidFill>
              <a:schemeClr val="tx1"/>
            </a:solidFill>
            <a:prstDash val="dash"/>
            <a:headEnd type="none" w="sm" len="sm"/>
            <a:tailEnd type="stealth" w="med" len="lg"/>
          </a:ln>
        </p:spPr>
      </p:sp>
      <p:sp>
        <p:nvSpPr>
          <p:cNvPr id="173085" name="Line 54"/>
          <p:cNvSpPr/>
          <p:nvPr/>
        </p:nvSpPr>
        <p:spPr>
          <a:xfrm flipV="1">
            <a:off x="2017713" y="1803400"/>
            <a:ext cx="2435225" cy="917575"/>
          </a:xfrm>
          <a:prstGeom prst="line">
            <a:avLst/>
          </a:prstGeom>
          <a:ln w="12700" cap="flat" cmpd="sng">
            <a:solidFill>
              <a:schemeClr val="tx1"/>
            </a:solidFill>
            <a:prstDash val="dash"/>
            <a:headEnd type="none" w="sm" len="sm"/>
            <a:tailEnd type="stealth" w="med" len="lg"/>
          </a:ln>
        </p:spPr>
      </p:sp>
      <p:sp>
        <p:nvSpPr>
          <p:cNvPr id="173086" name="Freeform 55"/>
          <p:cNvSpPr/>
          <p:nvPr/>
        </p:nvSpPr>
        <p:spPr>
          <a:xfrm>
            <a:off x="2863850" y="2159000"/>
            <a:ext cx="596900" cy="285750"/>
          </a:xfrm>
          <a:custGeom>
            <a:avLst/>
            <a:gdLst>
              <a:gd name="txL" fmla="*/ 0 w 347"/>
              <a:gd name="txT" fmla="*/ 0 h 205"/>
              <a:gd name="txR" fmla="*/ 347 w 347"/>
              <a:gd name="txB" fmla="*/ 205 h 205"/>
            </a:gdLst>
            <a:ahLst/>
            <a:cxnLst>
              <a:cxn ang="0">
                <a:pos x="730872185" y="0"/>
              </a:cxn>
              <a:cxn ang="0">
                <a:pos x="0" y="0"/>
              </a:cxn>
              <a:cxn ang="0">
                <a:pos x="0" y="396364578"/>
              </a:cxn>
              <a:cxn ang="0">
                <a:pos x="1023812583" y="396364578"/>
              </a:cxn>
              <a:cxn ang="0">
                <a:pos x="1023812583" y="112691447"/>
              </a:cxn>
              <a:cxn ang="0">
                <a:pos x="730872185" y="0"/>
              </a:cxn>
            </a:cxnLst>
            <a:rect l="txL" t="txT" r="txR" b="txB"/>
            <a:pathLst>
              <a:path w="347" h="205">
                <a:moveTo>
                  <a:pt x="247" y="0"/>
                </a:moveTo>
                <a:lnTo>
                  <a:pt x="0" y="0"/>
                </a:lnTo>
                <a:lnTo>
                  <a:pt x="0" y="204"/>
                </a:lnTo>
                <a:lnTo>
                  <a:pt x="346" y="204"/>
                </a:lnTo>
                <a:lnTo>
                  <a:pt x="346" y="58"/>
                </a:lnTo>
                <a:lnTo>
                  <a:pt x="247" y="0"/>
                </a:lnTo>
              </a:path>
            </a:pathLst>
          </a:custGeom>
          <a:pattFill prst="dkUpDiag">
            <a:fgClr>
              <a:schemeClr val="bg1"/>
            </a:fgClr>
            <a:bgClr>
              <a:schemeClr val="accent2"/>
            </a:bgClr>
          </a:pattFill>
          <a:ln w="127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3087" name="Rectangle 56"/>
          <p:cNvSpPr/>
          <p:nvPr/>
        </p:nvSpPr>
        <p:spPr>
          <a:xfrm>
            <a:off x="2870200" y="2160588"/>
            <a:ext cx="508000" cy="336550"/>
          </a:xfrm>
          <a:prstGeom prst="rect">
            <a:avLst/>
          </a:prstGeom>
          <a:noFill/>
          <a:ln w="9525">
            <a:noFill/>
          </a:ln>
        </p:spPr>
        <p:txBody>
          <a:bodyPr wrap="none" lIns="92075" tIns="46038" rIns="92075" bIns="46038">
            <a:spAutoFit/>
          </a:bodyPr>
          <a:p>
            <a:r>
              <a:rPr lang="en-US" altLang="zh-CN" sz="1600" b="0">
                <a:latin typeface="Comic Sans MS" panose="030F0702030302020204" pitchFamily="66" charset="0"/>
                <a:ea typeface="宋体" panose="02010600030101010101" pitchFamily="2" charset="-122"/>
              </a:rPr>
              <a:t>coil</a:t>
            </a:r>
            <a:endParaRPr lang="en-US" altLang="zh-CN" sz="1600" b="0">
              <a:latin typeface="Comic Sans MS" panose="030F0702030302020204" pitchFamily="66" charset="0"/>
              <a:ea typeface="宋体" panose="02010600030101010101" pitchFamily="2" charset="-122"/>
            </a:endParaRPr>
          </a:p>
        </p:txBody>
      </p:sp>
      <p:sp>
        <p:nvSpPr>
          <p:cNvPr id="173088" name="Freeform 57"/>
          <p:cNvSpPr/>
          <p:nvPr/>
        </p:nvSpPr>
        <p:spPr>
          <a:xfrm>
            <a:off x="3589338" y="3551238"/>
            <a:ext cx="1239837" cy="671512"/>
          </a:xfrm>
          <a:custGeom>
            <a:avLst/>
            <a:gdLst>
              <a:gd name="txL" fmla="*/ 0 w 721"/>
              <a:gd name="txT" fmla="*/ 0 h 481"/>
              <a:gd name="txR" fmla="*/ 721 w 721"/>
              <a:gd name="txB" fmla="*/ 481 h 481"/>
            </a:gdLst>
            <a:ahLst/>
            <a:cxnLst>
              <a:cxn ang="0">
                <a:pos x="2129075405" y="374212357"/>
              </a:cxn>
              <a:cxn ang="0">
                <a:pos x="2129075405" y="0"/>
              </a:cxn>
              <a:cxn ang="0">
                <a:pos x="0" y="0"/>
              </a:cxn>
              <a:cxn ang="0">
                <a:pos x="0" y="935532202"/>
              </a:cxn>
              <a:cxn ang="0">
                <a:pos x="1419384606" y="935532202"/>
              </a:cxn>
            </a:cxnLst>
            <a:rect l="txL" t="txT" r="txR" b="txB"/>
            <a:pathLst>
              <a:path w="721" h="481">
                <a:moveTo>
                  <a:pt x="720" y="192"/>
                </a:moveTo>
                <a:lnTo>
                  <a:pt x="720" y="0"/>
                </a:lnTo>
                <a:lnTo>
                  <a:pt x="0" y="0"/>
                </a:lnTo>
                <a:lnTo>
                  <a:pt x="0" y="480"/>
                </a:lnTo>
                <a:lnTo>
                  <a:pt x="480" y="480"/>
                </a:lnTo>
              </a:path>
            </a:pathLst>
          </a:custGeom>
          <a:noFill/>
          <a:ln w="12700" cap="rnd" cmpd="sng">
            <a:solidFill>
              <a:schemeClr val="tx1"/>
            </a:solidFill>
            <a:prstDash val="dash"/>
            <a:round/>
            <a:headEnd type="none" w="sm" len="sm"/>
            <a:tailEnd type="stealth" w="med" len="lg"/>
          </a:ln>
        </p:spPr>
        <p:txBody>
          <a:bodyPr/>
          <a:p>
            <a:endParaRPr lang="zh-CN" altLang="en-US" dirty="0">
              <a:latin typeface="Arial" panose="020B0604020202020204" pitchFamily="34" charset="0"/>
              <a:ea typeface="宋体" panose="02010600030101010101" pitchFamily="2" charset="-122"/>
            </a:endParaRPr>
          </a:p>
        </p:txBody>
      </p:sp>
      <p:sp>
        <p:nvSpPr>
          <p:cNvPr id="173089" name="Freeform 58"/>
          <p:cNvSpPr/>
          <p:nvPr/>
        </p:nvSpPr>
        <p:spPr>
          <a:xfrm>
            <a:off x="3937000" y="3403600"/>
            <a:ext cx="596900" cy="282575"/>
          </a:xfrm>
          <a:custGeom>
            <a:avLst/>
            <a:gdLst>
              <a:gd name="txL" fmla="*/ 0 w 347"/>
              <a:gd name="txT" fmla="*/ 0 h 203"/>
              <a:gd name="txR" fmla="*/ 347 w 347"/>
              <a:gd name="txB" fmla="*/ 203 h 203"/>
            </a:gdLst>
            <a:ahLst/>
            <a:cxnLst>
              <a:cxn ang="0">
                <a:pos x="730872185" y="0"/>
              </a:cxn>
              <a:cxn ang="0">
                <a:pos x="0" y="0"/>
              </a:cxn>
              <a:cxn ang="0">
                <a:pos x="0" y="391405407"/>
              </a:cxn>
              <a:cxn ang="0">
                <a:pos x="1023812583" y="391405407"/>
              </a:cxn>
              <a:cxn ang="0">
                <a:pos x="1023812583" y="110446467"/>
              </a:cxn>
              <a:cxn ang="0">
                <a:pos x="730872185" y="0"/>
              </a:cxn>
            </a:cxnLst>
            <a:rect l="txL" t="txT" r="txR" b="txB"/>
            <a:pathLst>
              <a:path w="347" h="203">
                <a:moveTo>
                  <a:pt x="247" y="0"/>
                </a:moveTo>
                <a:lnTo>
                  <a:pt x="0" y="0"/>
                </a:lnTo>
                <a:lnTo>
                  <a:pt x="0" y="202"/>
                </a:lnTo>
                <a:lnTo>
                  <a:pt x="346" y="202"/>
                </a:lnTo>
                <a:lnTo>
                  <a:pt x="346" y="57"/>
                </a:lnTo>
                <a:lnTo>
                  <a:pt x="247" y="0"/>
                </a:lnTo>
              </a:path>
            </a:pathLst>
          </a:custGeom>
          <a:pattFill prst="dkUpDiag">
            <a:fgClr>
              <a:schemeClr val="bg1"/>
            </a:fgClr>
            <a:bgClr>
              <a:schemeClr val="accent2"/>
            </a:bgClr>
          </a:pattFill>
          <a:ln w="127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3090" name="Rectangle 59"/>
          <p:cNvSpPr/>
          <p:nvPr/>
        </p:nvSpPr>
        <p:spPr>
          <a:xfrm>
            <a:off x="3922713" y="3424238"/>
            <a:ext cx="592137" cy="334962"/>
          </a:xfrm>
          <a:prstGeom prst="rect">
            <a:avLst/>
          </a:prstGeom>
          <a:noFill/>
          <a:ln w="9525">
            <a:noFill/>
          </a:ln>
        </p:spPr>
        <p:txBody>
          <a:bodyPr wrap="none" lIns="92075" tIns="46038" rIns="92075" bIns="46038">
            <a:spAutoFit/>
          </a:bodyPr>
          <a:p>
            <a:r>
              <a:rPr lang="en-US" altLang="zh-CN" sz="1600" b="0">
                <a:latin typeface="Comic Sans MS" panose="030F0702030302020204" pitchFamily="66" charset="0"/>
                <a:ea typeface="宋体" panose="02010600030101010101" pitchFamily="2" charset="-122"/>
              </a:rPr>
              <a:t>tote</a:t>
            </a:r>
            <a:endParaRPr lang="en-US" altLang="zh-CN" sz="1600" b="0">
              <a:latin typeface="Comic Sans MS" panose="030F0702030302020204" pitchFamily="66" charset="0"/>
              <a:ea typeface="宋体" panose="02010600030101010101" pitchFamily="2" charset="-122"/>
            </a:endParaRPr>
          </a:p>
        </p:txBody>
      </p:sp>
      <p:sp>
        <p:nvSpPr>
          <p:cNvPr id="173091" name="Freeform 60"/>
          <p:cNvSpPr/>
          <p:nvPr/>
        </p:nvSpPr>
        <p:spPr>
          <a:xfrm>
            <a:off x="2103438" y="3551238"/>
            <a:ext cx="1404937" cy="269875"/>
          </a:xfrm>
          <a:custGeom>
            <a:avLst/>
            <a:gdLst>
              <a:gd name="txL" fmla="*/ 0 w 817"/>
              <a:gd name="txT" fmla="*/ 0 h 193"/>
              <a:gd name="txR" fmla="*/ 817 w 817"/>
              <a:gd name="txB" fmla="*/ 193 h 193"/>
            </a:gdLst>
            <a:ahLst/>
            <a:cxnLst>
              <a:cxn ang="0">
                <a:pos x="2147483647" y="375415757"/>
              </a:cxn>
              <a:cxn ang="0">
                <a:pos x="2147483647" y="0"/>
              </a:cxn>
              <a:cxn ang="0">
                <a:pos x="0" y="0"/>
              </a:cxn>
              <a:cxn ang="0">
                <a:pos x="0" y="375415757"/>
              </a:cxn>
            </a:cxnLst>
            <a:rect l="txL" t="txT" r="txR" b="txB"/>
            <a:pathLst>
              <a:path w="817" h="193">
                <a:moveTo>
                  <a:pt x="816" y="192"/>
                </a:moveTo>
                <a:lnTo>
                  <a:pt x="816" y="0"/>
                </a:lnTo>
                <a:lnTo>
                  <a:pt x="0" y="0"/>
                </a:lnTo>
                <a:lnTo>
                  <a:pt x="0" y="192"/>
                </a:lnTo>
              </a:path>
            </a:pathLst>
          </a:custGeom>
          <a:noFill/>
          <a:ln w="12700" cap="rnd" cmpd="sng">
            <a:solidFill>
              <a:schemeClr val="tx1"/>
            </a:solidFill>
            <a:prstDash val="dash"/>
            <a:round/>
            <a:headEnd type="none" w="sm" len="sm"/>
            <a:tailEnd type="stealth" w="med" len="lg"/>
          </a:ln>
        </p:spPr>
        <p:txBody>
          <a:bodyPr/>
          <a:p>
            <a:endParaRPr lang="zh-CN" altLang="en-US" dirty="0">
              <a:latin typeface="Arial" panose="020B0604020202020204" pitchFamily="34" charset="0"/>
              <a:ea typeface="宋体" panose="02010600030101010101" pitchFamily="2" charset="-122"/>
            </a:endParaRPr>
          </a:p>
        </p:txBody>
      </p:sp>
      <p:sp>
        <p:nvSpPr>
          <p:cNvPr id="173092" name="AutoShape 61"/>
          <p:cNvSpPr/>
          <p:nvPr/>
        </p:nvSpPr>
        <p:spPr>
          <a:xfrm rot="-10800000" flipH="1">
            <a:off x="2605088" y="3422650"/>
            <a:ext cx="400050" cy="323850"/>
          </a:xfrm>
          <a:prstGeom prst="triangle">
            <a:avLst>
              <a:gd name="adj" fmla="val 49986"/>
            </a:avLst>
          </a:prstGeom>
          <a:solidFill>
            <a:schemeClr val="bg1"/>
          </a:solidFill>
          <a:ln w="12700" cap="flat" cmpd="sng">
            <a:solidFill>
              <a:schemeClr val="tx1"/>
            </a:solidFill>
            <a:prstDash val="solid"/>
            <a:miter/>
            <a:headEnd type="none" w="med" len="med"/>
            <a:tailEnd type="none" w="med" len="med"/>
          </a:ln>
        </p:spPr>
        <p:txBody>
          <a:bodyPr rot="10800000" wrap="none" anchor="ctr" anchorCtr="0"/>
          <a:p>
            <a:endParaRPr lang="zh-CN" altLang="en-US" dirty="0">
              <a:latin typeface="Arial" panose="020B0604020202020204" pitchFamily="34" charset="0"/>
              <a:ea typeface="宋体" panose="02010600030101010101" pitchFamily="2" charset="-122"/>
            </a:endParaRPr>
          </a:p>
        </p:txBody>
      </p:sp>
      <p:sp>
        <p:nvSpPr>
          <p:cNvPr id="173093" name="Rectangle 62"/>
          <p:cNvSpPr/>
          <p:nvPr/>
        </p:nvSpPr>
        <p:spPr>
          <a:xfrm>
            <a:off x="2416175" y="3148013"/>
            <a:ext cx="727075" cy="336550"/>
          </a:xfrm>
          <a:prstGeom prst="rect">
            <a:avLst/>
          </a:prstGeom>
          <a:noFill/>
          <a:ln w="9525">
            <a:noFill/>
          </a:ln>
        </p:spPr>
        <p:txBody>
          <a:bodyPr wrap="none" lIns="92075" tIns="46038" rIns="92075" bIns="46038">
            <a:spAutoFit/>
          </a:bodyPr>
          <a:p>
            <a:r>
              <a:rPr lang="en-US" altLang="zh-CN" sz="1600" b="0">
                <a:latin typeface="Comic Sans MS" panose="030F0702030302020204" pitchFamily="66" charset="0"/>
                <a:ea typeface="宋体" panose="02010600030101010101" pitchFamily="2" charset="-122"/>
              </a:rPr>
              <a:t>batch</a:t>
            </a:r>
            <a:endParaRPr lang="en-US" altLang="zh-CN" sz="1600" b="0">
              <a:latin typeface="Comic Sans MS" panose="030F0702030302020204" pitchFamily="66" charset="0"/>
              <a:ea typeface="宋体" panose="02010600030101010101" pitchFamily="2" charset="-122"/>
            </a:endParaRPr>
          </a:p>
        </p:txBody>
      </p:sp>
      <p:grpSp>
        <p:nvGrpSpPr>
          <p:cNvPr id="173094" name="Group 63"/>
          <p:cNvGrpSpPr/>
          <p:nvPr/>
        </p:nvGrpSpPr>
        <p:grpSpPr>
          <a:xfrm>
            <a:off x="935038" y="3825875"/>
            <a:ext cx="334962" cy="812800"/>
            <a:chOff x="473" y="2837"/>
            <a:chExt cx="194" cy="581"/>
          </a:xfrm>
        </p:grpSpPr>
        <p:grpSp>
          <p:nvGrpSpPr>
            <p:cNvPr id="173324" name="Group 64"/>
            <p:cNvGrpSpPr/>
            <p:nvPr/>
          </p:nvGrpSpPr>
          <p:grpSpPr>
            <a:xfrm>
              <a:off x="474" y="2837"/>
              <a:ext cx="193" cy="385"/>
              <a:chOff x="474" y="2837"/>
              <a:chExt cx="193" cy="385"/>
            </a:xfrm>
          </p:grpSpPr>
          <p:sp>
            <p:nvSpPr>
              <p:cNvPr id="173326" name="Freeform 65"/>
              <p:cNvSpPr/>
              <p:nvPr/>
            </p:nvSpPr>
            <p:spPr>
              <a:xfrm>
                <a:off x="474" y="2837"/>
                <a:ext cx="193" cy="385"/>
              </a:xfrm>
              <a:custGeom>
                <a:avLst/>
                <a:gdLst>
                  <a:gd name="txL" fmla="*/ 0 w 193"/>
                  <a:gd name="txT" fmla="*/ 0 h 385"/>
                  <a:gd name="txR" fmla="*/ 193 w 193"/>
                  <a:gd name="txB" fmla="*/ 385 h 385"/>
                </a:gdLst>
                <a:ahLst/>
                <a:cxnLst>
                  <a:cxn ang="0">
                    <a:pos x="0" y="0"/>
                  </a:cxn>
                  <a:cxn ang="0">
                    <a:pos x="192" y="0"/>
                  </a:cxn>
                  <a:cxn ang="0">
                    <a:pos x="192" y="384"/>
                  </a:cxn>
                  <a:cxn ang="0">
                    <a:pos x="0" y="384"/>
                  </a:cxn>
                </a:cxnLst>
                <a:rect l="txL" t="txT" r="txR" b="txB"/>
                <a:pathLst>
                  <a:path w="193" h="385">
                    <a:moveTo>
                      <a:pt x="0" y="0"/>
                    </a:moveTo>
                    <a:lnTo>
                      <a:pt x="192" y="0"/>
                    </a:lnTo>
                    <a:lnTo>
                      <a:pt x="192" y="384"/>
                    </a:lnTo>
                    <a:lnTo>
                      <a:pt x="0" y="384"/>
                    </a:lnTo>
                  </a:path>
                </a:pathLst>
              </a:custGeom>
              <a:noFill/>
              <a:ln w="254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3327" name="Line 66"/>
              <p:cNvSpPr/>
              <p:nvPr/>
            </p:nvSpPr>
            <p:spPr>
              <a:xfrm>
                <a:off x="474" y="3029"/>
                <a:ext cx="192" cy="0"/>
              </a:xfrm>
              <a:prstGeom prst="line">
                <a:avLst/>
              </a:prstGeom>
              <a:ln w="25400" cap="flat" cmpd="sng">
                <a:solidFill>
                  <a:schemeClr val="tx1"/>
                </a:solidFill>
                <a:prstDash val="solid"/>
                <a:headEnd type="none" w="sm" len="sm"/>
                <a:tailEnd type="none" w="sm" len="sm"/>
              </a:ln>
            </p:spPr>
          </p:sp>
        </p:grpSp>
        <p:sp>
          <p:nvSpPr>
            <p:cNvPr id="173325" name="Freeform 67"/>
            <p:cNvSpPr/>
            <p:nvPr/>
          </p:nvSpPr>
          <p:spPr>
            <a:xfrm>
              <a:off x="473" y="3225"/>
              <a:ext cx="193" cy="193"/>
            </a:xfrm>
            <a:custGeom>
              <a:avLst/>
              <a:gdLst>
                <a:gd name="txL" fmla="*/ 0 w 193"/>
                <a:gd name="txT" fmla="*/ 0 h 193"/>
                <a:gd name="txR" fmla="*/ 193 w 193"/>
                <a:gd name="txB" fmla="*/ 193 h 193"/>
              </a:gdLst>
              <a:ahLst/>
              <a:cxnLst>
                <a:cxn ang="0">
                  <a:pos x="192" y="0"/>
                </a:cxn>
                <a:cxn ang="0">
                  <a:pos x="192" y="192"/>
                </a:cxn>
                <a:cxn ang="0">
                  <a:pos x="0" y="192"/>
                </a:cxn>
              </a:cxnLst>
              <a:rect l="txL" t="txT" r="txR" b="txB"/>
              <a:pathLst>
                <a:path w="193" h="193">
                  <a:moveTo>
                    <a:pt x="192" y="0"/>
                  </a:moveTo>
                  <a:lnTo>
                    <a:pt x="192" y="192"/>
                  </a:lnTo>
                  <a:lnTo>
                    <a:pt x="0" y="192"/>
                  </a:lnTo>
                </a:path>
              </a:pathLst>
            </a:custGeom>
            <a:noFill/>
            <a:ln w="254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sp>
        <p:nvSpPr>
          <p:cNvPr id="173095" name="Rectangle 68"/>
          <p:cNvSpPr/>
          <p:nvPr/>
        </p:nvSpPr>
        <p:spPr>
          <a:xfrm>
            <a:off x="600075" y="3817938"/>
            <a:ext cx="623888" cy="336550"/>
          </a:xfrm>
          <a:prstGeom prst="rect">
            <a:avLst/>
          </a:prstGeom>
          <a:noFill/>
          <a:ln w="9525">
            <a:noFill/>
          </a:ln>
        </p:spPr>
        <p:txBody>
          <a:bodyPr wrap="none" lIns="92075" tIns="46038" rIns="92075" bIns="46038">
            <a:spAutoFit/>
          </a:bodyPr>
          <a:p>
            <a:r>
              <a:rPr lang="en-US" altLang="zh-CN" sz="1600" b="0">
                <a:latin typeface="Comic Sans MS" panose="030F0702030302020204" pitchFamily="66" charset="0"/>
                <a:ea typeface="宋体" panose="02010600030101010101" pitchFamily="2" charset="-122"/>
              </a:rPr>
              <a:t>Coils</a:t>
            </a:r>
            <a:endParaRPr lang="en-US" altLang="zh-CN" sz="1600" b="0">
              <a:latin typeface="Comic Sans MS" panose="030F0702030302020204" pitchFamily="66" charset="0"/>
              <a:ea typeface="宋体" panose="02010600030101010101" pitchFamily="2" charset="-122"/>
            </a:endParaRPr>
          </a:p>
        </p:txBody>
      </p:sp>
      <p:grpSp>
        <p:nvGrpSpPr>
          <p:cNvPr id="173096" name="Group 69"/>
          <p:cNvGrpSpPr/>
          <p:nvPr/>
        </p:nvGrpSpPr>
        <p:grpSpPr>
          <a:xfrm>
            <a:off x="1492250" y="2911475"/>
            <a:ext cx="503238" cy="600075"/>
            <a:chOff x="797" y="2182"/>
            <a:chExt cx="292" cy="429"/>
          </a:xfrm>
        </p:grpSpPr>
        <p:sp>
          <p:nvSpPr>
            <p:cNvPr id="173321" name="Freeform 70"/>
            <p:cNvSpPr/>
            <p:nvPr/>
          </p:nvSpPr>
          <p:spPr>
            <a:xfrm>
              <a:off x="797" y="2182"/>
              <a:ext cx="292" cy="244"/>
            </a:xfrm>
            <a:custGeom>
              <a:avLst/>
              <a:gdLst>
                <a:gd name="txL" fmla="*/ 0 w 292"/>
                <a:gd name="txT" fmla="*/ 0 h 244"/>
                <a:gd name="txR" fmla="*/ 292 w 292"/>
                <a:gd name="txB" fmla="*/ 244 h 244"/>
              </a:gdLst>
              <a:ahLst/>
              <a:cxnLst>
                <a:cxn ang="0">
                  <a:pos x="0" y="0"/>
                </a:cxn>
                <a:cxn ang="0">
                  <a:pos x="29" y="243"/>
                </a:cxn>
                <a:cxn ang="0">
                  <a:pos x="272" y="243"/>
                </a:cxn>
                <a:cxn ang="0">
                  <a:pos x="288" y="53"/>
                </a:cxn>
                <a:cxn ang="0">
                  <a:pos x="291" y="8"/>
                </a:cxn>
              </a:cxnLst>
              <a:rect l="txL" t="txT" r="txR" b="txB"/>
              <a:pathLst>
                <a:path w="292" h="244">
                  <a:moveTo>
                    <a:pt x="0" y="0"/>
                  </a:moveTo>
                  <a:lnTo>
                    <a:pt x="29" y="243"/>
                  </a:lnTo>
                  <a:lnTo>
                    <a:pt x="272" y="243"/>
                  </a:lnTo>
                  <a:lnTo>
                    <a:pt x="288" y="53"/>
                  </a:lnTo>
                  <a:lnTo>
                    <a:pt x="291" y="8"/>
                  </a:lnTo>
                </a:path>
              </a:pathLst>
            </a:custGeom>
            <a:noFill/>
            <a:ln w="254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3322" name="Line 71"/>
            <p:cNvSpPr/>
            <p:nvPr/>
          </p:nvSpPr>
          <p:spPr>
            <a:xfrm>
              <a:off x="945" y="2424"/>
              <a:ext cx="0" cy="181"/>
            </a:xfrm>
            <a:prstGeom prst="line">
              <a:avLst/>
            </a:prstGeom>
            <a:ln w="25400" cap="flat" cmpd="sng">
              <a:solidFill>
                <a:schemeClr val="tx1"/>
              </a:solidFill>
              <a:prstDash val="solid"/>
              <a:headEnd type="none" w="sm" len="sm"/>
              <a:tailEnd type="none" w="sm" len="sm"/>
            </a:ln>
          </p:spPr>
        </p:sp>
        <p:sp>
          <p:nvSpPr>
            <p:cNvPr id="173323" name="Line 72"/>
            <p:cNvSpPr/>
            <p:nvPr/>
          </p:nvSpPr>
          <p:spPr>
            <a:xfrm>
              <a:off x="889" y="2611"/>
              <a:ext cx="118" cy="0"/>
            </a:xfrm>
            <a:prstGeom prst="line">
              <a:avLst/>
            </a:prstGeom>
            <a:ln w="25400" cap="flat" cmpd="sng">
              <a:solidFill>
                <a:schemeClr val="tx1"/>
              </a:solidFill>
              <a:prstDash val="solid"/>
              <a:headEnd type="none" w="sm" len="sm"/>
              <a:tailEnd type="none" w="sm" len="sm"/>
            </a:ln>
          </p:spPr>
        </p:sp>
      </p:grpSp>
      <p:grpSp>
        <p:nvGrpSpPr>
          <p:cNvPr id="173097" name="Group 73"/>
          <p:cNvGrpSpPr/>
          <p:nvPr/>
        </p:nvGrpSpPr>
        <p:grpSpPr>
          <a:xfrm>
            <a:off x="889000" y="1169988"/>
            <a:ext cx="882650" cy="411162"/>
            <a:chOff x="446" y="935"/>
            <a:chExt cx="513" cy="295"/>
          </a:xfrm>
        </p:grpSpPr>
        <p:sp>
          <p:nvSpPr>
            <p:cNvPr id="1497162" name="Freeform 74"/>
            <p:cNvSpPr/>
            <p:nvPr/>
          </p:nvSpPr>
          <p:spPr bwMode="auto">
            <a:xfrm>
              <a:off x="446" y="935"/>
              <a:ext cx="513" cy="287"/>
            </a:xfrm>
            <a:custGeom>
              <a:avLst/>
              <a:gdLst/>
              <a:ahLst/>
              <a:cxnLst>
                <a:cxn ang="0">
                  <a:pos x="0" y="286"/>
                </a:cxn>
                <a:cxn ang="0">
                  <a:pos x="0" y="84"/>
                </a:cxn>
                <a:cxn ang="0">
                  <a:pos x="189" y="0"/>
                </a:cxn>
                <a:cxn ang="0">
                  <a:pos x="189" y="67"/>
                </a:cxn>
                <a:cxn ang="0">
                  <a:pos x="360" y="0"/>
                </a:cxn>
                <a:cxn ang="0">
                  <a:pos x="360" y="67"/>
                </a:cxn>
                <a:cxn ang="0">
                  <a:pos x="512" y="0"/>
                </a:cxn>
                <a:cxn ang="0">
                  <a:pos x="512" y="286"/>
                </a:cxn>
                <a:cxn ang="0">
                  <a:pos x="0" y="286"/>
                </a:cxn>
              </a:cxnLst>
              <a:rect l="0" t="0" r="r" b="b"/>
              <a:pathLst>
                <a:path w="513" h="287">
                  <a:moveTo>
                    <a:pt x="0" y="286"/>
                  </a:moveTo>
                  <a:lnTo>
                    <a:pt x="0" y="84"/>
                  </a:lnTo>
                  <a:lnTo>
                    <a:pt x="189" y="0"/>
                  </a:lnTo>
                  <a:lnTo>
                    <a:pt x="189" y="67"/>
                  </a:lnTo>
                  <a:lnTo>
                    <a:pt x="360" y="0"/>
                  </a:lnTo>
                  <a:lnTo>
                    <a:pt x="360" y="67"/>
                  </a:lnTo>
                  <a:lnTo>
                    <a:pt x="512" y="0"/>
                  </a:lnTo>
                  <a:lnTo>
                    <a:pt x="512" y="286"/>
                  </a:lnTo>
                  <a:lnTo>
                    <a:pt x="0" y="286"/>
                  </a:lnTo>
                </a:path>
              </a:pathLst>
            </a:custGeom>
            <a:solidFill>
              <a:schemeClr val="bg1"/>
            </a:solidFill>
            <a:ln w="25400" cap="rnd" cmpd="sng">
              <a:solidFill>
                <a:schemeClr val="tx1"/>
              </a:solidFill>
              <a:prstDash val="solid"/>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3320" name="Rectangle 75"/>
            <p:cNvSpPr/>
            <p:nvPr/>
          </p:nvSpPr>
          <p:spPr>
            <a:xfrm>
              <a:off x="556" y="1032"/>
              <a:ext cx="286" cy="198"/>
            </a:xfrm>
            <a:prstGeom prst="rect">
              <a:avLst/>
            </a:prstGeom>
            <a:solidFill>
              <a:schemeClr val="bg1"/>
            </a:solid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Michigan</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Steel Co.</a:t>
              </a:r>
              <a:endParaRPr lang="en-US" altLang="zh-CN" sz="800" b="0">
                <a:latin typeface="Comic Sans MS" panose="030F0702030302020204" pitchFamily="66" charset="0"/>
                <a:ea typeface="宋体" panose="02010600030101010101" pitchFamily="2" charset="-122"/>
              </a:endParaRPr>
            </a:p>
          </p:txBody>
        </p:sp>
      </p:grpSp>
      <p:sp>
        <p:nvSpPr>
          <p:cNvPr id="173098" name="Rectangle 76"/>
          <p:cNvSpPr/>
          <p:nvPr/>
        </p:nvSpPr>
        <p:spPr>
          <a:xfrm>
            <a:off x="898525" y="1627188"/>
            <a:ext cx="873125" cy="179387"/>
          </a:xfrm>
          <a:prstGeom prst="rect">
            <a:avLst/>
          </a:prstGeom>
          <a:solidFill>
            <a:schemeClr val="bg1"/>
          </a:solidFill>
          <a:ln w="254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500 ft. coils</a:t>
            </a:r>
            <a:endParaRPr lang="en-US" altLang="zh-CN" sz="800" b="0">
              <a:latin typeface="Comic Sans MS" panose="030F0702030302020204" pitchFamily="66" charset="0"/>
              <a:ea typeface="宋体" panose="02010600030101010101" pitchFamily="2" charset="-122"/>
            </a:endParaRPr>
          </a:p>
        </p:txBody>
      </p:sp>
      <p:sp>
        <p:nvSpPr>
          <p:cNvPr id="173099" name="Rectangle 77"/>
          <p:cNvSpPr/>
          <p:nvPr/>
        </p:nvSpPr>
        <p:spPr>
          <a:xfrm>
            <a:off x="4481513" y="1208088"/>
            <a:ext cx="960437" cy="519112"/>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3100" name="Rectangle 78"/>
          <p:cNvSpPr/>
          <p:nvPr/>
        </p:nvSpPr>
        <p:spPr>
          <a:xfrm>
            <a:off x="4513263" y="1217613"/>
            <a:ext cx="898525" cy="276225"/>
          </a:xfrm>
          <a:prstGeom prst="rect">
            <a:avLst/>
          </a:prstGeom>
          <a:noFill/>
          <a:ln w="9525">
            <a:noFill/>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PRODUCTION</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CONTROL</a:t>
            </a:r>
            <a:endParaRPr lang="en-US" altLang="zh-CN" sz="800" b="0">
              <a:latin typeface="Comic Sans MS" panose="030F0702030302020204" pitchFamily="66" charset="0"/>
              <a:ea typeface="宋体" panose="02010600030101010101" pitchFamily="2" charset="-122"/>
            </a:endParaRPr>
          </a:p>
        </p:txBody>
      </p:sp>
      <p:sp>
        <p:nvSpPr>
          <p:cNvPr id="173101" name="Line 79"/>
          <p:cNvSpPr/>
          <p:nvPr/>
        </p:nvSpPr>
        <p:spPr>
          <a:xfrm>
            <a:off x="4476750" y="1455738"/>
            <a:ext cx="969963" cy="0"/>
          </a:xfrm>
          <a:prstGeom prst="line">
            <a:avLst/>
          </a:prstGeom>
          <a:ln w="25400" cap="flat" cmpd="sng">
            <a:solidFill>
              <a:schemeClr val="tx1"/>
            </a:solidFill>
            <a:prstDash val="solid"/>
            <a:headEnd type="none" w="sm" len="sm"/>
            <a:tailEnd type="none" w="sm" len="sm"/>
          </a:ln>
        </p:spPr>
      </p:sp>
      <p:sp>
        <p:nvSpPr>
          <p:cNvPr id="173102" name="Freeform 80"/>
          <p:cNvSpPr/>
          <p:nvPr/>
        </p:nvSpPr>
        <p:spPr>
          <a:xfrm>
            <a:off x="1868488" y="1539875"/>
            <a:ext cx="2547937" cy="109538"/>
          </a:xfrm>
          <a:custGeom>
            <a:avLst/>
            <a:gdLst>
              <a:gd name="txL" fmla="*/ 0 w 1483"/>
              <a:gd name="txT" fmla="*/ 0 h 79"/>
              <a:gd name="txR" fmla="*/ 1483 w 1483"/>
              <a:gd name="txB" fmla="*/ 79 h 79"/>
            </a:gdLst>
            <a:ahLst/>
            <a:cxnLst>
              <a:cxn ang="0">
                <a:pos x="0" y="144190819"/>
              </a:cxn>
              <a:cxn ang="0">
                <a:pos x="2147483647" y="149957507"/>
              </a:cxn>
              <a:cxn ang="0">
                <a:pos x="2147483647" y="0"/>
              </a:cxn>
              <a:cxn ang="0">
                <a:pos x="2147483647" y="0"/>
              </a:cxn>
            </a:cxnLst>
            <a:rect l="txL" t="txT" r="txR" b="txB"/>
            <a:pathLst>
              <a:path w="1483" h="79">
                <a:moveTo>
                  <a:pt x="0" y="75"/>
                </a:moveTo>
                <a:lnTo>
                  <a:pt x="985" y="78"/>
                </a:lnTo>
                <a:lnTo>
                  <a:pt x="921" y="0"/>
                </a:lnTo>
                <a:lnTo>
                  <a:pt x="1482" y="0"/>
                </a:lnTo>
              </a:path>
            </a:pathLst>
          </a:custGeom>
          <a:noFill/>
          <a:ln w="12700" cap="rnd" cmpd="sng">
            <a:solidFill>
              <a:schemeClr val="tx1"/>
            </a:solidFill>
            <a:prstDash val="solid"/>
            <a:round/>
            <a:headEnd type="stealth" w="med" len="lg"/>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3103" name="Rectangle 81"/>
          <p:cNvSpPr/>
          <p:nvPr/>
        </p:nvSpPr>
        <p:spPr>
          <a:xfrm>
            <a:off x="2309813" y="1487488"/>
            <a:ext cx="817562" cy="533400"/>
          </a:xfrm>
          <a:prstGeom prst="rect">
            <a:avLst/>
          </a:prstGeom>
          <a:solidFill>
            <a:schemeClr val="bg1"/>
          </a:solidFill>
          <a:ln w="12700" cap="flat" cmpd="sng">
            <a:solidFill>
              <a:schemeClr val="tx1"/>
            </a:solidFill>
            <a:prstDash val="solid"/>
            <a:miter/>
            <a:headEnd type="none" w="med" len="med"/>
            <a:tailEnd type="none" w="med" len="med"/>
          </a:ln>
        </p:spPr>
        <p:txBody>
          <a:bodyPr wrap="none" lIns="31750" tIns="15875" rIns="31750" bIns="15875">
            <a:spAutoFit/>
          </a:bodyPr>
          <a:p>
            <a:pPr algn="ctr" defTabSz="113030"/>
            <a:r>
              <a:rPr lang="en-US" altLang="zh-CN" sz="1600" b="0">
                <a:latin typeface="Comic Sans MS" panose="030F0702030302020204" pitchFamily="66" charset="0"/>
                <a:ea typeface="宋体" panose="02010600030101010101" pitchFamily="2" charset="-122"/>
              </a:rPr>
              <a:t>Daily</a:t>
            </a:r>
            <a:endParaRPr lang="en-US" altLang="zh-CN" sz="1600" b="0">
              <a:latin typeface="Comic Sans MS" panose="030F0702030302020204" pitchFamily="66" charset="0"/>
              <a:ea typeface="宋体" panose="02010600030101010101" pitchFamily="2" charset="-122"/>
            </a:endParaRPr>
          </a:p>
          <a:p>
            <a:pPr algn="ctr" defTabSz="113030"/>
            <a:r>
              <a:rPr lang="en-US" altLang="zh-CN" sz="1600" b="0">
                <a:latin typeface="Comic Sans MS" panose="030F0702030302020204" pitchFamily="66" charset="0"/>
                <a:ea typeface="宋体" panose="02010600030101010101" pitchFamily="2" charset="-122"/>
              </a:rPr>
              <a:t> Order</a:t>
            </a:r>
            <a:r>
              <a:rPr lang="en-US" altLang="zh-CN" sz="800" b="0">
                <a:latin typeface="Comic Sans MS" panose="030F0702030302020204" pitchFamily="66" charset="0"/>
                <a:ea typeface="宋体" panose="02010600030101010101" pitchFamily="2" charset="-122"/>
              </a:rPr>
              <a:t>   </a:t>
            </a:r>
            <a:endParaRPr lang="en-US" altLang="zh-CN" sz="800" b="0">
              <a:latin typeface="Comic Sans MS" panose="030F0702030302020204" pitchFamily="66" charset="0"/>
              <a:ea typeface="宋体" panose="02010600030101010101" pitchFamily="2" charset="-122"/>
            </a:endParaRPr>
          </a:p>
        </p:txBody>
      </p:sp>
      <p:sp>
        <p:nvSpPr>
          <p:cNvPr id="173104" name="Freeform 82"/>
          <p:cNvSpPr/>
          <p:nvPr/>
        </p:nvSpPr>
        <p:spPr>
          <a:xfrm>
            <a:off x="1876425" y="1296988"/>
            <a:ext cx="2551113" cy="101600"/>
          </a:xfrm>
          <a:custGeom>
            <a:avLst/>
            <a:gdLst>
              <a:gd name="txL" fmla="*/ 0 w 1483"/>
              <a:gd name="txT" fmla="*/ 0 h 73"/>
              <a:gd name="txR" fmla="*/ 1483 w 1483"/>
              <a:gd name="txB" fmla="*/ 73 h 73"/>
            </a:gdLst>
            <a:ahLst/>
            <a:cxnLst>
              <a:cxn ang="0">
                <a:pos x="0" y="133656875"/>
              </a:cxn>
              <a:cxn ang="0">
                <a:pos x="1523998365" y="139467558"/>
              </a:cxn>
              <a:cxn ang="0">
                <a:pos x="1337567630" y="0"/>
              </a:cxn>
              <a:cxn ang="0">
                <a:pos x="2147483647" y="0"/>
              </a:cxn>
            </a:cxnLst>
            <a:rect l="txL" t="txT" r="txR" b="txB"/>
            <a:pathLst>
              <a:path w="1483" h="73">
                <a:moveTo>
                  <a:pt x="0" y="69"/>
                </a:moveTo>
                <a:lnTo>
                  <a:pt x="515" y="72"/>
                </a:lnTo>
                <a:lnTo>
                  <a:pt x="452" y="0"/>
                </a:lnTo>
                <a:lnTo>
                  <a:pt x="1482" y="0"/>
                </a:lnTo>
              </a:path>
            </a:pathLst>
          </a:custGeom>
          <a:noFill/>
          <a:ln w="12700" cap="rnd" cmpd="sng">
            <a:solidFill>
              <a:schemeClr val="tx1"/>
            </a:solidFill>
            <a:prstDash val="solid"/>
            <a:round/>
            <a:headEnd type="stealth" w="med" len="lg"/>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3105" name="Rectangle 83"/>
          <p:cNvSpPr/>
          <p:nvPr/>
        </p:nvSpPr>
        <p:spPr>
          <a:xfrm>
            <a:off x="3086100" y="1146175"/>
            <a:ext cx="668338" cy="349250"/>
          </a:xfrm>
          <a:prstGeom prst="rect">
            <a:avLst/>
          </a:prstGeom>
          <a:solidFill>
            <a:schemeClr val="bg1"/>
          </a:solidFill>
          <a:ln w="12700" cap="flat" cmpd="sng">
            <a:solidFill>
              <a:schemeClr val="tx1"/>
            </a:solidFill>
            <a:prstDash val="solid"/>
            <a:miter/>
            <a:headEnd type="none" w="med" len="med"/>
            <a:tailEnd type="none" w="med" len="med"/>
          </a:ln>
        </p:spPr>
        <p:txBody>
          <a:bodyPr wrap="none" lIns="92075" tIns="46038" rIns="92075" bIns="46038">
            <a:spAutoFit/>
          </a:bodyPr>
          <a:p>
            <a:pPr algn="ctr" defTabSz="824230"/>
            <a:r>
              <a:rPr lang="en-US" altLang="zh-CN" sz="800" b="0">
                <a:latin typeface="Comic Sans MS" panose="030F0702030302020204" pitchFamily="66" charset="0"/>
                <a:ea typeface="宋体" panose="02010600030101010101" pitchFamily="2" charset="-122"/>
              </a:rPr>
              <a:t>6-week</a:t>
            </a:r>
            <a:endParaRPr lang="en-US" altLang="zh-CN" sz="800" b="0">
              <a:latin typeface="Comic Sans MS" panose="030F0702030302020204" pitchFamily="66" charset="0"/>
              <a:ea typeface="宋体" panose="02010600030101010101" pitchFamily="2" charset="-122"/>
            </a:endParaRPr>
          </a:p>
          <a:p>
            <a:pPr algn="ctr" defTabSz="824230"/>
            <a:r>
              <a:rPr lang="en-US" altLang="zh-CN" sz="800" b="0">
                <a:latin typeface="Comic Sans MS" panose="030F0702030302020204" pitchFamily="66" charset="0"/>
                <a:ea typeface="宋体" panose="02010600030101010101" pitchFamily="2" charset="-122"/>
              </a:rPr>
              <a:t>Forecasts</a:t>
            </a:r>
            <a:endParaRPr lang="en-US" altLang="zh-CN" sz="800" b="0">
              <a:latin typeface="Comic Sans MS" panose="030F0702030302020204" pitchFamily="66" charset="0"/>
              <a:ea typeface="宋体" panose="02010600030101010101" pitchFamily="2" charset="-122"/>
            </a:endParaRPr>
          </a:p>
        </p:txBody>
      </p:sp>
      <p:sp>
        <p:nvSpPr>
          <p:cNvPr id="173106" name="Freeform 84"/>
          <p:cNvSpPr/>
          <p:nvPr/>
        </p:nvSpPr>
        <p:spPr>
          <a:xfrm>
            <a:off x="1141413" y="1995488"/>
            <a:ext cx="1327150" cy="1692275"/>
          </a:xfrm>
          <a:custGeom>
            <a:avLst/>
            <a:gdLst>
              <a:gd name="txL" fmla="*/ 0 w 771"/>
              <a:gd name="txT" fmla="*/ 0 h 1212"/>
              <a:gd name="txR" fmla="*/ 771 w 771"/>
              <a:gd name="txB" fmla="*/ 1212 h 1212"/>
            </a:gdLst>
            <a:ahLst/>
            <a:cxnLst>
              <a:cxn ang="0">
                <a:pos x="2147483647" y="0"/>
              </a:cxn>
              <a:cxn ang="0">
                <a:pos x="500747006" y="820764564"/>
              </a:cxn>
              <a:cxn ang="0">
                <a:pos x="0" y="2147483647"/>
              </a:cxn>
            </a:cxnLst>
            <a:rect l="txL" t="txT" r="txR" b="txB"/>
            <a:pathLst>
              <a:path w="771" h="1212">
                <a:moveTo>
                  <a:pt x="770" y="0"/>
                </a:moveTo>
                <a:lnTo>
                  <a:pt x="169" y="421"/>
                </a:lnTo>
                <a:lnTo>
                  <a:pt x="0" y="1211"/>
                </a:lnTo>
              </a:path>
            </a:pathLst>
          </a:custGeom>
          <a:noFill/>
          <a:ln w="12700" cap="rnd" cmpd="sng">
            <a:solidFill>
              <a:schemeClr val="tx1"/>
            </a:solidFill>
            <a:prstDash val="dash"/>
            <a:round/>
            <a:headEnd type="none" w="sm" len="sm"/>
            <a:tailEnd type="stealth" w="med" len="lg"/>
          </a:ln>
        </p:spPr>
        <p:txBody>
          <a:bodyPr/>
          <a:p>
            <a:endParaRPr lang="zh-CN" altLang="en-US" dirty="0">
              <a:latin typeface="Arial" panose="020B0604020202020204" pitchFamily="34" charset="0"/>
              <a:ea typeface="宋体" panose="02010600030101010101" pitchFamily="2" charset="-122"/>
            </a:endParaRPr>
          </a:p>
        </p:txBody>
      </p:sp>
      <p:sp>
        <p:nvSpPr>
          <p:cNvPr id="173107" name="Freeform 85"/>
          <p:cNvSpPr/>
          <p:nvPr/>
        </p:nvSpPr>
        <p:spPr>
          <a:xfrm>
            <a:off x="1646238" y="2133600"/>
            <a:ext cx="596900" cy="285750"/>
          </a:xfrm>
          <a:custGeom>
            <a:avLst/>
            <a:gdLst>
              <a:gd name="txL" fmla="*/ 0 w 347"/>
              <a:gd name="txT" fmla="*/ 0 h 205"/>
              <a:gd name="txR" fmla="*/ 347 w 347"/>
              <a:gd name="txB" fmla="*/ 205 h 205"/>
            </a:gdLst>
            <a:ahLst/>
            <a:cxnLst>
              <a:cxn ang="0">
                <a:pos x="730872185" y="0"/>
              </a:cxn>
              <a:cxn ang="0">
                <a:pos x="0" y="0"/>
              </a:cxn>
              <a:cxn ang="0">
                <a:pos x="0" y="396364578"/>
              </a:cxn>
              <a:cxn ang="0">
                <a:pos x="1023812583" y="396364578"/>
              </a:cxn>
              <a:cxn ang="0">
                <a:pos x="1023812583" y="112691447"/>
              </a:cxn>
              <a:cxn ang="0">
                <a:pos x="730872185" y="0"/>
              </a:cxn>
            </a:cxnLst>
            <a:rect l="txL" t="txT" r="txR" b="txB"/>
            <a:pathLst>
              <a:path w="347" h="205">
                <a:moveTo>
                  <a:pt x="247" y="0"/>
                </a:moveTo>
                <a:lnTo>
                  <a:pt x="0" y="0"/>
                </a:lnTo>
                <a:lnTo>
                  <a:pt x="0" y="204"/>
                </a:lnTo>
                <a:lnTo>
                  <a:pt x="346" y="204"/>
                </a:lnTo>
                <a:lnTo>
                  <a:pt x="346" y="58"/>
                </a:lnTo>
                <a:lnTo>
                  <a:pt x="247" y="0"/>
                </a:lnTo>
              </a:path>
            </a:pathLst>
          </a:custGeom>
          <a:pattFill prst="dkUpDiag">
            <a:fgClr>
              <a:schemeClr val="bg1"/>
            </a:fgClr>
            <a:bgClr>
              <a:schemeClr val="accent2"/>
            </a:bgClr>
          </a:pattFill>
          <a:ln w="127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3108" name="Rectangle 86"/>
          <p:cNvSpPr/>
          <p:nvPr/>
        </p:nvSpPr>
        <p:spPr>
          <a:xfrm>
            <a:off x="1652588" y="2135188"/>
            <a:ext cx="508000" cy="336550"/>
          </a:xfrm>
          <a:prstGeom prst="rect">
            <a:avLst/>
          </a:prstGeom>
          <a:noFill/>
          <a:ln w="9525">
            <a:noFill/>
          </a:ln>
        </p:spPr>
        <p:txBody>
          <a:bodyPr wrap="none" lIns="92075" tIns="46038" rIns="92075" bIns="46038">
            <a:spAutoFit/>
          </a:bodyPr>
          <a:p>
            <a:r>
              <a:rPr lang="en-US" altLang="zh-CN" sz="1600" b="0">
                <a:latin typeface="Comic Sans MS" panose="030F0702030302020204" pitchFamily="66" charset="0"/>
                <a:ea typeface="宋体" panose="02010600030101010101" pitchFamily="2" charset="-122"/>
              </a:rPr>
              <a:t>coil</a:t>
            </a:r>
            <a:endParaRPr lang="en-US" altLang="zh-CN" sz="1600" b="0">
              <a:latin typeface="Comic Sans MS" panose="030F0702030302020204" pitchFamily="66" charset="0"/>
              <a:ea typeface="宋体" panose="02010600030101010101" pitchFamily="2" charset="-122"/>
            </a:endParaRPr>
          </a:p>
        </p:txBody>
      </p:sp>
      <p:sp>
        <p:nvSpPr>
          <p:cNvPr id="173109" name="Freeform 87"/>
          <p:cNvSpPr/>
          <p:nvPr/>
        </p:nvSpPr>
        <p:spPr>
          <a:xfrm>
            <a:off x="744538" y="1854200"/>
            <a:ext cx="330200" cy="1892300"/>
          </a:xfrm>
          <a:custGeom>
            <a:avLst/>
            <a:gdLst>
              <a:gd name="txL" fmla="*/ 0 w 192"/>
              <a:gd name="txT" fmla="*/ 0 h 1355"/>
              <a:gd name="txR" fmla="*/ 192 w 192"/>
              <a:gd name="txB" fmla="*/ 1355 h 1355"/>
            </a:gdLst>
            <a:ahLst/>
            <a:cxnLst>
              <a:cxn ang="0">
                <a:pos x="136052729" y="0"/>
              </a:cxn>
              <a:cxn ang="0">
                <a:pos x="139010770" y="2147483647"/>
              </a:cxn>
              <a:cxn ang="0">
                <a:pos x="0" y="2147483647"/>
              </a:cxn>
              <a:cxn ang="0">
                <a:pos x="278021540" y="2147483647"/>
              </a:cxn>
              <a:cxn ang="0">
                <a:pos x="564917202" y="2147483647"/>
              </a:cxn>
              <a:cxn ang="0">
                <a:pos x="425906378" y="2147483647"/>
              </a:cxn>
              <a:cxn ang="0">
                <a:pos x="428864419" y="0"/>
              </a:cxn>
            </a:cxnLst>
            <a:rect l="txL" t="txT" r="txR" b="txB"/>
            <a:pathLst>
              <a:path w="192" h="1355">
                <a:moveTo>
                  <a:pt x="46" y="0"/>
                </a:moveTo>
                <a:lnTo>
                  <a:pt x="47" y="1210"/>
                </a:lnTo>
                <a:lnTo>
                  <a:pt x="0" y="1210"/>
                </a:lnTo>
                <a:lnTo>
                  <a:pt x="94" y="1354"/>
                </a:lnTo>
                <a:lnTo>
                  <a:pt x="191" y="1208"/>
                </a:lnTo>
                <a:lnTo>
                  <a:pt x="144" y="1208"/>
                </a:lnTo>
                <a:lnTo>
                  <a:pt x="145" y="0"/>
                </a:lnTo>
              </a:path>
            </a:pathLst>
          </a:custGeom>
          <a:noFill/>
          <a:ln w="127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173110" name="Group 88"/>
          <p:cNvGrpSpPr/>
          <p:nvPr/>
        </p:nvGrpSpPr>
        <p:grpSpPr>
          <a:xfrm>
            <a:off x="584200" y="2768600"/>
            <a:ext cx="676275" cy="349250"/>
            <a:chOff x="269" y="2080"/>
            <a:chExt cx="393" cy="250"/>
          </a:xfrm>
        </p:grpSpPr>
        <p:sp>
          <p:nvSpPr>
            <p:cNvPr id="173314" name="Oval 89"/>
            <p:cNvSpPr/>
            <p:nvPr/>
          </p:nvSpPr>
          <p:spPr>
            <a:xfrm>
              <a:off x="563" y="2257"/>
              <a:ext cx="72" cy="73"/>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3315" name="Oval 90"/>
            <p:cNvSpPr/>
            <p:nvPr/>
          </p:nvSpPr>
          <p:spPr>
            <a:xfrm>
              <a:off x="312" y="2257"/>
              <a:ext cx="72" cy="73"/>
            </a:xfrm>
            <a:prstGeom prst="ellipse">
              <a:avLst/>
            </a:prstGeom>
            <a:solidFill>
              <a:schemeClr val="bg1"/>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3316" name="Rectangle 91"/>
            <p:cNvSpPr/>
            <p:nvPr/>
          </p:nvSpPr>
          <p:spPr>
            <a:xfrm>
              <a:off x="269" y="2080"/>
              <a:ext cx="285" cy="193"/>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3317" name="Rectangle 92"/>
            <p:cNvSpPr/>
            <p:nvPr/>
          </p:nvSpPr>
          <p:spPr>
            <a:xfrm>
              <a:off x="553" y="2146"/>
              <a:ext cx="109" cy="127"/>
            </a:xfrm>
            <a:prstGeom prst="rect">
              <a:avLst/>
            </a:prstGeom>
            <a:solidFill>
              <a:schemeClr val="bg1"/>
            </a:solid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73318" name="Rectangle 93"/>
            <p:cNvSpPr/>
            <p:nvPr/>
          </p:nvSpPr>
          <p:spPr>
            <a:xfrm>
              <a:off x="275" y="2090"/>
              <a:ext cx="271" cy="197"/>
            </a:xfrm>
            <a:prstGeom prst="rect">
              <a:avLst/>
            </a:prstGeom>
            <a:no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Daily</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Milk Run</a:t>
              </a:r>
              <a:endParaRPr lang="en-US" altLang="zh-CN" sz="800" b="0">
                <a:latin typeface="Comic Sans MS" panose="030F0702030302020204" pitchFamily="66" charset="0"/>
                <a:ea typeface="宋体" panose="02010600030101010101" pitchFamily="2" charset="-122"/>
              </a:endParaRPr>
            </a:p>
          </p:txBody>
        </p:sp>
      </p:grpSp>
      <p:sp>
        <p:nvSpPr>
          <p:cNvPr id="173111" name="Line 94"/>
          <p:cNvSpPr/>
          <p:nvPr/>
        </p:nvSpPr>
        <p:spPr>
          <a:xfrm>
            <a:off x="5653088" y="4087813"/>
            <a:ext cx="1485900" cy="0"/>
          </a:xfrm>
          <a:prstGeom prst="line">
            <a:avLst/>
          </a:prstGeom>
          <a:ln w="12700" cap="flat" cmpd="sng">
            <a:solidFill>
              <a:schemeClr val="tx1"/>
            </a:solidFill>
            <a:prstDash val="dash"/>
            <a:headEnd type="none" w="sm" len="sm"/>
            <a:tailEnd type="stealth" w="med" len="lg"/>
          </a:ln>
        </p:spPr>
      </p:sp>
      <p:sp>
        <p:nvSpPr>
          <p:cNvPr id="173112" name="Line 95"/>
          <p:cNvSpPr/>
          <p:nvPr/>
        </p:nvSpPr>
        <p:spPr>
          <a:xfrm>
            <a:off x="4992688" y="1741488"/>
            <a:ext cx="3632200" cy="2011362"/>
          </a:xfrm>
          <a:prstGeom prst="line">
            <a:avLst/>
          </a:prstGeom>
          <a:ln w="12700" cap="flat" cmpd="sng">
            <a:solidFill>
              <a:schemeClr val="tx1"/>
            </a:solidFill>
            <a:prstDash val="solid"/>
            <a:headEnd type="none" w="sm" len="sm"/>
            <a:tailEnd type="stealth" w="med" len="lg"/>
          </a:ln>
        </p:spPr>
      </p:sp>
      <p:sp>
        <p:nvSpPr>
          <p:cNvPr id="173113" name="Rectangle 96"/>
          <p:cNvSpPr/>
          <p:nvPr/>
        </p:nvSpPr>
        <p:spPr>
          <a:xfrm>
            <a:off x="5314950" y="2147888"/>
            <a:ext cx="1314450" cy="349250"/>
          </a:xfrm>
          <a:prstGeom prst="rect">
            <a:avLst/>
          </a:prstGeom>
          <a:solidFill>
            <a:schemeClr val="bg1"/>
          </a:solidFill>
          <a:ln w="12700" cap="flat" cmpd="sng">
            <a:solidFill>
              <a:schemeClr val="tx1"/>
            </a:solidFill>
            <a:prstDash val="solid"/>
            <a:miter/>
            <a:headEnd type="none" w="med" len="med"/>
            <a:tailEnd type="none" w="med" len="med"/>
          </a:ln>
        </p:spPr>
        <p:txBody>
          <a:bodyPr wrap="none" lIns="92075" tIns="46038" rIns="92075" bIns="46038">
            <a:spAutoFit/>
          </a:bodyPr>
          <a:p>
            <a:r>
              <a:rPr lang="en-US" altLang="zh-CN" sz="1600" b="0">
                <a:latin typeface="Comic Sans MS" panose="030F0702030302020204" pitchFamily="66" charset="0"/>
                <a:ea typeface="宋体" panose="02010600030101010101" pitchFamily="2" charset="-122"/>
              </a:rPr>
              <a:t>Daily Order</a:t>
            </a:r>
            <a:endParaRPr lang="en-US" altLang="zh-CN" sz="1600" b="0">
              <a:latin typeface="Comic Sans MS" panose="030F0702030302020204" pitchFamily="66" charset="0"/>
              <a:ea typeface="宋体" panose="02010600030101010101" pitchFamily="2" charset="-122"/>
            </a:endParaRPr>
          </a:p>
        </p:txBody>
      </p:sp>
      <p:sp>
        <p:nvSpPr>
          <p:cNvPr id="173114" name="Freeform 97"/>
          <p:cNvSpPr/>
          <p:nvPr/>
        </p:nvSpPr>
        <p:spPr>
          <a:xfrm>
            <a:off x="6496050" y="3030538"/>
            <a:ext cx="596900" cy="285750"/>
          </a:xfrm>
          <a:custGeom>
            <a:avLst/>
            <a:gdLst>
              <a:gd name="txL" fmla="*/ 0 w 347"/>
              <a:gd name="txT" fmla="*/ 0 h 205"/>
              <a:gd name="txR" fmla="*/ 347 w 347"/>
              <a:gd name="txB" fmla="*/ 205 h 205"/>
            </a:gdLst>
            <a:ahLst/>
            <a:cxnLst>
              <a:cxn ang="0">
                <a:pos x="730872185" y="0"/>
              </a:cxn>
              <a:cxn ang="0">
                <a:pos x="0" y="0"/>
              </a:cxn>
              <a:cxn ang="0">
                <a:pos x="0" y="396364578"/>
              </a:cxn>
              <a:cxn ang="0">
                <a:pos x="1023812583" y="396364578"/>
              </a:cxn>
              <a:cxn ang="0">
                <a:pos x="1023812583" y="112691447"/>
              </a:cxn>
              <a:cxn ang="0">
                <a:pos x="730872185" y="0"/>
              </a:cxn>
            </a:cxnLst>
            <a:rect l="txL" t="txT" r="txR" b="txB"/>
            <a:pathLst>
              <a:path w="347" h="205">
                <a:moveTo>
                  <a:pt x="247" y="0"/>
                </a:moveTo>
                <a:lnTo>
                  <a:pt x="0" y="0"/>
                </a:lnTo>
                <a:lnTo>
                  <a:pt x="0" y="204"/>
                </a:lnTo>
                <a:lnTo>
                  <a:pt x="346" y="204"/>
                </a:lnTo>
                <a:lnTo>
                  <a:pt x="346" y="58"/>
                </a:lnTo>
                <a:lnTo>
                  <a:pt x="247" y="0"/>
                </a:lnTo>
              </a:path>
            </a:pathLst>
          </a:custGeom>
          <a:solidFill>
            <a:schemeClr val="bg1"/>
          </a:solidFill>
          <a:ln w="127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3115" name="Rectangle 98"/>
          <p:cNvSpPr/>
          <p:nvPr/>
        </p:nvSpPr>
        <p:spPr>
          <a:xfrm>
            <a:off x="6559550" y="3032125"/>
            <a:ext cx="431800" cy="336550"/>
          </a:xfrm>
          <a:prstGeom prst="rect">
            <a:avLst/>
          </a:prstGeom>
          <a:noFill/>
          <a:ln w="9525">
            <a:noFill/>
          </a:ln>
        </p:spPr>
        <p:txBody>
          <a:bodyPr wrap="none" lIns="92075" tIns="46038" rIns="92075" bIns="46038">
            <a:spAutoFit/>
          </a:bodyPr>
          <a:p>
            <a:r>
              <a:rPr lang="en-US" altLang="zh-CN" sz="1600" b="0">
                <a:latin typeface="Comic Sans MS" panose="030F0702030302020204" pitchFamily="66" charset="0"/>
                <a:ea typeface="宋体" panose="02010600030101010101" pitchFamily="2" charset="-122"/>
              </a:rPr>
              <a:t>20</a:t>
            </a:r>
            <a:endParaRPr lang="en-US" altLang="zh-CN" sz="1600" b="0">
              <a:latin typeface="Comic Sans MS" panose="030F0702030302020204" pitchFamily="66" charset="0"/>
              <a:ea typeface="宋体" panose="02010600030101010101" pitchFamily="2" charset="-122"/>
            </a:endParaRPr>
          </a:p>
        </p:txBody>
      </p:sp>
      <p:sp>
        <p:nvSpPr>
          <p:cNvPr id="173116" name="Freeform 99"/>
          <p:cNvSpPr/>
          <p:nvPr/>
        </p:nvSpPr>
        <p:spPr>
          <a:xfrm>
            <a:off x="6743700" y="3163888"/>
            <a:ext cx="596900" cy="287337"/>
          </a:xfrm>
          <a:custGeom>
            <a:avLst/>
            <a:gdLst>
              <a:gd name="txL" fmla="*/ 0 w 347"/>
              <a:gd name="txT" fmla="*/ 0 h 205"/>
              <a:gd name="txR" fmla="*/ 347 w 347"/>
              <a:gd name="txB" fmla="*/ 205 h 205"/>
            </a:gdLst>
            <a:ahLst/>
            <a:cxnLst>
              <a:cxn ang="0">
                <a:pos x="730872185" y="0"/>
              </a:cxn>
              <a:cxn ang="0">
                <a:pos x="0" y="0"/>
              </a:cxn>
              <a:cxn ang="0">
                <a:pos x="0" y="400779105"/>
              </a:cxn>
              <a:cxn ang="0">
                <a:pos x="1023812583" y="400779105"/>
              </a:cxn>
              <a:cxn ang="0">
                <a:pos x="1023812583" y="113946651"/>
              </a:cxn>
              <a:cxn ang="0">
                <a:pos x="730872185" y="0"/>
              </a:cxn>
            </a:cxnLst>
            <a:rect l="txL" t="txT" r="txR" b="txB"/>
            <a:pathLst>
              <a:path w="347" h="205">
                <a:moveTo>
                  <a:pt x="247" y="0"/>
                </a:moveTo>
                <a:lnTo>
                  <a:pt x="0" y="0"/>
                </a:lnTo>
                <a:lnTo>
                  <a:pt x="0" y="204"/>
                </a:lnTo>
                <a:lnTo>
                  <a:pt x="346" y="204"/>
                </a:lnTo>
                <a:lnTo>
                  <a:pt x="346" y="58"/>
                </a:lnTo>
                <a:lnTo>
                  <a:pt x="247" y="0"/>
                </a:lnTo>
              </a:path>
            </a:pathLst>
          </a:custGeom>
          <a:solidFill>
            <a:schemeClr val="bg1"/>
          </a:solidFill>
          <a:ln w="127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3117" name="Rectangle 100"/>
          <p:cNvSpPr/>
          <p:nvPr/>
        </p:nvSpPr>
        <p:spPr>
          <a:xfrm>
            <a:off x="6807200" y="3167063"/>
            <a:ext cx="431800" cy="334962"/>
          </a:xfrm>
          <a:prstGeom prst="rect">
            <a:avLst/>
          </a:prstGeom>
          <a:noFill/>
          <a:ln w="9525">
            <a:noFill/>
          </a:ln>
        </p:spPr>
        <p:txBody>
          <a:bodyPr wrap="none" lIns="92075" tIns="46038" rIns="92075" bIns="46038">
            <a:spAutoFit/>
          </a:bodyPr>
          <a:p>
            <a:r>
              <a:rPr lang="en-US" altLang="zh-CN" sz="1600" b="0">
                <a:latin typeface="Comic Sans MS" panose="030F0702030302020204" pitchFamily="66" charset="0"/>
                <a:ea typeface="宋体" panose="02010600030101010101" pitchFamily="2" charset="-122"/>
              </a:rPr>
              <a:t>20</a:t>
            </a:r>
            <a:endParaRPr lang="en-US" altLang="zh-CN" sz="1600" b="0">
              <a:latin typeface="Comic Sans MS" panose="030F0702030302020204" pitchFamily="66" charset="0"/>
              <a:ea typeface="宋体" panose="02010600030101010101" pitchFamily="2" charset="-122"/>
            </a:endParaRPr>
          </a:p>
        </p:txBody>
      </p:sp>
      <p:sp>
        <p:nvSpPr>
          <p:cNvPr id="173118" name="Freeform 101"/>
          <p:cNvSpPr/>
          <p:nvPr/>
        </p:nvSpPr>
        <p:spPr>
          <a:xfrm>
            <a:off x="6991350" y="3298825"/>
            <a:ext cx="596900" cy="285750"/>
          </a:xfrm>
          <a:custGeom>
            <a:avLst/>
            <a:gdLst>
              <a:gd name="txL" fmla="*/ 0 w 347"/>
              <a:gd name="txT" fmla="*/ 0 h 205"/>
              <a:gd name="txR" fmla="*/ 347 w 347"/>
              <a:gd name="txB" fmla="*/ 205 h 205"/>
            </a:gdLst>
            <a:ahLst/>
            <a:cxnLst>
              <a:cxn ang="0">
                <a:pos x="730872185" y="0"/>
              </a:cxn>
              <a:cxn ang="0">
                <a:pos x="0" y="0"/>
              </a:cxn>
              <a:cxn ang="0">
                <a:pos x="0" y="396364578"/>
              </a:cxn>
              <a:cxn ang="0">
                <a:pos x="1023812583" y="396364578"/>
              </a:cxn>
              <a:cxn ang="0">
                <a:pos x="1023812583" y="112691447"/>
              </a:cxn>
              <a:cxn ang="0">
                <a:pos x="730872185" y="0"/>
              </a:cxn>
            </a:cxnLst>
            <a:rect l="txL" t="txT" r="txR" b="txB"/>
            <a:pathLst>
              <a:path w="347" h="205">
                <a:moveTo>
                  <a:pt x="247" y="0"/>
                </a:moveTo>
                <a:lnTo>
                  <a:pt x="0" y="0"/>
                </a:lnTo>
                <a:lnTo>
                  <a:pt x="0" y="204"/>
                </a:lnTo>
                <a:lnTo>
                  <a:pt x="346" y="204"/>
                </a:lnTo>
                <a:lnTo>
                  <a:pt x="346" y="58"/>
                </a:lnTo>
                <a:lnTo>
                  <a:pt x="247" y="0"/>
                </a:lnTo>
              </a:path>
            </a:pathLst>
          </a:custGeom>
          <a:solidFill>
            <a:schemeClr val="bg1"/>
          </a:solidFill>
          <a:ln w="127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3119" name="Rectangle 102"/>
          <p:cNvSpPr/>
          <p:nvPr/>
        </p:nvSpPr>
        <p:spPr>
          <a:xfrm>
            <a:off x="7054850" y="3300413"/>
            <a:ext cx="431800" cy="336550"/>
          </a:xfrm>
          <a:prstGeom prst="rect">
            <a:avLst/>
          </a:prstGeom>
          <a:noFill/>
          <a:ln w="9525">
            <a:noFill/>
          </a:ln>
        </p:spPr>
        <p:txBody>
          <a:bodyPr wrap="none" lIns="92075" tIns="46038" rIns="92075" bIns="46038">
            <a:spAutoFit/>
          </a:bodyPr>
          <a:p>
            <a:r>
              <a:rPr lang="en-US" altLang="zh-CN" sz="1600" b="0">
                <a:latin typeface="Comic Sans MS" panose="030F0702030302020204" pitchFamily="66" charset="0"/>
                <a:ea typeface="宋体" panose="02010600030101010101" pitchFamily="2" charset="-122"/>
              </a:rPr>
              <a:t>20</a:t>
            </a:r>
            <a:endParaRPr lang="en-US" altLang="zh-CN" sz="1600" b="0">
              <a:latin typeface="Comic Sans MS" panose="030F0702030302020204" pitchFamily="66" charset="0"/>
              <a:ea typeface="宋体" panose="02010600030101010101" pitchFamily="2" charset="-122"/>
            </a:endParaRPr>
          </a:p>
        </p:txBody>
      </p:sp>
      <p:sp>
        <p:nvSpPr>
          <p:cNvPr id="173120" name="Rectangle 103"/>
          <p:cNvSpPr/>
          <p:nvPr/>
        </p:nvSpPr>
        <p:spPr>
          <a:xfrm>
            <a:off x="4819650" y="3019425"/>
            <a:ext cx="814388" cy="349250"/>
          </a:xfrm>
          <a:prstGeom prst="rect">
            <a:avLst/>
          </a:prstGeom>
          <a:solidFill>
            <a:schemeClr val="bg1"/>
          </a:solidFill>
          <a:ln w="12700" cap="flat" cmpd="sng">
            <a:solidFill>
              <a:schemeClr val="tx1"/>
            </a:solidFill>
            <a:prstDash val="solid"/>
            <a:miter/>
            <a:headEnd type="none" w="med" len="med"/>
            <a:tailEnd type="none" w="med" len="med"/>
          </a:ln>
        </p:spPr>
        <p:txBody>
          <a:bodyPr wrap="none" lIns="92075" tIns="46038" rIns="92075" bIns="46038">
            <a:spAutoFit/>
          </a:bodyPr>
          <a:p>
            <a:r>
              <a:rPr lang="en-US" altLang="zh-CN" sz="1600" b="0">
                <a:latin typeface="Comic Sans MS" panose="030F0702030302020204" pitchFamily="66" charset="0"/>
                <a:ea typeface="宋体" panose="02010600030101010101" pitchFamily="2" charset="-122"/>
              </a:rPr>
              <a:t>OXOX</a:t>
            </a:r>
            <a:endParaRPr lang="en-US" altLang="zh-CN" sz="1600" b="0">
              <a:latin typeface="Comic Sans MS" panose="030F0702030302020204" pitchFamily="66" charset="0"/>
              <a:ea typeface="宋体" panose="02010600030101010101" pitchFamily="2" charset="-122"/>
            </a:endParaRPr>
          </a:p>
        </p:txBody>
      </p:sp>
      <p:sp>
        <p:nvSpPr>
          <p:cNvPr id="173121" name="Freeform 104"/>
          <p:cNvSpPr/>
          <p:nvPr/>
        </p:nvSpPr>
        <p:spPr>
          <a:xfrm>
            <a:off x="5508625" y="1473200"/>
            <a:ext cx="2952750" cy="134938"/>
          </a:xfrm>
          <a:custGeom>
            <a:avLst/>
            <a:gdLst>
              <a:gd name="txL" fmla="*/ 0 w 1717"/>
              <a:gd name="txT" fmla="*/ 0 h 97"/>
              <a:gd name="txR" fmla="*/ 1717 w 1717"/>
              <a:gd name="txB" fmla="*/ 97 h 97"/>
            </a:gdLst>
            <a:ahLst/>
            <a:cxnLst>
              <a:cxn ang="0">
                <a:pos x="0" y="179973892"/>
              </a:cxn>
              <a:cxn ang="0">
                <a:pos x="2147483647" y="185779050"/>
              </a:cxn>
              <a:cxn ang="0">
                <a:pos x="2147483647" y="0"/>
              </a:cxn>
              <a:cxn ang="0">
                <a:pos x="2147483647" y="0"/>
              </a:cxn>
            </a:cxnLst>
            <a:rect l="txL" t="txT" r="txR" b="txB"/>
            <a:pathLst>
              <a:path w="1717" h="97">
                <a:moveTo>
                  <a:pt x="0" y="93"/>
                </a:moveTo>
                <a:lnTo>
                  <a:pt x="918" y="96"/>
                </a:lnTo>
                <a:lnTo>
                  <a:pt x="803" y="0"/>
                </a:lnTo>
                <a:lnTo>
                  <a:pt x="1716" y="0"/>
                </a:lnTo>
              </a:path>
            </a:pathLst>
          </a:custGeom>
          <a:noFill/>
          <a:ln w="12700" cap="rnd" cmpd="sng">
            <a:solidFill>
              <a:schemeClr val="tx1"/>
            </a:solidFill>
            <a:prstDash val="solid"/>
            <a:round/>
            <a:headEnd type="stealth" w="med" len="lg"/>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3122" name="Rectangle 105"/>
          <p:cNvSpPr/>
          <p:nvPr/>
        </p:nvSpPr>
        <p:spPr>
          <a:xfrm>
            <a:off x="6197600" y="1479550"/>
            <a:ext cx="371475" cy="288925"/>
          </a:xfrm>
          <a:prstGeom prst="rect">
            <a:avLst/>
          </a:prstGeom>
          <a:solidFill>
            <a:schemeClr val="bg1"/>
          </a:solidFill>
          <a:ln w="12700" cap="flat" cmpd="sng">
            <a:solidFill>
              <a:schemeClr val="tx1"/>
            </a:solidFill>
            <a:prstDash val="solid"/>
            <a:miter/>
            <a:headEnd type="none" w="med" len="med"/>
            <a:tailEnd type="none" w="med" len="med"/>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Daily</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Order</a:t>
            </a:r>
            <a:endParaRPr lang="en-US" altLang="zh-CN" sz="800" b="0">
              <a:latin typeface="Comic Sans MS" panose="030F0702030302020204" pitchFamily="66" charset="0"/>
              <a:ea typeface="宋体" panose="02010600030101010101" pitchFamily="2" charset="-122"/>
            </a:endParaRPr>
          </a:p>
        </p:txBody>
      </p:sp>
      <p:sp>
        <p:nvSpPr>
          <p:cNvPr id="173123" name="Freeform 106"/>
          <p:cNvSpPr/>
          <p:nvPr/>
        </p:nvSpPr>
        <p:spPr>
          <a:xfrm>
            <a:off x="5487988" y="1271588"/>
            <a:ext cx="2943225" cy="100012"/>
          </a:xfrm>
          <a:custGeom>
            <a:avLst/>
            <a:gdLst>
              <a:gd name="txL" fmla="*/ 0 w 1711"/>
              <a:gd name="txT" fmla="*/ 0 h 72"/>
              <a:gd name="txR" fmla="*/ 1711 w 1711"/>
              <a:gd name="txB" fmla="*/ 72 h 72"/>
            </a:gdLst>
            <a:ahLst/>
            <a:cxnLst>
              <a:cxn ang="0">
                <a:pos x="0" y="131204619"/>
              </a:cxn>
              <a:cxn ang="0">
                <a:pos x="1417366704" y="136992811"/>
              </a:cxn>
              <a:cxn ang="0">
                <a:pos x="1245744568" y="0"/>
              </a:cxn>
              <a:cxn ang="0">
                <a:pos x="2147483647" y="19295368"/>
              </a:cxn>
            </a:cxnLst>
            <a:rect l="txL" t="txT" r="txR" b="txB"/>
            <a:pathLst>
              <a:path w="1711" h="72">
                <a:moveTo>
                  <a:pt x="0" y="68"/>
                </a:moveTo>
                <a:lnTo>
                  <a:pt x="479" y="71"/>
                </a:lnTo>
                <a:lnTo>
                  <a:pt x="421" y="0"/>
                </a:lnTo>
                <a:lnTo>
                  <a:pt x="1710" y="10"/>
                </a:lnTo>
              </a:path>
            </a:pathLst>
          </a:custGeom>
          <a:noFill/>
          <a:ln w="12700" cap="rnd" cmpd="sng">
            <a:solidFill>
              <a:schemeClr val="tx1"/>
            </a:solidFill>
            <a:prstDash val="solid"/>
            <a:round/>
            <a:headEnd type="stealth" w="med" len="lg"/>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3124" name="Rectangle 107"/>
          <p:cNvSpPr/>
          <p:nvPr/>
        </p:nvSpPr>
        <p:spPr>
          <a:xfrm>
            <a:off x="6629400" y="1103313"/>
            <a:ext cx="868363" cy="349250"/>
          </a:xfrm>
          <a:prstGeom prst="rect">
            <a:avLst/>
          </a:prstGeom>
          <a:solidFill>
            <a:schemeClr val="bg1"/>
          </a:solidFill>
          <a:ln w="12700" cap="flat" cmpd="sng">
            <a:solidFill>
              <a:schemeClr val="tx1"/>
            </a:solidFill>
            <a:prstDash val="solid"/>
            <a:miter/>
            <a:headEnd type="none" w="med" len="med"/>
            <a:tailEnd type="none" w="med" len="med"/>
          </a:ln>
        </p:spPr>
        <p:txBody>
          <a:bodyPr wrap="none" lIns="92075" tIns="46038" rIns="92075" bIns="46038">
            <a:spAutoFit/>
          </a:bodyPr>
          <a:p>
            <a:pPr algn="ctr" defTabSz="824230"/>
            <a:r>
              <a:rPr lang="en-US" altLang="zh-CN" sz="800" b="0">
                <a:latin typeface="Comic Sans MS" panose="030F0702030302020204" pitchFamily="66" charset="0"/>
                <a:ea typeface="宋体" panose="02010600030101010101" pitchFamily="2" charset="-122"/>
              </a:rPr>
              <a:t>30/60/90 day</a:t>
            </a:r>
            <a:endParaRPr lang="en-US" altLang="zh-CN" sz="800" b="0">
              <a:latin typeface="Comic Sans MS" panose="030F0702030302020204" pitchFamily="66" charset="0"/>
              <a:ea typeface="宋体" panose="02010600030101010101" pitchFamily="2" charset="-122"/>
            </a:endParaRPr>
          </a:p>
          <a:p>
            <a:pPr algn="ctr" defTabSz="824230"/>
            <a:r>
              <a:rPr lang="en-US" altLang="zh-CN" sz="800" b="0">
                <a:latin typeface="Comic Sans MS" panose="030F0702030302020204" pitchFamily="66" charset="0"/>
                <a:ea typeface="宋体" panose="02010600030101010101" pitchFamily="2" charset="-122"/>
              </a:rPr>
              <a:t>Forecasts</a:t>
            </a:r>
            <a:endParaRPr lang="en-US" altLang="zh-CN" sz="800" b="0">
              <a:latin typeface="Comic Sans MS" panose="030F0702030302020204" pitchFamily="66" charset="0"/>
              <a:ea typeface="宋体" panose="02010600030101010101" pitchFamily="2" charset="-122"/>
            </a:endParaRPr>
          </a:p>
        </p:txBody>
      </p:sp>
      <p:grpSp>
        <p:nvGrpSpPr>
          <p:cNvPr id="173125" name="Group 108"/>
          <p:cNvGrpSpPr/>
          <p:nvPr/>
        </p:nvGrpSpPr>
        <p:grpSpPr>
          <a:xfrm>
            <a:off x="8410575" y="1135063"/>
            <a:ext cx="908050" cy="1157287"/>
            <a:chOff x="4819" y="911"/>
            <a:chExt cx="527" cy="828"/>
          </a:xfrm>
        </p:grpSpPr>
        <p:grpSp>
          <p:nvGrpSpPr>
            <p:cNvPr id="173307" name="Group 109"/>
            <p:cNvGrpSpPr/>
            <p:nvPr/>
          </p:nvGrpSpPr>
          <p:grpSpPr>
            <a:xfrm>
              <a:off x="4819" y="911"/>
              <a:ext cx="513" cy="295"/>
              <a:chOff x="4819" y="911"/>
              <a:chExt cx="513" cy="295"/>
            </a:xfrm>
          </p:grpSpPr>
          <p:sp>
            <p:nvSpPr>
              <p:cNvPr id="1497198" name="Freeform 110"/>
              <p:cNvSpPr/>
              <p:nvPr/>
            </p:nvSpPr>
            <p:spPr bwMode="auto">
              <a:xfrm>
                <a:off x="4819" y="911"/>
                <a:ext cx="513" cy="286"/>
              </a:xfrm>
              <a:custGeom>
                <a:avLst/>
                <a:gdLst/>
                <a:ahLst/>
                <a:cxnLst>
                  <a:cxn ang="0">
                    <a:pos x="0" y="285"/>
                  </a:cxn>
                  <a:cxn ang="0">
                    <a:pos x="0" y="83"/>
                  </a:cxn>
                  <a:cxn ang="0">
                    <a:pos x="189" y="0"/>
                  </a:cxn>
                  <a:cxn ang="0">
                    <a:pos x="189" y="67"/>
                  </a:cxn>
                  <a:cxn ang="0">
                    <a:pos x="360" y="0"/>
                  </a:cxn>
                  <a:cxn ang="0">
                    <a:pos x="360" y="67"/>
                  </a:cxn>
                  <a:cxn ang="0">
                    <a:pos x="512" y="0"/>
                  </a:cxn>
                  <a:cxn ang="0">
                    <a:pos x="512" y="285"/>
                  </a:cxn>
                  <a:cxn ang="0">
                    <a:pos x="0" y="285"/>
                  </a:cxn>
                </a:cxnLst>
                <a:rect l="0" t="0" r="r" b="b"/>
                <a:pathLst>
                  <a:path w="513" h="286">
                    <a:moveTo>
                      <a:pt x="0" y="285"/>
                    </a:moveTo>
                    <a:lnTo>
                      <a:pt x="0" y="83"/>
                    </a:lnTo>
                    <a:lnTo>
                      <a:pt x="189" y="0"/>
                    </a:lnTo>
                    <a:lnTo>
                      <a:pt x="189" y="67"/>
                    </a:lnTo>
                    <a:lnTo>
                      <a:pt x="360" y="0"/>
                    </a:lnTo>
                    <a:lnTo>
                      <a:pt x="360" y="67"/>
                    </a:lnTo>
                    <a:lnTo>
                      <a:pt x="512" y="0"/>
                    </a:lnTo>
                    <a:lnTo>
                      <a:pt x="512" y="285"/>
                    </a:lnTo>
                    <a:lnTo>
                      <a:pt x="0" y="285"/>
                    </a:lnTo>
                  </a:path>
                </a:pathLst>
              </a:custGeom>
              <a:solidFill>
                <a:schemeClr val="bg1"/>
              </a:solidFill>
              <a:ln w="25400" cap="rnd" cmpd="sng">
                <a:solidFill>
                  <a:schemeClr val="tx1"/>
                </a:solidFill>
                <a:prstDash val="solid"/>
                <a:round/>
                <a:headEnd type="none" w="sm" len="sm"/>
                <a:tailEnd type="none" w="sm" len="sm"/>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3313" name="Rectangle 111"/>
              <p:cNvSpPr/>
              <p:nvPr/>
            </p:nvSpPr>
            <p:spPr>
              <a:xfrm>
                <a:off x="4871" y="1008"/>
                <a:ext cx="402" cy="198"/>
              </a:xfrm>
              <a:prstGeom prst="rect">
                <a:avLst/>
              </a:prstGeom>
              <a:solidFill>
                <a:schemeClr val="bg1"/>
              </a:solidFill>
              <a:ln w="9525">
                <a:noFill/>
              </a:ln>
            </p:spPr>
            <p:txBody>
              <a:bodyPr wrap="none"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State Street</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Assembly</a:t>
                </a:r>
                <a:endParaRPr lang="en-US" altLang="zh-CN" sz="800" b="0">
                  <a:latin typeface="Comic Sans MS" panose="030F0702030302020204" pitchFamily="66" charset="0"/>
                  <a:ea typeface="宋体" panose="02010600030101010101" pitchFamily="2" charset="-122"/>
                </a:endParaRPr>
              </a:p>
            </p:txBody>
          </p:sp>
        </p:grpSp>
        <p:grpSp>
          <p:nvGrpSpPr>
            <p:cNvPr id="173308" name="Group 112"/>
            <p:cNvGrpSpPr/>
            <p:nvPr/>
          </p:nvGrpSpPr>
          <p:grpSpPr>
            <a:xfrm>
              <a:off x="4826" y="1269"/>
              <a:ext cx="520" cy="470"/>
              <a:chOff x="4826" y="1269"/>
              <a:chExt cx="520" cy="470"/>
            </a:xfrm>
          </p:grpSpPr>
          <p:sp>
            <p:nvSpPr>
              <p:cNvPr id="173309" name="Rectangle 113"/>
              <p:cNvSpPr/>
              <p:nvPr/>
            </p:nvSpPr>
            <p:spPr>
              <a:xfrm>
                <a:off x="4835" y="1269"/>
                <a:ext cx="499" cy="470"/>
              </a:xfrm>
              <a:prstGeom prst="rect">
                <a:avLst/>
              </a:prstGeom>
              <a:solidFill>
                <a:schemeClr val="bg1"/>
              </a:solidFill>
              <a:ln w="12700" cap="flat" cmpd="sng">
                <a:solidFill>
                  <a:schemeClr val="tx1"/>
                </a:solidFill>
                <a:prstDash val="solid"/>
                <a:miter/>
                <a:headEnd type="none" w="med" len="med"/>
                <a:tailEnd type="none" w="med" len="med"/>
              </a:ln>
            </p:spPr>
            <p:txBody>
              <a:bodyPr lIns="31750" tIns="15875" rIns="31750" bIns="15875">
                <a:spAutoFit/>
              </a:bodyPr>
              <a:p>
                <a:pPr algn="ctr" defTabSz="113030"/>
                <a:r>
                  <a:rPr lang="en-US" altLang="zh-CN" sz="800" b="0">
                    <a:latin typeface="Comic Sans MS" panose="030F0702030302020204" pitchFamily="66" charset="0"/>
                    <a:ea typeface="宋体" panose="02010600030101010101" pitchFamily="2" charset="-122"/>
                  </a:rPr>
                  <a:t>18,400 </a:t>
                </a:r>
                <a:r>
                  <a:rPr lang="en-US" altLang="zh-CN" sz="800" b="0" err="1">
                    <a:latin typeface="Comic Sans MS" panose="030F0702030302020204" pitchFamily="66" charset="0"/>
                    <a:ea typeface="宋体" panose="02010600030101010101" pitchFamily="2" charset="-122"/>
                  </a:rPr>
                  <a:t>pcs</a:t>
                </a:r>
                <a:r>
                  <a:rPr lang="en-US" altLang="zh-CN" sz="800" b="0">
                    <a:latin typeface="Comic Sans MS" panose="030F0702030302020204" pitchFamily="66" charset="0"/>
                    <a:ea typeface="宋体" panose="02010600030101010101" pitchFamily="2" charset="-122"/>
                  </a:rPr>
                  <a:t>/mo</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- 12,000 LH</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   6,400 RH</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Tray = 20 </a:t>
                </a:r>
                <a:r>
                  <a:rPr lang="en-US" altLang="zh-CN" sz="800" b="0" err="1">
                    <a:latin typeface="Comic Sans MS" panose="030F0702030302020204" pitchFamily="66" charset="0"/>
                    <a:ea typeface="宋体" panose="02010600030101010101" pitchFamily="2" charset="-122"/>
                  </a:rPr>
                  <a:t>pcs</a:t>
                </a:r>
                <a:endParaRPr lang="en-US" altLang="zh-CN" sz="800" b="0">
                  <a:latin typeface="Comic Sans MS" panose="030F0702030302020204" pitchFamily="66" charset="0"/>
                  <a:ea typeface="宋体" panose="02010600030101010101" pitchFamily="2" charset="-122"/>
                </a:endParaRPr>
              </a:p>
              <a:p>
                <a:pPr algn="ctr" defTabSz="113030"/>
                <a:r>
                  <a:rPr lang="en-US" altLang="zh-CN" sz="800" b="0">
                    <a:latin typeface="Comic Sans MS" panose="030F0702030302020204" pitchFamily="66" charset="0"/>
                    <a:ea typeface="宋体" panose="02010600030101010101" pitchFamily="2" charset="-122"/>
                  </a:rPr>
                  <a:t>2 shifts</a:t>
                </a:r>
                <a:endParaRPr lang="en-US" altLang="zh-CN" sz="800" b="0">
                  <a:latin typeface="Comic Sans MS" panose="030F0702030302020204" pitchFamily="66" charset="0"/>
                  <a:ea typeface="宋体" panose="02010600030101010101" pitchFamily="2" charset="-122"/>
                </a:endParaRPr>
              </a:p>
            </p:txBody>
          </p:sp>
          <p:sp>
            <p:nvSpPr>
              <p:cNvPr id="173310" name="Line 114"/>
              <p:cNvSpPr/>
              <p:nvPr/>
            </p:nvSpPr>
            <p:spPr>
              <a:xfrm>
                <a:off x="4826" y="1510"/>
                <a:ext cx="520" cy="0"/>
              </a:xfrm>
              <a:prstGeom prst="line">
                <a:avLst/>
              </a:prstGeom>
              <a:ln w="12700" cap="flat" cmpd="sng">
                <a:solidFill>
                  <a:schemeClr val="tx1"/>
                </a:solidFill>
                <a:prstDash val="solid"/>
                <a:headEnd type="none" w="sm" len="sm"/>
                <a:tailEnd type="none" w="sm" len="sm"/>
              </a:ln>
            </p:spPr>
          </p:sp>
          <p:sp>
            <p:nvSpPr>
              <p:cNvPr id="173311" name="Line 115"/>
              <p:cNvSpPr/>
              <p:nvPr/>
            </p:nvSpPr>
            <p:spPr>
              <a:xfrm>
                <a:off x="4826" y="1594"/>
                <a:ext cx="520" cy="0"/>
              </a:xfrm>
              <a:prstGeom prst="line">
                <a:avLst/>
              </a:prstGeom>
              <a:ln w="12700" cap="flat" cmpd="sng">
                <a:solidFill>
                  <a:schemeClr val="tx1"/>
                </a:solidFill>
                <a:prstDash val="solid"/>
                <a:headEnd type="none" w="sm" len="sm"/>
                <a:tailEnd type="none" w="sm" len="sm"/>
              </a:ln>
            </p:spPr>
          </p:sp>
        </p:grpSp>
      </p:grpSp>
      <p:sp>
        <p:nvSpPr>
          <p:cNvPr id="173126" name="Rectangle 116"/>
          <p:cNvSpPr/>
          <p:nvPr/>
        </p:nvSpPr>
        <p:spPr>
          <a:xfrm>
            <a:off x="530225" y="4664075"/>
            <a:ext cx="912813" cy="455613"/>
          </a:xfrm>
          <a:prstGeom prst="rect">
            <a:avLst/>
          </a:prstGeom>
          <a:noFill/>
          <a:ln w="9525">
            <a:noFill/>
          </a:ln>
        </p:spPr>
        <p:txBody>
          <a:bodyPr lIns="92075" tIns="46038" rIns="92075" bIns="46038">
            <a:spAutoFit/>
          </a:bodyPr>
          <a:p>
            <a:pPr algn="ctr" defTabSz="824230" eaLnBrk="0" hangingPunct="0"/>
            <a:r>
              <a:rPr lang="en-US" altLang="zh-CN" sz="1200" b="0">
                <a:latin typeface="Comic Sans MS" panose="030F0702030302020204" pitchFamily="66" charset="0"/>
                <a:ea typeface="宋体" panose="02010600030101010101" pitchFamily="2" charset="-122"/>
              </a:rPr>
              <a:t>(at the</a:t>
            </a:r>
            <a:endParaRPr lang="en-US" altLang="zh-CN" sz="1200" b="0">
              <a:latin typeface="Comic Sans MS" panose="030F0702030302020204" pitchFamily="66" charset="0"/>
              <a:ea typeface="宋体" panose="02010600030101010101" pitchFamily="2" charset="-122"/>
            </a:endParaRPr>
          </a:p>
          <a:p>
            <a:pPr algn="ctr" defTabSz="824230" eaLnBrk="0" hangingPunct="0"/>
            <a:r>
              <a:rPr lang="en-US" altLang="zh-CN" sz="1200" b="0">
                <a:latin typeface="Comic Sans MS" panose="030F0702030302020204" pitchFamily="66" charset="0"/>
                <a:ea typeface="宋体" panose="02010600030101010101" pitchFamily="2" charset="-122"/>
              </a:rPr>
              <a:t>press)</a:t>
            </a:r>
            <a:endParaRPr lang="en-US" altLang="zh-CN" sz="1200" b="0">
              <a:latin typeface="Comic Sans MS" panose="030F0702030302020204" pitchFamily="66" charset="0"/>
              <a:ea typeface="宋体" panose="02010600030101010101" pitchFamily="2" charset="-122"/>
            </a:endParaRPr>
          </a:p>
        </p:txBody>
      </p:sp>
      <p:sp>
        <p:nvSpPr>
          <p:cNvPr id="173127" name="Rectangle 117"/>
          <p:cNvSpPr/>
          <p:nvPr/>
        </p:nvSpPr>
        <p:spPr>
          <a:xfrm>
            <a:off x="1641475" y="4430713"/>
            <a:ext cx="971550" cy="411162"/>
          </a:xfrm>
          <a:prstGeom prst="rect">
            <a:avLst/>
          </a:prstGeom>
          <a:solidFill>
            <a:schemeClr val="bg1"/>
          </a:solidFill>
          <a:ln w="12700" cap="flat" cmpd="sng">
            <a:solidFill>
              <a:schemeClr val="tx1"/>
            </a:solidFill>
            <a:prstDash val="solid"/>
            <a:miter/>
            <a:headEnd type="none" w="med" len="med"/>
            <a:tailEnd type="none" w="med" len="med"/>
          </a:ln>
        </p:spPr>
        <p:txBody>
          <a:bodyPr lIns="30163" tIns="15875" rIns="30163" bIns="15875">
            <a:spAutoFit/>
          </a:bodyPr>
          <a:p>
            <a:pPr algn="ctr" defTabSz="100330"/>
            <a:r>
              <a:rPr lang="en-US" altLang="zh-CN" sz="800" b="0">
                <a:latin typeface="Comic Sans MS" panose="030F0702030302020204" pitchFamily="66" charset="0"/>
                <a:ea typeface="宋体" panose="02010600030101010101" pitchFamily="2" charset="-122"/>
              </a:rPr>
              <a:t>EPE = 1 shift</a:t>
            </a:r>
            <a:endParaRPr lang="en-US" altLang="zh-CN" sz="800" b="0">
              <a:latin typeface="Comic Sans MS" panose="030F0702030302020204" pitchFamily="66" charset="0"/>
              <a:ea typeface="宋体" panose="02010600030101010101" pitchFamily="2" charset="-122"/>
            </a:endParaRPr>
          </a:p>
          <a:p>
            <a:pPr algn="ctr" defTabSz="100330"/>
            <a:r>
              <a:rPr lang="en-US" altLang="zh-CN" sz="800" b="0">
                <a:latin typeface="Comic Sans MS" panose="030F0702030302020204" pitchFamily="66" charset="0"/>
                <a:ea typeface="宋体" panose="02010600030101010101" pitchFamily="2" charset="-122"/>
              </a:rPr>
              <a:t>C/O = &lt; 10 min.</a:t>
            </a:r>
            <a:endParaRPr lang="en-US" altLang="zh-CN" sz="800" b="0">
              <a:latin typeface="Comic Sans MS" panose="030F0702030302020204" pitchFamily="66" charset="0"/>
              <a:ea typeface="宋体" panose="02010600030101010101" pitchFamily="2" charset="-122"/>
            </a:endParaRPr>
          </a:p>
          <a:p>
            <a:pPr algn="ctr" defTabSz="100330"/>
            <a:endParaRPr lang="en-US" altLang="zh-CN" sz="800" b="0">
              <a:latin typeface="Comic Sans MS" panose="030F0702030302020204" pitchFamily="66" charset="0"/>
              <a:ea typeface="宋体" panose="02010600030101010101" pitchFamily="2" charset="-122"/>
            </a:endParaRPr>
          </a:p>
        </p:txBody>
      </p:sp>
      <p:sp>
        <p:nvSpPr>
          <p:cNvPr id="173128" name="Line 118"/>
          <p:cNvSpPr/>
          <p:nvPr/>
        </p:nvSpPr>
        <p:spPr>
          <a:xfrm>
            <a:off x="1641475" y="4549775"/>
            <a:ext cx="976313" cy="3175"/>
          </a:xfrm>
          <a:prstGeom prst="line">
            <a:avLst/>
          </a:prstGeom>
          <a:ln w="12700" cap="flat" cmpd="sng">
            <a:solidFill>
              <a:schemeClr val="tx1"/>
            </a:solidFill>
            <a:prstDash val="solid"/>
            <a:headEnd type="none" w="sm" len="sm"/>
            <a:tailEnd type="none" w="sm" len="sm"/>
          </a:ln>
        </p:spPr>
      </p:sp>
      <p:sp>
        <p:nvSpPr>
          <p:cNvPr id="173129" name="Line 119"/>
          <p:cNvSpPr/>
          <p:nvPr/>
        </p:nvSpPr>
        <p:spPr>
          <a:xfrm>
            <a:off x="1643063" y="4665663"/>
            <a:ext cx="976312" cy="0"/>
          </a:xfrm>
          <a:prstGeom prst="line">
            <a:avLst/>
          </a:prstGeom>
          <a:ln w="12700" cap="flat" cmpd="sng">
            <a:solidFill>
              <a:schemeClr val="tx1"/>
            </a:solidFill>
            <a:prstDash val="solid"/>
            <a:headEnd type="none" w="sm" len="sm"/>
            <a:tailEnd type="none" w="sm" len="sm"/>
          </a:ln>
        </p:spPr>
      </p:sp>
      <p:grpSp>
        <p:nvGrpSpPr>
          <p:cNvPr id="19" name="Group 120"/>
          <p:cNvGrpSpPr/>
          <p:nvPr/>
        </p:nvGrpSpPr>
        <p:grpSpPr>
          <a:xfrm>
            <a:off x="404813" y="2133600"/>
            <a:ext cx="1050925" cy="385763"/>
            <a:chOff x="164" y="1625"/>
            <a:chExt cx="610" cy="276"/>
          </a:xfrm>
        </p:grpSpPr>
        <p:grpSp>
          <p:nvGrpSpPr>
            <p:cNvPr id="173278" name="Group 121"/>
            <p:cNvGrpSpPr/>
            <p:nvPr/>
          </p:nvGrpSpPr>
          <p:grpSpPr>
            <a:xfrm>
              <a:off x="164" y="1625"/>
              <a:ext cx="610" cy="276"/>
              <a:chOff x="164" y="1625"/>
              <a:chExt cx="610" cy="276"/>
            </a:xfrm>
          </p:grpSpPr>
          <p:sp>
            <p:nvSpPr>
              <p:cNvPr id="173280" name="Freeform 122"/>
              <p:cNvSpPr/>
              <p:nvPr/>
            </p:nvSpPr>
            <p:spPr>
              <a:xfrm>
                <a:off x="181" y="1643"/>
                <a:ext cx="571" cy="243"/>
              </a:xfrm>
              <a:custGeom>
                <a:avLst/>
                <a:gdLst>
                  <a:gd name="txL" fmla="*/ 0 w 571"/>
                  <a:gd name="txT" fmla="*/ 0 h 243"/>
                  <a:gd name="txR" fmla="*/ 571 w 571"/>
                  <a:gd name="txB" fmla="*/ 243 h 243"/>
                </a:gdLst>
                <a:ahLst/>
                <a:cxnLst>
                  <a:cxn ang="0">
                    <a:pos x="42" y="124"/>
                  </a:cxn>
                  <a:cxn ang="0">
                    <a:pos x="61" y="116"/>
                  </a:cxn>
                  <a:cxn ang="0">
                    <a:pos x="87" y="113"/>
                  </a:cxn>
                  <a:cxn ang="0">
                    <a:pos x="110" y="98"/>
                  </a:cxn>
                  <a:cxn ang="0">
                    <a:pos x="114" y="80"/>
                  </a:cxn>
                  <a:cxn ang="0">
                    <a:pos x="139" y="79"/>
                  </a:cxn>
                  <a:cxn ang="0">
                    <a:pos x="163" y="69"/>
                  </a:cxn>
                  <a:cxn ang="0">
                    <a:pos x="183" y="65"/>
                  </a:cxn>
                  <a:cxn ang="0">
                    <a:pos x="208" y="67"/>
                  </a:cxn>
                  <a:cxn ang="0">
                    <a:pos x="234" y="58"/>
                  </a:cxn>
                  <a:cxn ang="0">
                    <a:pos x="249" y="42"/>
                  </a:cxn>
                  <a:cxn ang="0">
                    <a:pos x="273" y="44"/>
                  </a:cxn>
                  <a:cxn ang="0">
                    <a:pos x="297" y="35"/>
                  </a:cxn>
                  <a:cxn ang="0">
                    <a:pos x="315" y="34"/>
                  </a:cxn>
                  <a:cxn ang="0">
                    <a:pos x="342" y="31"/>
                  </a:cxn>
                  <a:cxn ang="0">
                    <a:pos x="357" y="15"/>
                  </a:cxn>
                  <a:cxn ang="0">
                    <a:pos x="379" y="17"/>
                  </a:cxn>
                  <a:cxn ang="0">
                    <a:pos x="405" y="12"/>
                  </a:cxn>
                  <a:cxn ang="0">
                    <a:pos x="424" y="12"/>
                  </a:cxn>
                  <a:cxn ang="0">
                    <a:pos x="450" y="16"/>
                  </a:cxn>
                  <a:cxn ang="0">
                    <a:pos x="476" y="9"/>
                  </a:cxn>
                  <a:cxn ang="0">
                    <a:pos x="497" y="4"/>
                  </a:cxn>
                  <a:cxn ang="0">
                    <a:pos x="515" y="13"/>
                  </a:cxn>
                  <a:cxn ang="0">
                    <a:pos x="542" y="12"/>
                  </a:cxn>
                  <a:cxn ang="0">
                    <a:pos x="535" y="27"/>
                  </a:cxn>
                  <a:cxn ang="0">
                    <a:pos x="541" y="43"/>
                  </a:cxn>
                  <a:cxn ang="0">
                    <a:pos x="568" y="48"/>
                  </a:cxn>
                  <a:cxn ang="0">
                    <a:pos x="551" y="64"/>
                  </a:cxn>
                  <a:cxn ang="0">
                    <a:pos x="552" y="81"/>
                  </a:cxn>
                  <a:cxn ang="0">
                    <a:pos x="559" y="92"/>
                  </a:cxn>
                  <a:cxn ang="0">
                    <a:pos x="535" y="105"/>
                  </a:cxn>
                  <a:cxn ang="0">
                    <a:pos x="526" y="124"/>
                  </a:cxn>
                  <a:cxn ang="0">
                    <a:pos x="518" y="128"/>
                  </a:cxn>
                  <a:cxn ang="0">
                    <a:pos x="491" y="131"/>
                  </a:cxn>
                  <a:cxn ang="0">
                    <a:pos x="467" y="139"/>
                  </a:cxn>
                  <a:cxn ang="0">
                    <a:pos x="457" y="158"/>
                  </a:cxn>
                  <a:cxn ang="0">
                    <a:pos x="451" y="163"/>
                  </a:cxn>
                  <a:cxn ang="0">
                    <a:pos x="424" y="165"/>
                  </a:cxn>
                  <a:cxn ang="0">
                    <a:pos x="406" y="179"/>
                  </a:cxn>
                  <a:cxn ang="0">
                    <a:pos x="383" y="176"/>
                  </a:cxn>
                  <a:cxn ang="0">
                    <a:pos x="357" y="177"/>
                  </a:cxn>
                  <a:cxn ang="0">
                    <a:pos x="338" y="195"/>
                  </a:cxn>
                  <a:cxn ang="0">
                    <a:pos x="315" y="193"/>
                  </a:cxn>
                  <a:cxn ang="0">
                    <a:pos x="295" y="205"/>
                  </a:cxn>
                  <a:cxn ang="0">
                    <a:pos x="271" y="198"/>
                  </a:cxn>
                  <a:cxn ang="0">
                    <a:pos x="246" y="201"/>
                  </a:cxn>
                  <a:cxn ang="0">
                    <a:pos x="227" y="217"/>
                  </a:cxn>
                  <a:cxn ang="0">
                    <a:pos x="211" y="225"/>
                  </a:cxn>
                  <a:cxn ang="0">
                    <a:pos x="188" y="219"/>
                  </a:cxn>
                  <a:cxn ang="0">
                    <a:pos x="164" y="229"/>
                  </a:cxn>
                  <a:cxn ang="0">
                    <a:pos x="147" y="236"/>
                  </a:cxn>
                  <a:cxn ang="0">
                    <a:pos x="132" y="223"/>
                  </a:cxn>
                  <a:cxn ang="0">
                    <a:pos x="106" y="226"/>
                  </a:cxn>
                  <a:cxn ang="0">
                    <a:pos x="82" y="240"/>
                  </a:cxn>
                  <a:cxn ang="0">
                    <a:pos x="60" y="235"/>
                  </a:cxn>
                  <a:cxn ang="0">
                    <a:pos x="36" y="227"/>
                  </a:cxn>
                  <a:cxn ang="0">
                    <a:pos x="23" y="223"/>
                  </a:cxn>
                  <a:cxn ang="0">
                    <a:pos x="25" y="206"/>
                  </a:cxn>
                  <a:cxn ang="0">
                    <a:pos x="7" y="196"/>
                  </a:cxn>
                  <a:cxn ang="0">
                    <a:pos x="14" y="183"/>
                  </a:cxn>
                  <a:cxn ang="0">
                    <a:pos x="16" y="167"/>
                  </a:cxn>
                  <a:cxn ang="0">
                    <a:pos x="4" y="155"/>
                  </a:cxn>
                </a:cxnLst>
                <a:rect l="txL" t="txT" r="txR" b="txB"/>
                <a:pathLst>
                  <a:path w="571" h="243">
                    <a:moveTo>
                      <a:pt x="15" y="150"/>
                    </a:moveTo>
                    <a:lnTo>
                      <a:pt x="18" y="148"/>
                    </a:lnTo>
                    <a:lnTo>
                      <a:pt x="21" y="147"/>
                    </a:lnTo>
                    <a:lnTo>
                      <a:pt x="23" y="146"/>
                    </a:lnTo>
                    <a:lnTo>
                      <a:pt x="38" y="133"/>
                    </a:lnTo>
                    <a:lnTo>
                      <a:pt x="39" y="131"/>
                    </a:lnTo>
                    <a:lnTo>
                      <a:pt x="42" y="129"/>
                    </a:lnTo>
                    <a:lnTo>
                      <a:pt x="41" y="128"/>
                    </a:lnTo>
                    <a:lnTo>
                      <a:pt x="42" y="126"/>
                    </a:lnTo>
                    <a:lnTo>
                      <a:pt x="42" y="124"/>
                    </a:lnTo>
                    <a:lnTo>
                      <a:pt x="43" y="122"/>
                    </a:lnTo>
                    <a:lnTo>
                      <a:pt x="44" y="120"/>
                    </a:lnTo>
                    <a:lnTo>
                      <a:pt x="44" y="118"/>
                    </a:lnTo>
                    <a:lnTo>
                      <a:pt x="46" y="116"/>
                    </a:lnTo>
                    <a:lnTo>
                      <a:pt x="48" y="115"/>
                    </a:lnTo>
                    <a:lnTo>
                      <a:pt x="50" y="116"/>
                    </a:lnTo>
                    <a:lnTo>
                      <a:pt x="53" y="117"/>
                    </a:lnTo>
                    <a:lnTo>
                      <a:pt x="56" y="117"/>
                    </a:lnTo>
                    <a:lnTo>
                      <a:pt x="58" y="117"/>
                    </a:lnTo>
                    <a:lnTo>
                      <a:pt x="61" y="116"/>
                    </a:lnTo>
                    <a:lnTo>
                      <a:pt x="64" y="116"/>
                    </a:lnTo>
                    <a:lnTo>
                      <a:pt x="66" y="116"/>
                    </a:lnTo>
                    <a:lnTo>
                      <a:pt x="69" y="116"/>
                    </a:lnTo>
                    <a:lnTo>
                      <a:pt x="72" y="115"/>
                    </a:lnTo>
                    <a:lnTo>
                      <a:pt x="75" y="116"/>
                    </a:lnTo>
                    <a:lnTo>
                      <a:pt x="77" y="116"/>
                    </a:lnTo>
                    <a:lnTo>
                      <a:pt x="80" y="116"/>
                    </a:lnTo>
                    <a:lnTo>
                      <a:pt x="82" y="115"/>
                    </a:lnTo>
                    <a:lnTo>
                      <a:pt x="85" y="114"/>
                    </a:lnTo>
                    <a:lnTo>
                      <a:pt x="87" y="113"/>
                    </a:lnTo>
                    <a:lnTo>
                      <a:pt x="90" y="113"/>
                    </a:lnTo>
                    <a:lnTo>
                      <a:pt x="92" y="111"/>
                    </a:lnTo>
                    <a:lnTo>
                      <a:pt x="95" y="110"/>
                    </a:lnTo>
                    <a:lnTo>
                      <a:pt x="97" y="109"/>
                    </a:lnTo>
                    <a:lnTo>
                      <a:pt x="100" y="107"/>
                    </a:lnTo>
                    <a:lnTo>
                      <a:pt x="102" y="105"/>
                    </a:lnTo>
                    <a:lnTo>
                      <a:pt x="104" y="103"/>
                    </a:lnTo>
                    <a:lnTo>
                      <a:pt x="106" y="102"/>
                    </a:lnTo>
                    <a:lnTo>
                      <a:pt x="108" y="100"/>
                    </a:lnTo>
                    <a:lnTo>
                      <a:pt x="110" y="98"/>
                    </a:lnTo>
                    <a:lnTo>
                      <a:pt x="111" y="96"/>
                    </a:lnTo>
                    <a:lnTo>
                      <a:pt x="113" y="94"/>
                    </a:lnTo>
                    <a:lnTo>
                      <a:pt x="113" y="92"/>
                    </a:lnTo>
                    <a:lnTo>
                      <a:pt x="112" y="91"/>
                    </a:lnTo>
                    <a:lnTo>
                      <a:pt x="111" y="89"/>
                    </a:lnTo>
                    <a:lnTo>
                      <a:pt x="112" y="87"/>
                    </a:lnTo>
                    <a:lnTo>
                      <a:pt x="112" y="86"/>
                    </a:lnTo>
                    <a:lnTo>
                      <a:pt x="113" y="84"/>
                    </a:lnTo>
                    <a:lnTo>
                      <a:pt x="113" y="82"/>
                    </a:lnTo>
                    <a:lnTo>
                      <a:pt x="114" y="80"/>
                    </a:lnTo>
                    <a:lnTo>
                      <a:pt x="114" y="79"/>
                    </a:lnTo>
                    <a:lnTo>
                      <a:pt x="117" y="79"/>
                    </a:lnTo>
                    <a:lnTo>
                      <a:pt x="120" y="79"/>
                    </a:lnTo>
                    <a:lnTo>
                      <a:pt x="123" y="80"/>
                    </a:lnTo>
                    <a:lnTo>
                      <a:pt x="126" y="81"/>
                    </a:lnTo>
                    <a:lnTo>
                      <a:pt x="128" y="81"/>
                    </a:lnTo>
                    <a:lnTo>
                      <a:pt x="131" y="80"/>
                    </a:lnTo>
                    <a:lnTo>
                      <a:pt x="133" y="79"/>
                    </a:lnTo>
                    <a:lnTo>
                      <a:pt x="136" y="79"/>
                    </a:lnTo>
                    <a:lnTo>
                      <a:pt x="139" y="79"/>
                    </a:lnTo>
                    <a:lnTo>
                      <a:pt x="141" y="78"/>
                    </a:lnTo>
                    <a:lnTo>
                      <a:pt x="144" y="78"/>
                    </a:lnTo>
                    <a:lnTo>
                      <a:pt x="147" y="78"/>
                    </a:lnTo>
                    <a:lnTo>
                      <a:pt x="149" y="77"/>
                    </a:lnTo>
                    <a:lnTo>
                      <a:pt x="152" y="76"/>
                    </a:lnTo>
                    <a:lnTo>
                      <a:pt x="154" y="75"/>
                    </a:lnTo>
                    <a:lnTo>
                      <a:pt x="156" y="73"/>
                    </a:lnTo>
                    <a:lnTo>
                      <a:pt x="159" y="72"/>
                    </a:lnTo>
                    <a:lnTo>
                      <a:pt x="161" y="71"/>
                    </a:lnTo>
                    <a:lnTo>
                      <a:pt x="163" y="69"/>
                    </a:lnTo>
                    <a:lnTo>
                      <a:pt x="165" y="67"/>
                    </a:lnTo>
                    <a:lnTo>
                      <a:pt x="167" y="65"/>
                    </a:lnTo>
                    <a:lnTo>
                      <a:pt x="169" y="63"/>
                    </a:lnTo>
                    <a:lnTo>
                      <a:pt x="172" y="61"/>
                    </a:lnTo>
                    <a:lnTo>
                      <a:pt x="174" y="60"/>
                    </a:lnTo>
                    <a:lnTo>
                      <a:pt x="176" y="61"/>
                    </a:lnTo>
                    <a:lnTo>
                      <a:pt x="176" y="63"/>
                    </a:lnTo>
                    <a:lnTo>
                      <a:pt x="177" y="65"/>
                    </a:lnTo>
                    <a:lnTo>
                      <a:pt x="180" y="65"/>
                    </a:lnTo>
                    <a:lnTo>
                      <a:pt x="183" y="65"/>
                    </a:lnTo>
                    <a:lnTo>
                      <a:pt x="186" y="66"/>
                    </a:lnTo>
                    <a:lnTo>
                      <a:pt x="188" y="67"/>
                    </a:lnTo>
                    <a:lnTo>
                      <a:pt x="190" y="67"/>
                    </a:lnTo>
                    <a:lnTo>
                      <a:pt x="193" y="67"/>
                    </a:lnTo>
                    <a:lnTo>
                      <a:pt x="195" y="68"/>
                    </a:lnTo>
                    <a:lnTo>
                      <a:pt x="198" y="68"/>
                    </a:lnTo>
                    <a:lnTo>
                      <a:pt x="201" y="68"/>
                    </a:lnTo>
                    <a:lnTo>
                      <a:pt x="203" y="68"/>
                    </a:lnTo>
                    <a:lnTo>
                      <a:pt x="206" y="68"/>
                    </a:lnTo>
                    <a:lnTo>
                      <a:pt x="208" y="67"/>
                    </a:lnTo>
                    <a:lnTo>
                      <a:pt x="211" y="67"/>
                    </a:lnTo>
                    <a:lnTo>
                      <a:pt x="215" y="66"/>
                    </a:lnTo>
                    <a:lnTo>
                      <a:pt x="217" y="65"/>
                    </a:lnTo>
                    <a:lnTo>
                      <a:pt x="220" y="65"/>
                    </a:lnTo>
                    <a:lnTo>
                      <a:pt x="222" y="64"/>
                    </a:lnTo>
                    <a:lnTo>
                      <a:pt x="225" y="63"/>
                    </a:lnTo>
                    <a:lnTo>
                      <a:pt x="227" y="62"/>
                    </a:lnTo>
                    <a:lnTo>
                      <a:pt x="230" y="61"/>
                    </a:lnTo>
                    <a:lnTo>
                      <a:pt x="232" y="59"/>
                    </a:lnTo>
                    <a:lnTo>
                      <a:pt x="234" y="58"/>
                    </a:lnTo>
                    <a:lnTo>
                      <a:pt x="237" y="56"/>
                    </a:lnTo>
                    <a:lnTo>
                      <a:pt x="238" y="54"/>
                    </a:lnTo>
                    <a:lnTo>
                      <a:pt x="240" y="53"/>
                    </a:lnTo>
                    <a:lnTo>
                      <a:pt x="242" y="51"/>
                    </a:lnTo>
                    <a:lnTo>
                      <a:pt x="243" y="49"/>
                    </a:lnTo>
                    <a:lnTo>
                      <a:pt x="245" y="46"/>
                    </a:lnTo>
                    <a:lnTo>
                      <a:pt x="246" y="44"/>
                    </a:lnTo>
                    <a:lnTo>
                      <a:pt x="248" y="42"/>
                    </a:lnTo>
                    <a:lnTo>
                      <a:pt x="248" y="41"/>
                    </a:lnTo>
                    <a:lnTo>
                      <a:pt x="249" y="42"/>
                    </a:lnTo>
                    <a:lnTo>
                      <a:pt x="251" y="43"/>
                    </a:lnTo>
                    <a:lnTo>
                      <a:pt x="252" y="45"/>
                    </a:lnTo>
                    <a:lnTo>
                      <a:pt x="254" y="46"/>
                    </a:lnTo>
                    <a:lnTo>
                      <a:pt x="257" y="45"/>
                    </a:lnTo>
                    <a:lnTo>
                      <a:pt x="259" y="45"/>
                    </a:lnTo>
                    <a:lnTo>
                      <a:pt x="262" y="45"/>
                    </a:lnTo>
                    <a:lnTo>
                      <a:pt x="265" y="45"/>
                    </a:lnTo>
                    <a:lnTo>
                      <a:pt x="267" y="45"/>
                    </a:lnTo>
                    <a:lnTo>
                      <a:pt x="270" y="44"/>
                    </a:lnTo>
                    <a:lnTo>
                      <a:pt x="273" y="44"/>
                    </a:lnTo>
                    <a:lnTo>
                      <a:pt x="275" y="43"/>
                    </a:lnTo>
                    <a:lnTo>
                      <a:pt x="278" y="43"/>
                    </a:lnTo>
                    <a:lnTo>
                      <a:pt x="280" y="43"/>
                    </a:lnTo>
                    <a:lnTo>
                      <a:pt x="283" y="42"/>
                    </a:lnTo>
                    <a:lnTo>
                      <a:pt x="285" y="41"/>
                    </a:lnTo>
                    <a:lnTo>
                      <a:pt x="288" y="40"/>
                    </a:lnTo>
                    <a:lnTo>
                      <a:pt x="290" y="39"/>
                    </a:lnTo>
                    <a:lnTo>
                      <a:pt x="293" y="37"/>
                    </a:lnTo>
                    <a:lnTo>
                      <a:pt x="295" y="36"/>
                    </a:lnTo>
                    <a:lnTo>
                      <a:pt x="297" y="35"/>
                    </a:lnTo>
                    <a:lnTo>
                      <a:pt x="299" y="33"/>
                    </a:lnTo>
                    <a:lnTo>
                      <a:pt x="301" y="31"/>
                    </a:lnTo>
                    <a:lnTo>
                      <a:pt x="301" y="29"/>
                    </a:lnTo>
                    <a:lnTo>
                      <a:pt x="304" y="28"/>
                    </a:lnTo>
                    <a:lnTo>
                      <a:pt x="304" y="30"/>
                    </a:lnTo>
                    <a:lnTo>
                      <a:pt x="306" y="31"/>
                    </a:lnTo>
                    <a:lnTo>
                      <a:pt x="308" y="32"/>
                    </a:lnTo>
                    <a:lnTo>
                      <a:pt x="310" y="34"/>
                    </a:lnTo>
                    <a:lnTo>
                      <a:pt x="313" y="34"/>
                    </a:lnTo>
                    <a:lnTo>
                      <a:pt x="315" y="34"/>
                    </a:lnTo>
                    <a:lnTo>
                      <a:pt x="318" y="34"/>
                    </a:lnTo>
                    <a:lnTo>
                      <a:pt x="321" y="34"/>
                    </a:lnTo>
                    <a:lnTo>
                      <a:pt x="324" y="34"/>
                    </a:lnTo>
                    <a:lnTo>
                      <a:pt x="326" y="34"/>
                    </a:lnTo>
                    <a:lnTo>
                      <a:pt x="329" y="34"/>
                    </a:lnTo>
                    <a:lnTo>
                      <a:pt x="332" y="34"/>
                    </a:lnTo>
                    <a:lnTo>
                      <a:pt x="334" y="34"/>
                    </a:lnTo>
                    <a:lnTo>
                      <a:pt x="337" y="33"/>
                    </a:lnTo>
                    <a:lnTo>
                      <a:pt x="339" y="32"/>
                    </a:lnTo>
                    <a:lnTo>
                      <a:pt x="342" y="31"/>
                    </a:lnTo>
                    <a:lnTo>
                      <a:pt x="344" y="30"/>
                    </a:lnTo>
                    <a:lnTo>
                      <a:pt x="347" y="29"/>
                    </a:lnTo>
                    <a:lnTo>
                      <a:pt x="348" y="27"/>
                    </a:lnTo>
                    <a:lnTo>
                      <a:pt x="351" y="26"/>
                    </a:lnTo>
                    <a:lnTo>
                      <a:pt x="352" y="24"/>
                    </a:lnTo>
                    <a:lnTo>
                      <a:pt x="354" y="22"/>
                    </a:lnTo>
                    <a:lnTo>
                      <a:pt x="355" y="20"/>
                    </a:lnTo>
                    <a:lnTo>
                      <a:pt x="355" y="18"/>
                    </a:lnTo>
                    <a:lnTo>
                      <a:pt x="356" y="16"/>
                    </a:lnTo>
                    <a:lnTo>
                      <a:pt x="357" y="15"/>
                    </a:lnTo>
                    <a:lnTo>
                      <a:pt x="358" y="13"/>
                    </a:lnTo>
                    <a:lnTo>
                      <a:pt x="359" y="14"/>
                    </a:lnTo>
                    <a:lnTo>
                      <a:pt x="361" y="15"/>
                    </a:lnTo>
                    <a:lnTo>
                      <a:pt x="363" y="17"/>
                    </a:lnTo>
                    <a:lnTo>
                      <a:pt x="366" y="17"/>
                    </a:lnTo>
                    <a:lnTo>
                      <a:pt x="368" y="17"/>
                    </a:lnTo>
                    <a:lnTo>
                      <a:pt x="371" y="17"/>
                    </a:lnTo>
                    <a:lnTo>
                      <a:pt x="374" y="18"/>
                    </a:lnTo>
                    <a:lnTo>
                      <a:pt x="377" y="18"/>
                    </a:lnTo>
                    <a:lnTo>
                      <a:pt x="379" y="17"/>
                    </a:lnTo>
                    <a:lnTo>
                      <a:pt x="382" y="17"/>
                    </a:lnTo>
                    <a:lnTo>
                      <a:pt x="385" y="17"/>
                    </a:lnTo>
                    <a:lnTo>
                      <a:pt x="387" y="16"/>
                    </a:lnTo>
                    <a:lnTo>
                      <a:pt x="390" y="16"/>
                    </a:lnTo>
                    <a:lnTo>
                      <a:pt x="392" y="15"/>
                    </a:lnTo>
                    <a:lnTo>
                      <a:pt x="395" y="15"/>
                    </a:lnTo>
                    <a:lnTo>
                      <a:pt x="397" y="14"/>
                    </a:lnTo>
                    <a:lnTo>
                      <a:pt x="400" y="13"/>
                    </a:lnTo>
                    <a:lnTo>
                      <a:pt x="402" y="12"/>
                    </a:lnTo>
                    <a:lnTo>
                      <a:pt x="405" y="12"/>
                    </a:lnTo>
                    <a:lnTo>
                      <a:pt x="407" y="10"/>
                    </a:lnTo>
                    <a:lnTo>
                      <a:pt x="410" y="10"/>
                    </a:lnTo>
                    <a:lnTo>
                      <a:pt x="413" y="9"/>
                    </a:lnTo>
                    <a:lnTo>
                      <a:pt x="415" y="7"/>
                    </a:lnTo>
                    <a:lnTo>
                      <a:pt x="417" y="6"/>
                    </a:lnTo>
                    <a:lnTo>
                      <a:pt x="418" y="7"/>
                    </a:lnTo>
                    <a:lnTo>
                      <a:pt x="420" y="9"/>
                    </a:lnTo>
                    <a:lnTo>
                      <a:pt x="423" y="9"/>
                    </a:lnTo>
                    <a:lnTo>
                      <a:pt x="424" y="11"/>
                    </a:lnTo>
                    <a:lnTo>
                      <a:pt x="424" y="12"/>
                    </a:lnTo>
                    <a:lnTo>
                      <a:pt x="426" y="14"/>
                    </a:lnTo>
                    <a:lnTo>
                      <a:pt x="429" y="15"/>
                    </a:lnTo>
                    <a:lnTo>
                      <a:pt x="431" y="15"/>
                    </a:lnTo>
                    <a:lnTo>
                      <a:pt x="434" y="14"/>
                    </a:lnTo>
                    <a:lnTo>
                      <a:pt x="437" y="15"/>
                    </a:lnTo>
                    <a:lnTo>
                      <a:pt x="439" y="16"/>
                    </a:lnTo>
                    <a:lnTo>
                      <a:pt x="442" y="16"/>
                    </a:lnTo>
                    <a:lnTo>
                      <a:pt x="444" y="16"/>
                    </a:lnTo>
                    <a:lnTo>
                      <a:pt x="447" y="16"/>
                    </a:lnTo>
                    <a:lnTo>
                      <a:pt x="450" y="16"/>
                    </a:lnTo>
                    <a:lnTo>
                      <a:pt x="452" y="16"/>
                    </a:lnTo>
                    <a:lnTo>
                      <a:pt x="455" y="15"/>
                    </a:lnTo>
                    <a:lnTo>
                      <a:pt x="458" y="15"/>
                    </a:lnTo>
                    <a:lnTo>
                      <a:pt x="460" y="15"/>
                    </a:lnTo>
                    <a:lnTo>
                      <a:pt x="463" y="14"/>
                    </a:lnTo>
                    <a:lnTo>
                      <a:pt x="465" y="13"/>
                    </a:lnTo>
                    <a:lnTo>
                      <a:pt x="469" y="12"/>
                    </a:lnTo>
                    <a:lnTo>
                      <a:pt x="471" y="11"/>
                    </a:lnTo>
                    <a:lnTo>
                      <a:pt x="474" y="10"/>
                    </a:lnTo>
                    <a:lnTo>
                      <a:pt x="476" y="9"/>
                    </a:lnTo>
                    <a:lnTo>
                      <a:pt x="479" y="8"/>
                    </a:lnTo>
                    <a:lnTo>
                      <a:pt x="481" y="6"/>
                    </a:lnTo>
                    <a:lnTo>
                      <a:pt x="483" y="5"/>
                    </a:lnTo>
                    <a:lnTo>
                      <a:pt x="486" y="4"/>
                    </a:lnTo>
                    <a:lnTo>
                      <a:pt x="488" y="2"/>
                    </a:lnTo>
                    <a:lnTo>
                      <a:pt x="490" y="1"/>
                    </a:lnTo>
                    <a:lnTo>
                      <a:pt x="493" y="0"/>
                    </a:lnTo>
                    <a:lnTo>
                      <a:pt x="494" y="1"/>
                    </a:lnTo>
                    <a:lnTo>
                      <a:pt x="495" y="3"/>
                    </a:lnTo>
                    <a:lnTo>
                      <a:pt x="497" y="4"/>
                    </a:lnTo>
                    <a:lnTo>
                      <a:pt x="497" y="5"/>
                    </a:lnTo>
                    <a:lnTo>
                      <a:pt x="500" y="5"/>
                    </a:lnTo>
                    <a:lnTo>
                      <a:pt x="501" y="7"/>
                    </a:lnTo>
                    <a:lnTo>
                      <a:pt x="503" y="8"/>
                    </a:lnTo>
                    <a:lnTo>
                      <a:pt x="503" y="9"/>
                    </a:lnTo>
                    <a:lnTo>
                      <a:pt x="505" y="11"/>
                    </a:lnTo>
                    <a:lnTo>
                      <a:pt x="507" y="12"/>
                    </a:lnTo>
                    <a:lnTo>
                      <a:pt x="510" y="12"/>
                    </a:lnTo>
                    <a:lnTo>
                      <a:pt x="512" y="13"/>
                    </a:lnTo>
                    <a:lnTo>
                      <a:pt x="515" y="13"/>
                    </a:lnTo>
                    <a:lnTo>
                      <a:pt x="518" y="13"/>
                    </a:lnTo>
                    <a:lnTo>
                      <a:pt x="520" y="12"/>
                    </a:lnTo>
                    <a:lnTo>
                      <a:pt x="523" y="13"/>
                    </a:lnTo>
                    <a:lnTo>
                      <a:pt x="526" y="13"/>
                    </a:lnTo>
                    <a:lnTo>
                      <a:pt x="529" y="13"/>
                    </a:lnTo>
                    <a:lnTo>
                      <a:pt x="531" y="13"/>
                    </a:lnTo>
                    <a:lnTo>
                      <a:pt x="534" y="12"/>
                    </a:lnTo>
                    <a:lnTo>
                      <a:pt x="537" y="12"/>
                    </a:lnTo>
                    <a:lnTo>
                      <a:pt x="539" y="12"/>
                    </a:lnTo>
                    <a:lnTo>
                      <a:pt x="542" y="12"/>
                    </a:lnTo>
                    <a:lnTo>
                      <a:pt x="545" y="12"/>
                    </a:lnTo>
                    <a:lnTo>
                      <a:pt x="544" y="14"/>
                    </a:lnTo>
                    <a:lnTo>
                      <a:pt x="541" y="15"/>
                    </a:lnTo>
                    <a:lnTo>
                      <a:pt x="540" y="17"/>
                    </a:lnTo>
                    <a:lnTo>
                      <a:pt x="537" y="18"/>
                    </a:lnTo>
                    <a:lnTo>
                      <a:pt x="536" y="20"/>
                    </a:lnTo>
                    <a:lnTo>
                      <a:pt x="536" y="22"/>
                    </a:lnTo>
                    <a:lnTo>
                      <a:pt x="535" y="24"/>
                    </a:lnTo>
                    <a:lnTo>
                      <a:pt x="536" y="26"/>
                    </a:lnTo>
                    <a:lnTo>
                      <a:pt x="535" y="27"/>
                    </a:lnTo>
                    <a:lnTo>
                      <a:pt x="535" y="29"/>
                    </a:lnTo>
                    <a:lnTo>
                      <a:pt x="535" y="31"/>
                    </a:lnTo>
                    <a:lnTo>
                      <a:pt x="535" y="33"/>
                    </a:lnTo>
                    <a:lnTo>
                      <a:pt x="535" y="34"/>
                    </a:lnTo>
                    <a:lnTo>
                      <a:pt x="535" y="36"/>
                    </a:lnTo>
                    <a:lnTo>
                      <a:pt x="536" y="37"/>
                    </a:lnTo>
                    <a:lnTo>
                      <a:pt x="536" y="39"/>
                    </a:lnTo>
                    <a:lnTo>
                      <a:pt x="537" y="40"/>
                    </a:lnTo>
                    <a:lnTo>
                      <a:pt x="539" y="42"/>
                    </a:lnTo>
                    <a:lnTo>
                      <a:pt x="541" y="43"/>
                    </a:lnTo>
                    <a:lnTo>
                      <a:pt x="543" y="44"/>
                    </a:lnTo>
                    <a:lnTo>
                      <a:pt x="546" y="44"/>
                    </a:lnTo>
                    <a:lnTo>
                      <a:pt x="548" y="44"/>
                    </a:lnTo>
                    <a:lnTo>
                      <a:pt x="551" y="45"/>
                    </a:lnTo>
                    <a:lnTo>
                      <a:pt x="554" y="45"/>
                    </a:lnTo>
                    <a:lnTo>
                      <a:pt x="557" y="46"/>
                    </a:lnTo>
                    <a:lnTo>
                      <a:pt x="560" y="46"/>
                    </a:lnTo>
                    <a:lnTo>
                      <a:pt x="563" y="47"/>
                    </a:lnTo>
                    <a:lnTo>
                      <a:pt x="566" y="48"/>
                    </a:lnTo>
                    <a:lnTo>
                      <a:pt x="568" y="48"/>
                    </a:lnTo>
                    <a:lnTo>
                      <a:pt x="570" y="50"/>
                    </a:lnTo>
                    <a:lnTo>
                      <a:pt x="567" y="50"/>
                    </a:lnTo>
                    <a:lnTo>
                      <a:pt x="565" y="51"/>
                    </a:lnTo>
                    <a:lnTo>
                      <a:pt x="562" y="52"/>
                    </a:lnTo>
                    <a:lnTo>
                      <a:pt x="560" y="54"/>
                    </a:lnTo>
                    <a:lnTo>
                      <a:pt x="558" y="56"/>
                    </a:lnTo>
                    <a:lnTo>
                      <a:pt x="555" y="58"/>
                    </a:lnTo>
                    <a:lnTo>
                      <a:pt x="553" y="60"/>
                    </a:lnTo>
                    <a:lnTo>
                      <a:pt x="552" y="62"/>
                    </a:lnTo>
                    <a:lnTo>
                      <a:pt x="551" y="64"/>
                    </a:lnTo>
                    <a:lnTo>
                      <a:pt x="550" y="66"/>
                    </a:lnTo>
                    <a:lnTo>
                      <a:pt x="550" y="67"/>
                    </a:lnTo>
                    <a:lnTo>
                      <a:pt x="550" y="70"/>
                    </a:lnTo>
                    <a:lnTo>
                      <a:pt x="551" y="71"/>
                    </a:lnTo>
                    <a:lnTo>
                      <a:pt x="550" y="73"/>
                    </a:lnTo>
                    <a:lnTo>
                      <a:pt x="550" y="74"/>
                    </a:lnTo>
                    <a:lnTo>
                      <a:pt x="550" y="76"/>
                    </a:lnTo>
                    <a:lnTo>
                      <a:pt x="550" y="78"/>
                    </a:lnTo>
                    <a:lnTo>
                      <a:pt x="551" y="79"/>
                    </a:lnTo>
                    <a:lnTo>
                      <a:pt x="552" y="81"/>
                    </a:lnTo>
                    <a:lnTo>
                      <a:pt x="555" y="82"/>
                    </a:lnTo>
                    <a:lnTo>
                      <a:pt x="557" y="83"/>
                    </a:lnTo>
                    <a:lnTo>
                      <a:pt x="558" y="84"/>
                    </a:lnTo>
                    <a:lnTo>
                      <a:pt x="558" y="86"/>
                    </a:lnTo>
                    <a:lnTo>
                      <a:pt x="558" y="88"/>
                    </a:lnTo>
                    <a:lnTo>
                      <a:pt x="560" y="89"/>
                    </a:lnTo>
                    <a:lnTo>
                      <a:pt x="562" y="90"/>
                    </a:lnTo>
                    <a:lnTo>
                      <a:pt x="564" y="91"/>
                    </a:lnTo>
                    <a:lnTo>
                      <a:pt x="562" y="91"/>
                    </a:lnTo>
                    <a:lnTo>
                      <a:pt x="559" y="92"/>
                    </a:lnTo>
                    <a:lnTo>
                      <a:pt x="557" y="93"/>
                    </a:lnTo>
                    <a:lnTo>
                      <a:pt x="554" y="93"/>
                    </a:lnTo>
                    <a:lnTo>
                      <a:pt x="552" y="94"/>
                    </a:lnTo>
                    <a:lnTo>
                      <a:pt x="549" y="95"/>
                    </a:lnTo>
                    <a:lnTo>
                      <a:pt x="547" y="97"/>
                    </a:lnTo>
                    <a:lnTo>
                      <a:pt x="545" y="98"/>
                    </a:lnTo>
                    <a:lnTo>
                      <a:pt x="542" y="100"/>
                    </a:lnTo>
                    <a:lnTo>
                      <a:pt x="540" y="102"/>
                    </a:lnTo>
                    <a:lnTo>
                      <a:pt x="538" y="103"/>
                    </a:lnTo>
                    <a:lnTo>
                      <a:pt x="535" y="105"/>
                    </a:lnTo>
                    <a:lnTo>
                      <a:pt x="533" y="107"/>
                    </a:lnTo>
                    <a:lnTo>
                      <a:pt x="532" y="109"/>
                    </a:lnTo>
                    <a:lnTo>
                      <a:pt x="530" y="111"/>
                    </a:lnTo>
                    <a:lnTo>
                      <a:pt x="530" y="113"/>
                    </a:lnTo>
                    <a:lnTo>
                      <a:pt x="530" y="114"/>
                    </a:lnTo>
                    <a:lnTo>
                      <a:pt x="528" y="116"/>
                    </a:lnTo>
                    <a:lnTo>
                      <a:pt x="528" y="118"/>
                    </a:lnTo>
                    <a:lnTo>
                      <a:pt x="527" y="120"/>
                    </a:lnTo>
                    <a:lnTo>
                      <a:pt x="527" y="122"/>
                    </a:lnTo>
                    <a:lnTo>
                      <a:pt x="526" y="124"/>
                    </a:lnTo>
                    <a:lnTo>
                      <a:pt x="526" y="125"/>
                    </a:lnTo>
                    <a:lnTo>
                      <a:pt x="526" y="127"/>
                    </a:lnTo>
                    <a:lnTo>
                      <a:pt x="528" y="128"/>
                    </a:lnTo>
                    <a:lnTo>
                      <a:pt x="527" y="130"/>
                    </a:lnTo>
                    <a:lnTo>
                      <a:pt x="528" y="132"/>
                    </a:lnTo>
                    <a:lnTo>
                      <a:pt x="525" y="133"/>
                    </a:lnTo>
                    <a:lnTo>
                      <a:pt x="523" y="132"/>
                    </a:lnTo>
                    <a:lnTo>
                      <a:pt x="522" y="130"/>
                    </a:lnTo>
                    <a:lnTo>
                      <a:pt x="521" y="129"/>
                    </a:lnTo>
                    <a:lnTo>
                      <a:pt x="518" y="128"/>
                    </a:lnTo>
                    <a:lnTo>
                      <a:pt x="515" y="128"/>
                    </a:lnTo>
                    <a:lnTo>
                      <a:pt x="512" y="128"/>
                    </a:lnTo>
                    <a:lnTo>
                      <a:pt x="509" y="128"/>
                    </a:lnTo>
                    <a:lnTo>
                      <a:pt x="507" y="128"/>
                    </a:lnTo>
                    <a:lnTo>
                      <a:pt x="504" y="128"/>
                    </a:lnTo>
                    <a:lnTo>
                      <a:pt x="501" y="129"/>
                    </a:lnTo>
                    <a:lnTo>
                      <a:pt x="499" y="129"/>
                    </a:lnTo>
                    <a:lnTo>
                      <a:pt x="496" y="129"/>
                    </a:lnTo>
                    <a:lnTo>
                      <a:pt x="494" y="130"/>
                    </a:lnTo>
                    <a:lnTo>
                      <a:pt x="491" y="131"/>
                    </a:lnTo>
                    <a:lnTo>
                      <a:pt x="488" y="131"/>
                    </a:lnTo>
                    <a:lnTo>
                      <a:pt x="486" y="131"/>
                    </a:lnTo>
                    <a:lnTo>
                      <a:pt x="483" y="132"/>
                    </a:lnTo>
                    <a:lnTo>
                      <a:pt x="480" y="132"/>
                    </a:lnTo>
                    <a:lnTo>
                      <a:pt x="478" y="133"/>
                    </a:lnTo>
                    <a:lnTo>
                      <a:pt x="475" y="134"/>
                    </a:lnTo>
                    <a:lnTo>
                      <a:pt x="473" y="134"/>
                    </a:lnTo>
                    <a:lnTo>
                      <a:pt x="470" y="135"/>
                    </a:lnTo>
                    <a:lnTo>
                      <a:pt x="468" y="137"/>
                    </a:lnTo>
                    <a:lnTo>
                      <a:pt x="467" y="139"/>
                    </a:lnTo>
                    <a:lnTo>
                      <a:pt x="464" y="141"/>
                    </a:lnTo>
                    <a:lnTo>
                      <a:pt x="463" y="143"/>
                    </a:lnTo>
                    <a:lnTo>
                      <a:pt x="462" y="145"/>
                    </a:lnTo>
                    <a:lnTo>
                      <a:pt x="461" y="147"/>
                    </a:lnTo>
                    <a:lnTo>
                      <a:pt x="461" y="148"/>
                    </a:lnTo>
                    <a:lnTo>
                      <a:pt x="460" y="150"/>
                    </a:lnTo>
                    <a:lnTo>
                      <a:pt x="459" y="152"/>
                    </a:lnTo>
                    <a:lnTo>
                      <a:pt x="459" y="154"/>
                    </a:lnTo>
                    <a:lnTo>
                      <a:pt x="458" y="156"/>
                    </a:lnTo>
                    <a:lnTo>
                      <a:pt x="457" y="158"/>
                    </a:lnTo>
                    <a:lnTo>
                      <a:pt x="457" y="159"/>
                    </a:lnTo>
                    <a:lnTo>
                      <a:pt x="457" y="161"/>
                    </a:lnTo>
                    <a:lnTo>
                      <a:pt x="457" y="163"/>
                    </a:lnTo>
                    <a:lnTo>
                      <a:pt x="458" y="164"/>
                    </a:lnTo>
                    <a:lnTo>
                      <a:pt x="458" y="166"/>
                    </a:lnTo>
                    <a:lnTo>
                      <a:pt x="459" y="167"/>
                    </a:lnTo>
                    <a:lnTo>
                      <a:pt x="458" y="166"/>
                    </a:lnTo>
                    <a:lnTo>
                      <a:pt x="456" y="165"/>
                    </a:lnTo>
                    <a:lnTo>
                      <a:pt x="454" y="163"/>
                    </a:lnTo>
                    <a:lnTo>
                      <a:pt x="451" y="163"/>
                    </a:lnTo>
                    <a:lnTo>
                      <a:pt x="448" y="163"/>
                    </a:lnTo>
                    <a:lnTo>
                      <a:pt x="446" y="162"/>
                    </a:lnTo>
                    <a:lnTo>
                      <a:pt x="443" y="162"/>
                    </a:lnTo>
                    <a:lnTo>
                      <a:pt x="441" y="162"/>
                    </a:lnTo>
                    <a:lnTo>
                      <a:pt x="437" y="162"/>
                    </a:lnTo>
                    <a:lnTo>
                      <a:pt x="435" y="163"/>
                    </a:lnTo>
                    <a:lnTo>
                      <a:pt x="432" y="163"/>
                    </a:lnTo>
                    <a:lnTo>
                      <a:pt x="429" y="164"/>
                    </a:lnTo>
                    <a:lnTo>
                      <a:pt x="427" y="165"/>
                    </a:lnTo>
                    <a:lnTo>
                      <a:pt x="424" y="165"/>
                    </a:lnTo>
                    <a:lnTo>
                      <a:pt x="422" y="165"/>
                    </a:lnTo>
                    <a:lnTo>
                      <a:pt x="419" y="166"/>
                    </a:lnTo>
                    <a:lnTo>
                      <a:pt x="417" y="167"/>
                    </a:lnTo>
                    <a:lnTo>
                      <a:pt x="414" y="168"/>
                    </a:lnTo>
                    <a:lnTo>
                      <a:pt x="412" y="170"/>
                    </a:lnTo>
                    <a:lnTo>
                      <a:pt x="411" y="172"/>
                    </a:lnTo>
                    <a:lnTo>
                      <a:pt x="408" y="174"/>
                    </a:lnTo>
                    <a:lnTo>
                      <a:pt x="408" y="176"/>
                    </a:lnTo>
                    <a:lnTo>
                      <a:pt x="407" y="178"/>
                    </a:lnTo>
                    <a:lnTo>
                      <a:pt x="406" y="179"/>
                    </a:lnTo>
                    <a:lnTo>
                      <a:pt x="406" y="181"/>
                    </a:lnTo>
                    <a:lnTo>
                      <a:pt x="404" y="180"/>
                    </a:lnTo>
                    <a:lnTo>
                      <a:pt x="401" y="179"/>
                    </a:lnTo>
                    <a:lnTo>
                      <a:pt x="399" y="178"/>
                    </a:lnTo>
                    <a:lnTo>
                      <a:pt x="396" y="177"/>
                    </a:lnTo>
                    <a:lnTo>
                      <a:pt x="394" y="177"/>
                    </a:lnTo>
                    <a:lnTo>
                      <a:pt x="391" y="176"/>
                    </a:lnTo>
                    <a:lnTo>
                      <a:pt x="388" y="177"/>
                    </a:lnTo>
                    <a:lnTo>
                      <a:pt x="385" y="176"/>
                    </a:lnTo>
                    <a:lnTo>
                      <a:pt x="383" y="176"/>
                    </a:lnTo>
                    <a:lnTo>
                      <a:pt x="380" y="176"/>
                    </a:lnTo>
                    <a:lnTo>
                      <a:pt x="378" y="175"/>
                    </a:lnTo>
                    <a:lnTo>
                      <a:pt x="375" y="174"/>
                    </a:lnTo>
                    <a:lnTo>
                      <a:pt x="372" y="174"/>
                    </a:lnTo>
                    <a:lnTo>
                      <a:pt x="369" y="173"/>
                    </a:lnTo>
                    <a:lnTo>
                      <a:pt x="367" y="174"/>
                    </a:lnTo>
                    <a:lnTo>
                      <a:pt x="364" y="174"/>
                    </a:lnTo>
                    <a:lnTo>
                      <a:pt x="361" y="175"/>
                    </a:lnTo>
                    <a:lnTo>
                      <a:pt x="359" y="175"/>
                    </a:lnTo>
                    <a:lnTo>
                      <a:pt x="357" y="177"/>
                    </a:lnTo>
                    <a:lnTo>
                      <a:pt x="354" y="178"/>
                    </a:lnTo>
                    <a:lnTo>
                      <a:pt x="352" y="181"/>
                    </a:lnTo>
                    <a:lnTo>
                      <a:pt x="350" y="182"/>
                    </a:lnTo>
                    <a:lnTo>
                      <a:pt x="347" y="184"/>
                    </a:lnTo>
                    <a:lnTo>
                      <a:pt x="345" y="186"/>
                    </a:lnTo>
                    <a:lnTo>
                      <a:pt x="344" y="188"/>
                    </a:lnTo>
                    <a:lnTo>
                      <a:pt x="343" y="190"/>
                    </a:lnTo>
                    <a:lnTo>
                      <a:pt x="343" y="192"/>
                    </a:lnTo>
                    <a:lnTo>
                      <a:pt x="341" y="193"/>
                    </a:lnTo>
                    <a:lnTo>
                      <a:pt x="338" y="195"/>
                    </a:lnTo>
                    <a:lnTo>
                      <a:pt x="336" y="196"/>
                    </a:lnTo>
                    <a:lnTo>
                      <a:pt x="333" y="197"/>
                    </a:lnTo>
                    <a:lnTo>
                      <a:pt x="331" y="197"/>
                    </a:lnTo>
                    <a:lnTo>
                      <a:pt x="329" y="196"/>
                    </a:lnTo>
                    <a:lnTo>
                      <a:pt x="327" y="195"/>
                    </a:lnTo>
                    <a:lnTo>
                      <a:pt x="324" y="194"/>
                    </a:lnTo>
                    <a:lnTo>
                      <a:pt x="322" y="194"/>
                    </a:lnTo>
                    <a:lnTo>
                      <a:pt x="319" y="194"/>
                    </a:lnTo>
                    <a:lnTo>
                      <a:pt x="318" y="193"/>
                    </a:lnTo>
                    <a:lnTo>
                      <a:pt x="315" y="193"/>
                    </a:lnTo>
                    <a:lnTo>
                      <a:pt x="312" y="193"/>
                    </a:lnTo>
                    <a:lnTo>
                      <a:pt x="309" y="192"/>
                    </a:lnTo>
                    <a:lnTo>
                      <a:pt x="307" y="193"/>
                    </a:lnTo>
                    <a:lnTo>
                      <a:pt x="306" y="195"/>
                    </a:lnTo>
                    <a:lnTo>
                      <a:pt x="304" y="197"/>
                    </a:lnTo>
                    <a:lnTo>
                      <a:pt x="304" y="199"/>
                    </a:lnTo>
                    <a:lnTo>
                      <a:pt x="301" y="200"/>
                    </a:lnTo>
                    <a:lnTo>
                      <a:pt x="299" y="202"/>
                    </a:lnTo>
                    <a:lnTo>
                      <a:pt x="297" y="204"/>
                    </a:lnTo>
                    <a:lnTo>
                      <a:pt x="295" y="205"/>
                    </a:lnTo>
                    <a:lnTo>
                      <a:pt x="292" y="205"/>
                    </a:lnTo>
                    <a:lnTo>
                      <a:pt x="291" y="204"/>
                    </a:lnTo>
                    <a:lnTo>
                      <a:pt x="288" y="203"/>
                    </a:lnTo>
                    <a:lnTo>
                      <a:pt x="286" y="202"/>
                    </a:lnTo>
                    <a:lnTo>
                      <a:pt x="284" y="201"/>
                    </a:lnTo>
                    <a:lnTo>
                      <a:pt x="281" y="201"/>
                    </a:lnTo>
                    <a:lnTo>
                      <a:pt x="278" y="201"/>
                    </a:lnTo>
                    <a:lnTo>
                      <a:pt x="276" y="199"/>
                    </a:lnTo>
                    <a:lnTo>
                      <a:pt x="273" y="199"/>
                    </a:lnTo>
                    <a:lnTo>
                      <a:pt x="271" y="198"/>
                    </a:lnTo>
                    <a:lnTo>
                      <a:pt x="269" y="197"/>
                    </a:lnTo>
                    <a:lnTo>
                      <a:pt x="267" y="196"/>
                    </a:lnTo>
                    <a:lnTo>
                      <a:pt x="264" y="195"/>
                    </a:lnTo>
                    <a:lnTo>
                      <a:pt x="261" y="195"/>
                    </a:lnTo>
                    <a:lnTo>
                      <a:pt x="259" y="195"/>
                    </a:lnTo>
                    <a:lnTo>
                      <a:pt x="256" y="197"/>
                    </a:lnTo>
                    <a:lnTo>
                      <a:pt x="254" y="197"/>
                    </a:lnTo>
                    <a:lnTo>
                      <a:pt x="251" y="198"/>
                    </a:lnTo>
                    <a:lnTo>
                      <a:pt x="249" y="200"/>
                    </a:lnTo>
                    <a:lnTo>
                      <a:pt x="246" y="201"/>
                    </a:lnTo>
                    <a:lnTo>
                      <a:pt x="244" y="202"/>
                    </a:lnTo>
                    <a:lnTo>
                      <a:pt x="242" y="204"/>
                    </a:lnTo>
                    <a:lnTo>
                      <a:pt x="239" y="205"/>
                    </a:lnTo>
                    <a:lnTo>
                      <a:pt x="237" y="206"/>
                    </a:lnTo>
                    <a:lnTo>
                      <a:pt x="234" y="208"/>
                    </a:lnTo>
                    <a:lnTo>
                      <a:pt x="232" y="210"/>
                    </a:lnTo>
                    <a:lnTo>
                      <a:pt x="230" y="212"/>
                    </a:lnTo>
                    <a:lnTo>
                      <a:pt x="228" y="213"/>
                    </a:lnTo>
                    <a:lnTo>
                      <a:pt x="227" y="215"/>
                    </a:lnTo>
                    <a:lnTo>
                      <a:pt x="227" y="217"/>
                    </a:lnTo>
                    <a:lnTo>
                      <a:pt x="226" y="219"/>
                    </a:lnTo>
                    <a:lnTo>
                      <a:pt x="227" y="220"/>
                    </a:lnTo>
                    <a:lnTo>
                      <a:pt x="225" y="222"/>
                    </a:lnTo>
                    <a:lnTo>
                      <a:pt x="224" y="224"/>
                    </a:lnTo>
                    <a:lnTo>
                      <a:pt x="222" y="226"/>
                    </a:lnTo>
                    <a:lnTo>
                      <a:pt x="219" y="228"/>
                    </a:lnTo>
                    <a:lnTo>
                      <a:pt x="217" y="228"/>
                    </a:lnTo>
                    <a:lnTo>
                      <a:pt x="215" y="227"/>
                    </a:lnTo>
                    <a:lnTo>
                      <a:pt x="212" y="226"/>
                    </a:lnTo>
                    <a:lnTo>
                      <a:pt x="211" y="225"/>
                    </a:lnTo>
                    <a:lnTo>
                      <a:pt x="209" y="223"/>
                    </a:lnTo>
                    <a:lnTo>
                      <a:pt x="208" y="222"/>
                    </a:lnTo>
                    <a:lnTo>
                      <a:pt x="206" y="221"/>
                    </a:lnTo>
                    <a:lnTo>
                      <a:pt x="204" y="220"/>
                    </a:lnTo>
                    <a:lnTo>
                      <a:pt x="201" y="220"/>
                    </a:lnTo>
                    <a:lnTo>
                      <a:pt x="198" y="220"/>
                    </a:lnTo>
                    <a:lnTo>
                      <a:pt x="196" y="220"/>
                    </a:lnTo>
                    <a:lnTo>
                      <a:pt x="194" y="218"/>
                    </a:lnTo>
                    <a:lnTo>
                      <a:pt x="191" y="218"/>
                    </a:lnTo>
                    <a:lnTo>
                      <a:pt x="188" y="219"/>
                    </a:lnTo>
                    <a:lnTo>
                      <a:pt x="185" y="219"/>
                    </a:lnTo>
                    <a:lnTo>
                      <a:pt x="183" y="219"/>
                    </a:lnTo>
                    <a:lnTo>
                      <a:pt x="180" y="219"/>
                    </a:lnTo>
                    <a:lnTo>
                      <a:pt x="178" y="220"/>
                    </a:lnTo>
                    <a:lnTo>
                      <a:pt x="175" y="221"/>
                    </a:lnTo>
                    <a:lnTo>
                      <a:pt x="173" y="221"/>
                    </a:lnTo>
                    <a:lnTo>
                      <a:pt x="170" y="224"/>
                    </a:lnTo>
                    <a:lnTo>
                      <a:pt x="168" y="225"/>
                    </a:lnTo>
                    <a:lnTo>
                      <a:pt x="166" y="227"/>
                    </a:lnTo>
                    <a:lnTo>
                      <a:pt x="164" y="229"/>
                    </a:lnTo>
                    <a:lnTo>
                      <a:pt x="163" y="231"/>
                    </a:lnTo>
                    <a:lnTo>
                      <a:pt x="161" y="233"/>
                    </a:lnTo>
                    <a:lnTo>
                      <a:pt x="159" y="234"/>
                    </a:lnTo>
                    <a:lnTo>
                      <a:pt x="156" y="236"/>
                    </a:lnTo>
                    <a:lnTo>
                      <a:pt x="155" y="238"/>
                    </a:lnTo>
                    <a:lnTo>
                      <a:pt x="153" y="240"/>
                    </a:lnTo>
                    <a:lnTo>
                      <a:pt x="151" y="240"/>
                    </a:lnTo>
                    <a:lnTo>
                      <a:pt x="150" y="238"/>
                    </a:lnTo>
                    <a:lnTo>
                      <a:pt x="149" y="237"/>
                    </a:lnTo>
                    <a:lnTo>
                      <a:pt x="147" y="236"/>
                    </a:lnTo>
                    <a:lnTo>
                      <a:pt x="146" y="234"/>
                    </a:lnTo>
                    <a:lnTo>
                      <a:pt x="144" y="233"/>
                    </a:lnTo>
                    <a:lnTo>
                      <a:pt x="143" y="231"/>
                    </a:lnTo>
                    <a:lnTo>
                      <a:pt x="141" y="230"/>
                    </a:lnTo>
                    <a:lnTo>
                      <a:pt x="141" y="229"/>
                    </a:lnTo>
                    <a:lnTo>
                      <a:pt x="140" y="227"/>
                    </a:lnTo>
                    <a:lnTo>
                      <a:pt x="138" y="226"/>
                    </a:lnTo>
                    <a:lnTo>
                      <a:pt x="137" y="225"/>
                    </a:lnTo>
                    <a:lnTo>
                      <a:pt x="135" y="223"/>
                    </a:lnTo>
                    <a:lnTo>
                      <a:pt x="132" y="223"/>
                    </a:lnTo>
                    <a:lnTo>
                      <a:pt x="129" y="223"/>
                    </a:lnTo>
                    <a:lnTo>
                      <a:pt x="127" y="223"/>
                    </a:lnTo>
                    <a:lnTo>
                      <a:pt x="124" y="223"/>
                    </a:lnTo>
                    <a:lnTo>
                      <a:pt x="121" y="223"/>
                    </a:lnTo>
                    <a:lnTo>
                      <a:pt x="119" y="223"/>
                    </a:lnTo>
                    <a:lnTo>
                      <a:pt x="116" y="224"/>
                    </a:lnTo>
                    <a:lnTo>
                      <a:pt x="113" y="224"/>
                    </a:lnTo>
                    <a:lnTo>
                      <a:pt x="111" y="224"/>
                    </a:lnTo>
                    <a:lnTo>
                      <a:pt x="108" y="225"/>
                    </a:lnTo>
                    <a:lnTo>
                      <a:pt x="106" y="226"/>
                    </a:lnTo>
                    <a:lnTo>
                      <a:pt x="103" y="227"/>
                    </a:lnTo>
                    <a:lnTo>
                      <a:pt x="101" y="228"/>
                    </a:lnTo>
                    <a:lnTo>
                      <a:pt x="98" y="229"/>
                    </a:lnTo>
                    <a:lnTo>
                      <a:pt x="96" y="230"/>
                    </a:lnTo>
                    <a:lnTo>
                      <a:pt x="93" y="232"/>
                    </a:lnTo>
                    <a:lnTo>
                      <a:pt x="91" y="233"/>
                    </a:lnTo>
                    <a:lnTo>
                      <a:pt x="89" y="234"/>
                    </a:lnTo>
                    <a:lnTo>
                      <a:pt x="87" y="237"/>
                    </a:lnTo>
                    <a:lnTo>
                      <a:pt x="84" y="238"/>
                    </a:lnTo>
                    <a:lnTo>
                      <a:pt x="82" y="240"/>
                    </a:lnTo>
                    <a:lnTo>
                      <a:pt x="79" y="241"/>
                    </a:lnTo>
                    <a:lnTo>
                      <a:pt x="77" y="242"/>
                    </a:lnTo>
                    <a:lnTo>
                      <a:pt x="74" y="242"/>
                    </a:lnTo>
                    <a:lnTo>
                      <a:pt x="73" y="241"/>
                    </a:lnTo>
                    <a:lnTo>
                      <a:pt x="72" y="239"/>
                    </a:lnTo>
                    <a:lnTo>
                      <a:pt x="70" y="238"/>
                    </a:lnTo>
                    <a:lnTo>
                      <a:pt x="68" y="237"/>
                    </a:lnTo>
                    <a:lnTo>
                      <a:pt x="65" y="237"/>
                    </a:lnTo>
                    <a:lnTo>
                      <a:pt x="62" y="236"/>
                    </a:lnTo>
                    <a:lnTo>
                      <a:pt x="60" y="235"/>
                    </a:lnTo>
                    <a:lnTo>
                      <a:pt x="59" y="234"/>
                    </a:lnTo>
                    <a:lnTo>
                      <a:pt x="56" y="232"/>
                    </a:lnTo>
                    <a:lnTo>
                      <a:pt x="55" y="231"/>
                    </a:lnTo>
                    <a:lnTo>
                      <a:pt x="53" y="230"/>
                    </a:lnTo>
                    <a:lnTo>
                      <a:pt x="50" y="229"/>
                    </a:lnTo>
                    <a:lnTo>
                      <a:pt x="47" y="228"/>
                    </a:lnTo>
                    <a:lnTo>
                      <a:pt x="44" y="228"/>
                    </a:lnTo>
                    <a:lnTo>
                      <a:pt x="42" y="228"/>
                    </a:lnTo>
                    <a:lnTo>
                      <a:pt x="39" y="227"/>
                    </a:lnTo>
                    <a:lnTo>
                      <a:pt x="36" y="227"/>
                    </a:lnTo>
                    <a:lnTo>
                      <a:pt x="33" y="227"/>
                    </a:lnTo>
                    <a:lnTo>
                      <a:pt x="31" y="228"/>
                    </a:lnTo>
                    <a:lnTo>
                      <a:pt x="28" y="228"/>
                    </a:lnTo>
                    <a:lnTo>
                      <a:pt x="25" y="228"/>
                    </a:lnTo>
                    <a:lnTo>
                      <a:pt x="23" y="229"/>
                    </a:lnTo>
                    <a:lnTo>
                      <a:pt x="20" y="230"/>
                    </a:lnTo>
                    <a:lnTo>
                      <a:pt x="20" y="229"/>
                    </a:lnTo>
                    <a:lnTo>
                      <a:pt x="20" y="227"/>
                    </a:lnTo>
                    <a:lnTo>
                      <a:pt x="22" y="225"/>
                    </a:lnTo>
                    <a:lnTo>
                      <a:pt x="23" y="223"/>
                    </a:lnTo>
                    <a:lnTo>
                      <a:pt x="26" y="222"/>
                    </a:lnTo>
                    <a:lnTo>
                      <a:pt x="27" y="220"/>
                    </a:lnTo>
                    <a:lnTo>
                      <a:pt x="29" y="217"/>
                    </a:lnTo>
                    <a:lnTo>
                      <a:pt x="30" y="215"/>
                    </a:lnTo>
                    <a:lnTo>
                      <a:pt x="31" y="214"/>
                    </a:lnTo>
                    <a:lnTo>
                      <a:pt x="30" y="212"/>
                    </a:lnTo>
                    <a:lnTo>
                      <a:pt x="29" y="211"/>
                    </a:lnTo>
                    <a:lnTo>
                      <a:pt x="28" y="209"/>
                    </a:lnTo>
                    <a:lnTo>
                      <a:pt x="27" y="208"/>
                    </a:lnTo>
                    <a:lnTo>
                      <a:pt x="25" y="206"/>
                    </a:lnTo>
                    <a:lnTo>
                      <a:pt x="25" y="205"/>
                    </a:lnTo>
                    <a:lnTo>
                      <a:pt x="24" y="204"/>
                    </a:lnTo>
                    <a:lnTo>
                      <a:pt x="23" y="202"/>
                    </a:lnTo>
                    <a:lnTo>
                      <a:pt x="22" y="201"/>
                    </a:lnTo>
                    <a:lnTo>
                      <a:pt x="20" y="199"/>
                    </a:lnTo>
                    <a:lnTo>
                      <a:pt x="17" y="198"/>
                    </a:lnTo>
                    <a:lnTo>
                      <a:pt x="15" y="197"/>
                    </a:lnTo>
                    <a:lnTo>
                      <a:pt x="13" y="196"/>
                    </a:lnTo>
                    <a:lnTo>
                      <a:pt x="10" y="196"/>
                    </a:lnTo>
                    <a:lnTo>
                      <a:pt x="7" y="196"/>
                    </a:lnTo>
                    <a:lnTo>
                      <a:pt x="5" y="195"/>
                    </a:lnTo>
                    <a:lnTo>
                      <a:pt x="2" y="196"/>
                    </a:lnTo>
                    <a:lnTo>
                      <a:pt x="0" y="194"/>
                    </a:lnTo>
                    <a:lnTo>
                      <a:pt x="0" y="193"/>
                    </a:lnTo>
                    <a:lnTo>
                      <a:pt x="3" y="191"/>
                    </a:lnTo>
                    <a:lnTo>
                      <a:pt x="5" y="190"/>
                    </a:lnTo>
                    <a:lnTo>
                      <a:pt x="7" y="188"/>
                    </a:lnTo>
                    <a:lnTo>
                      <a:pt x="10" y="186"/>
                    </a:lnTo>
                    <a:lnTo>
                      <a:pt x="12" y="185"/>
                    </a:lnTo>
                    <a:lnTo>
                      <a:pt x="14" y="183"/>
                    </a:lnTo>
                    <a:lnTo>
                      <a:pt x="16" y="181"/>
                    </a:lnTo>
                    <a:lnTo>
                      <a:pt x="19" y="180"/>
                    </a:lnTo>
                    <a:lnTo>
                      <a:pt x="19" y="178"/>
                    </a:lnTo>
                    <a:lnTo>
                      <a:pt x="20" y="176"/>
                    </a:lnTo>
                    <a:lnTo>
                      <a:pt x="20" y="174"/>
                    </a:lnTo>
                    <a:lnTo>
                      <a:pt x="20" y="173"/>
                    </a:lnTo>
                    <a:lnTo>
                      <a:pt x="19" y="171"/>
                    </a:lnTo>
                    <a:lnTo>
                      <a:pt x="18" y="170"/>
                    </a:lnTo>
                    <a:lnTo>
                      <a:pt x="18" y="168"/>
                    </a:lnTo>
                    <a:lnTo>
                      <a:pt x="16" y="167"/>
                    </a:lnTo>
                    <a:lnTo>
                      <a:pt x="16" y="165"/>
                    </a:lnTo>
                    <a:lnTo>
                      <a:pt x="15" y="164"/>
                    </a:lnTo>
                    <a:lnTo>
                      <a:pt x="14" y="162"/>
                    </a:lnTo>
                    <a:lnTo>
                      <a:pt x="13" y="161"/>
                    </a:lnTo>
                    <a:lnTo>
                      <a:pt x="12" y="159"/>
                    </a:lnTo>
                    <a:lnTo>
                      <a:pt x="12" y="158"/>
                    </a:lnTo>
                    <a:lnTo>
                      <a:pt x="11" y="156"/>
                    </a:lnTo>
                    <a:lnTo>
                      <a:pt x="8" y="156"/>
                    </a:lnTo>
                    <a:lnTo>
                      <a:pt x="6" y="156"/>
                    </a:lnTo>
                    <a:lnTo>
                      <a:pt x="4" y="155"/>
                    </a:lnTo>
                    <a:lnTo>
                      <a:pt x="5" y="153"/>
                    </a:lnTo>
                    <a:lnTo>
                      <a:pt x="6" y="151"/>
                    </a:lnTo>
                    <a:lnTo>
                      <a:pt x="9" y="150"/>
                    </a:lnTo>
                    <a:lnTo>
                      <a:pt x="11" y="149"/>
                    </a:lnTo>
                    <a:lnTo>
                      <a:pt x="15" y="150"/>
                    </a:lnTo>
                  </a:path>
                </a:pathLst>
              </a:custGeom>
              <a:solidFill>
                <a:schemeClr val="bg1"/>
              </a:solidFill>
              <a:ln w="254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173281" name="Group 123"/>
              <p:cNvGrpSpPr/>
              <p:nvPr/>
            </p:nvGrpSpPr>
            <p:grpSpPr>
              <a:xfrm>
                <a:off x="164" y="1625"/>
                <a:ext cx="610" cy="276"/>
                <a:chOff x="164" y="1625"/>
                <a:chExt cx="610" cy="276"/>
              </a:xfrm>
            </p:grpSpPr>
            <p:sp>
              <p:nvSpPr>
                <p:cNvPr id="173282" name="Arc 124"/>
                <p:cNvSpPr/>
                <p:nvPr/>
              </p:nvSpPr>
              <p:spPr>
                <a:xfrm rot="-840000">
                  <a:off x="536" y="1638"/>
                  <a:ext cx="73" cy="26"/>
                </a:xfrm>
                <a:custGeom>
                  <a:avLst/>
                  <a:gdLst>
                    <a:gd name="txL" fmla="*/ 0 w 43200"/>
                    <a:gd name="txT" fmla="*/ 0 h 23370"/>
                    <a:gd name="txR" fmla="*/ 43200 w 43200"/>
                    <a:gd name="txB" fmla="*/ 23370 h 23370"/>
                  </a:gdLst>
                  <a:ahLst/>
                  <a:cxnLst>
                    <a:cxn ang="0">
                      <a:pos x="0" y="0"/>
                    </a:cxn>
                    <a:cxn ang="0">
                      <a:pos x="0" y="0"/>
                    </a:cxn>
                    <a:cxn ang="0">
                      <a:pos x="0" y="0"/>
                    </a:cxn>
                  </a:cxnLst>
                  <a:rect l="txL" t="txT" r="txR" b="txB"/>
                  <a:pathLst>
                    <a:path w="43200" h="23370" fill="none">
                      <a:moveTo>
                        <a:pt x="43179" y="832"/>
                      </a:moveTo>
                      <a:cubicBezTo>
                        <a:pt x="43193" y="1144"/>
                        <a:pt x="43200" y="1457"/>
                        <a:pt x="43200" y="1770"/>
                      </a:cubicBezTo>
                      <a:cubicBezTo>
                        <a:pt x="43200" y="13699"/>
                        <a:pt x="33529" y="23370"/>
                        <a:pt x="21600" y="23370"/>
                      </a:cubicBezTo>
                      <a:cubicBezTo>
                        <a:pt x="9670" y="23370"/>
                        <a:pt x="0" y="13699"/>
                        <a:pt x="0" y="1770"/>
                      </a:cubicBezTo>
                      <a:cubicBezTo>
                        <a:pt x="-1" y="1179"/>
                        <a:pt x="24" y="588"/>
                        <a:pt x="72" y="-1"/>
                      </a:cubicBezTo>
                    </a:path>
                    <a:path w="43200" h="23370" stroke="0">
                      <a:moveTo>
                        <a:pt x="43179" y="832"/>
                      </a:moveTo>
                      <a:cubicBezTo>
                        <a:pt x="43193" y="1144"/>
                        <a:pt x="43200" y="1457"/>
                        <a:pt x="43200" y="1770"/>
                      </a:cubicBezTo>
                      <a:cubicBezTo>
                        <a:pt x="43200" y="13699"/>
                        <a:pt x="33529" y="23370"/>
                        <a:pt x="21600" y="23370"/>
                      </a:cubicBezTo>
                      <a:cubicBezTo>
                        <a:pt x="9670" y="23370"/>
                        <a:pt x="0" y="13699"/>
                        <a:pt x="0" y="1770"/>
                      </a:cubicBezTo>
                      <a:cubicBezTo>
                        <a:pt x="-1" y="1179"/>
                        <a:pt x="24" y="588"/>
                        <a:pt x="72" y="-1"/>
                      </a:cubicBezTo>
                      <a:lnTo>
                        <a:pt x="21600" y="1770"/>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283" name="Arc 125"/>
                <p:cNvSpPr/>
                <p:nvPr/>
              </p:nvSpPr>
              <p:spPr>
                <a:xfrm rot="-840000">
                  <a:off x="480" y="1654"/>
                  <a:ext cx="65" cy="29"/>
                </a:xfrm>
                <a:custGeom>
                  <a:avLst/>
                  <a:gdLst>
                    <a:gd name="txL" fmla="*/ 0 w 43200"/>
                    <a:gd name="txT" fmla="*/ 0 h 24962"/>
                    <a:gd name="txR" fmla="*/ 43200 w 43200"/>
                    <a:gd name="txB" fmla="*/ 24962 h 24962"/>
                  </a:gdLst>
                  <a:ahLst/>
                  <a:cxnLst>
                    <a:cxn ang="0">
                      <a:pos x="0" y="0"/>
                    </a:cxn>
                    <a:cxn ang="0">
                      <a:pos x="0" y="0"/>
                    </a:cxn>
                    <a:cxn ang="0">
                      <a:pos x="0" y="0"/>
                    </a:cxn>
                  </a:cxnLst>
                  <a:rect l="txL" t="txT" r="txR" b="txB"/>
                  <a:pathLst>
                    <a:path w="43200" h="24962" fill="none">
                      <a:moveTo>
                        <a:pt x="43200" y="3362"/>
                      </a:moveTo>
                      <a:cubicBezTo>
                        <a:pt x="43200" y="15291"/>
                        <a:pt x="33529" y="24962"/>
                        <a:pt x="21600" y="24962"/>
                      </a:cubicBezTo>
                      <a:cubicBezTo>
                        <a:pt x="9670" y="24962"/>
                        <a:pt x="0" y="15291"/>
                        <a:pt x="0" y="3362"/>
                      </a:cubicBezTo>
                      <a:cubicBezTo>
                        <a:pt x="-1" y="2236"/>
                        <a:pt x="88" y="1112"/>
                        <a:pt x="263" y="0"/>
                      </a:cubicBezTo>
                    </a:path>
                    <a:path w="43200" h="24962" stroke="0">
                      <a:moveTo>
                        <a:pt x="43200" y="3362"/>
                      </a:moveTo>
                      <a:cubicBezTo>
                        <a:pt x="43200" y="15291"/>
                        <a:pt x="33529" y="24962"/>
                        <a:pt x="21600" y="24962"/>
                      </a:cubicBezTo>
                      <a:cubicBezTo>
                        <a:pt x="9670" y="24962"/>
                        <a:pt x="0" y="15291"/>
                        <a:pt x="0" y="3362"/>
                      </a:cubicBezTo>
                      <a:cubicBezTo>
                        <a:pt x="-1" y="2236"/>
                        <a:pt x="88" y="1112"/>
                        <a:pt x="263" y="0"/>
                      </a:cubicBezTo>
                      <a:lnTo>
                        <a:pt x="21600" y="3362"/>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284" name="Arc 126"/>
                <p:cNvSpPr/>
                <p:nvPr/>
              </p:nvSpPr>
              <p:spPr>
                <a:xfrm rot="-840000">
                  <a:off x="351" y="1686"/>
                  <a:ext cx="85" cy="28"/>
                </a:xfrm>
                <a:custGeom>
                  <a:avLst/>
                  <a:gdLst>
                    <a:gd name="txL" fmla="*/ 0 w 43068"/>
                    <a:gd name="txT" fmla="*/ 0 h 21600"/>
                    <a:gd name="txR" fmla="*/ 43068 w 43068"/>
                    <a:gd name="txB" fmla="*/ 21600 h 21600"/>
                  </a:gdLst>
                  <a:ahLst/>
                  <a:cxnLst>
                    <a:cxn ang="0">
                      <a:pos x="0" y="0"/>
                    </a:cxn>
                    <a:cxn ang="0">
                      <a:pos x="0" y="0"/>
                    </a:cxn>
                    <a:cxn ang="0">
                      <a:pos x="0" y="0"/>
                    </a:cxn>
                  </a:cxnLst>
                  <a:rect l="txL" t="txT" r="txR" b="txB"/>
                  <a:pathLst>
                    <a:path w="43068" h="21600" fill="none">
                      <a:moveTo>
                        <a:pt x="43068" y="2384"/>
                      </a:moveTo>
                      <a:cubicBezTo>
                        <a:pt x="41853" y="13323"/>
                        <a:pt x="32606" y="21599"/>
                        <a:pt x="21600" y="21600"/>
                      </a:cubicBezTo>
                      <a:cubicBezTo>
                        <a:pt x="9670" y="21600"/>
                        <a:pt x="0" y="11929"/>
                        <a:pt x="0" y="0"/>
                      </a:cubicBezTo>
                    </a:path>
                    <a:path w="43068" h="21600" stroke="0">
                      <a:moveTo>
                        <a:pt x="43068" y="2384"/>
                      </a:moveTo>
                      <a:cubicBezTo>
                        <a:pt x="41853" y="13323"/>
                        <a:pt x="32606" y="21599"/>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285" name="Arc 127"/>
                <p:cNvSpPr/>
                <p:nvPr/>
              </p:nvSpPr>
              <p:spPr>
                <a:xfrm rot="-840000">
                  <a:off x="425" y="1667"/>
                  <a:ext cx="67" cy="25"/>
                </a:xfrm>
                <a:custGeom>
                  <a:avLst/>
                  <a:gdLst>
                    <a:gd name="txL" fmla="*/ 0 w 42517"/>
                    <a:gd name="txT" fmla="*/ 0 h 22526"/>
                    <a:gd name="txR" fmla="*/ 42517 w 42517"/>
                    <a:gd name="txB" fmla="*/ 22526 h 22526"/>
                  </a:gdLst>
                  <a:ahLst/>
                  <a:cxnLst>
                    <a:cxn ang="0">
                      <a:pos x="0" y="0"/>
                    </a:cxn>
                    <a:cxn ang="0">
                      <a:pos x="0" y="0"/>
                    </a:cxn>
                    <a:cxn ang="0">
                      <a:pos x="0" y="0"/>
                    </a:cxn>
                  </a:cxnLst>
                  <a:rect l="txL" t="txT" r="txR" b="txB"/>
                  <a:pathLst>
                    <a:path w="42517" h="22526" fill="none">
                      <a:moveTo>
                        <a:pt x="42497" y="-1"/>
                      </a:moveTo>
                      <a:cubicBezTo>
                        <a:pt x="42510" y="308"/>
                        <a:pt x="42517" y="617"/>
                        <a:pt x="42517" y="926"/>
                      </a:cubicBezTo>
                      <a:cubicBezTo>
                        <a:pt x="42517" y="12855"/>
                        <a:pt x="32846" y="22526"/>
                        <a:pt x="20917" y="22526"/>
                      </a:cubicBezTo>
                      <a:cubicBezTo>
                        <a:pt x="11062" y="22526"/>
                        <a:pt x="2457" y="15856"/>
                        <a:pt x="-1" y="6314"/>
                      </a:cubicBezTo>
                    </a:path>
                    <a:path w="42517" h="22526" stroke="0">
                      <a:moveTo>
                        <a:pt x="42497" y="-1"/>
                      </a:moveTo>
                      <a:cubicBezTo>
                        <a:pt x="42510" y="308"/>
                        <a:pt x="42517" y="617"/>
                        <a:pt x="42517" y="926"/>
                      </a:cubicBezTo>
                      <a:cubicBezTo>
                        <a:pt x="42517" y="12855"/>
                        <a:pt x="32846" y="22526"/>
                        <a:pt x="20917" y="22526"/>
                      </a:cubicBezTo>
                      <a:cubicBezTo>
                        <a:pt x="11062" y="22526"/>
                        <a:pt x="2457" y="15856"/>
                        <a:pt x="-1" y="6314"/>
                      </a:cubicBezTo>
                      <a:lnTo>
                        <a:pt x="20917" y="926"/>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286" name="Arc 128"/>
                <p:cNvSpPr/>
                <p:nvPr/>
              </p:nvSpPr>
              <p:spPr>
                <a:xfrm rot="-840000">
                  <a:off x="289" y="1705"/>
                  <a:ext cx="70" cy="20"/>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grpSp>
              <p:nvGrpSpPr>
                <p:cNvPr id="173287" name="Group 129"/>
                <p:cNvGrpSpPr/>
                <p:nvPr/>
              </p:nvGrpSpPr>
              <p:grpSpPr>
                <a:xfrm>
                  <a:off x="330" y="1803"/>
                  <a:ext cx="317" cy="80"/>
                  <a:chOff x="330" y="1803"/>
                  <a:chExt cx="317" cy="80"/>
                </a:xfrm>
              </p:grpSpPr>
              <p:sp>
                <p:nvSpPr>
                  <p:cNvPr id="173302" name="Arc 130"/>
                  <p:cNvSpPr/>
                  <p:nvPr/>
                </p:nvSpPr>
                <p:spPr>
                  <a:xfrm rot="9960000">
                    <a:off x="584" y="1803"/>
                    <a:ext cx="63" cy="18"/>
                  </a:xfrm>
                  <a:custGeom>
                    <a:avLst/>
                    <a:gdLst>
                      <a:gd name="txL" fmla="*/ 0 w 43200"/>
                      <a:gd name="txT" fmla="*/ 0 h 24238"/>
                      <a:gd name="txR" fmla="*/ 43200 w 43200"/>
                      <a:gd name="txB" fmla="*/ 24238 h 24238"/>
                    </a:gdLst>
                    <a:ahLst/>
                    <a:cxnLst>
                      <a:cxn ang="0">
                        <a:pos x="0" y="0"/>
                      </a:cxn>
                      <a:cxn ang="0">
                        <a:pos x="0" y="0"/>
                      </a:cxn>
                      <a:cxn ang="0">
                        <a:pos x="0" y="0"/>
                      </a:cxn>
                    </a:cxnLst>
                    <a:rect l="txL" t="txT" r="txR" b="txB"/>
                    <a:pathLst>
                      <a:path w="43200" h="24238" fill="none">
                        <a:moveTo>
                          <a:pt x="43153" y="1224"/>
                        </a:moveTo>
                        <a:cubicBezTo>
                          <a:pt x="43184" y="1694"/>
                          <a:pt x="43200" y="2166"/>
                          <a:pt x="43200" y="2638"/>
                        </a:cubicBezTo>
                        <a:cubicBezTo>
                          <a:pt x="43200" y="14567"/>
                          <a:pt x="33529" y="24238"/>
                          <a:pt x="21600" y="24238"/>
                        </a:cubicBezTo>
                        <a:cubicBezTo>
                          <a:pt x="9670" y="24238"/>
                          <a:pt x="0" y="14567"/>
                          <a:pt x="0" y="2638"/>
                        </a:cubicBezTo>
                        <a:cubicBezTo>
                          <a:pt x="-1" y="1756"/>
                          <a:pt x="54" y="875"/>
                          <a:pt x="161" y="-1"/>
                        </a:cubicBezTo>
                      </a:path>
                      <a:path w="43200" h="24238" stroke="0">
                        <a:moveTo>
                          <a:pt x="43153" y="1224"/>
                        </a:moveTo>
                        <a:cubicBezTo>
                          <a:pt x="43184" y="1694"/>
                          <a:pt x="43200" y="2166"/>
                          <a:pt x="43200" y="2638"/>
                        </a:cubicBezTo>
                        <a:cubicBezTo>
                          <a:pt x="43200" y="14567"/>
                          <a:pt x="33529" y="24238"/>
                          <a:pt x="21600" y="24238"/>
                        </a:cubicBezTo>
                        <a:cubicBezTo>
                          <a:pt x="9670" y="24238"/>
                          <a:pt x="0" y="14567"/>
                          <a:pt x="0" y="2638"/>
                        </a:cubicBezTo>
                        <a:cubicBezTo>
                          <a:pt x="-1" y="1756"/>
                          <a:pt x="54" y="875"/>
                          <a:pt x="161" y="-1"/>
                        </a:cubicBezTo>
                        <a:lnTo>
                          <a:pt x="21600" y="2638"/>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303" name="Arc 131"/>
                  <p:cNvSpPr/>
                  <p:nvPr/>
                </p:nvSpPr>
                <p:spPr>
                  <a:xfrm rot="9960000">
                    <a:off x="516" y="1816"/>
                    <a:ext cx="70" cy="21"/>
                  </a:xfrm>
                  <a:custGeom>
                    <a:avLst/>
                    <a:gdLst>
                      <a:gd name="txL" fmla="*/ 0 w 43200"/>
                      <a:gd name="txT" fmla="*/ 0 h 23861"/>
                      <a:gd name="txR" fmla="*/ 43200 w 43200"/>
                      <a:gd name="txB" fmla="*/ 23861 h 23861"/>
                    </a:gdLst>
                    <a:ahLst/>
                    <a:cxnLst>
                      <a:cxn ang="0">
                        <a:pos x="0" y="0"/>
                      </a:cxn>
                      <a:cxn ang="0">
                        <a:pos x="0" y="0"/>
                      </a:cxn>
                      <a:cxn ang="0">
                        <a:pos x="0" y="0"/>
                      </a:cxn>
                    </a:cxnLst>
                    <a:rect l="txL" t="txT" r="txR" b="txB"/>
                    <a:pathLst>
                      <a:path w="43200" h="23861" fill="none">
                        <a:moveTo>
                          <a:pt x="43168" y="1091"/>
                        </a:moveTo>
                        <a:cubicBezTo>
                          <a:pt x="43189" y="1481"/>
                          <a:pt x="43200" y="1871"/>
                          <a:pt x="43200" y="2261"/>
                        </a:cubicBezTo>
                        <a:cubicBezTo>
                          <a:pt x="43200" y="14190"/>
                          <a:pt x="33529" y="23861"/>
                          <a:pt x="21600" y="23861"/>
                        </a:cubicBezTo>
                        <a:cubicBezTo>
                          <a:pt x="9670" y="23861"/>
                          <a:pt x="0" y="14190"/>
                          <a:pt x="0" y="2261"/>
                        </a:cubicBezTo>
                        <a:cubicBezTo>
                          <a:pt x="-1" y="1505"/>
                          <a:pt x="39" y="751"/>
                          <a:pt x="118" y="-1"/>
                        </a:cubicBezTo>
                      </a:path>
                      <a:path w="43200" h="23861" stroke="0">
                        <a:moveTo>
                          <a:pt x="43168" y="1091"/>
                        </a:moveTo>
                        <a:cubicBezTo>
                          <a:pt x="43189" y="1481"/>
                          <a:pt x="43200" y="1871"/>
                          <a:pt x="43200" y="2261"/>
                        </a:cubicBezTo>
                        <a:cubicBezTo>
                          <a:pt x="43200" y="14190"/>
                          <a:pt x="33529" y="23861"/>
                          <a:pt x="21600" y="23861"/>
                        </a:cubicBezTo>
                        <a:cubicBezTo>
                          <a:pt x="9670" y="23861"/>
                          <a:pt x="0" y="14190"/>
                          <a:pt x="0" y="2261"/>
                        </a:cubicBezTo>
                        <a:cubicBezTo>
                          <a:pt x="-1" y="1505"/>
                          <a:pt x="39" y="751"/>
                          <a:pt x="118" y="-1"/>
                        </a:cubicBezTo>
                        <a:lnTo>
                          <a:pt x="21600" y="2261"/>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304" name="Arc 132"/>
                  <p:cNvSpPr/>
                  <p:nvPr/>
                </p:nvSpPr>
                <p:spPr>
                  <a:xfrm rot="9960000">
                    <a:off x="397" y="1840"/>
                    <a:ext cx="84" cy="28"/>
                  </a:xfrm>
                  <a:custGeom>
                    <a:avLst/>
                    <a:gdLst>
                      <a:gd name="txL" fmla="*/ 0 w 43077"/>
                      <a:gd name="txT" fmla="*/ 0 h 21600"/>
                      <a:gd name="txR" fmla="*/ 43077 w 43077"/>
                      <a:gd name="txB" fmla="*/ 21600 h 21600"/>
                    </a:gdLst>
                    <a:ahLst/>
                    <a:cxnLst>
                      <a:cxn ang="0">
                        <a:pos x="0" y="0"/>
                      </a:cxn>
                      <a:cxn ang="0">
                        <a:pos x="0" y="0"/>
                      </a:cxn>
                      <a:cxn ang="0">
                        <a:pos x="0" y="0"/>
                      </a:cxn>
                    </a:cxnLst>
                    <a:rect l="txL" t="txT" r="txR" b="txB"/>
                    <a:pathLst>
                      <a:path w="43077" h="21600" fill="none">
                        <a:moveTo>
                          <a:pt x="43077" y="0"/>
                        </a:moveTo>
                        <a:cubicBezTo>
                          <a:pt x="43077" y="11929"/>
                          <a:pt x="33406" y="21600"/>
                          <a:pt x="21477" y="21600"/>
                        </a:cubicBezTo>
                        <a:cubicBezTo>
                          <a:pt x="10438" y="21600"/>
                          <a:pt x="1175" y="13276"/>
                          <a:pt x="-1" y="2301"/>
                        </a:cubicBezTo>
                      </a:path>
                      <a:path w="43077" h="21600" stroke="0">
                        <a:moveTo>
                          <a:pt x="43077" y="0"/>
                        </a:moveTo>
                        <a:cubicBezTo>
                          <a:pt x="43077" y="11929"/>
                          <a:pt x="33406" y="21600"/>
                          <a:pt x="21477" y="21600"/>
                        </a:cubicBezTo>
                        <a:cubicBezTo>
                          <a:pt x="10438" y="21600"/>
                          <a:pt x="1175" y="13276"/>
                          <a:pt x="-1" y="2301"/>
                        </a:cubicBezTo>
                        <a:lnTo>
                          <a:pt x="21477" y="0"/>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305" name="Arc 133"/>
                  <p:cNvSpPr/>
                  <p:nvPr/>
                </p:nvSpPr>
                <p:spPr>
                  <a:xfrm rot="9960000">
                    <a:off x="471" y="1834"/>
                    <a:ext cx="44" cy="17"/>
                  </a:xfrm>
                  <a:custGeom>
                    <a:avLst/>
                    <a:gdLst>
                      <a:gd name="txL" fmla="*/ 0 w 42369"/>
                      <a:gd name="txT" fmla="*/ 0 h 24394"/>
                      <a:gd name="txR" fmla="*/ 42369 w 42369"/>
                      <a:gd name="txB" fmla="*/ 24394 h 24394"/>
                    </a:gdLst>
                    <a:ahLst/>
                    <a:cxnLst>
                      <a:cxn ang="0">
                        <a:pos x="0" y="0"/>
                      </a:cxn>
                      <a:cxn ang="0">
                        <a:pos x="0" y="0"/>
                      </a:cxn>
                      <a:cxn ang="0">
                        <a:pos x="0" y="0"/>
                      </a:cxn>
                    </a:cxnLst>
                    <a:rect l="txL" t="txT" r="txR" b="txB"/>
                    <a:pathLst>
                      <a:path w="42369" h="24394" fill="none">
                        <a:moveTo>
                          <a:pt x="42368" y="8727"/>
                        </a:moveTo>
                        <a:cubicBezTo>
                          <a:pt x="39719" y="18000"/>
                          <a:pt x="31243" y="24393"/>
                          <a:pt x="21600" y="24394"/>
                        </a:cubicBezTo>
                        <a:cubicBezTo>
                          <a:pt x="9670" y="24394"/>
                          <a:pt x="0" y="14723"/>
                          <a:pt x="0" y="2794"/>
                        </a:cubicBezTo>
                        <a:cubicBezTo>
                          <a:pt x="-1" y="1859"/>
                          <a:pt x="60" y="926"/>
                          <a:pt x="181" y="0"/>
                        </a:cubicBezTo>
                      </a:path>
                      <a:path w="42369" h="24394" stroke="0">
                        <a:moveTo>
                          <a:pt x="42368" y="8727"/>
                        </a:moveTo>
                        <a:cubicBezTo>
                          <a:pt x="39719" y="18000"/>
                          <a:pt x="31243" y="24393"/>
                          <a:pt x="21600" y="24394"/>
                        </a:cubicBezTo>
                        <a:cubicBezTo>
                          <a:pt x="9670" y="24394"/>
                          <a:pt x="0" y="14723"/>
                          <a:pt x="0" y="2794"/>
                        </a:cubicBezTo>
                        <a:cubicBezTo>
                          <a:pt x="-1" y="1859"/>
                          <a:pt x="60" y="926"/>
                          <a:pt x="181" y="0"/>
                        </a:cubicBezTo>
                        <a:lnTo>
                          <a:pt x="21600" y="2794"/>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306" name="Arc 134"/>
                  <p:cNvSpPr/>
                  <p:nvPr/>
                </p:nvSpPr>
                <p:spPr>
                  <a:xfrm rot="9960000">
                    <a:off x="330" y="1861"/>
                    <a:ext cx="71" cy="22"/>
                  </a:xfrm>
                  <a:custGeom>
                    <a:avLst/>
                    <a:gdLst>
                      <a:gd name="txL" fmla="*/ 0 w 43200"/>
                      <a:gd name="txT" fmla="*/ 0 h 23720"/>
                      <a:gd name="txR" fmla="*/ 43200 w 43200"/>
                      <a:gd name="txB" fmla="*/ 23720 h 23720"/>
                    </a:gdLst>
                    <a:ahLst/>
                    <a:cxnLst>
                      <a:cxn ang="0">
                        <a:pos x="0" y="0"/>
                      </a:cxn>
                      <a:cxn ang="0">
                        <a:pos x="0" y="0"/>
                      </a:cxn>
                      <a:cxn ang="0">
                        <a:pos x="0" y="0"/>
                      </a:cxn>
                    </a:cxnLst>
                    <a:rect l="txL" t="txT" r="txR" b="txB"/>
                    <a:pathLst>
                      <a:path w="43200" h="23720" fill="none">
                        <a:moveTo>
                          <a:pt x="43170" y="994"/>
                        </a:moveTo>
                        <a:cubicBezTo>
                          <a:pt x="43190" y="1369"/>
                          <a:pt x="43200" y="1744"/>
                          <a:pt x="43200" y="2120"/>
                        </a:cubicBezTo>
                        <a:cubicBezTo>
                          <a:pt x="43200" y="14049"/>
                          <a:pt x="33529" y="23720"/>
                          <a:pt x="21600" y="23720"/>
                        </a:cubicBezTo>
                        <a:cubicBezTo>
                          <a:pt x="9670" y="23720"/>
                          <a:pt x="0" y="14049"/>
                          <a:pt x="0" y="2120"/>
                        </a:cubicBezTo>
                        <a:cubicBezTo>
                          <a:pt x="-1" y="1412"/>
                          <a:pt x="34" y="704"/>
                          <a:pt x="104" y="0"/>
                        </a:cubicBezTo>
                      </a:path>
                      <a:path w="43200" h="23720" stroke="0">
                        <a:moveTo>
                          <a:pt x="43170" y="994"/>
                        </a:moveTo>
                        <a:cubicBezTo>
                          <a:pt x="43190" y="1369"/>
                          <a:pt x="43200" y="1744"/>
                          <a:pt x="43200" y="2120"/>
                        </a:cubicBezTo>
                        <a:cubicBezTo>
                          <a:pt x="43200" y="14049"/>
                          <a:pt x="33529" y="23720"/>
                          <a:pt x="21600" y="23720"/>
                        </a:cubicBezTo>
                        <a:cubicBezTo>
                          <a:pt x="9670" y="23720"/>
                          <a:pt x="0" y="14049"/>
                          <a:pt x="0" y="2120"/>
                        </a:cubicBezTo>
                        <a:cubicBezTo>
                          <a:pt x="-1" y="1412"/>
                          <a:pt x="34" y="704"/>
                          <a:pt x="104" y="0"/>
                        </a:cubicBezTo>
                        <a:lnTo>
                          <a:pt x="21600" y="2120"/>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grpSp>
            <p:grpSp>
              <p:nvGrpSpPr>
                <p:cNvPr id="173288" name="Group 135"/>
                <p:cNvGrpSpPr/>
                <p:nvPr/>
              </p:nvGrpSpPr>
              <p:grpSpPr>
                <a:xfrm>
                  <a:off x="588" y="1625"/>
                  <a:ext cx="173" cy="72"/>
                  <a:chOff x="588" y="1625"/>
                  <a:chExt cx="173" cy="72"/>
                </a:xfrm>
              </p:grpSpPr>
              <p:sp>
                <p:nvSpPr>
                  <p:cNvPr id="173299" name="Arc 136"/>
                  <p:cNvSpPr/>
                  <p:nvPr/>
                </p:nvSpPr>
                <p:spPr>
                  <a:xfrm rot="-840000">
                    <a:off x="717" y="1645"/>
                    <a:ext cx="44" cy="52"/>
                  </a:xfrm>
                  <a:custGeom>
                    <a:avLst/>
                    <a:gdLst>
                      <a:gd name="txL" fmla="*/ 0 w 21600"/>
                      <a:gd name="txT" fmla="*/ 0 h 42818"/>
                      <a:gd name="txR" fmla="*/ 21600 w 21600"/>
                      <a:gd name="txB" fmla="*/ 42818 h 42818"/>
                    </a:gdLst>
                    <a:ahLst/>
                    <a:cxnLst>
                      <a:cxn ang="0">
                        <a:pos x="0" y="0"/>
                      </a:cxn>
                      <a:cxn ang="0">
                        <a:pos x="0" y="0"/>
                      </a:cxn>
                      <a:cxn ang="0">
                        <a:pos x="0" y="0"/>
                      </a:cxn>
                    </a:cxnLst>
                    <a:rect l="txL" t="txT" r="txR" b="txB"/>
                    <a:pathLst>
                      <a:path w="21600" h="42818" fill="none">
                        <a:moveTo>
                          <a:pt x="17587" y="42817"/>
                        </a:moveTo>
                        <a:cubicBezTo>
                          <a:pt x="7385" y="40889"/>
                          <a:pt x="0" y="31975"/>
                          <a:pt x="0" y="21594"/>
                        </a:cubicBezTo>
                        <a:cubicBezTo>
                          <a:pt x="-1" y="9855"/>
                          <a:pt x="9373" y="266"/>
                          <a:pt x="21108" y="-1"/>
                        </a:cubicBezTo>
                      </a:path>
                      <a:path w="21600" h="42818" stroke="0">
                        <a:moveTo>
                          <a:pt x="17587" y="42817"/>
                        </a:moveTo>
                        <a:cubicBezTo>
                          <a:pt x="7385" y="40889"/>
                          <a:pt x="0" y="31975"/>
                          <a:pt x="0" y="21594"/>
                        </a:cubicBezTo>
                        <a:cubicBezTo>
                          <a:pt x="-1" y="9855"/>
                          <a:pt x="9373" y="266"/>
                          <a:pt x="21108" y="-1"/>
                        </a:cubicBezTo>
                        <a:lnTo>
                          <a:pt x="21600" y="21594"/>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300" name="Arc 137"/>
                  <p:cNvSpPr/>
                  <p:nvPr/>
                </p:nvSpPr>
                <p:spPr>
                  <a:xfrm rot="1380000">
                    <a:off x="667" y="1639"/>
                    <a:ext cx="81" cy="20"/>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301" name="Arc 138"/>
                  <p:cNvSpPr/>
                  <p:nvPr/>
                </p:nvSpPr>
                <p:spPr>
                  <a:xfrm rot="1380000">
                    <a:off x="588" y="1625"/>
                    <a:ext cx="91" cy="38"/>
                  </a:xfrm>
                  <a:custGeom>
                    <a:avLst/>
                    <a:gdLst>
                      <a:gd name="txL" fmla="*/ 0 w 42248"/>
                      <a:gd name="txT" fmla="*/ 0 h 22203"/>
                      <a:gd name="txR" fmla="*/ 42248 w 42248"/>
                      <a:gd name="txB" fmla="*/ 22203 h 22203"/>
                    </a:gdLst>
                    <a:ahLst/>
                    <a:cxnLst>
                      <a:cxn ang="0">
                        <a:pos x="0" y="0"/>
                      </a:cxn>
                      <a:cxn ang="0">
                        <a:pos x="0" y="0"/>
                      </a:cxn>
                      <a:cxn ang="0">
                        <a:pos x="0" y="0"/>
                      </a:cxn>
                    </a:cxnLst>
                    <a:rect l="txL" t="txT" r="txR" b="txB"/>
                    <a:pathLst>
                      <a:path w="42248" h="22203" fill="none">
                        <a:moveTo>
                          <a:pt x="42239" y="0"/>
                        </a:moveTo>
                        <a:cubicBezTo>
                          <a:pt x="42245" y="200"/>
                          <a:pt x="42248" y="401"/>
                          <a:pt x="42248" y="603"/>
                        </a:cubicBezTo>
                        <a:cubicBezTo>
                          <a:pt x="42248" y="12532"/>
                          <a:pt x="32577" y="22203"/>
                          <a:pt x="20648" y="22203"/>
                        </a:cubicBezTo>
                        <a:cubicBezTo>
                          <a:pt x="11161" y="22203"/>
                          <a:pt x="2785" y="16013"/>
                          <a:pt x="0" y="6945"/>
                        </a:cubicBezTo>
                      </a:path>
                      <a:path w="42248" h="22203" stroke="0">
                        <a:moveTo>
                          <a:pt x="42239" y="0"/>
                        </a:moveTo>
                        <a:cubicBezTo>
                          <a:pt x="42245" y="200"/>
                          <a:pt x="42248" y="401"/>
                          <a:pt x="42248" y="603"/>
                        </a:cubicBezTo>
                        <a:cubicBezTo>
                          <a:pt x="42248" y="12532"/>
                          <a:pt x="32577" y="22203"/>
                          <a:pt x="20648" y="22203"/>
                        </a:cubicBezTo>
                        <a:cubicBezTo>
                          <a:pt x="11161" y="22203"/>
                          <a:pt x="2785" y="16013"/>
                          <a:pt x="0" y="6945"/>
                        </a:cubicBezTo>
                        <a:lnTo>
                          <a:pt x="20648" y="603"/>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grpSp>
            <p:grpSp>
              <p:nvGrpSpPr>
                <p:cNvPr id="173289" name="Group 139"/>
                <p:cNvGrpSpPr/>
                <p:nvPr/>
              </p:nvGrpSpPr>
              <p:grpSpPr>
                <a:xfrm>
                  <a:off x="654" y="1692"/>
                  <a:ext cx="120" cy="141"/>
                  <a:chOff x="654" y="1692"/>
                  <a:chExt cx="120" cy="141"/>
                </a:xfrm>
              </p:grpSpPr>
              <p:sp>
                <p:nvSpPr>
                  <p:cNvPr id="173296" name="Arc 140"/>
                  <p:cNvSpPr/>
                  <p:nvPr/>
                </p:nvSpPr>
                <p:spPr>
                  <a:xfrm rot="9960000">
                    <a:off x="728" y="1692"/>
                    <a:ext cx="46" cy="53"/>
                  </a:xfrm>
                  <a:custGeom>
                    <a:avLst/>
                    <a:gdLst>
                      <a:gd name="txL" fmla="*/ 0 w 22071"/>
                      <a:gd name="txT" fmla="*/ 0 h 42987"/>
                      <a:gd name="txR" fmla="*/ 22071 w 22071"/>
                      <a:gd name="txB" fmla="*/ 42987 h 42987"/>
                    </a:gdLst>
                    <a:ahLst/>
                    <a:cxnLst>
                      <a:cxn ang="0">
                        <a:pos x="0" y="0"/>
                      </a:cxn>
                      <a:cxn ang="0">
                        <a:pos x="0" y="0"/>
                      </a:cxn>
                      <a:cxn ang="0">
                        <a:pos x="0" y="0"/>
                      </a:cxn>
                    </a:cxnLst>
                    <a:rect l="txL" t="txT" r="txR" b="txB"/>
                    <a:pathLst>
                      <a:path w="22071" h="42987" fill="none">
                        <a:moveTo>
                          <a:pt x="0" y="5"/>
                        </a:moveTo>
                        <a:cubicBezTo>
                          <a:pt x="156" y="1"/>
                          <a:pt x="313" y="-1"/>
                          <a:pt x="471" y="0"/>
                        </a:cubicBezTo>
                        <a:cubicBezTo>
                          <a:pt x="12400" y="0"/>
                          <a:pt x="22071" y="9670"/>
                          <a:pt x="22071" y="21600"/>
                        </a:cubicBezTo>
                        <a:cubicBezTo>
                          <a:pt x="22071" y="32361"/>
                          <a:pt x="14149" y="41481"/>
                          <a:pt x="3494" y="42987"/>
                        </a:cubicBezTo>
                      </a:path>
                      <a:path w="22071" h="42987" stroke="0">
                        <a:moveTo>
                          <a:pt x="0" y="5"/>
                        </a:moveTo>
                        <a:cubicBezTo>
                          <a:pt x="156" y="1"/>
                          <a:pt x="313" y="-1"/>
                          <a:pt x="471" y="0"/>
                        </a:cubicBezTo>
                        <a:cubicBezTo>
                          <a:pt x="12400" y="0"/>
                          <a:pt x="22071" y="9670"/>
                          <a:pt x="22071" y="21600"/>
                        </a:cubicBezTo>
                        <a:cubicBezTo>
                          <a:pt x="22071" y="32361"/>
                          <a:pt x="14149" y="41481"/>
                          <a:pt x="3494" y="42987"/>
                        </a:cubicBezTo>
                        <a:lnTo>
                          <a:pt x="471" y="21600"/>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297" name="Arc 141"/>
                  <p:cNvSpPr/>
                  <p:nvPr/>
                </p:nvSpPr>
                <p:spPr>
                  <a:xfrm rot="7740000">
                    <a:off x="694" y="1740"/>
                    <a:ext cx="81" cy="20"/>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rot="10800000" vert="eaVert"/>
                  <a:p>
                    <a:endParaRPr lang="zh-CN" altLang="en-US" dirty="0">
                      <a:latin typeface="Arial" panose="020B0604020202020204" pitchFamily="34" charset="0"/>
                      <a:ea typeface="宋体" panose="02010600030101010101" pitchFamily="2" charset="-122"/>
                    </a:endParaRPr>
                  </a:p>
                </p:txBody>
              </p:sp>
              <p:sp>
                <p:nvSpPr>
                  <p:cNvPr id="173298" name="Arc 142"/>
                  <p:cNvSpPr/>
                  <p:nvPr/>
                </p:nvSpPr>
                <p:spPr>
                  <a:xfrm rot="7740000">
                    <a:off x="627" y="1770"/>
                    <a:ext cx="89" cy="36"/>
                  </a:xfrm>
                  <a:custGeom>
                    <a:avLst/>
                    <a:gdLst>
                      <a:gd name="txL" fmla="*/ 0 w 41945"/>
                      <a:gd name="txT" fmla="*/ 0 h 21600"/>
                      <a:gd name="txR" fmla="*/ 41945 w 41945"/>
                      <a:gd name="txB" fmla="*/ 21600 h 21600"/>
                    </a:gdLst>
                    <a:ahLst/>
                    <a:cxnLst>
                      <a:cxn ang="0">
                        <a:pos x="0" y="0"/>
                      </a:cxn>
                      <a:cxn ang="0">
                        <a:pos x="0" y="0"/>
                      </a:cxn>
                      <a:cxn ang="0">
                        <a:pos x="0" y="0"/>
                      </a:cxn>
                    </a:cxnLst>
                    <a:rect l="txL" t="txT" r="txR" b="txB"/>
                    <a:pathLst>
                      <a:path w="41945" h="21600" fill="none">
                        <a:moveTo>
                          <a:pt x="41945" y="7255"/>
                        </a:moveTo>
                        <a:cubicBezTo>
                          <a:pt x="38877" y="15856"/>
                          <a:pt x="30732" y="21599"/>
                          <a:pt x="21600" y="21600"/>
                        </a:cubicBezTo>
                        <a:cubicBezTo>
                          <a:pt x="9670" y="21600"/>
                          <a:pt x="0" y="11929"/>
                          <a:pt x="0" y="0"/>
                        </a:cubicBezTo>
                      </a:path>
                      <a:path w="41945" h="21600" stroke="0">
                        <a:moveTo>
                          <a:pt x="41945" y="7255"/>
                        </a:moveTo>
                        <a:cubicBezTo>
                          <a:pt x="38877" y="15856"/>
                          <a:pt x="30732" y="21599"/>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rot="10800000" vert="eaVert"/>
                  <a:p>
                    <a:endParaRPr lang="zh-CN" altLang="en-US" dirty="0">
                      <a:latin typeface="Arial" panose="020B0604020202020204" pitchFamily="34" charset="0"/>
                      <a:ea typeface="宋体" panose="02010600030101010101" pitchFamily="2" charset="-122"/>
                    </a:endParaRPr>
                  </a:p>
                </p:txBody>
              </p:sp>
            </p:grpSp>
            <p:sp>
              <p:nvSpPr>
                <p:cNvPr id="173290" name="Arc 143"/>
                <p:cNvSpPr/>
                <p:nvPr/>
              </p:nvSpPr>
              <p:spPr>
                <a:xfrm rot="-840000">
                  <a:off x="164" y="1794"/>
                  <a:ext cx="44" cy="45"/>
                </a:xfrm>
                <a:custGeom>
                  <a:avLst/>
                  <a:gdLst>
                    <a:gd name="txL" fmla="*/ 0 w 21600"/>
                    <a:gd name="txT" fmla="*/ 0 h 40348"/>
                    <a:gd name="txR" fmla="*/ 21600 w 21600"/>
                    <a:gd name="txB" fmla="*/ 40348 h 40348"/>
                  </a:gdLst>
                  <a:ahLst/>
                  <a:cxnLst>
                    <a:cxn ang="0">
                      <a:pos x="0" y="0"/>
                    </a:cxn>
                    <a:cxn ang="0">
                      <a:pos x="0" y="0"/>
                    </a:cxn>
                    <a:cxn ang="0">
                      <a:pos x="0" y="0"/>
                    </a:cxn>
                  </a:cxnLst>
                  <a:rect l="txL" t="txT" r="txR" b="txB"/>
                  <a:pathLst>
                    <a:path w="21600" h="40348" fill="none">
                      <a:moveTo>
                        <a:pt x="10342" y="0"/>
                      </a:moveTo>
                      <a:cubicBezTo>
                        <a:pt x="17282" y="3785"/>
                        <a:pt x="21600" y="11058"/>
                        <a:pt x="21600" y="18963"/>
                      </a:cubicBezTo>
                      <a:cubicBezTo>
                        <a:pt x="21600" y="29716"/>
                        <a:pt x="13689" y="38832"/>
                        <a:pt x="3042" y="40347"/>
                      </a:cubicBezTo>
                    </a:path>
                    <a:path w="21600" h="40348" stroke="0">
                      <a:moveTo>
                        <a:pt x="10342" y="0"/>
                      </a:moveTo>
                      <a:cubicBezTo>
                        <a:pt x="17282" y="3785"/>
                        <a:pt x="21600" y="11058"/>
                        <a:pt x="21600" y="18963"/>
                      </a:cubicBezTo>
                      <a:cubicBezTo>
                        <a:pt x="21600" y="29716"/>
                        <a:pt x="13689" y="38832"/>
                        <a:pt x="3042" y="40347"/>
                      </a:cubicBezTo>
                      <a:lnTo>
                        <a:pt x="0" y="18963"/>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291" name="Arc 144"/>
                <p:cNvSpPr/>
                <p:nvPr/>
              </p:nvSpPr>
              <p:spPr>
                <a:xfrm rot="-3060000">
                  <a:off x="165" y="1768"/>
                  <a:ext cx="81" cy="22"/>
                </a:xfrm>
                <a:custGeom>
                  <a:avLst/>
                  <a:gdLst>
                    <a:gd name="txL" fmla="*/ 0 w 43200"/>
                    <a:gd name="txT" fmla="*/ 0 h 24929"/>
                    <a:gd name="txR" fmla="*/ 43200 w 43200"/>
                    <a:gd name="txB" fmla="*/ 24929 h 24929"/>
                  </a:gdLst>
                  <a:ahLst/>
                  <a:cxnLst>
                    <a:cxn ang="0">
                      <a:pos x="0" y="0"/>
                    </a:cxn>
                    <a:cxn ang="0">
                      <a:pos x="0" y="0"/>
                    </a:cxn>
                    <a:cxn ang="0">
                      <a:pos x="0" y="0"/>
                    </a:cxn>
                  </a:cxnLst>
                  <a:rect l="txL" t="txT" r="txR" b="txB"/>
                  <a:pathLst>
                    <a:path w="43200" h="24929" fill="none">
                      <a:moveTo>
                        <a:pt x="43167" y="2150"/>
                      </a:moveTo>
                      <a:cubicBezTo>
                        <a:pt x="43189" y="2542"/>
                        <a:pt x="43200" y="2935"/>
                        <a:pt x="43200" y="3329"/>
                      </a:cubicBezTo>
                      <a:cubicBezTo>
                        <a:pt x="43200" y="15258"/>
                        <a:pt x="33529" y="24929"/>
                        <a:pt x="21600" y="24929"/>
                      </a:cubicBezTo>
                      <a:cubicBezTo>
                        <a:pt x="9670" y="24929"/>
                        <a:pt x="0" y="15258"/>
                        <a:pt x="0" y="3329"/>
                      </a:cubicBezTo>
                      <a:cubicBezTo>
                        <a:pt x="-1" y="2214"/>
                        <a:pt x="86" y="1101"/>
                        <a:pt x="258" y="0"/>
                      </a:cubicBezTo>
                    </a:path>
                    <a:path w="43200" h="24929" stroke="0">
                      <a:moveTo>
                        <a:pt x="43167" y="2150"/>
                      </a:moveTo>
                      <a:cubicBezTo>
                        <a:pt x="43189" y="2542"/>
                        <a:pt x="43200" y="2935"/>
                        <a:pt x="43200" y="3329"/>
                      </a:cubicBezTo>
                      <a:cubicBezTo>
                        <a:pt x="43200" y="15258"/>
                        <a:pt x="33529" y="24929"/>
                        <a:pt x="21600" y="24929"/>
                      </a:cubicBezTo>
                      <a:cubicBezTo>
                        <a:pt x="9670" y="24929"/>
                        <a:pt x="0" y="15258"/>
                        <a:pt x="0" y="3329"/>
                      </a:cubicBezTo>
                      <a:cubicBezTo>
                        <a:pt x="-1" y="2214"/>
                        <a:pt x="86" y="1101"/>
                        <a:pt x="258" y="0"/>
                      </a:cubicBezTo>
                      <a:lnTo>
                        <a:pt x="21600" y="3329"/>
                      </a:lnTo>
                      <a:close/>
                    </a:path>
                  </a:pathLst>
                </a:custGeom>
                <a:solidFill>
                  <a:schemeClr val="bg1"/>
                </a:solidFill>
                <a:ln w="25400" cap="rnd" cmpd="sng">
                  <a:solidFill>
                    <a:schemeClr val="tx1"/>
                  </a:solidFill>
                  <a:prstDash val="solid"/>
                  <a:round/>
                  <a:headEnd type="none" w="med" len="med"/>
                  <a:tailEnd type="none" w="med" len="med"/>
                </a:ln>
              </p:spPr>
              <p:txBody>
                <a:bodyPr rot="0" vert="eaVert"/>
                <a:p>
                  <a:endParaRPr lang="zh-CN" altLang="en-US" dirty="0">
                    <a:latin typeface="Arial" panose="020B0604020202020204" pitchFamily="34" charset="0"/>
                    <a:ea typeface="宋体" panose="02010600030101010101" pitchFamily="2" charset="-122"/>
                  </a:endParaRPr>
                </a:p>
              </p:txBody>
            </p:sp>
            <p:sp>
              <p:nvSpPr>
                <p:cNvPr id="173292" name="Arc 145"/>
                <p:cNvSpPr/>
                <p:nvPr/>
              </p:nvSpPr>
              <p:spPr>
                <a:xfrm rot="-3060000">
                  <a:off x="224" y="1721"/>
                  <a:ext cx="89" cy="36"/>
                </a:xfrm>
                <a:custGeom>
                  <a:avLst/>
                  <a:gdLst>
                    <a:gd name="txL" fmla="*/ 0 w 41945"/>
                    <a:gd name="txT" fmla="*/ 0 h 21600"/>
                    <a:gd name="txR" fmla="*/ 41945 w 41945"/>
                    <a:gd name="txB" fmla="*/ 21600 h 21600"/>
                  </a:gdLst>
                  <a:ahLst/>
                  <a:cxnLst>
                    <a:cxn ang="0">
                      <a:pos x="0" y="0"/>
                    </a:cxn>
                    <a:cxn ang="0">
                      <a:pos x="0" y="0"/>
                    </a:cxn>
                    <a:cxn ang="0">
                      <a:pos x="0" y="0"/>
                    </a:cxn>
                  </a:cxnLst>
                  <a:rect l="txL" t="txT" r="txR" b="txB"/>
                  <a:pathLst>
                    <a:path w="41945" h="21600" fill="none">
                      <a:moveTo>
                        <a:pt x="41945" y="7255"/>
                      </a:moveTo>
                      <a:cubicBezTo>
                        <a:pt x="38877" y="15856"/>
                        <a:pt x="30732" y="21599"/>
                        <a:pt x="21600" y="21600"/>
                      </a:cubicBezTo>
                      <a:cubicBezTo>
                        <a:pt x="9670" y="21600"/>
                        <a:pt x="0" y="11929"/>
                        <a:pt x="0" y="0"/>
                      </a:cubicBezTo>
                    </a:path>
                    <a:path w="41945" h="21600" stroke="0">
                      <a:moveTo>
                        <a:pt x="41945" y="7255"/>
                      </a:moveTo>
                      <a:cubicBezTo>
                        <a:pt x="38877" y="15856"/>
                        <a:pt x="30732" y="21599"/>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rot="0" vert="eaVert"/>
                <a:p>
                  <a:endParaRPr lang="zh-CN" altLang="en-US" dirty="0">
                    <a:latin typeface="Arial" panose="020B0604020202020204" pitchFamily="34" charset="0"/>
                    <a:ea typeface="宋体" panose="02010600030101010101" pitchFamily="2" charset="-122"/>
                  </a:endParaRPr>
                </a:p>
              </p:txBody>
            </p:sp>
            <p:sp>
              <p:nvSpPr>
                <p:cNvPr id="173293" name="Arc 146"/>
                <p:cNvSpPr/>
                <p:nvPr/>
              </p:nvSpPr>
              <p:spPr>
                <a:xfrm rot="9960000">
                  <a:off x="176" y="1836"/>
                  <a:ext cx="45" cy="48"/>
                </a:xfrm>
                <a:custGeom>
                  <a:avLst/>
                  <a:gdLst>
                    <a:gd name="txL" fmla="*/ 0 w 21600"/>
                    <a:gd name="txT" fmla="*/ 0 h 42721"/>
                    <a:gd name="txR" fmla="*/ 21600 w 21600"/>
                    <a:gd name="txB" fmla="*/ 42721 h 42721"/>
                  </a:gdLst>
                  <a:ahLst/>
                  <a:cxnLst>
                    <a:cxn ang="0">
                      <a:pos x="0" y="0"/>
                    </a:cxn>
                    <a:cxn ang="0">
                      <a:pos x="0" y="0"/>
                    </a:cxn>
                    <a:cxn ang="0">
                      <a:pos x="0" y="0"/>
                    </a:cxn>
                  </a:cxnLst>
                  <a:rect l="txL" t="txT" r="txR" b="txB"/>
                  <a:pathLst>
                    <a:path w="21600" h="42721" fill="none">
                      <a:moveTo>
                        <a:pt x="17099" y="42720"/>
                      </a:moveTo>
                      <a:cubicBezTo>
                        <a:pt x="7128" y="40596"/>
                        <a:pt x="0" y="31789"/>
                        <a:pt x="0" y="21595"/>
                      </a:cubicBezTo>
                      <a:cubicBezTo>
                        <a:pt x="-1" y="9848"/>
                        <a:pt x="9386" y="255"/>
                        <a:pt x="21130" y="0"/>
                      </a:cubicBezTo>
                    </a:path>
                    <a:path w="21600" h="42721" stroke="0">
                      <a:moveTo>
                        <a:pt x="17099" y="42720"/>
                      </a:moveTo>
                      <a:cubicBezTo>
                        <a:pt x="7128" y="40596"/>
                        <a:pt x="0" y="31789"/>
                        <a:pt x="0" y="21595"/>
                      </a:cubicBezTo>
                      <a:cubicBezTo>
                        <a:pt x="-1" y="9848"/>
                        <a:pt x="9386" y="255"/>
                        <a:pt x="21130" y="0"/>
                      </a:cubicBezTo>
                      <a:lnTo>
                        <a:pt x="21600" y="21595"/>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294" name="Arc 147"/>
                <p:cNvSpPr/>
                <p:nvPr/>
              </p:nvSpPr>
              <p:spPr>
                <a:xfrm rot="-9420000">
                  <a:off x="190" y="1870"/>
                  <a:ext cx="81" cy="18"/>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295" name="Arc 148"/>
                <p:cNvSpPr/>
                <p:nvPr/>
              </p:nvSpPr>
              <p:spPr>
                <a:xfrm rot="-9420000">
                  <a:off x="258" y="1865"/>
                  <a:ext cx="89" cy="36"/>
                </a:xfrm>
                <a:custGeom>
                  <a:avLst/>
                  <a:gdLst>
                    <a:gd name="txL" fmla="*/ 0 w 42142"/>
                    <a:gd name="txT" fmla="*/ 0 h 22238"/>
                    <a:gd name="txR" fmla="*/ 42142 w 42142"/>
                    <a:gd name="txB" fmla="*/ 22238 h 22238"/>
                  </a:gdLst>
                  <a:ahLst/>
                  <a:cxnLst>
                    <a:cxn ang="0">
                      <a:pos x="0" y="0"/>
                    </a:cxn>
                    <a:cxn ang="0">
                      <a:pos x="0" y="0"/>
                    </a:cxn>
                    <a:cxn ang="0">
                      <a:pos x="0" y="0"/>
                    </a:cxn>
                  </a:cxnLst>
                  <a:rect l="txL" t="txT" r="txR" b="txB"/>
                  <a:pathLst>
                    <a:path w="42142" h="22238" fill="none">
                      <a:moveTo>
                        <a:pt x="42132" y="0"/>
                      </a:moveTo>
                      <a:cubicBezTo>
                        <a:pt x="42138" y="212"/>
                        <a:pt x="42142" y="425"/>
                        <a:pt x="42142" y="638"/>
                      </a:cubicBezTo>
                      <a:cubicBezTo>
                        <a:pt x="42142" y="12567"/>
                        <a:pt x="32471" y="22238"/>
                        <a:pt x="20542" y="22238"/>
                      </a:cubicBezTo>
                      <a:cubicBezTo>
                        <a:pt x="11184" y="22238"/>
                        <a:pt x="2891" y="16213"/>
                        <a:pt x="-1" y="7314"/>
                      </a:cubicBezTo>
                    </a:path>
                    <a:path w="42142" h="22238" stroke="0">
                      <a:moveTo>
                        <a:pt x="42132" y="0"/>
                      </a:moveTo>
                      <a:cubicBezTo>
                        <a:pt x="42138" y="212"/>
                        <a:pt x="42142" y="425"/>
                        <a:pt x="42142" y="638"/>
                      </a:cubicBezTo>
                      <a:cubicBezTo>
                        <a:pt x="42142" y="12567"/>
                        <a:pt x="32471" y="22238"/>
                        <a:pt x="20542" y="22238"/>
                      </a:cubicBezTo>
                      <a:cubicBezTo>
                        <a:pt x="11184" y="22238"/>
                        <a:pt x="2891" y="16213"/>
                        <a:pt x="-1" y="7314"/>
                      </a:cubicBezTo>
                      <a:lnTo>
                        <a:pt x="20542" y="638"/>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grpSp>
        </p:grpSp>
        <p:sp>
          <p:nvSpPr>
            <p:cNvPr id="173279" name="Rectangle 149"/>
            <p:cNvSpPr/>
            <p:nvPr/>
          </p:nvSpPr>
          <p:spPr>
            <a:xfrm rot="-840000">
              <a:off x="261" y="1724"/>
              <a:ext cx="413" cy="116"/>
            </a:xfrm>
            <a:prstGeom prst="rect">
              <a:avLst/>
            </a:prstGeom>
            <a:noFill/>
            <a:ln w="9525">
              <a:noFill/>
            </a:ln>
          </p:spPr>
          <p:txBody>
            <a:bodyPr wrap="none" lIns="25400" tIns="12700" rIns="25400" bIns="12700">
              <a:spAutoFit/>
            </a:bodyPr>
            <a:p>
              <a:pPr algn="ctr" defTabSz="76200">
                <a:lnSpc>
                  <a:spcPct val="90000"/>
                </a:lnSpc>
              </a:pPr>
              <a:r>
                <a:rPr lang="en-US" altLang="zh-CN" sz="1000" b="0">
                  <a:latin typeface="Comic Sans MS" panose="030F0702030302020204" pitchFamily="66" charset="0"/>
                  <a:ea typeface="宋体" panose="02010600030101010101" pitchFamily="2" charset="-122"/>
                </a:rPr>
                <a:t> daily </a:t>
              </a:r>
              <a:r>
                <a:rPr lang="en-US" altLang="zh-CN" sz="1000" b="0" err="1">
                  <a:latin typeface="Comic Sans MS" panose="030F0702030302020204" pitchFamily="66" charset="0"/>
                  <a:ea typeface="宋体" panose="02010600030101010101" pitchFamily="2" charset="-122"/>
                </a:rPr>
                <a:t>deliv</a:t>
              </a:r>
              <a:r>
                <a:rPr lang="en-US" altLang="zh-CN" sz="1000" b="0">
                  <a:latin typeface="Comic Sans MS" panose="030F0702030302020204" pitchFamily="66" charset="0"/>
                  <a:ea typeface="宋体" panose="02010600030101010101" pitchFamily="2" charset="-122"/>
                </a:rPr>
                <a:t>.</a:t>
              </a:r>
              <a:endParaRPr lang="en-US" altLang="zh-CN" sz="1000" b="0">
                <a:latin typeface="Comic Sans MS" panose="030F0702030302020204" pitchFamily="66" charset="0"/>
                <a:ea typeface="宋体" panose="02010600030101010101" pitchFamily="2" charset="-122"/>
              </a:endParaRPr>
            </a:p>
          </p:txBody>
        </p:sp>
      </p:grpSp>
      <p:sp>
        <p:nvSpPr>
          <p:cNvPr id="173131" name="Line 150"/>
          <p:cNvSpPr/>
          <p:nvPr/>
        </p:nvSpPr>
        <p:spPr>
          <a:xfrm>
            <a:off x="4592638" y="4946650"/>
            <a:ext cx="973137" cy="0"/>
          </a:xfrm>
          <a:prstGeom prst="line">
            <a:avLst/>
          </a:prstGeom>
          <a:ln w="12700" cap="flat" cmpd="sng">
            <a:solidFill>
              <a:schemeClr val="tx1"/>
            </a:solidFill>
            <a:prstDash val="solid"/>
            <a:headEnd type="none" w="sm" len="sm"/>
            <a:tailEnd type="none" w="sm" len="sm"/>
          </a:ln>
        </p:spPr>
      </p:sp>
      <p:sp>
        <p:nvSpPr>
          <p:cNvPr id="173132" name="Rectangle 151"/>
          <p:cNvSpPr/>
          <p:nvPr/>
        </p:nvSpPr>
        <p:spPr>
          <a:xfrm>
            <a:off x="5114925" y="5078413"/>
            <a:ext cx="103188" cy="155575"/>
          </a:xfrm>
          <a:prstGeom prst="rect">
            <a:avLst/>
          </a:prstGeom>
          <a:noFill/>
          <a:ln w="12700">
            <a:noFill/>
          </a:ln>
        </p:spPr>
        <p:txBody>
          <a:bodyPr wrap="none" lIns="30163" tIns="15875" rIns="30163" bIns="15875">
            <a:spAutoFit/>
          </a:bodyPr>
          <a:p>
            <a:pPr defTabSz="90805" eaLnBrk="0" hangingPunct="0"/>
            <a:r>
              <a:rPr lang="en-US" altLang="zh-CN" sz="800" b="0">
                <a:latin typeface="Comic Sans MS" panose="030F0702030302020204" pitchFamily="66" charset="0"/>
                <a:ea typeface="宋体" panose="02010600030101010101" pitchFamily="2" charset="-122"/>
              </a:rPr>
              <a:t>-</a:t>
            </a:r>
            <a:endParaRPr lang="en-US" altLang="zh-CN" sz="800" b="0">
              <a:latin typeface="Comic Sans MS" panose="030F0702030302020204" pitchFamily="66" charset="0"/>
              <a:ea typeface="宋体" panose="02010600030101010101" pitchFamily="2" charset="-122"/>
            </a:endParaRPr>
          </a:p>
        </p:txBody>
      </p:sp>
      <p:sp>
        <p:nvSpPr>
          <p:cNvPr id="173133" name="Freeform 152"/>
          <p:cNvSpPr/>
          <p:nvPr/>
        </p:nvSpPr>
        <p:spPr>
          <a:xfrm>
            <a:off x="534988" y="5426075"/>
            <a:ext cx="9371012" cy="273050"/>
          </a:xfrm>
          <a:custGeom>
            <a:avLst/>
            <a:gdLst>
              <a:gd name="txL" fmla="*/ 0 w 5449"/>
              <a:gd name="txT" fmla="*/ 0 h 195"/>
              <a:gd name="txR" fmla="*/ 5449 w 5449"/>
              <a:gd name="txB" fmla="*/ 195 h 195"/>
            </a:gdLst>
            <a:ahLst/>
            <a:cxnLst>
              <a:cxn ang="0">
                <a:pos x="0" y="3922118"/>
              </a:cxn>
              <a:cxn ang="0">
                <a:pos x="1845542676" y="3922118"/>
              </a:cxn>
              <a:cxn ang="0">
                <a:pos x="1845542676" y="380379710"/>
              </a:cxn>
              <a:cxn ang="0">
                <a:pos x="2147483647" y="380379710"/>
              </a:cxn>
              <a:cxn ang="0">
                <a:pos x="2147483647" y="3922118"/>
              </a:cxn>
              <a:cxn ang="0">
                <a:pos x="2147483647" y="3922118"/>
              </a:cxn>
              <a:cxn ang="0">
                <a:pos x="2147483647" y="380379710"/>
              </a:cxn>
              <a:cxn ang="0">
                <a:pos x="2147483647" y="380379710"/>
              </a:cxn>
              <a:cxn ang="0">
                <a:pos x="2147483647" y="3922118"/>
              </a:cxn>
              <a:cxn ang="0">
                <a:pos x="2147483647" y="0"/>
              </a:cxn>
            </a:cxnLst>
            <a:rect l="txL" t="txT" r="txR" b="txB"/>
            <a:pathLst>
              <a:path w="5449" h="195">
                <a:moveTo>
                  <a:pt x="0" y="2"/>
                </a:moveTo>
                <a:lnTo>
                  <a:pt x="624" y="2"/>
                </a:lnTo>
                <a:lnTo>
                  <a:pt x="624" y="194"/>
                </a:lnTo>
                <a:lnTo>
                  <a:pt x="1200" y="194"/>
                </a:lnTo>
                <a:lnTo>
                  <a:pt x="1200" y="2"/>
                </a:lnTo>
                <a:lnTo>
                  <a:pt x="2304" y="2"/>
                </a:lnTo>
                <a:lnTo>
                  <a:pt x="2304" y="194"/>
                </a:lnTo>
                <a:lnTo>
                  <a:pt x="2976" y="194"/>
                </a:lnTo>
                <a:lnTo>
                  <a:pt x="2976" y="2"/>
                </a:lnTo>
                <a:lnTo>
                  <a:pt x="5448" y="0"/>
                </a:lnTo>
              </a:path>
            </a:pathLst>
          </a:custGeom>
          <a:noFill/>
          <a:ln w="127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73134" name="Rectangle 153"/>
          <p:cNvSpPr/>
          <p:nvPr/>
        </p:nvSpPr>
        <p:spPr>
          <a:xfrm>
            <a:off x="506413" y="5129213"/>
            <a:ext cx="939800" cy="338137"/>
          </a:xfrm>
          <a:prstGeom prst="rect">
            <a:avLst/>
          </a:prstGeom>
          <a:noFill/>
          <a:ln w="9525">
            <a:noFill/>
          </a:ln>
        </p:spPr>
        <p:txBody>
          <a:bodyPr wrap="none" lIns="92075" tIns="46038" rIns="92075" bIns="46038">
            <a:spAutoFit/>
          </a:bodyPr>
          <a:p>
            <a:pPr defTabSz="824230" eaLnBrk="0" hangingPunct="0"/>
            <a:r>
              <a:rPr lang="en-US" altLang="zh-CN" sz="1600" b="0">
                <a:latin typeface="Comic Sans MS" panose="030F0702030302020204" pitchFamily="66" charset="0"/>
                <a:ea typeface="宋体" panose="02010600030101010101" pitchFamily="2" charset="-122"/>
              </a:rPr>
              <a:t>1.5 days</a:t>
            </a:r>
            <a:endParaRPr lang="en-US" altLang="zh-CN" sz="1600" b="0">
              <a:latin typeface="Comic Sans MS" panose="030F0702030302020204" pitchFamily="66" charset="0"/>
              <a:ea typeface="宋体" panose="02010600030101010101" pitchFamily="2" charset="-122"/>
            </a:endParaRPr>
          </a:p>
        </p:txBody>
      </p:sp>
      <p:sp>
        <p:nvSpPr>
          <p:cNvPr id="173135" name="Rectangle 154"/>
          <p:cNvSpPr/>
          <p:nvPr/>
        </p:nvSpPr>
        <p:spPr>
          <a:xfrm>
            <a:off x="1662113" y="5400675"/>
            <a:ext cx="706437" cy="336550"/>
          </a:xfrm>
          <a:prstGeom prst="rect">
            <a:avLst/>
          </a:prstGeom>
          <a:noFill/>
          <a:ln w="9525">
            <a:noFill/>
          </a:ln>
        </p:spPr>
        <p:txBody>
          <a:bodyPr wrap="none" lIns="92075" tIns="46038" rIns="92075" bIns="46038">
            <a:spAutoFit/>
          </a:bodyPr>
          <a:p>
            <a:pPr defTabSz="824230" eaLnBrk="0" hangingPunct="0"/>
            <a:r>
              <a:rPr lang="en-US" altLang="zh-CN" sz="1600" b="0">
                <a:latin typeface="Comic Sans MS" panose="030F0702030302020204" pitchFamily="66" charset="0"/>
                <a:ea typeface="宋体" panose="02010600030101010101" pitchFamily="2" charset="-122"/>
              </a:rPr>
              <a:t>1 sec,</a:t>
            </a:r>
            <a:endParaRPr lang="en-US" altLang="zh-CN" sz="1600" b="0">
              <a:latin typeface="Comic Sans MS" panose="030F0702030302020204" pitchFamily="66" charset="0"/>
              <a:ea typeface="宋体" panose="02010600030101010101" pitchFamily="2" charset="-122"/>
            </a:endParaRPr>
          </a:p>
        </p:txBody>
      </p:sp>
      <p:sp>
        <p:nvSpPr>
          <p:cNvPr id="173136" name="Rectangle 155"/>
          <p:cNvSpPr/>
          <p:nvPr/>
        </p:nvSpPr>
        <p:spPr>
          <a:xfrm>
            <a:off x="3065463" y="5129213"/>
            <a:ext cx="666750" cy="338137"/>
          </a:xfrm>
          <a:prstGeom prst="rect">
            <a:avLst/>
          </a:prstGeom>
          <a:noFill/>
          <a:ln w="9525">
            <a:noFill/>
          </a:ln>
        </p:spPr>
        <p:txBody>
          <a:bodyPr wrap="none" lIns="92075" tIns="46038" rIns="92075" bIns="46038">
            <a:spAutoFit/>
          </a:bodyPr>
          <a:p>
            <a:pPr defTabSz="824230" eaLnBrk="0" hangingPunct="0"/>
            <a:r>
              <a:rPr lang="en-US" altLang="zh-CN" sz="1600" b="0">
                <a:latin typeface="Comic Sans MS" panose="030F0702030302020204" pitchFamily="66" charset="0"/>
                <a:ea typeface="宋体" panose="02010600030101010101" pitchFamily="2" charset="-122"/>
              </a:rPr>
              <a:t>1 day</a:t>
            </a:r>
            <a:endParaRPr lang="en-US" altLang="zh-CN" sz="1600" b="0">
              <a:latin typeface="Comic Sans MS" panose="030F0702030302020204" pitchFamily="66" charset="0"/>
              <a:ea typeface="宋体" panose="02010600030101010101" pitchFamily="2" charset="-122"/>
            </a:endParaRPr>
          </a:p>
        </p:txBody>
      </p:sp>
      <p:sp>
        <p:nvSpPr>
          <p:cNvPr id="173137" name="Rectangle 156"/>
          <p:cNvSpPr/>
          <p:nvPr/>
        </p:nvSpPr>
        <p:spPr>
          <a:xfrm>
            <a:off x="4468813" y="5400675"/>
            <a:ext cx="949325" cy="336550"/>
          </a:xfrm>
          <a:prstGeom prst="rect">
            <a:avLst/>
          </a:prstGeom>
          <a:noFill/>
          <a:ln w="9525">
            <a:noFill/>
          </a:ln>
        </p:spPr>
        <p:txBody>
          <a:bodyPr wrap="none" lIns="92075" tIns="46038" rIns="92075" bIns="46038">
            <a:spAutoFit/>
          </a:bodyPr>
          <a:p>
            <a:pPr defTabSz="824230" eaLnBrk="0" hangingPunct="0"/>
            <a:r>
              <a:rPr lang="en-US" altLang="zh-CN" sz="1600" b="0">
                <a:latin typeface="Comic Sans MS" panose="030F0702030302020204" pitchFamily="66" charset="0"/>
                <a:ea typeface="宋体" panose="02010600030101010101" pitchFamily="2" charset="-122"/>
              </a:rPr>
              <a:t>168 sec.</a:t>
            </a:r>
            <a:endParaRPr lang="en-US" altLang="zh-CN" sz="1600" b="0">
              <a:latin typeface="Comic Sans MS" panose="030F0702030302020204" pitchFamily="66" charset="0"/>
              <a:ea typeface="宋体" panose="02010600030101010101" pitchFamily="2" charset="-122"/>
            </a:endParaRPr>
          </a:p>
        </p:txBody>
      </p:sp>
      <p:sp>
        <p:nvSpPr>
          <p:cNvPr id="173138" name="Rectangle 157"/>
          <p:cNvSpPr/>
          <p:nvPr/>
        </p:nvSpPr>
        <p:spPr>
          <a:xfrm>
            <a:off x="6450013" y="5129213"/>
            <a:ext cx="796925" cy="338137"/>
          </a:xfrm>
          <a:prstGeom prst="rect">
            <a:avLst/>
          </a:prstGeom>
          <a:noFill/>
          <a:ln w="9525">
            <a:noFill/>
          </a:ln>
        </p:spPr>
        <p:txBody>
          <a:bodyPr wrap="none" lIns="92075" tIns="46038" rIns="92075" bIns="46038">
            <a:spAutoFit/>
          </a:bodyPr>
          <a:p>
            <a:pPr defTabSz="824230" eaLnBrk="0" hangingPunct="0"/>
            <a:r>
              <a:rPr lang="en-US" altLang="zh-CN" sz="1600" b="0">
                <a:latin typeface="Comic Sans MS" panose="030F0702030302020204" pitchFamily="66" charset="0"/>
                <a:ea typeface="宋体" panose="02010600030101010101" pitchFamily="2" charset="-122"/>
              </a:rPr>
              <a:t>2 days</a:t>
            </a:r>
            <a:endParaRPr lang="en-US" altLang="zh-CN" sz="1600" b="0">
              <a:latin typeface="Comic Sans MS" panose="030F0702030302020204" pitchFamily="66" charset="0"/>
              <a:ea typeface="宋体" panose="02010600030101010101" pitchFamily="2" charset="-122"/>
            </a:endParaRPr>
          </a:p>
        </p:txBody>
      </p:sp>
      <p:sp>
        <p:nvSpPr>
          <p:cNvPr id="173139" name="Rectangle 158"/>
          <p:cNvSpPr/>
          <p:nvPr/>
        </p:nvSpPr>
        <p:spPr>
          <a:xfrm>
            <a:off x="7623175" y="4940300"/>
            <a:ext cx="1217613" cy="939800"/>
          </a:xfrm>
          <a:prstGeom prst="rect">
            <a:avLst/>
          </a:prstGeom>
          <a:noFill/>
          <a:ln w="9525">
            <a:noFill/>
          </a:ln>
        </p:spPr>
        <p:txBody>
          <a:bodyPr wrap="none" lIns="92075" tIns="46038" rIns="92075" bIns="46038">
            <a:spAutoFit/>
          </a:bodyPr>
          <a:p>
            <a:pPr algn="ctr" defTabSz="824230" eaLnBrk="0" hangingPunct="0">
              <a:lnSpc>
                <a:spcPct val="80000"/>
              </a:lnSpc>
            </a:pPr>
            <a:r>
              <a:rPr lang="en-US" altLang="zh-CN" sz="1400">
                <a:latin typeface="Comic Sans MS" panose="030F0702030302020204" pitchFamily="66" charset="0"/>
                <a:ea typeface="宋体" panose="02010600030101010101" pitchFamily="2" charset="-122"/>
              </a:rPr>
              <a:t>Production</a:t>
            </a:r>
            <a:endParaRPr lang="en-US" altLang="zh-CN" sz="1400">
              <a:latin typeface="Comic Sans MS" panose="030F0702030302020204" pitchFamily="66" charset="0"/>
              <a:ea typeface="宋体" panose="02010600030101010101" pitchFamily="2" charset="-122"/>
            </a:endParaRPr>
          </a:p>
          <a:p>
            <a:pPr algn="ctr" defTabSz="824230" eaLnBrk="0" hangingPunct="0">
              <a:lnSpc>
                <a:spcPct val="80000"/>
              </a:lnSpc>
            </a:pPr>
            <a:r>
              <a:rPr lang="en-US" altLang="zh-CN" sz="1400" err="1">
                <a:latin typeface="Comic Sans MS" panose="030F0702030302020204" pitchFamily="66" charset="0"/>
                <a:ea typeface="宋体" panose="02010600030101010101" pitchFamily="2" charset="-122"/>
              </a:rPr>
              <a:t>leadtime</a:t>
            </a:r>
            <a:endParaRPr lang="en-US" altLang="zh-CN" sz="1400">
              <a:latin typeface="Comic Sans MS" panose="030F0702030302020204" pitchFamily="66" charset="0"/>
              <a:ea typeface="宋体" panose="02010600030101010101" pitchFamily="2" charset="-122"/>
            </a:endParaRPr>
          </a:p>
          <a:p>
            <a:pPr algn="ctr" defTabSz="824230" eaLnBrk="0" hangingPunct="0">
              <a:lnSpc>
                <a:spcPct val="80000"/>
              </a:lnSpc>
            </a:pPr>
            <a:endParaRPr lang="en-US" altLang="zh-CN" sz="1400">
              <a:latin typeface="Comic Sans MS" panose="030F0702030302020204" pitchFamily="66" charset="0"/>
              <a:ea typeface="宋体" panose="02010600030101010101" pitchFamily="2" charset="-122"/>
            </a:endParaRPr>
          </a:p>
          <a:p>
            <a:pPr algn="ctr" defTabSz="824230" eaLnBrk="0" hangingPunct="0">
              <a:lnSpc>
                <a:spcPct val="80000"/>
              </a:lnSpc>
            </a:pPr>
            <a:r>
              <a:rPr lang="en-US" altLang="zh-CN" sz="1400">
                <a:latin typeface="Comic Sans MS" panose="030F0702030302020204" pitchFamily="66" charset="0"/>
                <a:ea typeface="宋体" panose="02010600030101010101" pitchFamily="2" charset="-122"/>
              </a:rPr>
              <a:t>Value</a:t>
            </a:r>
            <a:endParaRPr lang="en-US" altLang="zh-CN" sz="1400">
              <a:latin typeface="Comic Sans MS" panose="030F0702030302020204" pitchFamily="66" charset="0"/>
              <a:ea typeface="宋体" panose="02010600030101010101" pitchFamily="2" charset="-122"/>
            </a:endParaRPr>
          </a:p>
          <a:p>
            <a:pPr algn="ctr" defTabSz="824230" eaLnBrk="0" hangingPunct="0">
              <a:lnSpc>
                <a:spcPct val="80000"/>
              </a:lnSpc>
            </a:pPr>
            <a:r>
              <a:rPr lang="en-US" altLang="zh-CN" sz="1400">
                <a:latin typeface="Comic Sans MS" panose="030F0702030302020204" pitchFamily="66" charset="0"/>
                <a:ea typeface="宋体" panose="02010600030101010101" pitchFamily="2" charset="-122"/>
              </a:rPr>
              <a:t>Added Time</a:t>
            </a:r>
            <a:endParaRPr lang="en-US" altLang="zh-CN" sz="1400">
              <a:latin typeface="Comic Sans MS" panose="030F0702030302020204" pitchFamily="66" charset="0"/>
              <a:ea typeface="宋体" panose="02010600030101010101" pitchFamily="2" charset="-122"/>
            </a:endParaRPr>
          </a:p>
        </p:txBody>
      </p:sp>
      <p:sp>
        <p:nvSpPr>
          <p:cNvPr id="173140" name="Rectangle 159"/>
          <p:cNvSpPr/>
          <p:nvPr/>
        </p:nvSpPr>
        <p:spPr>
          <a:xfrm>
            <a:off x="7710488" y="4973638"/>
            <a:ext cx="2166937" cy="874712"/>
          </a:xfrm>
          <a:prstGeom prst="rect">
            <a:avLst/>
          </a:prstGeom>
          <a:noFill/>
          <a:ln w="127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nvGrpSpPr>
          <p:cNvPr id="173141" name="Group 160"/>
          <p:cNvGrpSpPr/>
          <p:nvPr/>
        </p:nvGrpSpPr>
        <p:grpSpPr>
          <a:xfrm>
            <a:off x="7629525" y="3781425"/>
            <a:ext cx="547688" cy="568325"/>
            <a:chOff x="4365" y="2805"/>
            <a:chExt cx="319" cy="407"/>
          </a:xfrm>
        </p:grpSpPr>
        <p:sp>
          <p:nvSpPr>
            <p:cNvPr id="173276" name="Arc 161"/>
            <p:cNvSpPr/>
            <p:nvPr/>
          </p:nvSpPr>
          <p:spPr>
            <a:xfrm>
              <a:off x="4384" y="3010"/>
              <a:ext cx="236" cy="202"/>
            </a:xfrm>
            <a:custGeom>
              <a:avLst/>
              <a:gdLst>
                <a:gd name="txL" fmla="*/ 0 w 37691"/>
                <a:gd name="txT" fmla="*/ 0 h 43200"/>
                <a:gd name="txR" fmla="*/ 37691 w 37691"/>
                <a:gd name="txB" fmla="*/ 43200 h 43200"/>
              </a:gdLst>
              <a:ahLst/>
              <a:cxnLst>
                <a:cxn ang="0">
                  <a:pos x="0" y="0"/>
                </a:cxn>
                <a:cxn ang="0">
                  <a:pos x="0" y="0"/>
                </a:cxn>
                <a:cxn ang="0">
                  <a:pos x="0" y="0"/>
                </a:cxn>
              </a:cxnLst>
              <a:rect l="txL" t="txT" r="txR" b="txB"/>
              <a:pathLst>
                <a:path w="37691" h="43200" fill="none">
                  <a:moveTo>
                    <a:pt x="37690" y="36009"/>
                  </a:moveTo>
                  <a:cubicBezTo>
                    <a:pt x="33593" y="40585"/>
                    <a:pt x="27741" y="43199"/>
                    <a:pt x="21600" y="43200"/>
                  </a:cubicBezTo>
                  <a:cubicBezTo>
                    <a:pt x="9670" y="43200"/>
                    <a:pt x="0" y="33529"/>
                    <a:pt x="0" y="21600"/>
                  </a:cubicBezTo>
                  <a:cubicBezTo>
                    <a:pt x="0" y="9670"/>
                    <a:pt x="9670" y="0"/>
                    <a:pt x="21600" y="0"/>
                  </a:cubicBezTo>
                  <a:cubicBezTo>
                    <a:pt x="26220" y="-1"/>
                    <a:pt x="30719" y="1481"/>
                    <a:pt x="34436" y="4227"/>
                  </a:cubicBezTo>
                </a:path>
                <a:path w="37691" h="43200" stroke="0">
                  <a:moveTo>
                    <a:pt x="37690" y="36009"/>
                  </a:moveTo>
                  <a:cubicBezTo>
                    <a:pt x="33593" y="40585"/>
                    <a:pt x="27741" y="43199"/>
                    <a:pt x="21600" y="43200"/>
                  </a:cubicBezTo>
                  <a:cubicBezTo>
                    <a:pt x="9670" y="43200"/>
                    <a:pt x="0" y="33529"/>
                    <a:pt x="0" y="21600"/>
                  </a:cubicBezTo>
                  <a:cubicBezTo>
                    <a:pt x="0" y="9670"/>
                    <a:pt x="9670" y="0"/>
                    <a:pt x="21600" y="0"/>
                  </a:cubicBezTo>
                  <a:cubicBezTo>
                    <a:pt x="26220" y="-1"/>
                    <a:pt x="30719" y="1481"/>
                    <a:pt x="34436" y="4227"/>
                  </a:cubicBezTo>
                  <a:lnTo>
                    <a:pt x="21600" y="21600"/>
                  </a:lnTo>
                  <a:close/>
                </a:path>
              </a:pathLst>
            </a:custGeom>
            <a:noFill/>
            <a:ln w="9525">
              <a:noFill/>
            </a:ln>
          </p:spPr>
          <p:txBody>
            <a:bodyPr/>
            <a:p>
              <a:endParaRPr lang="zh-CN" altLang="en-US" dirty="0">
                <a:latin typeface="Arial" panose="020B0604020202020204" pitchFamily="34" charset="0"/>
                <a:ea typeface="宋体" panose="02010600030101010101" pitchFamily="2" charset="-122"/>
              </a:endParaRPr>
            </a:p>
          </p:txBody>
        </p:sp>
        <p:sp>
          <p:nvSpPr>
            <p:cNvPr id="173277" name="Rectangle 162"/>
            <p:cNvSpPr/>
            <p:nvPr/>
          </p:nvSpPr>
          <p:spPr>
            <a:xfrm>
              <a:off x="4365" y="2805"/>
              <a:ext cx="319" cy="231"/>
            </a:xfrm>
            <a:prstGeom prst="rect">
              <a:avLst/>
            </a:prstGeom>
            <a:noFill/>
            <a:ln w="9525">
              <a:noFill/>
            </a:ln>
          </p:spPr>
          <p:txBody>
            <a:bodyPr lIns="65088" tIns="31750" rIns="65088" bIns="31750">
              <a:spAutoFit/>
            </a:bodyPr>
            <a:p>
              <a:pPr defTabSz="447675"/>
              <a:r>
                <a:rPr lang="en-US" altLang="zh-CN" sz="1700" b="0">
                  <a:latin typeface="Arial" panose="020B0604020202020204" pitchFamily="34" charset="0"/>
                  <a:ea typeface="宋体" panose="02010600030101010101" pitchFamily="2" charset="-122"/>
                </a:rPr>
                <a:t>Pull</a:t>
              </a:r>
              <a:endParaRPr lang="en-US" altLang="zh-CN" sz="1700" b="0">
                <a:latin typeface="Arial" panose="020B0604020202020204" pitchFamily="34" charset="0"/>
                <a:ea typeface="宋体" panose="02010600030101010101" pitchFamily="2" charset="-122"/>
              </a:endParaRPr>
            </a:p>
          </p:txBody>
        </p:sp>
      </p:grpSp>
      <p:grpSp>
        <p:nvGrpSpPr>
          <p:cNvPr id="26" name="Group 163"/>
          <p:cNvGrpSpPr/>
          <p:nvPr/>
        </p:nvGrpSpPr>
        <p:grpSpPr>
          <a:xfrm>
            <a:off x="2354263" y="3917950"/>
            <a:ext cx="1031875" cy="381000"/>
            <a:chOff x="1298" y="2902"/>
            <a:chExt cx="600" cy="273"/>
          </a:xfrm>
        </p:grpSpPr>
        <p:sp>
          <p:nvSpPr>
            <p:cNvPr id="173247" name="Freeform 164"/>
            <p:cNvSpPr/>
            <p:nvPr/>
          </p:nvSpPr>
          <p:spPr>
            <a:xfrm>
              <a:off x="1314" y="2916"/>
              <a:ext cx="564" cy="238"/>
            </a:xfrm>
            <a:custGeom>
              <a:avLst/>
              <a:gdLst>
                <a:gd name="txL" fmla="*/ 0 w 564"/>
                <a:gd name="txT" fmla="*/ 0 h 238"/>
                <a:gd name="txR" fmla="*/ 564 w 564"/>
                <a:gd name="txB" fmla="*/ 238 h 238"/>
              </a:gdLst>
              <a:ahLst/>
              <a:cxnLst>
                <a:cxn ang="0">
                  <a:pos x="43" y="108"/>
                </a:cxn>
                <a:cxn ang="0">
                  <a:pos x="62" y="101"/>
                </a:cxn>
                <a:cxn ang="0">
                  <a:pos x="88" y="99"/>
                </a:cxn>
                <a:cxn ang="0">
                  <a:pos x="110" y="84"/>
                </a:cxn>
                <a:cxn ang="0">
                  <a:pos x="114" y="65"/>
                </a:cxn>
                <a:cxn ang="0">
                  <a:pos x="139" y="65"/>
                </a:cxn>
                <a:cxn ang="0">
                  <a:pos x="162" y="55"/>
                </a:cxn>
                <a:cxn ang="0">
                  <a:pos x="182" y="53"/>
                </a:cxn>
                <a:cxn ang="0">
                  <a:pos x="208" y="56"/>
                </a:cxn>
                <a:cxn ang="0">
                  <a:pos x="233" y="48"/>
                </a:cxn>
                <a:cxn ang="0">
                  <a:pos x="248" y="32"/>
                </a:cxn>
                <a:cxn ang="0">
                  <a:pos x="271" y="35"/>
                </a:cxn>
                <a:cxn ang="0">
                  <a:pos x="296" y="26"/>
                </a:cxn>
                <a:cxn ang="0">
                  <a:pos x="313" y="27"/>
                </a:cxn>
                <a:cxn ang="0">
                  <a:pos x="339" y="25"/>
                </a:cxn>
                <a:cxn ang="0">
                  <a:pos x="354" y="9"/>
                </a:cxn>
                <a:cxn ang="0">
                  <a:pos x="376" y="13"/>
                </a:cxn>
                <a:cxn ang="0">
                  <a:pos x="402" y="8"/>
                </a:cxn>
                <a:cxn ang="0">
                  <a:pos x="421" y="10"/>
                </a:cxn>
                <a:cxn ang="0">
                  <a:pos x="446" y="15"/>
                </a:cxn>
                <a:cxn ang="0">
                  <a:pos x="472" y="9"/>
                </a:cxn>
                <a:cxn ang="0">
                  <a:pos x="492" y="5"/>
                </a:cxn>
                <a:cxn ang="0">
                  <a:pos x="510" y="15"/>
                </a:cxn>
                <a:cxn ang="0">
                  <a:pos x="537" y="16"/>
                </a:cxn>
                <a:cxn ang="0">
                  <a:pos x="530" y="32"/>
                </a:cxn>
                <a:cxn ang="0">
                  <a:pos x="535" y="49"/>
                </a:cxn>
                <a:cxn ang="0">
                  <a:pos x="562" y="56"/>
                </a:cxn>
                <a:cxn ang="0">
                  <a:pos x="545" y="72"/>
                </a:cxn>
                <a:cxn ang="0">
                  <a:pos x="545" y="90"/>
                </a:cxn>
                <a:cxn ang="0">
                  <a:pos x="552" y="103"/>
                </a:cxn>
                <a:cxn ang="0">
                  <a:pos x="529" y="115"/>
                </a:cxn>
                <a:cxn ang="0">
                  <a:pos x="520" y="135"/>
                </a:cxn>
                <a:cxn ang="0">
                  <a:pos x="511" y="139"/>
                </a:cxn>
                <a:cxn ang="0">
                  <a:pos x="485" y="140"/>
                </a:cxn>
                <a:cxn ang="0">
                  <a:pos x="461" y="148"/>
                </a:cxn>
                <a:cxn ang="0">
                  <a:pos x="451" y="167"/>
                </a:cxn>
                <a:cxn ang="0">
                  <a:pos x="445" y="173"/>
                </a:cxn>
                <a:cxn ang="0">
                  <a:pos x="419" y="173"/>
                </a:cxn>
                <a:cxn ang="0">
                  <a:pos x="400" y="187"/>
                </a:cxn>
                <a:cxn ang="0">
                  <a:pos x="377" y="183"/>
                </a:cxn>
                <a:cxn ang="0">
                  <a:pos x="352" y="182"/>
                </a:cxn>
                <a:cxn ang="0">
                  <a:pos x="333" y="200"/>
                </a:cxn>
                <a:cxn ang="0">
                  <a:pos x="311" y="196"/>
                </a:cxn>
                <a:cxn ang="0">
                  <a:pos x="290" y="209"/>
                </a:cxn>
                <a:cxn ang="0">
                  <a:pos x="267" y="200"/>
                </a:cxn>
                <a:cxn ang="0">
                  <a:pos x="243" y="202"/>
                </a:cxn>
                <a:cxn ang="0">
                  <a:pos x="223" y="217"/>
                </a:cxn>
                <a:cxn ang="0">
                  <a:pos x="207" y="225"/>
                </a:cxn>
                <a:cxn ang="0">
                  <a:pos x="185" y="217"/>
                </a:cxn>
                <a:cxn ang="0">
                  <a:pos x="161" y="227"/>
                </a:cxn>
                <a:cxn ang="0">
                  <a:pos x="145" y="233"/>
                </a:cxn>
                <a:cxn ang="0">
                  <a:pos x="130" y="219"/>
                </a:cxn>
                <a:cxn ang="0">
                  <a:pos x="104" y="220"/>
                </a:cxn>
                <a:cxn ang="0">
                  <a:pos x="80" y="233"/>
                </a:cxn>
                <a:cxn ang="0">
                  <a:pos x="59" y="227"/>
                </a:cxn>
                <a:cxn ang="0">
                  <a:pos x="36" y="217"/>
                </a:cxn>
                <a:cxn ang="0">
                  <a:pos x="23" y="213"/>
                </a:cxn>
                <a:cxn ang="0">
                  <a:pos x="26" y="195"/>
                </a:cxn>
                <a:cxn ang="0">
                  <a:pos x="8" y="182"/>
                </a:cxn>
                <a:cxn ang="0">
                  <a:pos x="15" y="169"/>
                </a:cxn>
                <a:cxn ang="0">
                  <a:pos x="17" y="152"/>
                </a:cxn>
                <a:cxn ang="0">
                  <a:pos x="6" y="138"/>
                </a:cxn>
              </a:cxnLst>
              <a:rect l="txL" t="txT" r="txR" b="txB"/>
              <a:pathLst>
                <a:path w="564" h="238">
                  <a:moveTo>
                    <a:pt x="16" y="134"/>
                  </a:moveTo>
                  <a:lnTo>
                    <a:pt x="19" y="132"/>
                  </a:lnTo>
                  <a:lnTo>
                    <a:pt x="22" y="131"/>
                  </a:lnTo>
                  <a:lnTo>
                    <a:pt x="24" y="130"/>
                  </a:lnTo>
                  <a:lnTo>
                    <a:pt x="39" y="117"/>
                  </a:lnTo>
                  <a:lnTo>
                    <a:pt x="40" y="115"/>
                  </a:lnTo>
                  <a:lnTo>
                    <a:pt x="43" y="113"/>
                  </a:lnTo>
                  <a:lnTo>
                    <a:pt x="42" y="111"/>
                  </a:lnTo>
                  <a:lnTo>
                    <a:pt x="43" y="109"/>
                  </a:lnTo>
                  <a:lnTo>
                    <a:pt x="43" y="108"/>
                  </a:lnTo>
                  <a:lnTo>
                    <a:pt x="44" y="106"/>
                  </a:lnTo>
                  <a:lnTo>
                    <a:pt x="45" y="104"/>
                  </a:lnTo>
                  <a:lnTo>
                    <a:pt x="45" y="102"/>
                  </a:lnTo>
                  <a:lnTo>
                    <a:pt x="47" y="100"/>
                  </a:lnTo>
                  <a:lnTo>
                    <a:pt x="49" y="99"/>
                  </a:lnTo>
                  <a:lnTo>
                    <a:pt x="51" y="100"/>
                  </a:lnTo>
                  <a:lnTo>
                    <a:pt x="54" y="100"/>
                  </a:lnTo>
                  <a:lnTo>
                    <a:pt x="57" y="101"/>
                  </a:lnTo>
                  <a:lnTo>
                    <a:pt x="59" y="101"/>
                  </a:lnTo>
                  <a:lnTo>
                    <a:pt x="62" y="101"/>
                  </a:lnTo>
                  <a:lnTo>
                    <a:pt x="65" y="101"/>
                  </a:lnTo>
                  <a:lnTo>
                    <a:pt x="67" y="101"/>
                  </a:lnTo>
                  <a:lnTo>
                    <a:pt x="70" y="100"/>
                  </a:lnTo>
                  <a:lnTo>
                    <a:pt x="72" y="100"/>
                  </a:lnTo>
                  <a:lnTo>
                    <a:pt x="75" y="101"/>
                  </a:lnTo>
                  <a:lnTo>
                    <a:pt x="78" y="101"/>
                  </a:lnTo>
                  <a:lnTo>
                    <a:pt x="80" y="101"/>
                  </a:lnTo>
                  <a:lnTo>
                    <a:pt x="83" y="100"/>
                  </a:lnTo>
                  <a:lnTo>
                    <a:pt x="86" y="100"/>
                  </a:lnTo>
                  <a:lnTo>
                    <a:pt x="88" y="99"/>
                  </a:lnTo>
                  <a:lnTo>
                    <a:pt x="90" y="98"/>
                  </a:lnTo>
                  <a:lnTo>
                    <a:pt x="93" y="97"/>
                  </a:lnTo>
                  <a:lnTo>
                    <a:pt x="95" y="96"/>
                  </a:lnTo>
                  <a:lnTo>
                    <a:pt x="98" y="94"/>
                  </a:lnTo>
                  <a:lnTo>
                    <a:pt x="100" y="93"/>
                  </a:lnTo>
                  <a:lnTo>
                    <a:pt x="102" y="90"/>
                  </a:lnTo>
                  <a:lnTo>
                    <a:pt x="104" y="89"/>
                  </a:lnTo>
                  <a:lnTo>
                    <a:pt x="107" y="87"/>
                  </a:lnTo>
                  <a:lnTo>
                    <a:pt x="108" y="85"/>
                  </a:lnTo>
                  <a:lnTo>
                    <a:pt x="110" y="84"/>
                  </a:lnTo>
                  <a:lnTo>
                    <a:pt x="112" y="82"/>
                  </a:lnTo>
                  <a:lnTo>
                    <a:pt x="113" y="80"/>
                  </a:lnTo>
                  <a:lnTo>
                    <a:pt x="113" y="78"/>
                  </a:lnTo>
                  <a:lnTo>
                    <a:pt x="112" y="76"/>
                  </a:lnTo>
                  <a:lnTo>
                    <a:pt x="112" y="74"/>
                  </a:lnTo>
                  <a:lnTo>
                    <a:pt x="112" y="73"/>
                  </a:lnTo>
                  <a:lnTo>
                    <a:pt x="112" y="71"/>
                  </a:lnTo>
                  <a:lnTo>
                    <a:pt x="113" y="69"/>
                  </a:lnTo>
                  <a:lnTo>
                    <a:pt x="114" y="67"/>
                  </a:lnTo>
                  <a:lnTo>
                    <a:pt x="114" y="65"/>
                  </a:lnTo>
                  <a:lnTo>
                    <a:pt x="115" y="63"/>
                  </a:lnTo>
                  <a:lnTo>
                    <a:pt x="118" y="64"/>
                  </a:lnTo>
                  <a:lnTo>
                    <a:pt x="120" y="64"/>
                  </a:lnTo>
                  <a:lnTo>
                    <a:pt x="123" y="65"/>
                  </a:lnTo>
                  <a:lnTo>
                    <a:pt x="126" y="66"/>
                  </a:lnTo>
                  <a:lnTo>
                    <a:pt x="129" y="66"/>
                  </a:lnTo>
                  <a:lnTo>
                    <a:pt x="131" y="66"/>
                  </a:lnTo>
                  <a:lnTo>
                    <a:pt x="134" y="65"/>
                  </a:lnTo>
                  <a:lnTo>
                    <a:pt x="136" y="65"/>
                  </a:lnTo>
                  <a:lnTo>
                    <a:pt x="139" y="65"/>
                  </a:lnTo>
                  <a:lnTo>
                    <a:pt x="141" y="64"/>
                  </a:lnTo>
                  <a:lnTo>
                    <a:pt x="144" y="64"/>
                  </a:lnTo>
                  <a:lnTo>
                    <a:pt x="147" y="64"/>
                  </a:lnTo>
                  <a:lnTo>
                    <a:pt x="149" y="64"/>
                  </a:lnTo>
                  <a:lnTo>
                    <a:pt x="152" y="62"/>
                  </a:lnTo>
                  <a:lnTo>
                    <a:pt x="154" y="61"/>
                  </a:lnTo>
                  <a:lnTo>
                    <a:pt x="156" y="60"/>
                  </a:lnTo>
                  <a:lnTo>
                    <a:pt x="159" y="59"/>
                  </a:lnTo>
                  <a:lnTo>
                    <a:pt x="161" y="57"/>
                  </a:lnTo>
                  <a:lnTo>
                    <a:pt x="162" y="55"/>
                  </a:lnTo>
                  <a:lnTo>
                    <a:pt x="165" y="54"/>
                  </a:lnTo>
                  <a:lnTo>
                    <a:pt x="167" y="51"/>
                  </a:lnTo>
                  <a:lnTo>
                    <a:pt x="169" y="50"/>
                  </a:lnTo>
                  <a:lnTo>
                    <a:pt x="172" y="48"/>
                  </a:lnTo>
                  <a:lnTo>
                    <a:pt x="174" y="47"/>
                  </a:lnTo>
                  <a:lnTo>
                    <a:pt x="176" y="48"/>
                  </a:lnTo>
                  <a:lnTo>
                    <a:pt x="176" y="50"/>
                  </a:lnTo>
                  <a:lnTo>
                    <a:pt x="177" y="52"/>
                  </a:lnTo>
                  <a:lnTo>
                    <a:pt x="179" y="52"/>
                  </a:lnTo>
                  <a:lnTo>
                    <a:pt x="182" y="53"/>
                  </a:lnTo>
                  <a:lnTo>
                    <a:pt x="185" y="54"/>
                  </a:lnTo>
                  <a:lnTo>
                    <a:pt x="187" y="55"/>
                  </a:lnTo>
                  <a:lnTo>
                    <a:pt x="190" y="55"/>
                  </a:lnTo>
                  <a:lnTo>
                    <a:pt x="193" y="56"/>
                  </a:lnTo>
                  <a:lnTo>
                    <a:pt x="195" y="57"/>
                  </a:lnTo>
                  <a:lnTo>
                    <a:pt x="197" y="56"/>
                  </a:lnTo>
                  <a:lnTo>
                    <a:pt x="200" y="57"/>
                  </a:lnTo>
                  <a:lnTo>
                    <a:pt x="203" y="57"/>
                  </a:lnTo>
                  <a:lnTo>
                    <a:pt x="205" y="57"/>
                  </a:lnTo>
                  <a:lnTo>
                    <a:pt x="208" y="56"/>
                  </a:lnTo>
                  <a:lnTo>
                    <a:pt x="210" y="57"/>
                  </a:lnTo>
                  <a:lnTo>
                    <a:pt x="214" y="56"/>
                  </a:lnTo>
                  <a:lnTo>
                    <a:pt x="216" y="55"/>
                  </a:lnTo>
                  <a:lnTo>
                    <a:pt x="219" y="54"/>
                  </a:lnTo>
                  <a:lnTo>
                    <a:pt x="221" y="54"/>
                  </a:lnTo>
                  <a:lnTo>
                    <a:pt x="224" y="53"/>
                  </a:lnTo>
                  <a:lnTo>
                    <a:pt x="226" y="52"/>
                  </a:lnTo>
                  <a:lnTo>
                    <a:pt x="229" y="51"/>
                  </a:lnTo>
                  <a:lnTo>
                    <a:pt x="231" y="49"/>
                  </a:lnTo>
                  <a:lnTo>
                    <a:pt x="233" y="48"/>
                  </a:lnTo>
                  <a:lnTo>
                    <a:pt x="236" y="46"/>
                  </a:lnTo>
                  <a:lnTo>
                    <a:pt x="237" y="44"/>
                  </a:lnTo>
                  <a:lnTo>
                    <a:pt x="239" y="43"/>
                  </a:lnTo>
                  <a:lnTo>
                    <a:pt x="240" y="41"/>
                  </a:lnTo>
                  <a:lnTo>
                    <a:pt x="242" y="38"/>
                  </a:lnTo>
                  <a:lnTo>
                    <a:pt x="244" y="36"/>
                  </a:lnTo>
                  <a:lnTo>
                    <a:pt x="245" y="34"/>
                  </a:lnTo>
                  <a:lnTo>
                    <a:pt x="247" y="32"/>
                  </a:lnTo>
                  <a:lnTo>
                    <a:pt x="247" y="30"/>
                  </a:lnTo>
                  <a:lnTo>
                    <a:pt x="248" y="32"/>
                  </a:lnTo>
                  <a:lnTo>
                    <a:pt x="249" y="33"/>
                  </a:lnTo>
                  <a:lnTo>
                    <a:pt x="251" y="35"/>
                  </a:lnTo>
                  <a:lnTo>
                    <a:pt x="253" y="36"/>
                  </a:lnTo>
                  <a:lnTo>
                    <a:pt x="255" y="36"/>
                  </a:lnTo>
                  <a:lnTo>
                    <a:pt x="258" y="36"/>
                  </a:lnTo>
                  <a:lnTo>
                    <a:pt x="261" y="36"/>
                  </a:lnTo>
                  <a:lnTo>
                    <a:pt x="263" y="36"/>
                  </a:lnTo>
                  <a:lnTo>
                    <a:pt x="266" y="36"/>
                  </a:lnTo>
                  <a:lnTo>
                    <a:pt x="268" y="35"/>
                  </a:lnTo>
                  <a:lnTo>
                    <a:pt x="271" y="35"/>
                  </a:lnTo>
                  <a:lnTo>
                    <a:pt x="274" y="35"/>
                  </a:lnTo>
                  <a:lnTo>
                    <a:pt x="276" y="35"/>
                  </a:lnTo>
                  <a:lnTo>
                    <a:pt x="279" y="34"/>
                  </a:lnTo>
                  <a:lnTo>
                    <a:pt x="281" y="33"/>
                  </a:lnTo>
                  <a:lnTo>
                    <a:pt x="284" y="33"/>
                  </a:lnTo>
                  <a:lnTo>
                    <a:pt x="286" y="32"/>
                  </a:lnTo>
                  <a:lnTo>
                    <a:pt x="289" y="30"/>
                  </a:lnTo>
                  <a:lnTo>
                    <a:pt x="291" y="29"/>
                  </a:lnTo>
                  <a:lnTo>
                    <a:pt x="293" y="28"/>
                  </a:lnTo>
                  <a:lnTo>
                    <a:pt x="296" y="26"/>
                  </a:lnTo>
                  <a:lnTo>
                    <a:pt x="297" y="24"/>
                  </a:lnTo>
                  <a:lnTo>
                    <a:pt x="299" y="23"/>
                  </a:lnTo>
                  <a:lnTo>
                    <a:pt x="300" y="21"/>
                  </a:lnTo>
                  <a:lnTo>
                    <a:pt x="302" y="20"/>
                  </a:lnTo>
                  <a:lnTo>
                    <a:pt x="302" y="22"/>
                  </a:lnTo>
                  <a:lnTo>
                    <a:pt x="304" y="24"/>
                  </a:lnTo>
                  <a:lnTo>
                    <a:pt x="306" y="25"/>
                  </a:lnTo>
                  <a:lnTo>
                    <a:pt x="308" y="26"/>
                  </a:lnTo>
                  <a:lnTo>
                    <a:pt x="311" y="26"/>
                  </a:lnTo>
                  <a:lnTo>
                    <a:pt x="313" y="27"/>
                  </a:lnTo>
                  <a:lnTo>
                    <a:pt x="316" y="27"/>
                  </a:lnTo>
                  <a:lnTo>
                    <a:pt x="319" y="27"/>
                  </a:lnTo>
                  <a:lnTo>
                    <a:pt x="321" y="28"/>
                  </a:lnTo>
                  <a:lnTo>
                    <a:pt x="324" y="28"/>
                  </a:lnTo>
                  <a:lnTo>
                    <a:pt x="327" y="28"/>
                  </a:lnTo>
                  <a:lnTo>
                    <a:pt x="330" y="28"/>
                  </a:lnTo>
                  <a:lnTo>
                    <a:pt x="332" y="28"/>
                  </a:lnTo>
                  <a:lnTo>
                    <a:pt x="335" y="27"/>
                  </a:lnTo>
                  <a:lnTo>
                    <a:pt x="337" y="26"/>
                  </a:lnTo>
                  <a:lnTo>
                    <a:pt x="339" y="25"/>
                  </a:lnTo>
                  <a:lnTo>
                    <a:pt x="342" y="24"/>
                  </a:lnTo>
                  <a:lnTo>
                    <a:pt x="344" y="23"/>
                  </a:lnTo>
                  <a:lnTo>
                    <a:pt x="346" y="21"/>
                  </a:lnTo>
                  <a:lnTo>
                    <a:pt x="348" y="20"/>
                  </a:lnTo>
                  <a:lnTo>
                    <a:pt x="349" y="18"/>
                  </a:lnTo>
                  <a:lnTo>
                    <a:pt x="352" y="16"/>
                  </a:lnTo>
                  <a:lnTo>
                    <a:pt x="352" y="14"/>
                  </a:lnTo>
                  <a:lnTo>
                    <a:pt x="353" y="13"/>
                  </a:lnTo>
                  <a:lnTo>
                    <a:pt x="354" y="10"/>
                  </a:lnTo>
                  <a:lnTo>
                    <a:pt x="354" y="9"/>
                  </a:lnTo>
                  <a:lnTo>
                    <a:pt x="356" y="7"/>
                  </a:lnTo>
                  <a:lnTo>
                    <a:pt x="357" y="8"/>
                  </a:lnTo>
                  <a:lnTo>
                    <a:pt x="358" y="10"/>
                  </a:lnTo>
                  <a:lnTo>
                    <a:pt x="360" y="11"/>
                  </a:lnTo>
                  <a:lnTo>
                    <a:pt x="363" y="12"/>
                  </a:lnTo>
                  <a:lnTo>
                    <a:pt x="366" y="12"/>
                  </a:lnTo>
                  <a:lnTo>
                    <a:pt x="368" y="12"/>
                  </a:lnTo>
                  <a:lnTo>
                    <a:pt x="371" y="13"/>
                  </a:lnTo>
                  <a:lnTo>
                    <a:pt x="374" y="13"/>
                  </a:lnTo>
                  <a:lnTo>
                    <a:pt x="376" y="13"/>
                  </a:lnTo>
                  <a:lnTo>
                    <a:pt x="379" y="13"/>
                  </a:lnTo>
                  <a:lnTo>
                    <a:pt x="382" y="12"/>
                  </a:lnTo>
                  <a:lnTo>
                    <a:pt x="384" y="12"/>
                  </a:lnTo>
                  <a:lnTo>
                    <a:pt x="387" y="12"/>
                  </a:lnTo>
                  <a:lnTo>
                    <a:pt x="389" y="11"/>
                  </a:lnTo>
                  <a:lnTo>
                    <a:pt x="392" y="11"/>
                  </a:lnTo>
                  <a:lnTo>
                    <a:pt x="394" y="10"/>
                  </a:lnTo>
                  <a:lnTo>
                    <a:pt x="397" y="9"/>
                  </a:lnTo>
                  <a:lnTo>
                    <a:pt x="399" y="9"/>
                  </a:lnTo>
                  <a:lnTo>
                    <a:pt x="402" y="8"/>
                  </a:lnTo>
                  <a:lnTo>
                    <a:pt x="404" y="7"/>
                  </a:lnTo>
                  <a:lnTo>
                    <a:pt x="407" y="6"/>
                  </a:lnTo>
                  <a:lnTo>
                    <a:pt x="409" y="6"/>
                  </a:lnTo>
                  <a:lnTo>
                    <a:pt x="412" y="4"/>
                  </a:lnTo>
                  <a:lnTo>
                    <a:pt x="414" y="2"/>
                  </a:lnTo>
                  <a:lnTo>
                    <a:pt x="415" y="4"/>
                  </a:lnTo>
                  <a:lnTo>
                    <a:pt x="416" y="6"/>
                  </a:lnTo>
                  <a:lnTo>
                    <a:pt x="419" y="7"/>
                  </a:lnTo>
                  <a:lnTo>
                    <a:pt x="420" y="8"/>
                  </a:lnTo>
                  <a:lnTo>
                    <a:pt x="421" y="10"/>
                  </a:lnTo>
                  <a:lnTo>
                    <a:pt x="423" y="11"/>
                  </a:lnTo>
                  <a:lnTo>
                    <a:pt x="425" y="13"/>
                  </a:lnTo>
                  <a:lnTo>
                    <a:pt x="428" y="13"/>
                  </a:lnTo>
                  <a:lnTo>
                    <a:pt x="430" y="13"/>
                  </a:lnTo>
                  <a:lnTo>
                    <a:pt x="433" y="13"/>
                  </a:lnTo>
                  <a:lnTo>
                    <a:pt x="435" y="15"/>
                  </a:lnTo>
                  <a:lnTo>
                    <a:pt x="438" y="15"/>
                  </a:lnTo>
                  <a:lnTo>
                    <a:pt x="440" y="15"/>
                  </a:lnTo>
                  <a:lnTo>
                    <a:pt x="443" y="15"/>
                  </a:lnTo>
                  <a:lnTo>
                    <a:pt x="446" y="15"/>
                  </a:lnTo>
                  <a:lnTo>
                    <a:pt x="448" y="15"/>
                  </a:lnTo>
                  <a:lnTo>
                    <a:pt x="451" y="15"/>
                  </a:lnTo>
                  <a:lnTo>
                    <a:pt x="454" y="15"/>
                  </a:lnTo>
                  <a:lnTo>
                    <a:pt x="456" y="14"/>
                  </a:lnTo>
                  <a:lnTo>
                    <a:pt x="459" y="14"/>
                  </a:lnTo>
                  <a:lnTo>
                    <a:pt x="461" y="13"/>
                  </a:lnTo>
                  <a:lnTo>
                    <a:pt x="464" y="12"/>
                  </a:lnTo>
                  <a:lnTo>
                    <a:pt x="467" y="11"/>
                  </a:lnTo>
                  <a:lnTo>
                    <a:pt x="469" y="10"/>
                  </a:lnTo>
                  <a:lnTo>
                    <a:pt x="472" y="9"/>
                  </a:lnTo>
                  <a:lnTo>
                    <a:pt x="474" y="8"/>
                  </a:lnTo>
                  <a:lnTo>
                    <a:pt x="477" y="7"/>
                  </a:lnTo>
                  <a:lnTo>
                    <a:pt x="479" y="5"/>
                  </a:lnTo>
                  <a:lnTo>
                    <a:pt x="481" y="4"/>
                  </a:lnTo>
                  <a:lnTo>
                    <a:pt x="484" y="3"/>
                  </a:lnTo>
                  <a:lnTo>
                    <a:pt x="486" y="2"/>
                  </a:lnTo>
                  <a:lnTo>
                    <a:pt x="488" y="0"/>
                  </a:lnTo>
                  <a:lnTo>
                    <a:pt x="490" y="2"/>
                  </a:lnTo>
                  <a:lnTo>
                    <a:pt x="491" y="3"/>
                  </a:lnTo>
                  <a:lnTo>
                    <a:pt x="492" y="5"/>
                  </a:lnTo>
                  <a:lnTo>
                    <a:pt x="492" y="7"/>
                  </a:lnTo>
                  <a:lnTo>
                    <a:pt x="495" y="7"/>
                  </a:lnTo>
                  <a:lnTo>
                    <a:pt x="496" y="8"/>
                  </a:lnTo>
                  <a:lnTo>
                    <a:pt x="498" y="10"/>
                  </a:lnTo>
                  <a:lnTo>
                    <a:pt x="499" y="11"/>
                  </a:lnTo>
                  <a:lnTo>
                    <a:pt x="500" y="13"/>
                  </a:lnTo>
                  <a:lnTo>
                    <a:pt x="502" y="14"/>
                  </a:lnTo>
                  <a:lnTo>
                    <a:pt x="505" y="15"/>
                  </a:lnTo>
                  <a:lnTo>
                    <a:pt x="507" y="15"/>
                  </a:lnTo>
                  <a:lnTo>
                    <a:pt x="510" y="15"/>
                  </a:lnTo>
                  <a:lnTo>
                    <a:pt x="513" y="16"/>
                  </a:lnTo>
                  <a:lnTo>
                    <a:pt x="515" y="16"/>
                  </a:lnTo>
                  <a:lnTo>
                    <a:pt x="518" y="16"/>
                  </a:lnTo>
                  <a:lnTo>
                    <a:pt x="521" y="17"/>
                  </a:lnTo>
                  <a:lnTo>
                    <a:pt x="524" y="16"/>
                  </a:lnTo>
                  <a:lnTo>
                    <a:pt x="526" y="16"/>
                  </a:lnTo>
                  <a:lnTo>
                    <a:pt x="529" y="16"/>
                  </a:lnTo>
                  <a:lnTo>
                    <a:pt x="531" y="16"/>
                  </a:lnTo>
                  <a:lnTo>
                    <a:pt x="534" y="16"/>
                  </a:lnTo>
                  <a:lnTo>
                    <a:pt x="537" y="16"/>
                  </a:lnTo>
                  <a:lnTo>
                    <a:pt x="539" y="16"/>
                  </a:lnTo>
                  <a:lnTo>
                    <a:pt x="538" y="18"/>
                  </a:lnTo>
                  <a:lnTo>
                    <a:pt x="536" y="20"/>
                  </a:lnTo>
                  <a:lnTo>
                    <a:pt x="534" y="22"/>
                  </a:lnTo>
                  <a:lnTo>
                    <a:pt x="532" y="23"/>
                  </a:lnTo>
                  <a:lnTo>
                    <a:pt x="531" y="25"/>
                  </a:lnTo>
                  <a:lnTo>
                    <a:pt x="530" y="27"/>
                  </a:lnTo>
                  <a:lnTo>
                    <a:pt x="530" y="29"/>
                  </a:lnTo>
                  <a:lnTo>
                    <a:pt x="530" y="30"/>
                  </a:lnTo>
                  <a:lnTo>
                    <a:pt x="530" y="32"/>
                  </a:lnTo>
                  <a:lnTo>
                    <a:pt x="529" y="34"/>
                  </a:lnTo>
                  <a:lnTo>
                    <a:pt x="529" y="36"/>
                  </a:lnTo>
                  <a:lnTo>
                    <a:pt x="529" y="38"/>
                  </a:lnTo>
                  <a:lnTo>
                    <a:pt x="529" y="39"/>
                  </a:lnTo>
                  <a:lnTo>
                    <a:pt x="530" y="41"/>
                  </a:lnTo>
                  <a:lnTo>
                    <a:pt x="530" y="43"/>
                  </a:lnTo>
                  <a:lnTo>
                    <a:pt x="530" y="45"/>
                  </a:lnTo>
                  <a:lnTo>
                    <a:pt x="532" y="46"/>
                  </a:lnTo>
                  <a:lnTo>
                    <a:pt x="533" y="48"/>
                  </a:lnTo>
                  <a:lnTo>
                    <a:pt x="535" y="49"/>
                  </a:lnTo>
                  <a:lnTo>
                    <a:pt x="537" y="50"/>
                  </a:lnTo>
                  <a:lnTo>
                    <a:pt x="540" y="50"/>
                  </a:lnTo>
                  <a:lnTo>
                    <a:pt x="542" y="51"/>
                  </a:lnTo>
                  <a:lnTo>
                    <a:pt x="545" y="52"/>
                  </a:lnTo>
                  <a:lnTo>
                    <a:pt x="548" y="52"/>
                  </a:lnTo>
                  <a:lnTo>
                    <a:pt x="551" y="53"/>
                  </a:lnTo>
                  <a:lnTo>
                    <a:pt x="554" y="54"/>
                  </a:lnTo>
                  <a:lnTo>
                    <a:pt x="556" y="55"/>
                  </a:lnTo>
                  <a:lnTo>
                    <a:pt x="559" y="56"/>
                  </a:lnTo>
                  <a:lnTo>
                    <a:pt x="562" y="56"/>
                  </a:lnTo>
                  <a:lnTo>
                    <a:pt x="563" y="58"/>
                  </a:lnTo>
                  <a:lnTo>
                    <a:pt x="561" y="58"/>
                  </a:lnTo>
                  <a:lnTo>
                    <a:pt x="558" y="59"/>
                  </a:lnTo>
                  <a:lnTo>
                    <a:pt x="556" y="60"/>
                  </a:lnTo>
                  <a:lnTo>
                    <a:pt x="553" y="62"/>
                  </a:lnTo>
                  <a:lnTo>
                    <a:pt x="551" y="64"/>
                  </a:lnTo>
                  <a:lnTo>
                    <a:pt x="549" y="66"/>
                  </a:lnTo>
                  <a:lnTo>
                    <a:pt x="547" y="68"/>
                  </a:lnTo>
                  <a:lnTo>
                    <a:pt x="546" y="70"/>
                  </a:lnTo>
                  <a:lnTo>
                    <a:pt x="545" y="72"/>
                  </a:lnTo>
                  <a:lnTo>
                    <a:pt x="544" y="74"/>
                  </a:lnTo>
                  <a:lnTo>
                    <a:pt x="544" y="76"/>
                  </a:lnTo>
                  <a:lnTo>
                    <a:pt x="544" y="78"/>
                  </a:lnTo>
                  <a:lnTo>
                    <a:pt x="544" y="80"/>
                  </a:lnTo>
                  <a:lnTo>
                    <a:pt x="544" y="82"/>
                  </a:lnTo>
                  <a:lnTo>
                    <a:pt x="544" y="83"/>
                  </a:lnTo>
                  <a:lnTo>
                    <a:pt x="544" y="85"/>
                  </a:lnTo>
                  <a:lnTo>
                    <a:pt x="544" y="87"/>
                  </a:lnTo>
                  <a:lnTo>
                    <a:pt x="544" y="89"/>
                  </a:lnTo>
                  <a:lnTo>
                    <a:pt x="545" y="90"/>
                  </a:lnTo>
                  <a:lnTo>
                    <a:pt x="548" y="92"/>
                  </a:lnTo>
                  <a:lnTo>
                    <a:pt x="550" y="93"/>
                  </a:lnTo>
                  <a:lnTo>
                    <a:pt x="552" y="94"/>
                  </a:lnTo>
                  <a:lnTo>
                    <a:pt x="551" y="96"/>
                  </a:lnTo>
                  <a:lnTo>
                    <a:pt x="551" y="98"/>
                  </a:lnTo>
                  <a:lnTo>
                    <a:pt x="553" y="100"/>
                  </a:lnTo>
                  <a:lnTo>
                    <a:pt x="555" y="101"/>
                  </a:lnTo>
                  <a:lnTo>
                    <a:pt x="558" y="102"/>
                  </a:lnTo>
                  <a:lnTo>
                    <a:pt x="555" y="102"/>
                  </a:lnTo>
                  <a:lnTo>
                    <a:pt x="552" y="103"/>
                  </a:lnTo>
                  <a:lnTo>
                    <a:pt x="550" y="103"/>
                  </a:lnTo>
                  <a:lnTo>
                    <a:pt x="547" y="104"/>
                  </a:lnTo>
                  <a:lnTo>
                    <a:pt x="545" y="105"/>
                  </a:lnTo>
                  <a:lnTo>
                    <a:pt x="543" y="106"/>
                  </a:lnTo>
                  <a:lnTo>
                    <a:pt x="540" y="107"/>
                  </a:lnTo>
                  <a:lnTo>
                    <a:pt x="538" y="109"/>
                  </a:lnTo>
                  <a:lnTo>
                    <a:pt x="535" y="110"/>
                  </a:lnTo>
                  <a:lnTo>
                    <a:pt x="533" y="112"/>
                  </a:lnTo>
                  <a:lnTo>
                    <a:pt x="531" y="113"/>
                  </a:lnTo>
                  <a:lnTo>
                    <a:pt x="529" y="115"/>
                  </a:lnTo>
                  <a:lnTo>
                    <a:pt x="526" y="117"/>
                  </a:lnTo>
                  <a:lnTo>
                    <a:pt x="525" y="119"/>
                  </a:lnTo>
                  <a:lnTo>
                    <a:pt x="524" y="121"/>
                  </a:lnTo>
                  <a:lnTo>
                    <a:pt x="523" y="123"/>
                  </a:lnTo>
                  <a:lnTo>
                    <a:pt x="523" y="125"/>
                  </a:lnTo>
                  <a:lnTo>
                    <a:pt x="522" y="127"/>
                  </a:lnTo>
                  <a:lnTo>
                    <a:pt x="521" y="129"/>
                  </a:lnTo>
                  <a:lnTo>
                    <a:pt x="521" y="131"/>
                  </a:lnTo>
                  <a:lnTo>
                    <a:pt x="520" y="133"/>
                  </a:lnTo>
                  <a:lnTo>
                    <a:pt x="520" y="135"/>
                  </a:lnTo>
                  <a:lnTo>
                    <a:pt x="519" y="137"/>
                  </a:lnTo>
                  <a:lnTo>
                    <a:pt x="519" y="138"/>
                  </a:lnTo>
                  <a:lnTo>
                    <a:pt x="521" y="140"/>
                  </a:lnTo>
                  <a:lnTo>
                    <a:pt x="520" y="142"/>
                  </a:lnTo>
                  <a:lnTo>
                    <a:pt x="521" y="143"/>
                  </a:lnTo>
                  <a:lnTo>
                    <a:pt x="518" y="144"/>
                  </a:lnTo>
                  <a:lnTo>
                    <a:pt x="516" y="143"/>
                  </a:lnTo>
                  <a:lnTo>
                    <a:pt x="515" y="142"/>
                  </a:lnTo>
                  <a:lnTo>
                    <a:pt x="514" y="140"/>
                  </a:lnTo>
                  <a:lnTo>
                    <a:pt x="511" y="139"/>
                  </a:lnTo>
                  <a:lnTo>
                    <a:pt x="508" y="138"/>
                  </a:lnTo>
                  <a:lnTo>
                    <a:pt x="505" y="138"/>
                  </a:lnTo>
                  <a:lnTo>
                    <a:pt x="503" y="138"/>
                  </a:lnTo>
                  <a:lnTo>
                    <a:pt x="500" y="138"/>
                  </a:lnTo>
                  <a:lnTo>
                    <a:pt x="497" y="138"/>
                  </a:lnTo>
                  <a:lnTo>
                    <a:pt x="495" y="139"/>
                  </a:lnTo>
                  <a:lnTo>
                    <a:pt x="492" y="139"/>
                  </a:lnTo>
                  <a:lnTo>
                    <a:pt x="490" y="139"/>
                  </a:lnTo>
                  <a:lnTo>
                    <a:pt x="487" y="140"/>
                  </a:lnTo>
                  <a:lnTo>
                    <a:pt x="485" y="140"/>
                  </a:lnTo>
                  <a:lnTo>
                    <a:pt x="482" y="141"/>
                  </a:lnTo>
                  <a:lnTo>
                    <a:pt x="479" y="141"/>
                  </a:lnTo>
                  <a:lnTo>
                    <a:pt x="477" y="141"/>
                  </a:lnTo>
                  <a:lnTo>
                    <a:pt x="474" y="141"/>
                  </a:lnTo>
                  <a:lnTo>
                    <a:pt x="472" y="142"/>
                  </a:lnTo>
                  <a:lnTo>
                    <a:pt x="469" y="142"/>
                  </a:lnTo>
                  <a:lnTo>
                    <a:pt x="467" y="143"/>
                  </a:lnTo>
                  <a:lnTo>
                    <a:pt x="464" y="144"/>
                  </a:lnTo>
                  <a:lnTo>
                    <a:pt x="462" y="146"/>
                  </a:lnTo>
                  <a:lnTo>
                    <a:pt x="461" y="148"/>
                  </a:lnTo>
                  <a:lnTo>
                    <a:pt x="458" y="149"/>
                  </a:lnTo>
                  <a:lnTo>
                    <a:pt x="457" y="151"/>
                  </a:lnTo>
                  <a:lnTo>
                    <a:pt x="456" y="154"/>
                  </a:lnTo>
                  <a:lnTo>
                    <a:pt x="454" y="156"/>
                  </a:lnTo>
                  <a:lnTo>
                    <a:pt x="455" y="157"/>
                  </a:lnTo>
                  <a:lnTo>
                    <a:pt x="453" y="159"/>
                  </a:lnTo>
                  <a:lnTo>
                    <a:pt x="453" y="161"/>
                  </a:lnTo>
                  <a:lnTo>
                    <a:pt x="453" y="163"/>
                  </a:lnTo>
                  <a:lnTo>
                    <a:pt x="452" y="165"/>
                  </a:lnTo>
                  <a:lnTo>
                    <a:pt x="451" y="167"/>
                  </a:lnTo>
                  <a:lnTo>
                    <a:pt x="451" y="169"/>
                  </a:lnTo>
                  <a:lnTo>
                    <a:pt x="451" y="171"/>
                  </a:lnTo>
                  <a:lnTo>
                    <a:pt x="451" y="172"/>
                  </a:lnTo>
                  <a:lnTo>
                    <a:pt x="451" y="174"/>
                  </a:lnTo>
                  <a:lnTo>
                    <a:pt x="452" y="176"/>
                  </a:lnTo>
                  <a:lnTo>
                    <a:pt x="453" y="177"/>
                  </a:lnTo>
                  <a:lnTo>
                    <a:pt x="452" y="176"/>
                  </a:lnTo>
                  <a:lnTo>
                    <a:pt x="450" y="175"/>
                  </a:lnTo>
                  <a:lnTo>
                    <a:pt x="447" y="173"/>
                  </a:lnTo>
                  <a:lnTo>
                    <a:pt x="445" y="173"/>
                  </a:lnTo>
                  <a:lnTo>
                    <a:pt x="442" y="173"/>
                  </a:lnTo>
                  <a:lnTo>
                    <a:pt x="440" y="171"/>
                  </a:lnTo>
                  <a:lnTo>
                    <a:pt x="437" y="171"/>
                  </a:lnTo>
                  <a:lnTo>
                    <a:pt x="435" y="171"/>
                  </a:lnTo>
                  <a:lnTo>
                    <a:pt x="431" y="171"/>
                  </a:lnTo>
                  <a:lnTo>
                    <a:pt x="429" y="171"/>
                  </a:lnTo>
                  <a:lnTo>
                    <a:pt x="426" y="172"/>
                  </a:lnTo>
                  <a:lnTo>
                    <a:pt x="424" y="172"/>
                  </a:lnTo>
                  <a:lnTo>
                    <a:pt x="421" y="173"/>
                  </a:lnTo>
                  <a:lnTo>
                    <a:pt x="419" y="173"/>
                  </a:lnTo>
                  <a:lnTo>
                    <a:pt x="416" y="173"/>
                  </a:lnTo>
                  <a:lnTo>
                    <a:pt x="413" y="174"/>
                  </a:lnTo>
                  <a:lnTo>
                    <a:pt x="411" y="175"/>
                  </a:lnTo>
                  <a:lnTo>
                    <a:pt x="409" y="176"/>
                  </a:lnTo>
                  <a:lnTo>
                    <a:pt x="406" y="178"/>
                  </a:lnTo>
                  <a:lnTo>
                    <a:pt x="405" y="180"/>
                  </a:lnTo>
                  <a:lnTo>
                    <a:pt x="403" y="182"/>
                  </a:lnTo>
                  <a:lnTo>
                    <a:pt x="402" y="183"/>
                  </a:lnTo>
                  <a:lnTo>
                    <a:pt x="401" y="186"/>
                  </a:lnTo>
                  <a:lnTo>
                    <a:pt x="400" y="187"/>
                  </a:lnTo>
                  <a:lnTo>
                    <a:pt x="400" y="189"/>
                  </a:lnTo>
                  <a:lnTo>
                    <a:pt x="398" y="188"/>
                  </a:lnTo>
                  <a:lnTo>
                    <a:pt x="396" y="187"/>
                  </a:lnTo>
                  <a:lnTo>
                    <a:pt x="394" y="185"/>
                  </a:lnTo>
                  <a:lnTo>
                    <a:pt x="391" y="185"/>
                  </a:lnTo>
                  <a:lnTo>
                    <a:pt x="388" y="184"/>
                  </a:lnTo>
                  <a:lnTo>
                    <a:pt x="385" y="183"/>
                  </a:lnTo>
                  <a:lnTo>
                    <a:pt x="383" y="183"/>
                  </a:lnTo>
                  <a:lnTo>
                    <a:pt x="380" y="183"/>
                  </a:lnTo>
                  <a:lnTo>
                    <a:pt x="377" y="183"/>
                  </a:lnTo>
                  <a:lnTo>
                    <a:pt x="375" y="182"/>
                  </a:lnTo>
                  <a:lnTo>
                    <a:pt x="373" y="181"/>
                  </a:lnTo>
                  <a:lnTo>
                    <a:pt x="370" y="180"/>
                  </a:lnTo>
                  <a:lnTo>
                    <a:pt x="367" y="180"/>
                  </a:lnTo>
                  <a:lnTo>
                    <a:pt x="364" y="179"/>
                  </a:lnTo>
                  <a:lnTo>
                    <a:pt x="362" y="179"/>
                  </a:lnTo>
                  <a:lnTo>
                    <a:pt x="359" y="180"/>
                  </a:lnTo>
                  <a:lnTo>
                    <a:pt x="356" y="180"/>
                  </a:lnTo>
                  <a:lnTo>
                    <a:pt x="354" y="181"/>
                  </a:lnTo>
                  <a:lnTo>
                    <a:pt x="352" y="182"/>
                  </a:lnTo>
                  <a:lnTo>
                    <a:pt x="349" y="183"/>
                  </a:lnTo>
                  <a:lnTo>
                    <a:pt x="347" y="186"/>
                  </a:lnTo>
                  <a:lnTo>
                    <a:pt x="345" y="187"/>
                  </a:lnTo>
                  <a:lnTo>
                    <a:pt x="343" y="189"/>
                  </a:lnTo>
                  <a:lnTo>
                    <a:pt x="340" y="191"/>
                  </a:lnTo>
                  <a:lnTo>
                    <a:pt x="339" y="193"/>
                  </a:lnTo>
                  <a:lnTo>
                    <a:pt x="339" y="195"/>
                  </a:lnTo>
                  <a:lnTo>
                    <a:pt x="338" y="197"/>
                  </a:lnTo>
                  <a:lnTo>
                    <a:pt x="336" y="199"/>
                  </a:lnTo>
                  <a:lnTo>
                    <a:pt x="333" y="200"/>
                  </a:lnTo>
                  <a:lnTo>
                    <a:pt x="331" y="202"/>
                  </a:lnTo>
                  <a:lnTo>
                    <a:pt x="329" y="202"/>
                  </a:lnTo>
                  <a:lnTo>
                    <a:pt x="326" y="202"/>
                  </a:lnTo>
                  <a:lnTo>
                    <a:pt x="325" y="201"/>
                  </a:lnTo>
                  <a:lnTo>
                    <a:pt x="323" y="199"/>
                  </a:lnTo>
                  <a:lnTo>
                    <a:pt x="320" y="198"/>
                  </a:lnTo>
                  <a:lnTo>
                    <a:pt x="317" y="199"/>
                  </a:lnTo>
                  <a:lnTo>
                    <a:pt x="315" y="198"/>
                  </a:lnTo>
                  <a:lnTo>
                    <a:pt x="313" y="197"/>
                  </a:lnTo>
                  <a:lnTo>
                    <a:pt x="311" y="196"/>
                  </a:lnTo>
                  <a:lnTo>
                    <a:pt x="308" y="196"/>
                  </a:lnTo>
                  <a:lnTo>
                    <a:pt x="305" y="196"/>
                  </a:lnTo>
                  <a:lnTo>
                    <a:pt x="303" y="196"/>
                  </a:lnTo>
                  <a:lnTo>
                    <a:pt x="301" y="198"/>
                  </a:lnTo>
                  <a:lnTo>
                    <a:pt x="300" y="200"/>
                  </a:lnTo>
                  <a:lnTo>
                    <a:pt x="300" y="202"/>
                  </a:lnTo>
                  <a:lnTo>
                    <a:pt x="297" y="203"/>
                  </a:lnTo>
                  <a:lnTo>
                    <a:pt x="295" y="205"/>
                  </a:lnTo>
                  <a:lnTo>
                    <a:pt x="293" y="207"/>
                  </a:lnTo>
                  <a:lnTo>
                    <a:pt x="290" y="209"/>
                  </a:lnTo>
                  <a:lnTo>
                    <a:pt x="288" y="208"/>
                  </a:lnTo>
                  <a:lnTo>
                    <a:pt x="286" y="207"/>
                  </a:lnTo>
                  <a:lnTo>
                    <a:pt x="284" y="206"/>
                  </a:lnTo>
                  <a:lnTo>
                    <a:pt x="282" y="205"/>
                  </a:lnTo>
                  <a:lnTo>
                    <a:pt x="280" y="204"/>
                  </a:lnTo>
                  <a:lnTo>
                    <a:pt x="277" y="203"/>
                  </a:lnTo>
                  <a:lnTo>
                    <a:pt x="274" y="203"/>
                  </a:lnTo>
                  <a:lnTo>
                    <a:pt x="272" y="202"/>
                  </a:lnTo>
                  <a:lnTo>
                    <a:pt x="269" y="201"/>
                  </a:lnTo>
                  <a:lnTo>
                    <a:pt x="267" y="200"/>
                  </a:lnTo>
                  <a:lnTo>
                    <a:pt x="265" y="198"/>
                  </a:lnTo>
                  <a:lnTo>
                    <a:pt x="263" y="197"/>
                  </a:lnTo>
                  <a:lnTo>
                    <a:pt x="260" y="196"/>
                  </a:lnTo>
                  <a:lnTo>
                    <a:pt x="258" y="196"/>
                  </a:lnTo>
                  <a:lnTo>
                    <a:pt x="255" y="196"/>
                  </a:lnTo>
                  <a:lnTo>
                    <a:pt x="253" y="197"/>
                  </a:lnTo>
                  <a:lnTo>
                    <a:pt x="250" y="198"/>
                  </a:lnTo>
                  <a:lnTo>
                    <a:pt x="248" y="199"/>
                  </a:lnTo>
                  <a:lnTo>
                    <a:pt x="245" y="200"/>
                  </a:lnTo>
                  <a:lnTo>
                    <a:pt x="243" y="202"/>
                  </a:lnTo>
                  <a:lnTo>
                    <a:pt x="241" y="203"/>
                  </a:lnTo>
                  <a:lnTo>
                    <a:pt x="238" y="204"/>
                  </a:lnTo>
                  <a:lnTo>
                    <a:pt x="236" y="205"/>
                  </a:lnTo>
                  <a:lnTo>
                    <a:pt x="233" y="207"/>
                  </a:lnTo>
                  <a:lnTo>
                    <a:pt x="231" y="208"/>
                  </a:lnTo>
                  <a:lnTo>
                    <a:pt x="229" y="210"/>
                  </a:lnTo>
                  <a:lnTo>
                    <a:pt x="227" y="212"/>
                  </a:lnTo>
                  <a:lnTo>
                    <a:pt x="224" y="214"/>
                  </a:lnTo>
                  <a:lnTo>
                    <a:pt x="224" y="215"/>
                  </a:lnTo>
                  <a:lnTo>
                    <a:pt x="223" y="217"/>
                  </a:lnTo>
                  <a:lnTo>
                    <a:pt x="223" y="219"/>
                  </a:lnTo>
                  <a:lnTo>
                    <a:pt x="223" y="221"/>
                  </a:lnTo>
                  <a:lnTo>
                    <a:pt x="222" y="223"/>
                  </a:lnTo>
                  <a:lnTo>
                    <a:pt x="221" y="225"/>
                  </a:lnTo>
                  <a:lnTo>
                    <a:pt x="218" y="227"/>
                  </a:lnTo>
                  <a:lnTo>
                    <a:pt x="216" y="228"/>
                  </a:lnTo>
                  <a:lnTo>
                    <a:pt x="213" y="228"/>
                  </a:lnTo>
                  <a:lnTo>
                    <a:pt x="211" y="227"/>
                  </a:lnTo>
                  <a:lnTo>
                    <a:pt x="209" y="226"/>
                  </a:lnTo>
                  <a:lnTo>
                    <a:pt x="207" y="225"/>
                  </a:lnTo>
                  <a:lnTo>
                    <a:pt x="206" y="223"/>
                  </a:lnTo>
                  <a:lnTo>
                    <a:pt x="205" y="222"/>
                  </a:lnTo>
                  <a:lnTo>
                    <a:pt x="203" y="220"/>
                  </a:lnTo>
                  <a:lnTo>
                    <a:pt x="201" y="219"/>
                  </a:lnTo>
                  <a:lnTo>
                    <a:pt x="198" y="219"/>
                  </a:lnTo>
                  <a:lnTo>
                    <a:pt x="196" y="219"/>
                  </a:lnTo>
                  <a:lnTo>
                    <a:pt x="193" y="218"/>
                  </a:lnTo>
                  <a:lnTo>
                    <a:pt x="191" y="217"/>
                  </a:lnTo>
                  <a:lnTo>
                    <a:pt x="188" y="216"/>
                  </a:lnTo>
                  <a:lnTo>
                    <a:pt x="185" y="217"/>
                  </a:lnTo>
                  <a:lnTo>
                    <a:pt x="183" y="217"/>
                  </a:lnTo>
                  <a:lnTo>
                    <a:pt x="180" y="217"/>
                  </a:lnTo>
                  <a:lnTo>
                    <a:pt x="178" y="217"/>
                  </a:lnTo>
                  <a:lnTo>
                    <a:pt x="175" y="217"/>
                  </a:lnTo>
                  <a:lnTo>
                    <a:pt x="173" y="219"/>
                  </a:lnTo>
                  <a:lnTo>
                    <a:pt x="170" y="219"/>
                  </a:lnTo>
                  <a:lnTo>
                    <a:pt x="168" y="221"/>
                  </a:lnTo>
                  <a:lnTo>
                    <a:pt x="166" y="223"/>
                  </a:lnTo>
                  <a:lnTo>
                    <a:pt x="163" y="225"/>
                  </a:lnTo>
                  <a:lnTo>
                    <a:pt x="161" y="227"/>
                  </a:lnTo>
                  <a:lnTo>
                    <a:pt x="161" y="229"/>
                  </a:lnTo>
                  <a:lnTo>
                    <a:pt x="158" y="231"/>
                  </a:lnTo>
                  <a:lnTo>
                    <a:pt x="156" y="232"/>
                  </a:lnTo>
                  <a:lnTo>
                    <a:pt x="154" y="233"/>
                  </a:lnTo>
                  <a:lnTo>
                    <a:pt x="152" y="235"/>
                  </a:lnTo>
                  <a:lnTo>
                    <a:pt x="151" y="237"/>
                  </a:lnTo>
                  <a:lnTo>
                    <a:pt x="148" y="237"/>
                  </a:lnTo>
                  <a:lnTo>
                    <a:pt x="148" y="236"/>
                  </a:lnTo>
                  <a:lnTo>
                    <a:pt x="147" y="234"/>
                  </a:lnTo>
                  <a:lnTo>
                    <a:pt x="145" y="233"/>
                  </a:lnTo>
                  <a:lnTo>
                    <a:pt x="143" y="231"/>
                  </a:lnTo>
                  <a:lnTo>
                    <a:pt x="141" y="230"/>
                  </a:lnTo>
                  <a:lnTo>
                    <a:pt x="141" y="228"/>
                  </a:lnTo>
                  <a:lnTo>
                    <a:pt x="139" y="227"/>
                  </a:lnTo>
                  <a:lnTo>
                    <a:pt x="139" y="225"/>
                  </a:lnTo>
                  <a:lnTo>
                    <a:pt x="137" y="224"/>
                  </a:lnTo>
                  <a:lnTo>
                    <a:pt x="136" y="222"/>
                  </a:lnTo>
                  <a:lnTo>
                    <a:pt x="135" y="221"/>
                  </a:lnTo>
                  <a:lnTo>
                    <a:pt x="133" y="219"/>
                  </a:lnTo>
                  <a:lnTo>
                    <a:pt x="130" y="219"/>
                  </a:lnTo>
                  <a:lnTo>
                    <a:pt x="127" y="218"/>
                  </a:lnTo>
                  <a:lnTo>
                    <a:pt x="125" y="218"/>
                  </a:lnTo>
                  <a:lnTo>
                    <a:pt x="122" y="218"/>
                  </a:lnTo>
                  <a:lnTo>
                    <a:pt x="119" y="218"/>
                  </a:lnTo>
                  <a:lnTo>
                    <a:pt x="117" y="218"/>
                  </a:lnTo>
                  <a:lnTo>
                    <a:pt x="114" y="218"/>
                  </a:lnTo>
                  <a:lnTo>
                    <a:pt x="112" y="218"/>
                  </a:lnTo>
                  <a:lnTo>
                    <a:pt x="109" y="219"/>
                  </a:lnTo>
                  <a:lnTo>
                    <a:pt x="107" y="219"/>
                  </a:lnTo>
                  <a:lnTo>
                    <a:pt x="104" y="220"/>
                  </a:lnTo>
                  <a:lnTo>
                    <a:pt x="102" y="221"/>
                  </a:lnTo>
                  <a:lnTo>
                    <a:pt x="99" y="222"/>
                  </a:lnTo>
                  <a:lnTo>
                    <a:pt x="97" y="223"/>
                  </a:lnTo>
                  <a:lnTo>
                    <a:pt x="94" y="224"/>
                  </a:lnTo>
                  <a:lnTo>
                    <a:pt x="92" y="226"/>
                  </a:lnTo>
                  <a:lnTo>
                    <a:pt x="90" y="227"/>
                  </a:lnTo>
                  <a:lnTo>
                    <a:pt x="87" y="228"/>
                  </a:lnTo>
                  <a:lnTo>
                    <a:pt x="85" y="231"/>
                  </a:lnTo>
                  <a:lnTo>
                    <a:pt x="83" y="232"/>
                  </a:lnTo>
                  <a:lnTo>
                    <a:pt x="80" y="233"/>
                  </a:lnTo>
                  <a:lnTo>
                    <a:pt x="78" y="235"/>
                  </a:lnTo>
                  <a:lnTo>
                    <a:pt x="76" y="236"/>
                  </a:lnTo>
                  <a:lnTo>
                    <a:pt x="73" y="236"/>
                  </a:lnTo>
                  <a:lnTo>
                    <a:pt x="72" y="234"/>
                  </a:lnTo>
                  <a:lnTo>
                    <a:pt x="71" y="232"/>
                  </a:lnTo>
                  <a:lnTo>
                    <a:pt x="69" y="231"/>
                  </a:lnTo>
                  <a:lnTo>
                    <a:pt x="67" y="230"/>
                  </a:lnTo>
                  <a:lnTo>
                    <a:pt x="64" y="230"/>
                  </a:lnTo>
                  <a:lnTo>
                    <a:pt x="61" y="229"/>
                  </a:lnTo>
                  <a:lnTo>
                    <a:pt x="59" y="227"/>
                  </a:lnTo>
                  <a:lnTo>
                    <a:pt x="58" y="226"/>
                  </a:lnTo>
                  <a:lnTo>
                    <a:pt x="56" y="224"/>
                  </a:lnTo>
                  <a:lnTo>
                    <a:pt x="54" y="223"/>
                  </a:lnTo>
                  <a:lnTo>
                    <a:pt x="52" y="221"/>
                  </a:lnTo>
                  <a:lnTo>
                    <a:pt x="49" y="220"/>
                  </a:lnTo>
                  <a:lnTo>
                    <a:pt x="47" y="220"/>
                  </a:lnTo>
                  <a:lnTo>
                    <a:pt x="44" y="219"/>
                  </a:lnTo>
                  <a:lnTo>
                    <a:pt x="41" y="218"/>
                  </a:lnTo>
                  <a:lnTo>
                    <a:pt x="38" y="218"/>
                  </a:lnTo>
                  <a:lnTo>
                    <a:pt x="36" y="217"/>
                  </a:lnTo>
                  <a:lnTo>
                    <a:pt x="33" y="218"/>
                  </a:lnTo>
                  <a:lnTo>
                    <a:pt x="30" y="218"/>
                  </a:lnTo>
                  <a:lnTo>
                    <a:pt x="28" y="218"/>
                  </a:lnTo>
                  <a:lnTo>
                    <a:pt x="25" y="218"/>
                  </a:lnTo>
                  <a:lnTo>
                    <a:pt x="23" y="219"/>
                  </a:lnTo>
                  <a:lnTo>
                    <a:pt x="20" y="220"/>
                  </a:lnTo>
                  <a:lnTo>
                    <a:pt x="20" y="218"/>
                  </a:lnTo>
                  <a:lnTo>
                    <a:pt x="20" y="216"/>
                  </a:lnTo>
                  <a:lnTo>
                    <a:pt x="22" y="215"/>
                  </a:lnTo>
                  <a:lnTo>
                    <a:pt x="23" y="213"/>
                  </a:lnTo>
                  <a:lnTo>
                    <a:pt x="25" y="211"/>
                  </a:lnTo>
                  <a:lnTo>
                    <a:pt x="27" y="209"/>
                  </a:lnTo>
                  <a:lnTo>
                    <a:pt x="29" y="207"/>
                  </a:lnTo>
                  <a:lnTo>
                    <a:pt x="30" y="205"/>
                  </a:lnTo>
                  <a:lnTo>
                    <a:pt x="31" y="203"/>
                  </a:lnTo>
                  <a:lnTo>
                    <a:pt x="30" y="201"/>
                  </a:lnTo>
                  <a:lnTo>
                    <a:pt x="29" y="199"/>
                  </a:lnTo>
                  <a:lnTo>
                    <a:pt x="28" y="198"/>
                  </a:lnTo>
                  <a:lnTo>
                    <a:pt x="27" y="196"/>
                  </a:lnTo>
                  <a:lnTo>
                    <a:pt x="26" y="195"/>
                  </a:lnTo>
                  <a:lnTo>
                    <a:pt x="25" y="193"/>
                  </a:lnTo>
                  <a:lnTo>
                    <a:pt x="24" y="192"/>
                  </a:lnTo>
                  <a:lnTo>
                    <a:pt x="24" y="190"/>
                  </a:lnTo>
                  <a:lnTo>
                    <a:pt x="22" y="188"/>
                  </a:lnTo>
                  <a:lnTo>
                    <a:pt x="20" y="187"/>
                  </a:lnTo>
                  <a:lnTo>
                    <a:pt x="17" y="186"/>
                  </a:lnTo>
                  <a:lnTo>
                    <a:pt x="15" y="184"/>
                  </a:lnTo>
                  <a:lnTo>
                    <a:pt x="13" y="183"/>
                  </a:lnTo>
                  <a:lnTo>
                    <a:pt x="11" y="183"/>
                  </a:lnTo>
                  <a:lnTo>
                    <a:pt x="8" y="182"/>
                  </a:lnTo>
                  <a:lnTo>
                    <a:pt x="5" y="182"/>
                  </a:lnTo>
                  <a:lnTo>
                    <a:pt x="3" y="182"/>
                  </a:lnTo>
                  <a:lnTo>
                    <a:pt x="0" y="181"/>
                  </a:lnTo>
                  <a:lnTo>
                    <a:pt x="1" y="179"/>
                  </a:lnTo>
                  <a:lnTo>
                    <a:pt x="3" y="178"/>
                  </a:lnTo>
                  <a:lnTo>
                    <a:pt x="6" y="176"/>
                  </a:lnTo>
                  <a:lnTo>
                    <a:pt x="8" y="174"/>
                  </a:lnTo>
                  <a:lnTo>
                    <a:pt x="10" y="172"/>
                  </a:lnTo>
                  <a:lnTo>
                    <a:pt x="12" y="171"/>
                  </a:lnTo>
                  <a:lnTo>
                    <a:pt x="15" y="169"/>
                  </a:lnTo>
                  <a:lnTo>
                    <a:pt x="17" y="167"/>
                  </a:lnTo>
                  <a:lnTo>
                    <a:pt x="19" y="166"/>
                  </a:lnTo>
                  <a:lnTo>
                    <a:pt x="20" y="164"/>
                  </a:lnTo>
                  <a:lnTo>
                    <a:pt x="20" y="162"/>
                  </a:lnTo>
                  <a:lnTo>
                    <a:pt x="21" y="160"/>
                  </a:lnTo>
                  <a:lnTo>
                    <a:pt x="20" y="158"/>
                  </a:lnTo>
                  <a:lnTo>
                    <a:pt x="20" y="157"/>
                  </a:lnTo>
                  <a:lnTo>
                    <a:pt x="19" y="155"/>
                  </a:lnTo>
                  <a:lnTo>
                    <a:pt x="18" y="153"/>
                  </a:lnTo>
                  <a:lnTo>
                    <a:pt x="17" y="152"/>
                  </a:lnTo>
                  <a:lnTo>
                    <a:pt x="17" y="150"/>
                  </a:lnTo>
                  <a:lnTo>
                    <a:pt x="16" y="149"/>
                  </a:lnTo>
                  <a:lnTo>
                    <a:pt x="15" y="147"/>
                  </a:lnTo>
                  <a:lnTo>
                    <a:pt x="14" y="145"/>
                  </a:lnTo>
                  <a:lnTo>
                    <a:pt x="13" y="144"/>
                  </a:lnTo>
                  <a:lnTo>
                    <a:pt x="13" y="142"/>
                  </a:lnTo>
                  <a:lnTo>
                    <a:pt x="12" y="140"/>
                  </a:lnTo>
                  <a:lnTo>
                    <a:pt x="9" y="140"/>
                  </a:lnTo>
                  <a:lnTo>
                    <a:pt x="7" y="140"/>
                  </a:lnTo>
                  <a:lnTo>
                    <a:pt x="6" y="138"/>
                  </a:lnTo>
                  <a:lnTo>
                    <a:pt x="6" y="136"/>
                  </a:lnTo>
                  <a:lnTo>
                    <a:pt x="7" y="134"/>
                  </a:lnTo>
                  <a:lnTo>
                    <a:pt x="10" y="134"/>
                  </a:lnTo>
                  <a:lnTo>
                    <a:pt x="12" y="133"/>
                  </a:lnTo>
                  <a:lnTo>
                    <a:pt x="16" y="134"/>
                  </a:lnTo>
                </a:path>
              </a:pathLst>
            </a:custGeom>
            <a:noFill/>
            <a:ln w="254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173248" name="Group 165"/>
            <p:cNvGrpSpPr/>
            <p:nvPr/>
          </p:nvGrpSpPr>
          <p:grpSpPr>
            <a:xfrm>
              <a:off x="1298" y="2902"/>
              <a:ext cx="600" cy="273"/>
              <a:chOff x="1298" y="2902"/>
              <a:chExt cx="600" cy="273"/>
            </a:xfrm>
          </p:grpSpPr>
          <p:sp>
            <p:nvSpPr>
              <p:cNvPr id="173249" name="Rectangle 166"/>
              <p:cNvSpPr/>
              <p:nvPr/>
            </p:nvSpPr>
            <p:spPr>
              <a:xfrm rot="-720000">
                <a:off x="1385" y="2994"/>
                <a:ext cx="416" cy="94"/>
              </a:xfrm>
              <a:prstGeom prst="rect">
                <a:avLst/>
              </a:prstGeom>
              <a:solidFill>
                <a:schemeClr val="bg1"/>
              </a:solidFill>
              <a:ln w="9525">
                <a:noFill/>
              </a:ln>
            </p:spPr>
            <p:txBody>
              <a:bodyPr wrap="none" lIns="25400" tIns="12700" rIns="25400" bIns="12700">
                <a:spAutoFit/>
              </a:bodyPr>
              <a:p>
                <a:pPr algn="ctr" defTabSz="76200">
                  <a:lnSpc>
                    <a:spcPct val="70000"/>
                  </a:lnSpc>
                </a:pPr>
                <a:r>
                  <a:rPr lang="en-US" altLang="zh-CN" sz="1000" b="0">
                    <a:latin typeface="Comic Sans MS" panose="030F0702030302020204" pitchFamily="66" charset="0"/>
                    <a:ea typeface="宋体" panose="02010600030101010101" pitchFamily="2" charset="-122"/>
                  </a:rPr>
                  <a:t>changeover</a:t>
                </a:r>
                <a:endParaRPr lang="en-US" altLang="zh-CN" sz="1000" b="0">
                  <a:latin typeface="Comic Sans MS" panose="030F0702030302020204" pitchFamily="66" charset="0"/>
                  <a:ea typeface="宋体" panose="02010600030101010101" pitchFamily="2" charset="-122"/>
                </a:endParaRPr>
              </a:p>
            </p:txBody>
          </p:sp>
          <p:grpSp>
            <p:nvGrpSpPr>
              <p:cNvPr id="173250" name="Group 167"/>
              <p:cNvGrpSpPr/>
              <p:nvPr/>
            </p:nvGrpSpPr>
            <p:grpSpPr>
              <a:xfrm>
                <a:off x="1298" y="2902"/>
                <a:ext cx="600" cy="273"/>
                <a:chOff x="1298" y="2902"/>
                <a:chExt cx="600" cy="273"/>
              </a:xfrm>
            </p:grpSpPr>
            <p:sp>
              <p:nvSpPr>
                <p:cNvPr id="173251" name="Arc 168"/>
                <p:cNvSpPr/>
                <p:nvPr/>
              </p:nvSpPr>
              <p:spPr>
                <a:xfrm rot="-720000">
                  <a:off x="1667" y="2913"/>
                  <a:ext cx="72" cy="26"/>
                </a:xfrm>
                <a:custGeom>
                  <a:avLst/>
                  <a:gdLst>
                    <a:gd name="txL" fmla="*/ 0 w 43200"/>
                    <a:gd name="txT" fmla="*/ 0 h 23394"/>
                    <a:gd name="txR" fmla="*/ 43200 w 43200"/>
                    <a:gd name="txB" fmla="*/ 23394 h 23394"/>
                  </a:gdLst>
                  <a:ahLst/>
                  <a:cxnLst>
                    <a:cxn ang="0">
                      <a:pos x="0" y="0"/>
                    </a:cxn>
                    <a:cxn ang="0">
                      <a:pos x="0" y="0"/>
                    </a:cxn>
                    <a:cxn ang="0">
                      <a:pos x="0" y="0"/>
                    </a:cxn>
                  </a:cxnLst>
                  <a:rect l="txL" t="txT" r="txR" b="txB"/>
                  <a:pathLst>
                    <a:path w="43200" h="23394" fill="none">
                      <a:moveTo>
                        <a:pt x="43180" y="868"/>
                      </a:moveTo>
                      <a:cubicBezTo>
                        <a:pt x="43193" y="1177"/>
                        <a:pt x="43200" y="1485"/>
                        <a:pt x="43200" y="1794"/>
                      </a:cubicBezTo>
                      <a:cubicBezTo>
                        <a:pt x="43200" y="13723"/>
                        <a:pt x="33529" y="23394"/>
                        <a:pt x="21600" y="23394"/>
                      </a:cubicBezTo>
                      <a:cubicBezTo>
                        <a:pt x="9670" y="23394"/>
                        <a:pt x="0" y="13723"/>
                        <a:pt x="0" y="1794"/>
                      </a:cubicBezTo>
                      <a:cubicBezTo>
                        <a:pt x="-1" y="1195"/>
                        <a:pt x="24" y="596"/>
                        <a:pt x="74" y="-1"/>
                      </a:cubicBezTo>
                    </a:path>
                    <a:path w="43200" h="23394" stroke="0">
                      <a:moveTo>
                        <a:pt x="43180" y="868"/>
                      </a:moveTo>
                      <a:cubicBezTo>
                        <a:pt x="43193" y="1177"/>
                        <a:pt x="43200" y="1485"/>
                        <a:pt x="43200" y="1794"/>
                      </a:cubicBezTo>
                      <a:cubicBezTo>
                        <a:pt x="43200" y="13723"/>
                        <a:pt x="33529" y="23394"/>
                        <a:pt x="21600" y="23394"/>
                      </a:cubicBezTo>
                      <a:cubicBezTo>
                        <a:pt x="9670" y="23394"/>
                        <a:pt x="0" y="13723"/>
                        <a:pt x="0" y="1794"/>
                      </a:cubicBezTo>
                      <a:cubicBezTo>
                        <a:pt x="-1" y="1195"/>
                        <a:pt x="24" y="596"/>
                        <a:pt x="74" y="-1"/>
                      </a:cubicBezTo>
                      <a:lnTo>
                        <a:pt x="21600" y="1794"/>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252" name="Arc 169"/>
                <p:cNvSpPr/>
                <p:nvPr/>
              </p:nvSpPr>
              <p:spPr>
                <a:xfrm rot="-720000">
                  <a:off x="1611" y="2928"/>
                  <a:ext cx="64" cy="28"/>
                </a:xfrm>
                <a:custGeom>
                  <a:avLst/>
                  <a:gdLst>
                    <a:gd name="txL" fmla="*/ 0 w 43200"/>
                    <a:gd name="txT" fmla="*/ 0 h 24174"/>
                    <a:gd name="txR" fmla="*/ 43200 w 43200"/>
                    <a:gd name="txB" fmla="*/ 24174 h 24174"/>
                  </a:gdLst>
                  <a:ahLst/>
                  <a:cxnLst>
                    <a:cxn ang="0">
                      <a:pos x="0" y="0"/>
                    </a:cxn>
                    <a:cxn ang="0">
                      <a:pos x="0" y="0"/>
                    </a:cxn>
                    <a:cxn ang="0">
                      <a:pos x="0" y="0"/>
                    </a:cxn>
                  </a:cxnLst>
                  <a:rect l="txL" t="txT" r="txR" b="txB"/>
                  <a:pathLst>
                    <a:path w="43200" h="24174" fill="none">
                      <a:moveTo>
                        <a:pt x="43181" y="1683"/>
                      </a:moveTo>
                      <a:cubicBezTo>
                        <a:pt x="43193" y="1979"/>
                        <a:pt x="43200" y="2276"/>
                        <a:pt x="43200" y="2574"/>
                      </a:cubicBezTo>
                      <a:cubicBezTo>
                        <a:pt x="43200" y="14503"/>
                        <a:pt x="33529" y="24174"/>
                        <a:pt x="21600" y="24174"/>
                      </a:cubicBezTo>
                      <a:cubicBezTo>
                        <a:pt x="9670" y="24174"/>
                        <a:pt x="0" y="14503"/>
                        <a:pt x="0" y="2574"/>
                      </a:cubicBezTo>
                      <a:cubicBezTo>
                        <a:pt x="-1" y="1713"/>
                        <a:pt x="51" y="854"/>
                        <a:pt x="153" y="-1"/>
                      </a:cubicBezTo>
                    </a:path>
                    <a:path w="43200" h="24174" stroke="0">
                      <a:moveTo>
                        <a:pt x="43181" y="1683"/>
                      </a:moveTo>
                      <a:cubicBezTo>
                        <a:pt x="43193" y="1979"/>
                        <a:pt x="43200" y="2276"/>
                        <a:pt x="43200" y="2574"/>
                      </a:cubicBezTo>
                      <a:cubicBezTo>
                        <a:pt x="43200" y="14503"/>
                        <a:pt x="33529" y="24174"/>
                        <a:pt x="21600" y="24174"/>
                      </a:cubicBezTo>
                      <a:cubicBezTo>
                        <a:pt x="9670" y="24174"/>
                        <a:pt x="0" y="14503"/>
                        <a:pt x="0" y="2574"/>
                      </a:cubicBezTo>
                      <a:cubicBezTo>
                        <a:pt x="-1" y="1713"/>
                        <a:pt x="51" y="854"/>
                        <a:pt x="153" y="-1"/>
                      </a:cubicBezTo>
                      <a:lnTo>
                        <a:pt x="21600" y="2574"/>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253" name="Arc 170"/>
                <p:cNvSpPr/>
                <p:nvPr/>
              </p:nvSpPr>
              <p:spPr>
                <a:xfrm rot="-720000">
                  <a:off x="1483" y="2954"/>
                  <a:ext cx="80" cy="29"/>
                </a:xfrm>
                <a:custGeom>
                  <a:avLst/>
                  <a:gdLst>
                    <a:gd name="txL" fmla="*/ 0 w 42862"/>
                    <a:gd name="txT" fmla="*/ 0 h 21600"/>
                    <a:gd name="txR" fmla="*/ 42862 w 42862"/>
                    <a:gd name="txB" fmla="*/ 21600 h 21600"/>
                  </a:gdLst>
                  <a:ahLst/>
                  <a:cxnLst>
                    <a:cxn ang="0">
                      <a:pos x="0" y="0"/>
                    </a:cxn>
                    <a:cxn ang="0">
                      <a:pos x="0" y="0"/>
                    </a:cxn>
                    <a:cxn ang="0">
                      <a:pos x="0" y="0"/>
                    </a:cxn>
                  </a:cxnLst>
                  <a:rect l="txL" t="txT" r="txR" b="txB"/>
                  <a:pathLst>
                    <a:path w="42862" h="21600" fill="none">
                      <a:moveTo>
                        <a:pt x="42861" y="3806"/>
                      </a:moveTo>
                      <a:cubicBezTo>
                        <a:pt x="41018" y="14104"/>
                        <a:pt x="32060" y="21599"/>
                        <a:pt x="21600" y="21600"/>
                      </a:cubicBezTo>
                      <a:cubicBezTo>
                        <a:pt x="9670" y="21600"/>
                        <a:pt x="0" y="11929"/>
                        <a:pt x="0" y="0"/>
                      </a:cubicBezTo>
                    </a:path>
                    <a:path w="42862" h="21600" stroke="0">
                      <a:moveTo>
                        <a:pt x="42861" y="3806"/>
                      </a:moveTo>
                      <a:cubicBezTo>
                        <a:pt x="41018" y="14104"/>
                        <a:pt x="32060" y="21599"/>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254" name="Arc 171"/>
                <p:cNvSpPr/>
                <p:nvPr/>
              </p:nvSpPr>
              <p:spPr>
                <a:xfrm rot="-720000">
                  <a:off x="1556" y="2936"/>
                  <a:ext cx="64" cy="25"/>
                </a:xfrm>
                <a:custGeom>
                  <a:avLst/>
                  <a:gdLst>
                    <a:gd name="txL" fmla="*/ 0 w 42112"/>
                    <a:gd name="txT" fmla="*/ 0 h 21600"/>
                    <a:gd name="txR" fmla="*/ 42112 w 42112"/>
                    <a:gd name="txB" fmla="*/ 21600 h 21600"/>
                  </a:gdLst>
                  <a:ahLst/>
                  <a:cxnLst>
                    <a:cxn ang="0">
                      <a:pos x="0" y="0"/>
                    </a:cxn>
                    <a:cxn ang="0">
                      <a:pos x="0" y="0"/>
                    </a:cxn>
                    <a:cxn ang="0">
                      <a:pos x="0" y="0"/>
                    </a:cxn>
                  </a:cxnLst>
                  <a:rect l="txL" t="txT" r="txR" b="txB"/>
                  <a:pathLst>
                    <a:path w="42112" h="21600" fill="none">
                      <a:moveTo>
                        <a:pt x="42112" y="0"/>
                      </a:moveTo>
                      <a:cubicBezTo>
                        <a:pt x="42112" y="11929"/>
                        <a:pt x="32441" y="21600"/>
                        <a:pt x="20512" y="21600"/>
                      </a:cubicBezTo>
                      <a:cubicBezTo>
                        <a:pt x="11190" y="21600"/>
                        <a:pt x="2921" y="15620"/>
                        <a:pt x="0" y="6768"/>
                      </a:cubicBezTo>
                    </a:path>
                    <a:path w="42112" h="21600" stroke="0">
                      <a:moveTo>
                        <a:pt x="42112" y="0"/>
                      </a:moveTo>
                      <a:cubicBezTo>
                        <a:pt x="42112" y="11929"/>
                        <a:pt x="32441" y="21600"/>
                        <a:pt x="20512" y="21600"/>
                      </a:cubicBezTo>
                      <a:cubicBezTo>
                        <a:pt x="11190" y="21600"/>
                        <a:pt x="2921" y="15620"/>
                        <a:pt x="0" y="6768"/>
                      </a:cubicBezTo>
                      <a:lnTo>
                        <a:pt x="20512" y="0"/>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255" name="Arc 172"/>
                <p:cNvSpPr/>
                <p:nvPr/>
              </p:nvSpPr>
              <p:spPr>
                <a:xfrm rot="-720000">
                  <a:off x="1423" y="2968"/>
                  <a:ext cx="69" cy="23"/>
                </a:xfrm>
                <a:custGeom>
                  <a:avLst/>
                  <a:gdLst>
                    <a:gd name="txL" fmla="*/ 0 w 43200"/>
                    <a:gd name="txT" fmla="*/ 0 h 23619"/>
                    <a:gd name="txR" fmla="*/ 43200 w 43200"/>
                    <a:gd name="txB" fmla="*/ 23619 h 23619"/>
                  </a:gdLst>
                  <a:ahLst/>
                  <a:cxnLst>
                    <a:cxn ang="0">
                      <a:pos x="0" y="0"/>
                    </a:cxn>
                    <a:cxn ang="0">
                      <a:pos x="0" y="0"/>
                    </a:cxn>
                    <a:cxn ang="0">
                      <a:pos x="0" y="0"/>
                    </a:cxn>
                  </a:cxnLst>
                  <a:rect l="txL" t="txT" r="txR" b="txB"/>
                  <a:pathLst>
                    <a:path w="43200" h="23619" fill="none">
                      <a:moveTo>
                        <a:pt x="43173" y="944"/>
                      </a:moveTo>
                      <a:cubicBezTo>
                        <a:pt x="43191" y="1302"/>
                        <a:pt x="43200" y="1660"/>
                        <a:pt x="43200" y="2019"/>
                      </a:cubicBezTo>
                      <a:cubicBezTo>
                        <a:pt x="43200" y="13948"/>
                        <a:pt x="33529" y="23619"/>
                        <a:pt x="21600" y="23619"/>
                      </a:cubicBezTo>
                      <a:cubicBezTo>
                        <a:pt x="9670" y="23619"/>
                        <a:pt x="0" y="13948"/>
                        <a:pt x="0" y="2019"/>
                      </a:cubicBezTo>
                      <a:cubicBezTo>
                        <a:pt x="-1" y="1344"/>
                        <a:pt x="31" y="671"/>
                        <a:pt x="94" y="-1"/>
                      </a:cubicBezTo>
                    </a:path>
                    <a:path w="43200" h="23619" stroke="0">
                      <a:moveTo>
                        <a:pt x="43173" y="944"/>
                      </a:moveTo>
                      <a:cubicBezTo>
                        <a:pt x="43191" y="1302"/>
                        <a:pt x="43200" y="1660"/>
                        <a:pt x="43200" y="2019"/>
                      </a:cubicBezTo>
                      <a:cubicBezTo>
                        <a:pt x="43200" y="13948"/>
                        <a:pt x="33529" y="23619"/>
                        <a:pt x="21600" y="23619"/>
                      </a:cubicBezTo>
                      <a:cubicBezTo>
                        <a:pt x="9670" y="23619"/>
                        <a:pt x="0" y="13948"/>
                        <a:pt x="0" y="2019"/>
                      </a:cubicBezTo>
                      <a:cubicBezTo>
                        <a:pt x="-1" y="1344"/>
                        <a:pt x="31" y="671"/>
                        <a:pt x="94" y="-1"/>
                      </a:cubicBezTo>
                      <a:lnTo>
                        <a:pt x="21600" y="2019"/>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grpSp>
              <p:nvGrpSpPr>
                <p:cNvPr id="173256" name="Group 173"/>
                <p:cNvGrpSpPr/>
                <p:nvPr/>
              </p:nvGrpSpPr>
              <p:grpSpPr>
                <a:xfrm>
                  <a:off x="1461" y="3089"/>
                  <a:ext cx="313" cy="70"/>
                  <a:chOff x="1461" y="3089"/>
                  <a:chExt cx="313" cy="70"/>
                </a:xfrm>
              </p:grpSpPr>
              <p:sp>
                <p:nvSpPr>
                  <p:cNvPr id="173271" name="Arc 174"/>
                  <p:cNvSpPr/>
                  <p:nvPr/>
                </p:nvSpPr>
                <p:spPr>
                  <a:xfrm rot="10080000">
                    <a:off x="1711" y="3089"/>
                    <a:ext cx="63" cy="19"/>
                  </a:xfrm>
                  <a:custGeom>
                    <a:avLst/>
                    <a:gdLst>
                      <a:gd name="txL" fmla="*/ 0 w 43200"/>
                      <a:gd name="txT" fmla="*/ 0 h 24085"/>
                      <a:gd name="txR" fmla="*/ 43200 w 43200"/>
                      <a:gd name="txB" fmla="*/ 24085 h 24085"/>
                    </a:gdLst>
                    <a:ahLst/>
                    <a:cxnLst>
                      <a:cxn ang="0">
                        <a:pos x="0" y="0"/>
                      </a:cxn>
                      <a:cxn ang="0">
                        <a:pos x="0" y="0"/>
                      </a:cxn>
                      <a:cxn ang="0">
                        <a:pos x="0" y="0"/>
                      </a:cxn>
                    </a:cxnLst>
                    <a:rect l="txL" t="txT" r="txR" b="txB"/>
                    <a:pathLst>
                      <a:path w="43200" h="24085" fill="none">
                        <a:moveTo>
                          <a:pt x="43158" y="1153"/>
                        </a:moveTo>
                        <a:cubicBezTo>
                          <a:pt x="43186" y="1596"/>
                          <a:pt x="43200" y="2040"/>
                          <a:pt x="43200" y="2485"/>
                        </a:cubicBezTo>
                        <a:cubicBezTo>
                          <a:pt x="43200" y="14414"/>
                          <a:pt x="33529" y="24085"/>
                          <a:pt x="21600" y="24085"/>
                        </a:cubicBezTo>
                        <a:cubicBezTo>
                          <a:pt x="9670" y="24085"/>
                          <a:pt x="0" y="14414"/>
                          <a:pt x="0" y="2485"/>
                        </a:cubicBezTo>
                        <a:cubicBezTo>
                          <a:pt x="-1" y="1654"/>
                          <a:pt x="47" y="824"/>
                          <a:pt x="143" y="0"/>
                        </a:cubicBezTo>
                      </a:path>
                      <a:path w="43200" h="24085" stroke="0">
                        <a:moveTo>
                          <a:pt x="43158" y="1153"/>
                        </a:moveTo>
                        <a:cubicBezTo>
                          <a:pt x="43186" y="1596"/>
                          <a:pt x="43200" y="2040"/>
                          <a:pt x="43200" y="2485"/>
                        </a:cubicBezTo>
                        <a:cubicBezTo>
                          <a:pt x="43200" y="14414"/>
                          <a:pt x="33529" y="24085"/>
                          <a:pt x="21600" y="24085"/>
                        </a:cubicBezTo>
                        <a:cubicBezTo>
                          <a:pt x="9670" y="24085"/>
                          <a:pt x="0" y="14414"/>
                          <a:pt x="0" y="2485"/>
                        </a:cubicBezTo>
                        <a:cubicBezTo>
                          <a:pt x="-1" y="1654"/>
                          <a:pt x="47" y="824"/>
                          <a:pt x="143" y="0"/>
                        </a:cubicBezTo>
                        <a:lnTo>
                          <a:pt x="21600" y="2485"/>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272" name="Arc 175"/>
                  <p:cNvSpPr/>
                  <p:nvPr/>
                </p:nvSpPr>
                <p:spPr>
                  <a:xfrm rot="10080000">
                    <a:off x="1643" y="3098"/>
                    <a:ext cx="69" cy="21"/>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273" name="Arc 176"/>
                  <p:cNvSpPr/>
                  <p:nvPr/>
                </p:nvSpPr>
                <p:spPr>
                  <a:xfrm rot="10080000">
                    <a:off x="1526" y="3118"/>
                    <a:ext cx="81" cy="30"/>
                  </a:xfrm>
                  <a:custGeom>
                    <a:avLst/>
                    <a:gdLst>
                      <a:gd name="txL" fmla="*/ 0 w 42906"/>
                      <a:gd name="txT" fmla="*/ 0 h 21600"/>
                      <a:gd name="txR" fmla="*/ 42906 w 42906"/>
                      <a:gd name="txB" fmla="*/ 21600 h 21600"/>
                    </a:gdLst>
                    <a:ahLst/>
                    <a:cxnLst>
                      <a:cxn ang="0">
                        <a:pos x="0" y="0"/>
                      </a:cxn>
                      <a:cxn ang="0">
                        <a:pos x="0" y="0"/>
                      </a:cxn>
                      <a:cxn ang="0">
                        <a:pos x="0" y="0"/>
                      </a:cxn>
                    </a:cxnLst>
                    <a:rect l="txL" t="txT" r="txR" b="txB"/>
                    <a:pathLst>
                      <a:path w="42906" h="21600" fill="none">
                        <a:moveTo>
                          <a:pt x="42906" y="0"/>
                        </a:moveTo>
                        <a:cubicBezTo>
                          <a:pt x="42906" y="11929"/>
                          <a:pt x="33235" y="21600"/>
                          <a:pt x="21306" y="21600"/>
                        </a:cubicBezTo>
                        <a:cubicBezTo>
                          <a:pt x="10747" y="21600"/>
                          <a:pt x="1735" y="13966"/>
                          <a:pt x="-1" y="3551"/>
                        </a:cubicBezTo>
                      </a:path>
                      <a:path w="42906" h="21600" stroke="0">
                        <a:moveTo>
                          <a:pt x="42906" y="0"/>
                        </a:moveTo>
                        <a:cubicBezTo>
                          <a:pt x="42906" y="11929"/>
                          <a:pt x="33235" y="21600"/>
                          <a:pt x="21306" y="21600"/>
                        </a:cubicBezTo>
                        <a:cubicBezTo>
                          <a:pt x="10747" y="21600"/>
                          <a:pt x="1735" y="13966"/>
                          <a:pt x="-1" y="3551"/>
                        </a:cubicBezTo>
                        <a:lnTo>
                          <a:pt x="21306" y="0"/>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274" name="Arc 177"/>
                  <p:cNvSpPr/>
                  <p:nvPr/>
                </p:nvSpPr>
                <p:spPr>
                  <a:xfrm rot="10080000">
                    <a:off x="1602" y="3115"/>
                    <a:ext cx="43" cy="18"/>
                  </a:xfrm>
                  <a:custGeom>
                    <a:avLst/>
                    <a:gdLst>
                      <a:gd name="txL" fmla="*/ 0 w 42427"/>
                      <a:gd name="txT" fmla="*/ 0 h 24279"/>
                      <a:gd name="txR" fmla="*/ 42427 w 42427"/>
                      <a:gd name="txB" fmla="*/ 24279 h 24279"/>
                    </a:gdLst>
                    <a:ahLst/>
                    <a:cxnLst>
                      <a:cxn ang="0">
                        <a:pos x="0" y="0"/>
                      </a:cxn>
                      <a:cxn ang="0">
                        <a:pos x="0" y="0"/>
                      </a:cxn>
                      <a:cxn ang="0">
                        <a:pos x="0" y="0"/>
                      </a:cxn>
                    </a:cxnLst>
                    <a:rect l="txL" t="txT" r="txR" b="txB"/>
                    <a:pathLst>
                      <a:path w="42427" h="24279" fill="none">
                        <a:moveTo>
                          <a:pt x="42426" y="8405"/>
                        </a:moveTo>
                        <a:cubicBezTo>
                          <a:pt x="39848" y="17781"/>
                          <a:pt x="31323" y="24278"/>
                          <a:pt x="21600" y="24279"/>
                        </a:cubicBezTo>
                        <a:cubicBezTo>
                          <a:pt x="9670" y="24279"/>
                          <a:pt x="0" y="14608"/>
                          <a:pt x="0" y="2679"/>
                        </a:cubicBezTo>
                        <a:cubicBezTo>
                          <a:pt x="-1" y="1783"/>
                          <a:pt x="55" y="888"/>
                          <a:pt x="166" y="-1"/>
                        </a:cubicBezTo>
                      </a:path>
                      <a:path w="42427" h="24279" stroke="0">
                        <a:moveTo>
                          <a:pt x="42426" y="8405"/>
                        </a:moveTo>
                        <a:cubicBezTo>
                          <a:pt x="39848" y="17781"/>
                          <a:pt x="31323" y="24278"/>
                          <a:pt x="21600" y="24279"/>
                        </a:cubicBezTo>
                        <a:cubicBezTo>
                          <a:pt x="9670" y="24279"/>
                          <a:pt x="0" y="14608"/>
                          <a:pt x="0" y="2679"/>
                        </a:cubicBezTo>
                        <a:cubicBezTo>
                          <a:pt x="-1" y="1783"/>
                          <a:pt x="55" y="888"/>
                          <a:pt x="166" y="-1"/>
                        </a:cubicBezTo>
                        <a:lnTo>
                          <a:pt x="21600" y="2679"/>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275" name="Arc 178"/>
                  <p:cNvSpPr/>
                  <p:nvPr/>
                </p:nvSpPr>
                <p:spPr>
                  <a:xfrm rot="10080000">
                    <a:off x="1461" y="3137"/>
                    <a:ext cx="68" cy="22"/>
                  </a:xfrm>
                  <a:custGeom>
                    <a:avLst/>
                    <a:gdLst>
                      <a:gd name="txL" fmla="*/ 0 w 43200"/>
                      <a:gd name="txT" fmla="*/ 0 h 23749"/>
                      <a:gd name="txR" fmla="*/ 43200 w 43200"/>
                      <a:gd name="txB" fmla="*/ 23749 h 23749"/>
                    </a:gdLst>
                    <a:ahLst/>
                    <a:cxnLst>
                      <a:cxn ang="0">
                        <a:pos x="0" y="0"/>
                      </a:cxn>
                      <a:cxn ang="0">
                        <a:pos x="0" y="0"/>
                      </a:cxn>
                      <a:cxn ang="0">
                        <a:pos x="0" y="0"/>
                      </a:cxn>
                    </a:cxnLst>
                    <a:rect l="txL" t="txT" r="txR" b="txB"/>
                    <a:pathLst>
                      <a:path w="43200" h="23749" fill="none">
                        <a:moveTo>
                          <a:pt x="43171" y="1037"/>
                        </a:moveTo>
                        <a:cubicBezTo>
                          <a:pt x="43190" y="1408"/>
                          <a:pt x="43200" y="1778"/>
                          <a:pt x="43200" y="2149"/>
                        </a:cubicBezTo>
                        <a:cubicBezTo>
                          <a:pt x="43200" y="14078"/>
                          <a:pt x="33529" y="23749"/>
                          <a:pt x="21600" y="23749"/>
                        </a:cubicBezTo>
                        <a:cubicBezTo>
                          <a:pt x="9670" y="23749"/>
                          <a:pt x="0" y="14078"/>
                          <a:pt x="0" y="2149"/>
                        </a:cubicBezTo>
                        <a:cubicBezTo>
                          <a:pt x="-1" y="1431"/>
                          <a:pt x="35" y="714"/>
                          <a:pt x="107" y="0"/>
                        </a:cubicBezTo>
                      </a:path>
                      <a:path w="43200" h="23749" stroke="0">
                        <a:moveTo>
                          <a:pt x="43171" y="1037"/>
                        </a:moveTo>
                        <a:cubicBezTo>
                          <a:pt x="43190" y="1408"/>
                          <a:pt x="43200" y="1778"/>
                          <a:pt x="43200" y="2149"/>
                        </a:cubicBezTo>
                        <a:cubicBezTo>
                          <a:pt x="43200" y="14078"/>
                          <a:pt x="33529" y="23749"/>
                          <a:pt x="21600" y="23749"/>
                        </a:cubicBezTo>
                        <a:cubicBezTo>
                          <a:pt x="9670" y="23749"/>
                          <a:pt x="0" y="14078"/>
                          <a:pt x="0" y="2149"/>
                        </a:cubicBezTo>
                        <a:cubicBezTo>
                          <a:pt x="-1" y="1431"/>
                          <a:pt x="35" y="714"/>
                          <a:pt x="107" y="0"/>
                        </a:cubicBezTo>
                        <a:lnTo>
                          <a:pt x="21600" y="2149"/>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grpSp>
            <p:grpSp>
              <p:nvGrpSpPr>
                <p:cNvPr id="173257" name="Group 179"/>
                <p:cNvGrpSpPr/>
                <p:nvPr/>
              </p:nvGrpSpPr>
              <p:grpSpPr>
                <a:xfrm>
                  <a:off x="1718" y="2902"/>
                  <a:ext cx="170" cy="81"/>
                  <a:chOff x="1718" y="2902"/>
                  <a:chExt cx="170" cy="81"/>
                </a:xfrm>
              </p:grpSpPr>
              <p:sp>
                <p:nvSpPr>
                  <p:cNvPr id="173268" name="Arc 180"/>
                  <p:cNvSpPr/>
                  <p:nvPr/>
                </p:nvSpPr>
                <p:spPr>
                  <a:xfrm rot="-720000">
                    <a:off x="1844" y="2929"/>
                    <a:ext cx="44" cy="54"/>
                  </a:xfrm>
                  <a:custGeom>
                    <a:avLst/>
                    <a:gdLst>
                      <a:gd name="txL" fmla="*/ 0 w 21600"/>
                      <a:gd name="txT" fmla="*/ 0 h 42819"/>
                      <a:gd name="txR" fmla="*/ 21600 w 21600"/>
                      <a:gd name="txB" fmla="*/ 42819 h 42819"/>
                    </a:gdLst>
                    <a:ahLst/>
                    <a:cxnLst>
                      <a:cxn ang="0">
                        <a:pos x="0" y="0"/>
                      </a:cxn>
                      <a:cxn ang="0">
                        <a:pos x="0" y="0"/>
                      </a:cxn>
                      <a:cxn ang="0">
                        <a:pos x="0" y="0"/>
                      </a:cxn>
                    </a:cxnLst>
                    <a:rect l="txL" t="txT" r="txR" b="txB"/>
                    <a:pathLst>
                      <a:path w="21600" h="42819" fill="none">
                        <a:moveTo>
                          <a:pt x="17592" y="42818"/>
                        </a:moveTo>
                        <a:cubicBezTo>
                          <a:pt x="7388" y="40892"/>
                          <a:pt x="0" y="31977"/>
                          <a:pt x="0" y="21594"/>
                        </a:cubicBezTo>
                        <a:cubicBezTo>
                          <a:pt x="-1" y="9855"/>
                          <a:pt x="9373" y="266"/>
                          <a:pt x="21108" y="-1"/>
                        </a:cubicBezTo>
                      </a:path>
                      <a:path w="21600" h="42819" stroke="0">
                        <a:moveTo>
                          <a:pt x="17592" y="42818"/>
                        </a:moveTo>
                        <a:cubicBezTo>
                          <a:pt x="7388" y="40892"/>
                          <a:pt x="0" y="31977"/>
                          <a:pt x="0" y="21594"/>
                        </a:cubicBezTo>
                        <a:cubicBezTo>
                          <a:pt x="-1" y="9855"/>
                          <a:pt x="9373" y="266"/>
                          <a:pt x="21108" y="-1"/>
                        </a:cubicBezTo>
                        <a:lnTo>
                          <a:pt x="21600" y="21594"/>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269" name="Arc 181"/>
                  <p:cNvSpPr/>
                  <p:nvPr/>
                </p:nvSpPr>
                <p:spPr>
                  <a:xfrm rot="1500000">
                    <a:off x="1796" y="2920"/>
                    <a:ext cx="79" cy="23"/>
                  </a:xfrm>
                  <a:custGeom>
                    <a:avLst/>
                    <a:gdLst>
                      <a:gd name="txL" fmla="*/ 0 w 43200"/>
                      <a:gd name="txT" fmla="*/ 0 h 23623"/>
                      <a:gd name="txR" fmla="*/ 43200 w 43200"/>
                      <a:gd name="txB" fmla="*/ 23623 h 23623"/>
                    </a:gdLst>
                    <a:ahLst/>
                    <a:cxnLst>
                      <a:cxn ang="0">
                        <a:pos x="0" y="0"/>
                      </a:cxn>
                      <a:cxn ang="0">
                        <a:pos x="0" y="0"/>
                      </a:cxn>
                      <a:cxn ang="0">
                        <a:pos x="0" y="0"/>
                      </a:cxn>
                    </a:cxnLst>
                    <a:rect l="txL" t="txT" r="txR" b="txB"/>
                    <a:pathLst>
                      <a:path w="43200" h="23623" fill="none">
                        <a:moveTo>
                          <a:pt x="43173" y="955"/>
                        </a:moveTo>
                        <a:cubicBezTo>
                          <a:pt x="43191" y="1310"/>
                          <a:pt x="43200" y="1666"/>
                          <a:pt x="43200" y="2023"/>
                        </a:cubicBezTo>
                        <a:cubicBezTo>
                          <a:pt x="43200" y="13952"/>
                          <a:pt x="33529" y="23623"/>
                          <a:pt x="21600" y="23623"/>
                        </a:cubicBezTo>
                        <a:cubicBezTo>
                          <a:pt x="9670" y="23623"/>
                          <a:pt x="0" y="13952"/>
                          <a:pt x="0" y="2023"/>
                        </a:cubicBezTo>
                        <a:cubicBezTo>
                          <a:pt x="-1" y="1347"/>
                          <a:pt x="31" y="672"/>
                          <a:pt x="94" y="-1"/>
                        </a:cubicBezTo>
                      </a:path>
                      <a:path w="43200" h="23623" stroke="0">
                        <a:moveTo>
                          <a:pt x="43173" y="955"/>
                        </a:moveTo>
                        <a:cubicBezTo>
                          <a:pt x="43191" y="1310"/>
                          <a:pt x="43200" y="1666"/>
                          <a:pt x="43200" y="2023"/>
                        </a:cubicBezTo>
                        <a:cubicBezTo>
                          <a:pt x="43200" y="13952"/>
                          <a:pt x="33529" y="23623"/>
                          <a:pt x="21600" y="23623"/>
                        </a:cubicBezTo>
                        <a:cubicBezTo>
                          <a:pt x="9670" y="23623"/>
                          <a:pt x="0" y="13952"/>
                          <a:pt x="0" y="2023"/>
                        </a:cubicBezTo>
                        <a:cubicBezTo>
                          <a:pt x="-1" y="1347"/>
                          <a:pt x="31" y="672"/>
                          <a:pt x="94" y="-1"/>
                        </a:cubicBezTo>
                        <a:lnTo>
                          <a:pt x="21600" y="2023"/>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270" name="Arc 182"/>
                  <p:cNvSpPr/>
                  <p:nvPr/>
                </p:nvSpPr>
                <p:spPr>
                  <a:xfrm rot="1500000">
                    <a:off x="1718" y="2902"/>
                    <a:ext cx="89" cy="39"/>
                  </a:xfrm>
                  <a:custGeom>
                    <a:avLst/>
                    <a:gdLst>
                      <a:gd name="txL" fmla="*/ 0 w 42021"/>
                      <a:gd name="txT" fmla="*/ 0 h 21600"/>
                      <a:gd name="txR" fmla="*/ 42021 w 42021"/>
                      <a:gd name="txB" fmla="*/ 21600 h 21600"/>
                    </a:gdLst>
                    <a:ahLst/>
                    <a:cxnLst>
                      <a:cxn ang="0">
                        <a:pos x="0" y="0"/>
                      </a:cxn>
                      <a:cxn ang="0">
                        <a:pos x="0" y="0"/>
                      </a:cxn>
                      <a:cxn ang="0">
                        <a:pos x="0" y="0"/>
                      </a:cxn>
                    </a:cxnLst>
                    <a:rect l="txL" t="txT" r="txR" b="txB"/>
                    <a:pathLst>
                      <a:path w="42021" h="21600" fill="none">
                        <a:moveTo>
                          <a:pt x="42021" y="0"/>
                        </a:moveTo>
                        <a:cubicBezTo>
                          <a:pt x="42021" y="11929"/>
                          <a:pt x="32350" y="21600"/>
                          <a:pt x="20421" y="21600"/>
                        </a:cubicBezTo>
                        <a:cubicBezTo>
                          <a:pt x="11204" y="21600"/>
                          <a:pt x="3003" y="15752"/>
                          <a:pt x="0" y="7038"/>
                        </a:cubicBezTo>
                      </a:path>
                      <a:path w="42021" h="21600" stroke="0">
                        <a:moveTo>
                          <a:pt x="42021" y="0"/>
                        </a:moveTo>
                        <a:cubicBezTo>
                          <a:pt x="42021" y="11929"/>
                          <a:pt x="32350" y="21600"/>
                          <a:pt x="20421" y="21600"/>
                        </a:cubicBezTo>
                        <a:cubicBezTo>
                          <a:pt x="11204" y="21600"/>
                          <a:pt x="3003" y="15752"/>
                          <a:pt x="0" y="7038"/>
                        </a:cubicBezTo>
                        <a:lnTo>
                          <a:pt x="20421" y="0"/>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grpSp>
            <p:grpSp>
              <p:nvGrpSpPr>
                <p:cNvPr id="173258" name="Group 183"/>
                <p:cNvGrpSpPr/>
                <p:nvPr/>
              </p:nvGrpSpPr>
              <p:grpSpPr>
                <a:xfrm>
                  <a:off x="1775" y="2977"/>
                  <a:ext cx="123" cy="146"/>
                  <a:chOff x="1775" y="2977"/>
                  <a:chExt cx="123" cy="146"/>
                </a:xfrm>
              </p:grpSpPr>
              <p:sp>
                <p:nvSpPr>
                  <p:cNvPr id="173265" name="Arc 184"/>
                  <p:cNvSpPr/>
                  <p:nvPr/>
                </p:nvSpPr>
                <p:spPr>
                  <a:xfrm rot="10080000">
                    <a:off x="1853" y="2977"/>
                    <a:ext cx="45" cy="54"/>
                  </a:xfrm>
                  <a:custGeom>
                    <a:avLst/>
                    <a:gdLst>
                      <a:gd name="txL" fmla="*/ 0 w 22091"/>
                      <a:gd name="txT" fmla="*/ 0 h 42987"/>
                      <a:gd name="txR" fmla="*/ 22091 w 22091"/>
                      <a:gd name="txB" fmla="*/ 42987 h 42987"/>
                    </a:gdLst>
                    <a:ahLst/>
                    <a:cxnLst>
                      <a:cxn ang="0">
                        <a:pos x="0" y="0"/>
                      </a:cxn>
                      <a:cxn ang="0">
                        <a:pos x="0" y="0"/>
                      </a:cxn>
                      <a:cxn ang="0">
                        <a:pos x="0" y="0"/>
                      </a:cxn>
                    </a:cxnLst>
                    <a:rect l="txL" t="txT" r="txR" b="txB"/>
                    <a:pathLst>
                      <a:path w="22091" h="42987" fill="none">
                        <a:moveTo>
                          <a:pt x="-1" y="5"/>
                        </a:moveTo>
                        <a:cubicBezTo>
                          <a:pt x="163" y="1"/>
                          <a:pt x="327" y="-1"/>
                          <a:pt x="491" y="0"/>
                        </a:cubicBezTo>
                        <a:cubicBezTo>
                          <a:pt x="12420" y="0"/>
                          <a:pt x="22091" y="9670"/>
                          <a:pt x="22091" y="21600"/>
                        </a:cubicBezTo>
                        <a:cubicBezTo>
                          <a:pt x="22091" y="32359"/>
                          <a:pt x="14172" y="41477"/>
                          <a:pt x="3519" y="42986"/>
                        </a:cubicBezTo>
                      </a:path>
                      <a:path w="22091" h="42987" stroke="0">
                        <a:moveTo>
                          <a:pt x="-1" y="5"/>
                        </a:moveTo>
                        <a:cubicBezTo>
                          <a:pt x="163" y="1"/>
                          <a:pt x="327" y="-1"/>
                          <a:pt x="491" y="0"/>
                        </a:cubicBezTo>
                        <a:cubicBezTo>
                          <a:pt x="12420" y="0"/>
                          <a:pt x="22091" y="9670"/>
                          <a:pt x="22091" y="21600"/>
                        </a:cubicBezTo>
                        <a:cubicBezTo>
                          <a:pt x="22091" y="32359"/>
                          <a:pt x="14172" y="41477"/>
                          <a:pt x="3519" y="42986"/>
                        </a:cubicBezTo>
                        <a:lnTo>
                          <a:pt x="491" y="21600"/>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266" name="Arc 185"/>
                  <p:cNvSpPr/>
                  <p:nvPr/>
                </p:nvSpPr>
                <p:spPr>
                  <a:xfrm rot="7860000">
                    <a:off x="1821" y="3029"/>
                    <a:ext cx="79" cy="23"/>
                  </a:xfrm>
                  <a:custGeom>
                    <a:avLst/>
                    <a:gdLst>
                      <a:gd name="txL" fmla="*/ 0 w 43200"/>
                      <a:gd name="txT" fmla="*/ 0 h 23623"/>
                      <a:gd name="txR" fmla="*/ 43200 w 43200"/>
                      <a:gd name="txB" fmla="*/ 23623 h 23623"/>
                    </a:gdLst>
                    <a:ahLst/>
                    <a:cxnLst>
                      <a:cxn ang="0">
                        <a:pos x="0" y="0"/>
                      </a:cxn>
                      <a:cxn ang="0">
                        <a:pos x="0" y="0"/>
                      </a:cxn>
                      <a:cxn ang="0">
                        <a:pos x="0" y="0"/>
                      </a:cxn>
                    </a:cxnLst>
                    <a:rect l="txL" t="txT" r="txR" b="txB"/>
                    <a:pathLst>
                      <a:path w="43200" h="23623" fill="none">
                        <a:moveTo>
                          <a:pt x="43173" y="955"/>
                        </a:moveTo>
                        <a:cubicBezTo>
                          <a:pt x="43191" y="1310"/>
                          <a:pt x="43200" y="1666"/>
                          <a:pt x="43200" y="2023"/>
                        </a:cubicBezTo>
                        <a:cubicBezTo>
                          <a:pt x="43200" y="13952"/>
                          <a:pt x="33529" y="23623"/>
                          <a:pt x="21600" y="23623"/>
                        </a:cubicBezTo>
                        <a:cubicBezTo>
                          <a:pt x="9670" y="23623"/>
                          <a:pt x="0" y="13952"/>
                          <a:pt x="0" y="2023"/>
                        </a:cubicBezTo>
                        <a:cubicBezTo>
                          <a:pt x="-1" y="1347"/>
                          <a:pt x="31" y="672"/>
                          <a:pt x="94" y="-1"/>
                        </a:cubicBezTo>
                      </a:path>
                      <a:path w="43200" h="23623" stroke="0">
                        <a:moveTo>
                          <a:pt x="43173" y="955"/>
                        </a:moveTo>
                        <a:cubicBezTo>
                          <a:pt x="43191" y="1310"/>
                          <a:pt x="43200" y="1666"/>
                          <a:pt x="43200" y="2023"/>
                        </a:cubicBezTo>
                        <a:cubicBezTo>
                          <a:pt x="43200" y="13952"/>
                          <a:pt x="33529" y="23623"/>
                          <a:pt x="21600" y="23623"/>
                        </a:cubicBezTo>
                        <a:cubicBezTo>
                          <a:pt x="9670" y="23623"/>
                          <a:pt x="0" y="13952"/>
                          <a:pt x="0" y="2023"/>
                        </a:cubicBezTo>
                        <a:cubicBezTo>
                          <a:pt x="-1" y="1347"/>
                          <a:pt x="31" y="672"/>
                          <a:pt x="94" y="-1"/>
                        </a:cubicBezTo>
                        <a:lnTo>
                          <a:pt x="21600" y="2023"/>
                        </a:lnTo>
                        <a:close/>
                      </a:path>
                    </a:pathLst>
                  </a:custGeom>
                  <a:solidFill>
                    <a:schemeClr val="bg1"/>
                  </a:solidFill>
                  <a:ln w="25400" cap="rnd" cmpd="sng">
                    <a:solidFill>
                      <a:schemeClr val="tx1"/>
                    </a:solidFill>
                    <a:prstDash val="solid"/>
                    <a:round/>
                    <a:headEnd type="none" w="med" len="med"/>
                    <a:tailEnd type="none" w="med" len="med"/>
                  </a:ln>
                </p:spPr>
                <p:txBody>
                  <a:bodyPr rot="10800000" vert="eaVert"/>
                  <a:p>
                    <a:endParaRPr lang="zh-CN" altLang="en-US" dirty="0">
                      <a:latin typeface="Arial" panose="020B0604020202020204" pitchFamily="34" charset="0"/>
                      <a:ea typeface="宋体" panose="02010600030101010101" pitchFamily="2" charset="-122"/>
                    </a:endParaRPr>
                  </a:p>
                </p:txBody>
              </p:sp>
              <p:sp>
                <p:nvSpPr>
                  <p:cNvPr id="173267" name="Arc 186"/>
                  <p:cNvSpPr/>
                  <p:nvPr/>
                </p:nvSpPr>
                <p:spPr>
                  <a:xfrm rot="7860000">
                    <a:off x="1751" y="3059"/>
                    <a:ext cx="88" cy="40"/>
                  </a:xfrm>
                  <a:custGeom>
                    <a:avLst/>
                    <a:gdLst>
                      <a:gd name="txL" fmla="*/ 0 w 42231"/>
                      <a:gd name="txT" fmla="*/ 0 h 22735"/>
                      <a:gd name="txR" fmla="*/ 42231 w 42231"/>
                      <a:gd name="txB" fmla="*/ 22735 h 22735"/>
                    </a:gdLst>
                    <a:ahLst/>
                    <a:cxnLst>
                      <a:cxn ang="0">
                        <a:pos x="0" y="0"/>
                      </a:cxn>
                      <a:cxn ang="0">
                        <a:pos x="0" y="0"/>
                      </a:cxn>
                      <a:cxn ang="0">
                        <a:pos x="0" y="0"/>
                      </a:cxn>
                    </a:cxnLst>
                    <a:rect l="txL" t="txT" r="txR" b="txB"/>
                    <a:pathLst>
                      <a:path w="42231" h="22735" fill="none">
                        <a:moveTo>
                          <a:pt x="42230" y="7533"/>
                        </a:moveTo>
                        <a:cubicBezTo>
                          <a:pt x="39426" y="16573"/>
                          <a:pt x="31064" y="22734"/>
                          <a:pt x="21600" y="22735"/>
                        </a:cubicBezTo>
                        <a:cubicBezTo>
                          <a:pt x="9670" y="22735"/>
                          <a:pt x="0" y="13064"/>
                          <a:pt x="0" y="1135"/>
                        </a:cubicBezTo>
                        <a:cubicBezTo>
                          <a:pt x="-1" y="756"/>
                          <a:pt x="9" y="378"/>
                          <a:pt x="29" y="-1"/>
                        </a:cubicBezTo>
                      </a:path>
                      <a:path w="42231" h="22735" stroke="0">
                        <a:moveTo>
                          <a:pt x="42230" y="7533"/>
                        </a:moveTo>
                        <a:cubicBezTo>
                          <a:pt x="39426" y="16573"/>
                          <a:pt x="31064" y="22734"/>
                          <a:pt x="21600" y="22735"/>
                        </a:cubicBezTo>
                        <a:cubicBezTo>
                          <a:pt x="9670" y="22735"/>
                          <a:pt x="0" y="13064"/>
                          <a:pt x="0" y="1135"/>
                        </a:cubicBezTo>
                        <a:cubicBezTo>
                          <a:pt x="-1" y="756"/>
                          <a:pt x="9" y="378"/>
                          <a:pt x="29" y="-1"/>
                        </a:cubicBezTo>
                        <a:lnTo>
                          <a:pt x="21600" y="1135"/>
                        </a:lnTo>
                        <a:close/>
                      </a:path>
                    </a:pathLst>
                  </a:custGeom>
                  <a:solidFill>
                    <a:schemeClr val="bg1"/>
                  </a:solidFill>
                  <a:ln w="25400" cap="rnd" cmpd="sng">
                    <a:solidFill>
                      <a:schemeClr val="tx1"/>
                    </a:solidFill>
                    <a:prstDash val="solid"/>
                    <a:round/>
                    <a:headEnd type="none" w="med" len="med"/>
                    <a:tailEnd type="none" w="med" len="med"/>
                  </a:ln>
                </p:spPr>
                <p:txBody>
                  <a:bodyPr rot="10800000" vert="eaVert"/>
                  <a:p>
                    <a:endParaRPr lang="zh-CN" altLang="en-US" dirty="0">
                      <a:latin typeface="Arial" panose="020B0604020202020204" pitchFamily="34" charset="0"/>
                      <a:ea typeface="宋体" panose="02010600030101010101" pitchFamily="2" charset="-122"/>
                    </a:endParaRPr>
                  </a:p>
                </p:txBody>
              </p:sp>
            </p:grpSp>
            <p:sp>
              <p:nvSpPr>
                <p:cNvPr id="173259" name="Arc 187"/>
                <p:cNvSpPr/>
                <p:nvPr/>
              </p:nvSpPr>
              <p:spPr>
                <a:xfrm rot="-720000">
                  <a:off x="1298" y="3058"/>
                  <a:ext cx="44" cy="47"/>
                </a:xfrm>
                <a:custGeom>
                  <a:avLst/>
                  <a:gdLst>
                    <a:gd name="txL" fmla="*/ 0 w 21600"/>
                    <a:gd name="txT" fmla="*/ 0 h 40372"/>
                    <a:gd name="txR" fmla="*/ 21600 w 21600"/>
                    <a:gd name="txB" fmla="*/ 40372 h 40372"/>
                  </a:gdLst>
                  <a:ahLst/>
                  <a:cxnLst>
                    <a:cxn ang="0">
                      <a:pos x="0" y="0"/>
                    </a:cxn>
                    <a:cxn ang="0">
                      <a:pos x="0" y="0"/>
                    </a:cxn>
                    <a:cxn ang="0">
                      <a:pos x="0" y="0"/>
                    </a:cxn>
                  </a:cxnLst>
                  <a:rect l="txL" t="txT" r="txR" b="txB"/>
                  <a:pathLst>
                    <a:path w="21600" h="40372" fill="none">
                      <a:moveTo>
                        <a:pt x="10298" y="-1"/>
                      </a:moveTo>
                      <a:cubicBezTo>
                        <a:pt x="17262" y="3777"/>
                        <a:pt x="21600" y="11064"/>
                        <a:pt x="21600" y="18987"/>
                      </a:cubicBezTo>
                      <a:cubicBezTo>
                        <a:pt x="21600" y="29742"/>
                        <a:pt x="13686" y="38859"/>
                        <a:pt x="3038" y="40372"/>
                      </a:cubicBezTo>
                    </a:path>
                    <a:path w="21600" h="40372" stroke="0">
                      <a:moveTo>
                        <a:pt x="10298" y="-1"/>
                      </a:moveTo>
                      <a:cubicBezTo>
                        <a:pt x="17262" y="3777"/>
                        <a:pt x="21600" y="11064"/>
                        <a:pt x="21600" y="18987"/>
                      </a:cubicBezTo>
                      <a:cubicBezTo>
                        <a:pt x="21600" y="29742"/>
                        <a:pt x="13686" y="38859"/>
                        <a:pt x="3038" y="40372"/>
                      </a:cubicBezTo>
                      <a:lnTo>
                        <a:pt x="0" y="18987"/>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260" name="Arc 188"/>
                <p:cNvSpPr/>
                <p:nvPr/>
              </p:nvSpPr>
              <p:spPr>
                <a:xfrm rot="-2940000">
                  <a:off x="1301" y="3032"/>
                  <a:ext cx="79" cy="23"/>
                </a:xfrm>
                <a:custGeom>
                  <a:avLst/>
                  <a:gdLst>
                    <a:gd name="txL" fmla="*/ 0 w 43200"/>
                    <a:gd name="txT" fmla="*/ 0 h 23623"/>
                    <a:gd name="txR" fmla="*/ 43200 w 43200"/>
                    <a:gd name="txB" fmla="*/ 23623 h 23623"/>
                  </a:gdLst>
                  <a:ahLst/>
                  <a:cxnLst>
                    <a:cxn ang="0">
                      <a:pos x="0" y="0"/>
                    </a:cxn>
                    <a:cxn ang="0">
                      <a:pos x="0" y="0"/>
                    </a:cxn>
                    <a:cxn ang="0">
                      <a:pos x="0" y="0"/>
                    </a:cxn>
                  </a:cxnLst>
                  <a:rect l="txL" t="txT" r="txR" b="txB"/>
                  <a:pathLst>
                    <a:path w="43200" h="23623" fill="none">
                      <a:moveTo>
                        <a:pt x="43200" y="2023"/>
                      </a:moveTo>
                      <a:cubicBezTo>
                        <a:pt x="43200" y="13952"/>
                        <a:pt x="33529" y="23623"/>
                        <a:pt x="21600" y="23623"/>
                      </a:cubicBezTo>
                      <a:cubicBezTo>
                        <a:pt x="9670" y="23623"/>
                        <a:pt x="0" y="13952"/>
                        <a:pt x="0" y="2023"/>
                      </a:cubicBezTo>
                      <a:cubicBezTo>
                        <a:pt x="-1" y="1347"/>
                        <a:pt x="31" y="672"/>
                        <a:pt x="94" y="-1"/>
                      </a:cubicBezTo>
                    </a:path>
                    <a:path w="43200" h="23623" stroke="0">
                      <a:moveTo>
                        <a:pt x="43200" y="2023"/>
                      </a:moveTo>
                      <a:cubicBezTo>
                        <a:pt x="43200" y="13952"/>
                        <a:pt x="33529" y="23623"/>
                        <a:pt x="21600" y="23623"/>
                      </a:cubicBezTo>
                      <a:cubicBezTo>
                        <a:pt x="9670" y="23623"/>
                        <a:pt x="0" y="13952"/>
                        <a:pt x="0" y="2023"/>
                      </a:cubicBezTo>
                      <a:cubicBezTo>
                        <a:pt x="-1" y="1347"/>
                        <a:pt x="31" y="672"/>
                        <a:pt x="94" y="-1"/>
                      </a:cubicBezTo>
                      <a:lnTo>
                        <a:pt x="21600" y="2023"/>
                      </a:lnTo>
                      <a:close/>
                    </a:path>
                  </a:pathLst>
                </a:custGeom>
                <a:solidFill>
                  <a:schemeClr val="bg1"/>
                </a:solidFill>
                <a:ln w="25400" cap="rnd" cmpd="sng">
                  <a:solidFill>
                    <a:schemeClr val="tx1"/>
                  </a:solidFill>
                  <a:prstDash val="solid"/>
                  <a:round/>
                  <a:headEnd type="none" w="med" len="med"/>
                  <a:tailEnd type="none" w="med" len="med"/>
                </a:ln>
              </p:spPr>
              <p:txBody>
                <a:bodyPr rot="0" vert="eaVert"/>
                <a:p>
                  <a:endParaRPr lang="zh-CN" altLang="en-US" dirty="0">
                    <a:latin typeface="Arial" panose="020B0604020202020204" pitchFamily="34" charset="0"/>
                    <a:ea typeface="宋体" panose="02010600030101010101" pitchFamily="2" charset="-122"/>
                  </a:endParaRPr>
                </a:p>
              </p:txBody>
            </p:sp>
            <p:sp>
              <p:nvSpPr>
                <p:cNvPr id="173261" name="Arc 189"/>
                <p:cNvSpPr/>
                <p:nvPr/>
              </p:nvSpPr>
              <p:spPr>
                <a:xfrm rot="-2940000">
                  <a:off x="1356" y="2986"/>
                  <a:ext cx="86" cy="39"/>
                </a:xfrm>
                <a:custGeom>
                  <a:avLst/>
                  <a:gdLst>
                    <a:gd name="txL" fmla="*/ 0 w 41912"/>
                    <a:gd name="txT" fmla="*/ 0 h 21600"/>
                    <a:gd name="txR" fmla="*/ 41912 w 41912"/>
                    <a:gd name="txB" fmla="*/ 21600 h 21600"/>
                  </a:gdLst>
                  <a:ahLst/>
                  <a:cxnLst>
                    <a:cxn ang="0">
                      <a:pos x="0" y="0"/>
                    </a:cxn>
                    <a:cxn ang="0">
                      <a:pos x="0" y="0"/>
                    </a:cxn>
                    <a:cxn ang="0">
                      <a:pos x="0" y="0"/>
                    </a:cxn>
                  </a:cxnLst>
                  <a:rect l="txL" t="txT" r="txR" b="txB"/>
                  <a:pathLst>
                    <a:path w="41912" h="21600" fill="none">
                      <a:moveTo>
                        <a:pt x="41911" y="7347"/>
                      </a:moveTo>
                      <a:cubicBezTo>
                        <a:pt x="38817" y="15901"/>
                        <a:pt x="30696" y="21599"/>
                        <a:pt x="21600" y="21600"/>
                      </a:cubicBezTo>
                      <a:cubicBezTo>
                        <a:pt x="9670" y="21600"/>
                        <a:pt x="0" y="11929"/>
                        <a:pt x="0" y="0"/>
                      </a:cubicBezTo>
                    </a:path>
                    <a:path w="41912" h="21600" stroke="0">
                      <a:moveTo>
                        <a:pt x="41911" y="7347"/>
                      </a:moveTo>
                      <a:cubicBezTo>
                        <a:pt x="38817" y="15901"/>
                        <a:pt x="30696" y="21599"/>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rot="0" vert="eaVert"/>
                <a:p>
                  <a:endParaRPr lang="zh-CN" altLang="en-US" dirty="0">
                    <a:latin typeface="Arial" panose="020B0604020202020204" pitchFamily="34" charset="0"/>
                    <a:ea typeface="宋体" panose="02010600030101010101" pitchFamily="2" charset="-122"/>
                  </a:endParaRPr>
                </a:p>
              </p:txBody>
            </p:sp>
            <p:sp>
              <p:nvSpPr>
                <p:cNvPr id="173262" name="Arc 190"/>
                <p:cNvSpPr/>
                <p:nvPr/>
              </p:nvSpPr>
              <p:spPr>
                <a:xfrm rot="10080000">
                  <a:off x="1311" y="3099"/>
                  <a:ext cx="43" cy="50"/>
                </a:xfrm>
                <a:custGeom>
                  <a:avLst/>
                  <a:gdLst>
                    <a:gd name="txL" fmla="*/ 0 w 21600"/>
                    <a:gd name="txT" fmla="*/ 0 h 42799"/>
                    <a:gd name="txR" fmla="*/ 21600 w 21600"/>
                    <a:gd name="txB" fmla="*/ 42799 h 42799"/>
                  </a:gdLst>
                  <a:ahLst/>
                  <a:cxnLst>
                    <a:cxn ang="0">
                      <a:pos x="0" y="0"/>
                    </a:cxn>
                    <a:cxn ang="0">
                      <a:pos x="0" y="0"/>
                    </a:cxn>
                    <a:cxn ang="0">
                      <a:pos x="0" y="0"/>
                    </a:cxn>
                  </a:cxnLst>
                  <a:rect l="txL" t="txT" r="txR" b="txB"/>
                  <a:pathLst>
                    <a:path w="21600" h="42799" fill="none">
                      <a:moveTo>
                        <a:pt x="17489" y="42799"/>
                      </a:moveTo>
                      <a:cubicBezTo>
                        <a:pt x="7334" y="40830"/>
                        <a:pt x="0" y="31938"/>
                        <a:pt x="0" y="21594"/>
                      </a:cubicBezTo>
                      <a:cubicBezTo>
                        <a:pt x="-1" y="9860"/>
                        <a:pt x="9367" y="272"/>
                        <a:pt x="21097" y="-1"/>
                      </a:cubicBezTo>
                    </a:path>
                    <a:path w="21600" h="42799" stroke="0">
                      <a:moveTo>
                        <a:pt x="17489" y="42799"/>
                      </a:moveTo>
                      <a:cubicBezTo>
                        <a:pt x="7334" y="40830"/>
                        <a:pt x="0" y="31938"/>
                        <a:pt x="0" y="21594"/>
                      </a:cubicBezTo>
                      <a:cubicBezTo>
                        <a:pt x="-1" y="9860"/>
                        <a:pt x="9367" y="272"/>
                        <a:pt x="21097" y="-1"/>
                      </a:cubicBezTo>
                      <a:lnTo>
                        <a:pt x="21600" y="21594"/>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263" name="Arc 191"/>
                <p:cNvSpPr/>
                <p:nvPr/>
              </p:nvSpPr>
              <p:spPr>
                <a:xfrm rot="-9300000">
                  <a:off x="1323" y="3138"/>
                  <a:ext cx="78" cy="20"/>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264" name="Arc 192"/>
                <p:cNvSpPr/>
                <p:nvPr/>
              </p:nvSpPr>
              <p:spPr>
                <a:xfrm rot="-9300000">
                  <a:off x="1389" y="3137"/>
                  <a:ext cx="86" cy="38"/>
                </a:xfrm>
                <a:custGeom>
                  <a:avLst/>
                  <a:gdLst>
                    <a:gd name="txL" fmla="*/ 0 w 42419"/>
                    <a:gd name="txT" fmla="*/ 0 h 22197"/>
                    <a:gd name="txR" fmla="*/ 42419 w 42419"/>
                    <a:gd name="txB" fmla="*/ 22197 h 22197"/>
                  </a:gdLst>
                  <a:ahLst/>
                  <a:cxnLst>
                    <a:cxn ang="0">
                      <a:pos x="0" y="0"/>
                    </a:cxn>
                    <a:cxn ang="0">
                      <a:pos x="0" y="0"/>
                    </a:cxn>
                    <a:cxn ang="0">
                      <a:pos x="0" y="0"/>
                    </a:cxn>
                  </a:cxnLst>
                  <a:rect l="txL" t="txT" r="txR" b="txB"/>
                  <a:pathLst>
                    <a:path w="42419" h="22197" fill="none">
                      <a:moveTo>
                        <a:pt x="42410" y="0"/>
                      </a:moveTo>
                      <a:cubicBezTo>
                        <a:pt x="42416" y="198"/>
                        <a:pt x="42419" y="397"/>
                        <a:pt x="42419" y="597"/>
                      </a:cubicBezTo>
                      <a:cubicBezTo>
                        <a:pt x="42419" y="12526"/>
                        <a:pt x="32748" y="22197"/>
                        <a:pt x="20819" y="22197"/>
                      </a:cubicBezTo>
                      <a:cubicBezTo>
                        <a:pt x="11106" y="22197"/>
                        <a:pt x="2588" y="15714"/>
                        <a:pt x="0" y="6353"/>
                      </a:cubicBezTo>
                    </a:path>
                    <a:path w="42419" h="22197" stroke="0">
                      <a:moveTo>
                        <a:pt x="42410" y="0"/>
                      </a:moveTo>
                      <a:cubicBezTo>
                        <a:pt x="42416" y="198"/>
                        <a:pt x="42419" y="397"/>
                        <a:pt x="42419" y="597"/>
                      </a:cubicBezTo>
                      <a:cubicBezTo>
                        <a:pt x="42419" y="12526"/>
                        <a:pt x="32748" y="22197"/>
                        <a:pt x="20819" y="22197"/>
                      </a:cubicBezTo>
                      <a:cubicBezTo>
                        <a:pt x="11106" y="22197"/>
                        <a:pt x="2588" y="15714"/>
                        <a:pt x="0" y="6353"/>
                      </a:cubicBezTo>
                      <a:lnTo>
                        <a:pt x="20819" y="597"/>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grpSp>
        </p:grpSp>
      </p:grpSp>
      <p:grpSp>
        <p:nvGrpSpPr>
          <p:cNvPr id="173056" name="Group 193"/>
          <p:cNvGrpSpPr/>
          <p:nvPr/>
        </p:nvGrpSpPr>
        <p:grpSpPr>
          <a:xfrm>
            <a:off x="3751263" y="4629150"/>
            <a:ext cx="814387" cy="479425"/>
            <a:chOff x="2110" y="3411"/>
            <a:chExt cx="474" cy="344"/>
          </a:xfrm>
        </p:grpSpPr>
        <p:sp>
          <p:nvSpPr>
            <p:cNvPr id="173218" name="Freeform 194"/>
            <p:cNvSpPr/>
            <p:nvPr/>
          </p:nvSpPr>
          <p:spPr>
            <a:xfrm>
              <a:off x="2125" y="3436"/>
              <a:ext cx="440" cy="303"/>
            </a:xfrm>
            <a:custGeom>
              <a:avLst/>
              <a:gdLst>
                <a:gd name="txL" fmla="*/ 0 w 440"/>
                <a:gd name="txT" fmla="*/ 0 h 303"/>
                <a:gd name="txR" fmla="*/ 440 w 440"/>
                <a:gd name="txB" fmla="*/ 303 h 303"/>
              </a:gdLst>
              <a:ahLst/>
              <a:cxnLst>
                <a:cxn ang="0">
                  <a:pos x="27" y="97"/>
                </a:cxn>
                <a:cxn ang="0">
                  <a:pos x="41" y="90"/>
                </a:cxn>
                <a:cxn ang="0">
                  <a:pos x="62" y="91"/>
                </a:cxn>
                <a:cxn ang="0">
                  <a:pos x="78" y="73"/>
                </a:cxn>
                <a:cxn ang="0">
                  <a:pos x="79" y="46"/>
                </a:cxn>
                <a:cxn ang="0">
                  <a:pos x="99" y="50"/>
                </a:cxn>
                <a:cxn ang="0">
                  <a:pos x="117" y="40"/>
                </a:cxn>
                <a:cxn ang="0">
                  <a:pos x="132" y="40"/>
                </a:cxn>
                <a:cxn ang="0">
                  <a:pos x="153" y="49"/>
                </a:cxn>
                <a:cxn ang="0">
                  <a:pos x="172" y="41"/>
                </a:cxn>
                <a:cxn ang="0">
                  <a:pos x="183" y="19"/>
                </a:cxn>
                <a:cxn ang="0">
                  <a:pos x="201" y="28"/>
                </a:cxn>
                <a:cxn ang="0">
                  <a:pos x="220" y="19"/>
                </a:cxn>
                <a:cxn ang="0">
                  <a:pos x="234" y="22"/>
                </a:cxn>
                <a:cxn ang="0">
                  <a:pos x="255" y="24"/>
                </a:cxn>
                <a:cxn ang="0">
                  <a:pos x="265" y="2"/>
                </a:cxn>
                <a:cxn ang="0">
                  <a:pos x="283" y="12"/>
                </a:cxn>
                <a:cxn ang="0">
                  <a:pos x="303" y="9"/>
                </a:cxn>
                <a:cxn ang="0">
                  <a:pos x="318" y="15"/>
                </a:cxn>
                <a:cxn ang="0">
                  <a:pos x="339" y="27"/>
                </a:cxn>
                <a:cxn ang="0">
                  <a:pos x="359" y="22"/>
                </a:cxn>
                <a:cxn ang="0">
                  <a:pos x="375" y="19"/>
                </a:cxn>
                <a:cxn ang="0">
                  <a:pos x="391" y="37"/>
                </a:cxn>
                <a:cxn ang="0">
                  <a:pos x="412" y="41"/>
                </a:cxn>
                <a:cxn ang="0">
                  <a:pos x="408" y="64"/>
                </a:cxn>
                <a:cxn ang="0">
                  <a:pos x="415" y="89"/>
                </a:cxn>
                <a:cxn ang="0">
                  <a:pos x="437" y="104"/>
                </a:cxn>
                <a:cxn ang="0">
                  <a:pos x="425" y="124"/>
                </a:cxn>
                <a:cxn ang="0">
                  <a:pos x="428" y="151"/>
                </a:cxn>
                <a:cxn ang="0">
                  <a:pos x="435" y="170"/>
                </a:cxn>
                <a:cxn ang="0">
                  <a:pos x="417" y="184"/>
                </a:cxn>
                <a:cxn ang="0">
                  <a:pos x="412" y="211"/>
                </a:cxn>
                <a:cxn ang="0">
                  <a:pos x="406" y="216"/>
                </a:cxn>
                <a:cxn ang="0">
                  <a:pos x="385" y="214"/>
                </a:cxn>
                <a:cxn ang="0">
                  <a:pos x="367" y="221"/>
                </a:cxn>
                <a:cxn ang="0">
                  <a:pos x="361" y="248"/>
                </a:cxn>
                <a:cxn ang="0">
                  <a:pos x="357" y="254"/>
                </a:cxn>
                <a:cxn ang="0">
                  <a:pos x="336" y="252"/>
                </a:cxn>
                <a:cxn ang="0">
                  <a:pos x="323" y="269"/>
                </a:cxn>
                <a:cxn ang="0">
                  <a:pos x="304" y="259"/>
                </a:cxn>
                <a:cxn ang="0">
                  <a:pos x="283" y="254"/>
                </a:cxn>
                <a:cxn ang="0">
                  <a:pos x="271" y="277"/>
                </a:cxn>
                <a:cxn ang="0">
                  <a:pos x="252" y="268"/>
                </a:cxn>
                <a:cxn ang="0">
                  <a:pos x="237" y="283"/>
                </a:cxn>
                <a:cxn ang="0">
                  <a:pos x="218" y="266"/>
                </a:cxn>
                <a:cxn ang="0">
                  <a:pos x="198" y="265"/>
                </a:cxn>
                <a:cxn ang="0">
                  <a:pos x="184" y="284"/>
                </a:cxn>
                <a:cxn ang="0">
                  <a:pos x="173" y="293"/>
                </a:cxn>
                <a:cxn ang="0">
                  <a:pos x="154" y="278"/>
                </a:cxn>
                <a:cxn ang="0">
                  <a:pos x="136" y="289"/>
                </a:cxn>
                <a:cxn ang="0">
                  <a:pos x="123" y="295"/>
                </a:cxn>
                <a:cxn ang="0">
                  <a:pos x="110" y="272"/>
                </a:cxn>
                <a:cxn ang="0">
                  <a:pos x="89" y="270"/>
                </a:cxn>
                <a:cxn ang="0">
                  <a:pos x="72" y="285"/>
                </a:cxn>
                <a:cxn ang="0">
                  <a:pos x="54" y="273"/>
                </a:cxn>
                <a:cxn ang="0">
                  <a:pos x="34" y="255"/>
                </a:cxn>
                <a:cxn ang="0">
                  <a:pos x="23" y="246"/>
                </a:cxn>
                <a:cxn ang="0">
                  <a:pos x="23" y="221"/>
                </a:cxn>
                <a:cxn ang="0">
                  <a:pos x="8" y="200"/>
                </a:cxn>
                <a:cxn ang="0">
                  <a:pos x="12" y="182"/>
                </a:cxn>
                <a:cxn ang="0">
                  <a:pos x="11" y="157"/>
                </a:cxn>
                <a:cxn ang="0">
                  <a:pos x="0" y="136"/>
                </a:cxn>
              </a:cxnLst>
              <a:rect l="txL" t="txT" r="txR" b="txB"/>
              <a:pathLst>
                <a:path w="440" h="303">
                  <a:moveTo>
                    <a:pt x="8" y="131"/>
                  </a:moveTo>
                  <a:lnTo>
                    <a:pt x="11" y="128"/>
                  </a:lnTo>
                  <a:lnTo>
                    <a:pt x="12" y="127"/>
                  </a:lnTo>
                  <a:lnTo>
                    <a:pt x="14" y="126"/>
                  </a:lnTo>
                  <a:lnTo>
                    <a:pt x="25" y="110"/>
                  </a:lnTo>
                  <a:lnTo>
                    <a:pt x="26" y="107"/>
                  </a:lnTo>
                  <a:lnTo>
                    <a:pt x="27" y="105"/>
                  </a:lnTo>
                  <a:lnTo>
                    <a:pt x="27" y="102"/>
                  </a:lnTo>
                  <a:lnTo>
                    <a:pt x="27" y="100"/>
                  </a:lnTo>
                  <a:lnTo>
                    <a:pt x="27" y="97"/>
                  </a:lnTo>
                  <a:lnTo>
                    <a:pt x="27" y="94"/>
                  </a:lnTo>
                  <a:lnTo>
                    <a:pt x="28" y="92"/>
                  </a:lnTo>
                  <a:lnTo>
                    <a:pt x="28" y="89"/>
                  </a:lnTo>
                  <a:lnTo>
                    <a:pt x="29" y="86"/>
                  </a:lnTo>
                  <a:lnTo>
                    <a:pt x="31" y="85"/>
                  </a:lnTo>
                  <a:lnTo>
                    <a:pt x="33" y="87"/>
                  </a:lnTo>
                  <a:lnTo>
                    <a:pt x="35" y="88"/>
                  </a:lnTo>
                  <a:lnTo>
                    <a:pt x="37" y="89"/>
                  </a:lnTo>
                  <a:lnTo>
                    <a:pt x="39" y="89"/>
                  </a:lnTo>
                  <a:lnTo>
                    <a:pt x="41" y="90"/>
                  </a:lnTo>
                  <a:lnTo>
                    <a:pt x="43" y="90"/>
                  </a:lnTo>
                  <a:lnTo>
                    <a:pt x="45" y="91"/>
                  </a:lnTo>
                  <a:lnTo>
                    <a:pt x="47" y="90"/>
                  </a:lnTo>
                  <a:lnTo>
                    <a:pt x="50" y="91"/>
                  </a:lnTo>
                  <a:lnTo>
                    <a:pt x="52" y="92"/>
                  </a:lnTo>
                  <a:lnTo>
                    <a:pt x="54" y="93"/>
                  </a:lnTo>
                  <a:lnTo>
                    <a:pt x="56" y="93"/>
                  </a:lnTo>
                  <a:lnTo>
                    <a:pt x="58" y="93"/>
                  </a:lnTo>
                  <a:lnTo>
                    <a:pt x="60" y="92"/>
                  </a:lnTo>
                  <a:lnTo>
                    <a:pt x="62" y="91"/>
                  </a:lnTo>
                  <a:lnTo>
                    <a:pt x="64" y="91"/>
                  </a:lnTo>
                  <a:lnTo>
                    <a:pt x="66" y="89"/>
                  </a:lnTo>
                  <a:lnTo>
                    <a:pt x="67" y="88"/>
                  </a:lnTo>
                  <a:lnTo>
                    <a:pt x="69" y="86"/>
                  </a:lnTo>
                  <a:lnTo>
                    <a:pt x="71" y="84"/>
                  </a:lnTo>
                  <a:lnTo>
                    <a:pt x="72" y="81"/>
                  </a:lnTo>
                  <a:lnTo>
                    <a:pt x="74" y="80"/>
                  </a:lnTo>
                  <a:lnTo>
                    <a:pt x="76" y="78"/>
                  </a:lnTo>
                  <a:lnTo>
                    <a:pt x="76" y="75"/>
                  </a:lnTo>
                  <a:lnTo>
                    <a:pt x="78" y="73"/>
                  </a:lnTo>
                  <a:lnTo>
                    <a:pt x="79" y="70"/>
                  </a:lnTo>
                  <a:lnTo>
                    <a:pt x="80" y="67"/>
                  </a:lnTo>
                  <a:lnTo>
                    <a:pt x="80" y="65"/>
                  </a:lnTo>
                  <a:lnTo>
                    <a:pt x="79" y="62"/>
                  </a:lnTo>
                  <a:lnTo>
                    <a:pt x="78" y="60"/>
                  </a:lnTo>
                  <a:lnTo>
                    <a:pt x="78" y="57"/>
                  </a:lnTo>
                  <a:lnTo>
                    <a:pt x="78" y="55"/>
                  </a:lnTo>
                  <a:lnTo>
                    <a:pt x="79" y="52"/>
                  </a:lnTo>
                  <a:lnTo>
                    <a:pt x="79" y="49"/>
                  </a:lnTo>
                  <a:lnTo>
                    <a:pt x="79" y="46"/>
                  </a:lnTo>
                  <a:lnTo>
                    <a:pt x="79" y="44"/>
                  </a:lnTo>
                  <a:lnTo>
                    <a:pt x="82" y="45"/>
                  </a:lnTo>
                  <a:lnTo>
                    <a:pt x="84" y="46"/>
                  </a:lnTo>
                  <a:lnTo>
                    <a:pt x="86" y="49"/>
                  </a:lnTo>
                  <a:lnTo>
                    <a:pt x="89" y="50"/>
                  </a:lnTo>
                  <a:lnTo>
                    <a:pt x="91" y="50"/>
                  </a:lnTo>
                  <a:lnTo>
                    <a:pt x="93" y="50"/>
                  </a:lnTo>
                  <a:lnTo>
                    <a:pt x="95" y="50"/>
                  </a:lnTo>
                  <a:lnTo>
                    <a:pt x="97" y="50"/>
                  </a:lnTo>
                  <a:lnTo>
                    <a:pt x="99" y="50"/>
                  </a:lnTo>
                  <a:lnTo>
                    <a:pt x="101" y="49"/>
                  </a:lnTo>
                  <a:lnTo>
                    <a:pt x="103" y="50"/>
                  </a:lnTo>
                  <a:lnTo>
                    <a:pt x="105" y="50"/>
                  </a:lnTo>
                  <a:lnTo>
                    <a:pt x="107" y="50"/>
                  </a:lnTo>
                  <a:lnTo>
                    <a:pt x="109" y="49"/>
                  </a:lnTo>
                  <a:lnTo>
                    <a:pt x="111" y="47"/>
                  </a:lnTo>
                  <a:lnTo>
                    <a:pt x="112" y="45"/>
                  </a:lnTo>
                  <a:lnTo>
                    <a:pt x="114" y="44"/>
                  </a:lnTo>
                  <a:lnTo>
                    <a:pt x="116" y="43"/>
                  </a:lnTo>
                  <a:lnTo>
                    <a:pt x="117" y="40"/>
                  </a:lnTo>
                  <a:lnTo>
                    <a:pt x="118" y="38"/>
                  </a:lnTo>
                  <a:lnTo>
                    <a:pt x="120" y="35"/>
                  </a:lnTo>
                  <a:lnTo>
                    <a:pt x="121" y="33"/>
                  </a:lnTo>
                  <a:lnTo>
                    <a:pt x="123" y="31"/>
                  </a:lnTo>
                  <a:lnTo>
                    <a:pt x="125" y="30"/>
                  </a:lnTo>
                  <a:lnTo>
                    <a:pt x="127" y="32"/>
                  </a:lnTo>
                  <a:lnTo>
                    <a:pt x="126" y="35"/>
                  </a:lnTo>
                  <a:lnTo>
                    <a:pt x="128" y="37"/>
                  </a:lnTo>
                  <a:lnTo>
                    <a:pt x="130" y="38"/>
                  </a:lnTo>
                  <a:lnTo>
                    <a:pt x="132" y="40"/>
                  </a:lnTo>
                  <a:lnTo>
                    <a:pt x="135" y="42"/>
                  </a:lnTo>
                  <a:lnTo>
                    <a:pt x="136" y="44"/>
                  </a:lnTo>
                  <a:lnTo>
                    <a:pt x="139" y="45"/>
                  </a:lnTo>
                  <a:lnTo>
                    <a:pt x="141" y="45"/>
                  </a:lnTo>
                  <a:lnTo>
                    <a:pt x="142" y="47"/>
                  </a:lnTo>
                  <a:lnTo>
                    <a:pt x="144" y="47"/>
                  </a:lnTo>
                  <a:lnTo>
                    <a:pt x="147" y="48"/>
                  </a:lnTo>
                  <a:lnTo>
                    <a:pt x="149" y="49"/>
                  </a:lnTo>
                  <a:lnTo>
                    <a:pt x="151" y="49"/>
                  </a:lnTo>
                  <a:lnTo>
                    <a:pt x="153" y="49"/>
                  </a:lnTo>
                  <a:lnTo>
                    <a:pt x="155" y="49"/>
                  </a:lnTo>
                  <a:lnTo>
                    <a:pt x="158" y="49"/>
                  </a:lnTo>
                  <a:lnTo>
                    <a:pt x="160" y="47"/>
                  </a:lnTo>
                  <a:lnTo>
                    <a:pt x="161" y="47"/>
                  </a:lnTo>
                  <a:lnTo>
                    <a:pt x="163" y="47"/>
                  </a:lnTo>
                  <a:lnTo>
                    <a:pt x="165" y="46"/>
                  </a:lnTo>
                  <a:lnTo>
                    <a:pt x="167" y="45"/>
                  </a:lnTo>
                  <a:lnTo>
                    <a:pt x="169" y="44"/>
                  </a:lnTo>
                  <a:lnTo>
                    <a:pt x="171" y="42"/>
                  </a:lnTo>
                  <a:lnTo>
                    <a:pt x="172" y="41"/>
                  </a:lnTo>
                  <a:lnTo>
                    <a:pt x="174" y="38"/>
                  </a:lnTo>
                  <a:lnTo>
                    <a:pt x="175" y="36"/>
                  </a:lnTo>
                  <a:lnTo>
                    <a:pt x="177" y="34"/>
                  </a:lnTo>
                  <a:lnTo>
                    <a:pt x="177" y="31"/>
                  </a:lnTo>
                  <a:lnTo>
                    <a:pt x="178" y="28"/>
                  </a:lnTo>
                  <a:lnTo>
                    <a:pt x="180" y="25"/>
                  </a:lnTo>
                  <a:lnTo>
                    <a:pt x="180" y="22"/>
                  </a:lnTo>
                  <a:lnTo>
                    <a:pt x="181" y="20"/>
                  </a:lnTo>
                  <a:lnTo>
                    <a:pt x="181" y="17"/>
                  </a:lnTo>
                  <a:lnTo>
                    <a:pt x="183" y="19"/>
                  </a:lnTo>
                  <a:lnTo>
                    <a:pt x="184" y="22"/>
                  </a:lnTo>
                  <a:lnTo>
                    <a:pt x="185" y="24"/>
                  </a:lnTo>
                  <a:lnTo>
                    <a:pt x="187" y="26"/>
                  </a:lnTo>
                  <a:lnTo>
                    <a:pt x="189" y="26"/>
                  </a:lnTo>
                  <a:lnTo>
                    <a:pt x="191" y="26"/>
                  </a:lnTo>
                  <a:lnTo>
                    <a:pt x="193" y="27"/>
                  </a:lnTo>
                  <a:lnTo>
                    <a:pt x="195" y="27"/>
                  </a:lnTo>
                  <a:lnTo>
                    <a:pt x="197" y="28"/>
                  </a:lnTo>
                  <a:lnTo>
                    <a:pt x="199" y="27"/>
                  </a:lnTo>
                  <a:lnTo>
                    <a:pt x="201" y="28"/>
                  </a:lnTo>
                  <a:lnTo>
                    <a:pt x="203" y="28"/>
                  </a:lnTo>
                  <a:lnTo>
                    <a:pt x="205" y="28"/>
                  </a:lnTo>
                  <a:lnTo>
                    <a:pt x="207" y="28"/>
                  </a:lnTo>
                  <a:lnTo>
                    <a:pt x="209" y="26"/>
                  </a:lnTo>
                  <a:lnTo>
                    <a:pt x="211" y="26"/>
                  </a:lnTo>
                  <a:lnTo>
                    <a:pt x="213" y="26"/>
                  </a:lnTo>
                  <a:lnTo>
                    <a:pt x="215" y="24"/>
                  </a:lnTo>
                  <a:lnTo>
                    <a:pt x="217" y="22"/>
                  </a:lnTo>
                  <a:lnTo>
                    <a:pt x="218" y="20"/>
                  </a:lnTo>
                  <a:lnTo>
                    <a:pt x="220" y="19"/>
                  </a:lnTo>
                  <a:lnTo>
                    <a:pt x="221" y="16"/>
                  </a:lnTo>
                  <a:lnTo>
                    <a:pt x="222" y="14"/>
                  </a:lnTo>
                  <a:lnTo>
                    <a:pt x="223" y="11"/>
                  </a:lnTo>
                  <a:lnTo>
                    <a:pt x="225" y="11"/>
                  </a:lnTo>
                  <a:lnTo>
                    <a:pt x="224" y="14"/>
                  </a:lnTo>
                  <a:lnTo>
                    <a:pt x="226" y="16"/>
                  </a:lnTo>
                  <a:lnTo>
                    <a:pt x="228" y="18"/>
                  </a:lnTo>
                  <a:lnTo>
                    <a:pt x="230" y="21"/>
                  </a:lnTo>
                  <a:lnTo>
                    <a:pt x="232" y="21"/>
                  </a:lnTo>
                  <a:lnTo>
                    <a:pt x="234" y="22"/>
                  </a:lnTo>
                  <a:lnTo>
                    <a:pt x="237" y="24"/>
                  </a:lnTo>
                  <a:lnTo>
                    <a:pt x="239" y="24"/>
                  </a:lnTo>
                  <a:lnTo>
                    <a:pt x="241" y="25"/>
                  </a:lnTo>
                  <a:lnTo>
                    <a:pt x="243" y="25"/>
                  </a:lnTo>
                  <a:lnTo>
                    <a:pt x="245" y="26"/>
                  </a:lnTo>
                  <a:lnTo>
                    <a:pt x="247" y="27"/>
                  </a:lnTo>
                  <a:lnTo>
                    <a:pt x="249" y="27"/>
                  </a:lnTo>
                  <a:lnTo>
                    <a:pt x="251" y="26"/>
                  </a:lnTo>
                  <a:lnTo>
                    <a:pt x="253" y="25"/>
                  </a:lnTo>
                  <a:lnTo>
                    <a:pt x="255" y="24"/>
                  </a:lnTo>
                  <a:lnTo>
                    <a:pt x="257" y="23"/>
                  </a:lnTo>
                  <a:lnTo>
                    <a:pt x="259" y="22"/>
                  </a:lnTo>
                  <a:lnTo>
                    <a:pt x="259" y="19"/>
                  </a:lnTo>
                  <a:lnTo>
                    <a:pt x="261" y="18"/>
                  </a:lnTo>
                  <a:lnTo>
                    <a:pt x="262" y="15"/>
                  </a:lnTo>
                  <a:lnTo>
                    <a:pt x="264" y="13"/>
                  </a:lnTo>
                  <a:lnTo>
                    <a:pt x="264" y="10"/>
                  </a:lnTo>
                  <a:lnTo>
                    <a:pt x="264" y="8"/>
                  </a:lnTo>
                  <a:lnTo>
                    <a:pt x="265" y="5"/>
                  </a:lnTo>
                  <a:lnTo>
                    <a:pt x="265" y="2"/>
                  </a:lnTo>
                  <a:lnTo>
                    <a:pt x="266" y="0"/>
                  </a:lnTo>
                  <a:lnTo>
                    <a:pt x="267" y="2"/>
                  </a:lnTo>
                  <a:lnTo>
                    <a:pt x="268" y="4"/>
                  </a:lnTo>
                  <a:lnTo>
                    <a:pt x="270" y="7"/>
                  </a:lnTo>
                  <a:lnTo>
                    <a:pt x="272" y="8"/>
                  </a:lnTo>
                  <a:lnTo>
                    <a:pt x="275" y="9"/>
                  </a:lnTo>
                  <a:lnTo>
                    <a:pt x="277" y="10"/>
                  </a:lnTo>
                  <a:lnTo>
                    <a:pt x="279" y="11"/>
                  </a:lnTo>
                  <a:lnTo>
                    <a:pt x="281" y="12"/>
                  </a:lnTo>
                  <a:lnTo>
                    <a:pt x="283" y="12"/>
                  </a:lnTo>
                  <a:lnTo>
                    <a:pt x="285" y="12"/>
                  </a:lnTo>
                  <a:lnTo>
                    <a:pt x="287" y="12"/>
                  </a:lnTo>
                  <a:lnTo>
                    <a:pt x="289" y="12"/>
                  </a:lnTo>
                  <a:lnTo>
                    <a:pt x="291" y="12"/>
                  </a:lnTo>
                  <a:lnTo>
                    <a:pt x="293" y="12"/>
                  </a:lnTo>
                  <a:lnTo>
                    <a:pt x="295" y="11"/>
                  </a:lnTo>
                  <a:lnTo>
                    <a:pt x="297" y="10"/>
                  </a:lnTo>
                  <a:lnTo>
                    <a:pt x="299" y="10"/>
                  </a:lnTo>
                  <a:lnTo>
                    <a:pt x="301" y="9"/>
                  </a:lnTo>
                  <a:lnTo>
                    <a:pt x="303" y="9"/>
                  </a:lnTo>
                  <a:lnTo>
                    <a:pt x="305" y="8"/>
                  </a:lnTo>
                  <a:lnTo>
                    <a:pt x="307" y="7"/>
                  </a:lnTo>
                  <a:lnTo>
                    <a:pt x="309" y="7"/>
                  </a:lnTo>
                  <a:lnTo>
                    <a:pt x="310" y="5"/>
                  </a:lnTo>
                  <a:lnTo>
                    <a:pt x="312" y="3"/>
                  </a:lnTo>
                  <a:lnTo>
                    <a:pt x="313" y="5"/>
                  </a:lnTo>
                  <a:lnTo>
                    <a:pt x="314" y="8"/>
                  </a:lnTo>
                  <a:lnTo>
                    <a:pt x="317" y="10"/>
                  </a:lnTo>
                  <a:lnTo>
                    <a:pt x="318" y="12"/>
                  </a:lnTo>
                  <a:lnTo>
                    <a:pt x="318" y="15"/>
                  </a:lnTo>
                  <a:lnTo>
                    <a:pt x="320" y="17"/>
                  </a:lnTo>
                  <a:lnTo>
                    <a:pt x="322" y="19"/>
                  </a:lnTo>
                  <a:lnTo>
                    <a:pt x="324" y="20"/>
                  </a:lnTo>
                  <a:lnTo>
                    <a:pt x="326" y="20"/>
                  </a:lnTo>
                  <a:lnTo>
                    <a:pt x="329" y="22"/>
                  </a:lnTo>
                  <a:lnTo>
                    <a:pt x="330" y="24"/>
                  </a:lnTo>
                  <a:lnTo>
                    <a:pt x="333" y="25"/>
                  </a:lnTo>
                  <a:lnTo>
                    <a:pt x="335" y="26"/>
                  </a:lnTo>
                  <a:lnTo>
                    <a:pt x="337" y="26"/>
                  </a:lnTo>
                  <a:lnTo>
                    <a:pt x="339" y="27"/>
                  </a:lnTo>
                  <a:lnTo>
                    <a:pt x="341" y="27"/>
                  </a:lnTo>
                  <a:lnTo>
                    <a:pt x="343" y="27"/>
                  </a:lnTo>
                  <a:lnTo>
                    <a:pt x="345" y="27"/>
                  </a:lnTo>
                  <a:lnTo>
                    <a:pt x="347" y="27"/>
                  </a:lnTo>
                  <a:lnTo>
                    <a:pt x="349" y="26"/>
                  </a:lnTo>
                  <a:lnTo>
                    <a:pt x="351" y="26"/>
                  </a:lnTo>
                  <a:lnTo>
                    <a:pt x="354" y="25"/>
                  </a:lnTo>
                  <a:lnTo>
                    <a:pt x="355" y="23"/>
                  </a:lnTo>
                  <a:lnTo>
                    <a:pt x="357" y="22"/>
                  </a:lnTo>
                  <a:lnTo>
                    <a:pt x="359" y="22"/>
                  </a:lnTo>
                  <a:lnTo>
                    <a:pt x="361" y="21"/>
                  </a:lnTo>
                  <a:lnTo>
                    <a:pt x="363" y="19"/>
                  </a:lnTo>
                  <a:lnTo>
                    <a:pt x="364" y="17"/>
                  </a:lnTo>
                  <a:lnTo>
                    <a:pt x="366" y="16"/>
                  </a:lnTo>
                  <a:lnTo>
                    <a:pt x="368" y="14"/>
                  </a:lnTo>
                  <a:lnTo>
                    <a:pt x="370" y="13"/>
                  </a:lnTo>
                  <a:lnTo>
                    <a:pt x="372" y="12"/>
                  </a:lnTo>
                  <a:lnTo>
                    <a:pt x="373" y="14"/>
                  </a:lnTo>
                  <a:lnTo>
                    <a:pt x="374" y="16"/>
                  </a:lnTo>
                  <a:lnTo>
                    <a:pt x="375" y="19"/>
                  </a:lnTo>
                  <a:lnTo>
                    <a:pt x="375" y="21"/>
                  </a:lnTo>
                  <a:lnTo>
                    <a:pt x="378" y="22"/>
                  </a:lnTo>
                  <a:lnTo>
                    <a:pt x="379" y="24"/>
                  </a:lnTo>
                  <a:lnTo>
                    <a:pt x="381" y="27"/>
                  </a:lnTo>
                  <a:lnTo>
                    <a:pt x="381" y="29"/>
                  </a:lnTo>
                  <a:lnTo>
                    <a:pt x="382" y="31"/>
                  </a:lnTo>
                  <a:lnTo>
                    <a:pt x="384" y="34"/>
                  </a:lnTo>
                  <a:lnTo>
                    <a:pt x="386" y="35"/>
                  </a:lnTo>
                  <a:lnTo>
                    <a:pt x="389" y="36"/>
                  </a:lnTo>
                  <a:lnTo>
                    <a:pt x="391" y="37"/>
                  </a:lnTo>
                  <a:lnTo>
                    <a:pt x="393" y="37"/>
                  </a:lnTo>
                  <a:lnTo>
                    <a:pt x="395" y="38"/>
                  </a:lnTo>
                  <a:lnTo>
                    <a:pt x="397" y="39"/>
                  </a:lnTo>
                  <a:lnTo>
                    <a:pt x="400" y="40"/>
                  </a:lnTo>
                  <a:lnTo>
                    <a:pt x="402" y="40"/>
                  </a:lnTo>
                  <a:lnTo>
                    <a:pt x="404" y="40"/>
                  </a:lnTo>
                  <a:lnTo>
                    <a:pt x="406" y="40"/>
                  </a:lnTo>
                  <a:lnTo>
                    <a:pt x="408" y="41"/>
                  </a:lnTo>
                  <a:lnTo>
                    <a:pt x="410" y="41"/>
                  </a:lnTo>
                  <a:lnTo>
                    <a:pt x="412" y="41"/>
                  </a:lnTo>
                  <a:lnTo>
                    <a:pt x="414" y="43"/>
                  </a:lnTo>
                  <a:lnTo>
                    <a:pt x="414" y="46"/>
                  </a:lnTo>
                  <a:lnTo>
                    <a:pt x="412" y="47"/>
                  </a:lnTo>
                  <a:lnTo>
                    <a:pt x="411" y="50"/>
                  </a:lnTo>
                  <a:lnTo>
                    <a:pt x="409" y="51"/>
                  </a:lnTo>
                  <a:lnTo>
                    <a:pt x="408" y="54"/>
                  </a:lnTo>
                  <a:lnTo>
                    <a:pt x="408" y="56"/>
                  </a:lnTo>
                  <a:lnTo>
                    <a:pt x="408" y="59"/>
                  </a:lnTo>
                  <a:lnTo>
                    <a:pt x="408" y="62"/>
                  </a:lnTo>
                  <a:lnTo>
                    <a:pt x="408" y="64"/>
                  </a:lnTo>
                  <a:lnTo>
                    <a:pt x="408" y="67"/>
                  </a:lnTo>
                  <a:lnTo>
                    <a:pt x="409" y="69"/>
                  </a:lnTo>
                  <a:lnTo>
                    <a:pt x="408" y="72"/>
                  </a:lnTo>
                  <a:lnTo>
                    <a:pt x="409" y="75"/>
                  </a:lnTo>
                  <a:lnTo>
                    <a:pt x="409" y="77"/>
                  </a:lnTo>
                  <a:lnTo>
                    <a:pt x="410" y="80"/>
                  </a:lnTo>
                  <a:lnTo>
                    <a:pt x="410" y="82"/>
                  </a:lnTo>
                  <a:lnTo>
                    <a:pt x="412" y="85"/>
                  </a:lnTo>
                  <a:lnTo>
                    <a:pt x="413" y="87"/>
                  </a:lnTo>
                  <a:lnTo>
                    <a:pt x="415" y="89"/>
                  </a:lnTo>
                  <a:lnTo>
                    <a:pt x="416" y="92"/>
                  </a:lnTo>
                  <a:lnTo>
                    <a:pt x="418" y="92"/>
                  </a:lnTo>
                  <a:lnTo>
                    <a:pt x="421" y="93"/>
                  </a:lnTo>
                  <a:lnTo>
                    <a:pt x="423" y="95"/>
                  </a:lnTo>
                  <a:lnTo>
                    <a:pt x="425" y="96"/>
                  </a:lnTo>
                  <a:lnTo>
                    <a:pt x="428" y="98"/>
                  </a:lnTo>
                  <a:lnTo>
                    <a:pt x="430" y="100"/>
                  </a:lnTo>
                  <a:lnTo>
                    <a:pt x="433" y="102"/>
                  </a:lnTo>
                  <a:lnTo>
                    <a:pt x="435" y="103"/>
                  </a:lnTo>
                  <a:lnTo>
                    <a:pt x="437" y="104"/>
                  </a:lnTo>
                  <a:lnTo>
                    <a:pt x="438" y="107"/>
                  </a:lnTo>
                  <a:lnTo>
                    <a:pt x="436" y="107"/>
                  </a:lnTo>
                  <a:lnTo>
                    <a:pt x="434" y="108"/>
                  </a:lnTo>
                  <a:lnTo>
                    <a:pt x="433" y="109"/>
                  </a:lnTo>
                  <a:lnTo>
                    <a:pt x="431" y="111"/>
                  </a:lnTo>
                  <a:lnTo>
                    <a:pt x="429" y="114"/>
                  </a:lnTo>
                  <a:lnTo>
                    <a:pt x="428" y="117"/>
                  </a:lnTo>
                  <a:lnTo>
                    <a:pt x="426" y="119"/>
                  </a:lnTo>
                  <a:lnTo>
                    <a:pt x="426" y="122"/>
                  </a:lnTo>
                  <a:lnTo>
                    <a:pt x="425" y="124"/>
                  </a:lnTo>
                  <a:lnTo>
                    <a:pt x="425" y="127"/>
                  </a:lnTo>
                  <a:lnTo>
                    <a:pt x="425" y="130"/>
                  </a:lnTo>
                  <a:lnTo>
                    <a:pt x="425" y="133"/>
                  </a:lnTo>
                  <a:lnTo>
                    <a:pt x="426" y="136"/>
                  </a:lnTo>
                  <a:lnTo>
                    <a:pt x="425" y="138"/>
                  </a:lnTo>
                  <a:lnTo>
                    <a:pt x="426" y="141"/>
                  </a:lnTo>
                  <a:lnTo>
                    <a:pt x="426" y="143"/>
                  </a:lnTo>
                  <a:lnTo>
                    <a:pt x="426" y="146"/>
                  </a:lnTo>
                  <a:lnTo>
                    <a:pt x="427" y="149"/>
                  </a:lnTo>
                  <a:lnTo>
                    <a:pt x="428" y="151"/>
                  </a:lnTo>
                  <a:lnTo>
                    <a:pt x="430" y="153"/>
                  </a:lnTo>
                  <a:lnTo>
                    <a:pt x="432" y="155"/>
                  </a:lnTo>
                  <a:lnTo>
                    <a:pt x="433" y="158"/>
                  </a:lnTo>
                  <a:lnTo>
                    <a:pt x="433" y="161"/>
                  </a:lnTo>
                  <a:lnTo>
                    <a:pt x="434" y="163"/>
                  </a:lnTo>
                  <a:lnTo>
                    <a:pt x="435" y="165"/>
                  </a:lnTo>
                  <a:lnTo>
                    <a:pt x="437" y="168"/>
                  </a:lnTo>
                  <a:lnTo>
                    <a:pt x="439" y="169"/>
                  </a:lnTo>
                  <a:lnTo>
                    <a:pt x="437" y="169"/>
                  </a:lnTo>
                  <a:lnTo>
                    <a:pt x="435" y="170"/>
                  </a:lnTo>
                  <a:lnTo>
                    <a:pt x="433" y="170"/>
                  </a:lnTo>
                  <a:lnTo>
                    <a:pt x="431" y="171"/>
                  </a:lnTo>
                  <a:lnTo>
                    <a:pt x="429" y="172"/>
                  </a:lnTo>
                  <a:lnTo>
                    <a:pt x="427" y="173"/>
                  </a:lnTo>
                  <a:lnTo>
                    <a:pt x="426" y="174"/>
                  </a:lnTo>
                  <a:lnTo>
                    <a:pt x="424" y="176"/>
                  </a:lnTo>
                  <a:lnTo>
                    <a:pt x="422" y="178"/>
                  </a:lnTo>
                  <a:lnTo>
                    <a:pt x="421" y="181"/>
                  </a:lnTo>
                  <a:lnTo>
                    <a:pt x="419" y="182"/>
                  </a:lnTo>
                  <a:lnTo>
                    <a:pt x="417" y="184"/>
                  </a:lnTo>
                  <a:lnTo>
                    <a:pt x="416" y="187"/>
                  </a:lnTo>
                  <a:lnTo>
                    <a:pt x="415" y="190"/>
                  </a:lnTo>
                  <a:lnTo>
                    <a:pt x="414" y="192"/>
                  </a:lnTo>
                  <a:lnTo>
                    <a:pt x="414" y="195"/>
                  </a:lnTo>
                  <a:lnTo>
                    <a:pt x="414" y="198"/>
                  </a:lnTo>
                  <a:lnTo>
                    <a:pt x="413" y="200"/>
                  </a:lnTo>
                  <a:lnTo>
                    <a:pt x="413" y="203"/>
                  </a:lnTo>
                  <a:lnTo>
                    <a:pt x="413" y="206"/>
                  </a:lnTo>
                  <a:lnTo>
                    <a:pt x="413" y="208"/>
                  </a:lnTo>
                  <a:lnTo>
                    <a:pt x="412" y="211"/>
                  </a:lnTo>
                  <a:lnTo>
                    <a:pt x="412" y="214"/>
                  </a:lnTo>
                  <a:lnTo>
                    <a:pt x="413" y="216"/>
                  </a:lnTo>
                  <a:lnTo>
                    <a:pt x="414" y="219"/>
                  </a:lnTo>
                  <a:lnTo>
                    <a:pt x="414" y="221"/>
                  </a:lnTo>
                  <a:lnTo>
                    <a:pt x="414" y="224"/>
                  </a:lnTo>
                  <a:lnTo>
                    <a:pt x="412" y="225"/>
                  </a:lnTo>
                  <a:lnTo>
                    <a:pt x="411" y="223"/>
                  </a:lnTo>
                  <a:lnTo>
                    <a:pt x="409" y="221"/>
                  </a:lnTo>
                  <a:lnTo>
                    <a:pt x="408" y="218"/>
                  </a:lnTo>
                  <a:lnTo>
                    <a:pt x="406" y="216"/>
                  </a:lnTo>
                  <a:lnTo>
                    <a:pt x="404" y="215"/>
                  </a:lnTo>
                  <a:lnTo>
                    <a:pt x="401" y="214"/>
                  </a:lnTo>
                  <a:lnTo>
                    <a:pt x="399" y="214"/>
                  </a:lnTo>
                  <a:lnTo>
                    <a:pt x="397" y="213"/>
                  </a:lnTo>
                  <a:lnTo>
                    <a:pt x="395" y="213"/>
                  </a:lnTo>
                  <a:lnTo>
                    <a:pt x="393" y="213"/>
                  </a:lnTo>
                  <a:lnTo>
                    <a:pt x="391" y="213"/>
                  </a:lnTo>
                  <a:lnTo>
                    <a:pt x="389" y="213"/>
                  </a:lnTo>
                  <a:lnTo>
                    <a:pt x="387" y="213"/>
                  </a:lnTo>
                  <a:lnTo>
                    <a:pt x="385" y="214"/>
                  </a:lnTo>
                  <a:lnTo>
                    <a:pt x="383" y="214"/>
                  </a:lnTo>
                  <a:lnTo>
                    <a:pt x="381" y="214"/>
                  </a:lnTo>
                  <a:lnTo>
                    <a:pt x="379" y="214"/>
                  </a:lnTo>
                  <a:lnTo>
                    <a:pt x="377" y="214"/>
                  </a:lnTo>
                  <a:lnTo>
                    <a:pt x="375" y="214"/>
                  </a:lnTo>
                  <a:lnTo>
                    <a:pt x="373" y="214"/>
                  </a:lnTo>
                  <a:lnTo>
                    <a:pt x="371" y="215"/>
                  </a:lnTo>
                  <a:lnTo>
                    <a:pt x="369" y="216"/>
                  </a:lnTo>
                  <a:lnTo>
                    <a:pt x="367" y="218"/>
                  </a:lnTo>
                  <a:lnTo>
                    <a:pt x="367" y="221"/>
                  </a:lnTo>
                  <a:lnTo>
                    <a:pt x="365" y="223"/>
                  </a:lnTo>
                  <a:lnTo>
                    <a:pt x="364" y="226"/>
                  </a:lnTo>
                  <a:lnTo>
                    <a:pt x="363" y="229"/>
                  </a:lnTo>
                  <a:lnTo>
                    <a:pt x="363" y="231"/>
                  </a:lnTo>
                  <a:lnTo>
                    <a:pt x="363" y="234"/>
                  </a:lnTo>
                  <a:lnTo>
                    <a:pt x="362" y="237"/>
                  </a:lnTo>
                  <a:lnTo>
                    <a:pt x="362" y="239"/>
                  </a:lnTo>
                  <a:lnTo>
                    <a:pt x="362" y="242"/>
                  </a:lnTo>
                  <a:lnTo>
                    <a:pt x="362" y="245"/>
                  </a:lnTo>
                  <a:lnTo>
                    <a:pt x="361" y="248"/>
                  </a:lnTo>
                  <a:lnTo>
                    <a:pt x="361" y="250"/>
                  </a:lnTo>
                  <a:lnTo>
                    <a:pt x="361" y="253"/>
                  </a:lnTo>
                  <a:lnTo>
                    <a:pt x="362" y="255"/>
                  </a:lnTo>
                  <a:lnTo>
                    <a:pt x="362" y="258"/>
                  </a:lnTo>
                  <a:lnTo>
                    <a:pt x="363" y="260"/>
                  </a:lnTo>
                  <a:lnTo>
                    <a:pt x="364" y="263"/>
                  </a:lnTo>
                  <a:lnTo>
                    <a:pt x="363" y="260"/>
                  </a:lnTo>
                  <a:lnTo>
                    <a:pt x="361" y="258"/>
                  </a:lnTo>
                  <a:lnTo>
                    <a:pt x="359" y="255"/>
                  </a:lnTo>
                  <a:lnTo>
                    <a:pt x="357" y="254"/>
                  </a:lnTo>
                  <a:lnTo>
                    <a:pt x="355" y="254"/>
                  </a:lnTo>
                  <a:lnTo>
                    <a:pt x="353" y="252"/>
                  </a:lnTo>
                  <a:lnTo>
                    <a:pt x="351" y="250"/>
                  </a:lnTo>
                  <a:lnTo>
                    <a:pt x="348" y="250"/>
                  </a:lnTo>
                  <a:lnTo>
                    <a:pt x="346" y="250"/>
                  </a:lnTo>
                  <a:lnTo>
                    <a:pt x="344" y="250"/>
                  </a:lnTo>
                  <a:lnTo>
                    <a:pt x="342" y="250"/>
                  </a:lnTo>
                  <a:lnTo>
                    <a:pt x="340" y="251"/>
                  </a:lnTo>
                  <a:lnTo>
                    <a:pt x="338" y="251"/>
                  </a:lnTo>
                  <a:lnTo>
                    <a:pt x="336" y="252"/>
                  </a:lnTo>
                  <a:lnTo>
                    <a:pt x="334" y="251"/>
                  </a:lnTo>
                  <a:lnTo>
                    <a:pt x="332" y="251"/>
                  </a:lnTo>
                  <a:lnTo>
                    <a:pt x="330" y="253"/>
                  </a:lnTo>
                  <a:lnTo>
                    <a:pt x="328" y="254"/>
                  </a:lnTo>
                  <a:lnTo>
                    <a:pt x="327" y="256"/>
                  </a:lnTo>
                  <a:lnTo>
                    <a:pt x="326" y="259"/>
                  </a:lnTo>
                  <a:lnTo>
                    <a:pt x="324" y="261"/>
                  </a:lnTo>
                  <a:lnTo>
                    <a:pt x="324" y="264"/>
                  </a:lnTo>
                  <a:lnTo>
                    <a:pt x="323" y="266"/>
                  </a:lnTo>
                  <a:lnTo>
                    <a:pt x="323" y="269"/>
                  </a:lnTo>
                  <a:lnTo>
                    <a:pt x="323" y="272"/>
                  </a:lnTo>
                  <a:lnTo>
                    <a:pt x="321" y="269"/>
                  </a:lnTo>
                  <a:lnTo>
                    <a:pt x="319" y="267"/>
                  </a:lnTo>
                  <a:lnTo>
                    <a:pt x="317" y="265"/>
                  </a:lnTo>
                  <a:lnTo>
                    <a:pt x="315" y="263"/>
                  </a:lnTo>
                  <a:lnTo>
                    <a:pt x="313" y="262"/>
                  </a:lnTo>
                  <a:lnTo>
                    <a:pt x="310" y="261"/>
                  </a:lnTo>
                  <a:lnTo>
                    <a:pt x="308" y="260"/>
                  </a:lnTo>
                  <a:lnTo>
                    <a:pt x="306" y="259"/>
                  </a:lnTo>
                  <a:lnTo>
                    <a:pt x="304" y="259"/>
                  </a:lnTo>
                  <a:lnTo>
                    <a:pt x="302" y="257"/>
                  </a:lnTo>
                  <a:lnTo>
                    <a:pt x="300" y="255"/>
                  </a:lnTo>
                  <a:lnTo>
                    <a:pt x="298" y="254"/>
                  </a:lnTo>
                  <a:lnTo>
                    <a:pt x="295" y="252"/>
                  </a:lnTo>
                  <a:lnTo>
                    <a:pt x="293" y="251"/>
                  </a:lnTo>
                  <a:lnTo>
                    <a:pt x="291" y="251"/>
                  </a:lnTo>
                  <a:lnTo>
                    <a:pt x="289" y="251"/>
                  </a:lnTo>
                  <a:lnTo>
                    <a:pt x="287" y="251"/>
                  </a:lnTo>
                  <a:lnTo>
                    <a:pt x="285" y="252"/>
                  </a:lnTo>
                  <a:lnTo>
                    <a:pt x="283" y="254"/>
                  </a:lnTo>
                  <a:lnTo>
                    <a:pt x="281" y="255"/>
                  </a:lnTo>
                  <a:lnTo>
                    <a:pt x="280" y="258"/>
                  </a:lnTo>
                  <a:lnTo>
                    <a:pt x="278" y="260"/>
                  </a:lnTo>
                  <a:lnTo>
                    <a:pt x="277" y="262"/>
                  </a:lnTo>
                  <a:lnTo>
                    <a:pt x="275" y="265"/>
                  </a:lnTo>
                  <a:lnTo>
                    <a:pt x="274" y="268"/>
                  </a:lnTo>
                  <a:lnTo>
                    <a:pt x="274" y="271"/>
                  </a:lnTo>
                  <a:lnTo>
                    <a:pt x="274" y="273"/>
                  </a:lnTo>
                  <a:lnTo>
                    <a:pt x="272" y="275"/>
                  </a:lnTo>
                  <a:lnTo>
                    <a:pt x="271" y="277"/>
                  </a:lnTo>
                  <a:lnTo>
                    <a:pt x="269" y="279"/>
                  </a:lnTo>
                  <a:lnTo>
                    <a:pt x="267" y="279"/>
                  </a:lnTo>
                  <a:lnTo>
                    <a:pt x="265" y="279"/>
                  </a:lnTo>
                  <a:lnTo>
                    <a:pt x="264" y="276"/>
                  </a:lnTo>
                  <a:lnTo>
                    <a:pt x="262" y="274"/>
                  </a:lnTo>
                  <a:lnTo>
                    <a:pt x="260" y="272"/>
                  </a:lnTo>
                  <a:lnTo>
                    <a:pt x="258" y="272"/>
                  </a:lnTo>
                  <a:lnTo>
                    <a:pt x="255" y="272"/>
                  </a:lnTo>
                  <a:lnTo>
                    <a:pt x="254" y="269"/>
                  </a:lnTo>
                  <a:lnTo>
                    <a:pt x="252" y="268"/>
                  </a:lnTo>
                  <a:lnTo>
                    <a:pt x="250" y="267"/>
                  </a:lnTo>
                  <a:lnTo>
                    <a:pt x="248" y="266"/>
                  </a:lnTo>
                  <a:lnTo>
                    <a:pt x="246" y="266"/>
                  </a:lnTo>
                  <a:lnTo>
                    <a:pt x="245" y="269"/>
                  </a:lnTo>
                  <a:lnTo>
                    <a:pt x="244" y="272"/>
                  </a:lnTo>
                  <a:lnTo>
                    <a:pt x="244" y="275"/>
                  </a:lnTo>
                  <a:lnTo>
                    <a:pt x="242" y="276"/>
                  </a:lnTo>
                  <a:lnTo>
                    <a:pt x="240" y="278"/>
                  </a:lnTo>
                  <a:lnTo>
                    <a:pt x="239" y="281"/>
                  </a:lnTo>
                  <a:lnTo>
                    <a:pt x="237" y="283"/>
                  </a:lnTo>
                  <a:lnTo>
                    <a:pt x="235" y="282"/>
                  </a:lnTo>
                  <a:lnTo>
                    <a:pt x="234" y="279"/>
                  </a:lnTo>
                  <a:lnTo>
                    <a:pt x="232" y="277"/>
                  </a:lnTo>
                  <a:lnTo>
                    <a:pt x="230" y="276"/>
                  </a:lnTo>
                  <a:lnTo>
                    <a:pt x="228" y="273"/>
                  </a:lnTo>
                  <a:lnTo>
                    <a:pt x="226" y="272"/>
                  </a:lnTo>
                  <a:lnTo>
                    <a:pt x="223" y="272"/>
                  </a:lnTo>
                  <a:lnTo>
                    <a:pt x="222" y="269"/>
                  </a:lnTo>
                  <a:lnTo>
                    <a:pt x="219" y="268"/>
                  </a:lnTo>
                  <a:lnTo>
                    <a:pt x="218" y="266"/>
                  </a:lnTo>
                  <a:lnTo>
                    <a:pt x="216" y="263"/>
                  </a:lnTo>
                  <a:lnTo>
                    <a:pt x="214" y="261"/>
                  </a:lnTo>
                  <a:lnTo>
                    <a:pt x="212" y="260"/>
                  </a:lnTo>
                  <a:lnTo>
                    <a:pt x="210" y="259"/>
                  </a:lnTo>
                  <a:lnTo>
                    <a:pt x="207" y="259"/>
                  </a:lnTo>
                  <a:lnTo>
                    <a:pt x="206" y="260"/>
                  </a:lnTo>
                  <a:lnTo>
                    <a:pt x="204" y="261"/>
                  </a:lnTo>
                  <a:lnTo>
                    <a:pt x="202" y="262"/>
                  </a:lnTo>
                  <a:lnTo>
                    <a:pt x="200" y="263"/>
                  </a:lnTo>
                  <a:lnTo>
                    <a:pt x="198" y="265"/>
                  </a:lnTo>
                  <a:lnTo>
                    <a:pt x="197" y="266"/>
                  </a:lnTo>
                  <a:lnTo>
                    <a:pt x="195" y="268"/>
                  </a:lnTo>
                  <a:lnTo>
                    <a:pt x="193" y="269"/>
                  </a:lnTo>
                  <a:lnTo>
                    <a:pt x="191" y="271"/>
                  </a:lnTo>
                  <a:lnTo>
                    <a:pt x="190" y="272"/>
                  </a:lnTo>
                  <a:lnTo>
                    <a:pt x="188" y="275"/>
                  </a:lnTo>
                  <a:lnTo>
                    <a:pt x="186" y="277"/>
                  </a:lnTo>
                  <a:lnTo>
                    <a:pt x="185" y="279"/>
                  </a:lnTo>
                  <a:lnTo>
                    <a:pt x="185" y="282"/>
                  </a:lnTo>
                  <a:lnTo>
                    <a:pt x="184" y="284"/>
                  </a:lnTo>
                  <a:lnTo>
                    <a:pt x="184" y="287"/>
                  </a:lnTo>
                  <a:lnTo>
                    <a:pt x="185" y="290"/>
                  </a:lnTo>
                  <a:lnTo>
                    <a:pt x="184" y="292"/>
                  </a:lnTo>
                  <a:lnTo>
                    <a:pt x="183" y="295"/>
                  </a:lnTo>
                  <a:lnTo>
                    <a:pt x="182" y="297"/>
                  </a:lnTo>
                  <a:lnTo>
                    <a:pt x="180" y="299"/>
                  </a:lnTo>
                  <a:lnTo>
                    <a:pt x="178" y="299"/>
                  </a:lnTo>
                  <a:lnTo>
                    <a:pt x="176" y="297"/>
                  </a:lnTo>
                  <a:lnTo>
                    <a:pt x="174" y="295"/>
                  </a:lnTo>
                  <a:lnTo>
                    <a:pt x="173" y="293"/>
                  </a:lnTo>
                  <a:lnTo>
                    <a:pt x="171" y="291"/>
                  </a:lnTo>
                  <a:lnTo>
                    <a:pt x="170" y="288"/>
                  </a:lnTo>
                  <a:lnTo>
                    <a:pt x="168" y="286"/>
                  </a:lnTo>
                  <a:lnTo>
                    <a:pt x="167" y="284"/>
                  </a:lnTo>
                  <a:lnTo>
                    <a:pt x="164" y="283"/>
                  </a:lnTo>
                  <a:lnTo>
                    <a:pt x="162" y="283"/>
                  </a:lnTo>
                  <a:lnTo>
                    <a:pt x="160" y="281"/>
                  </a:lnTo>
                  <a:lnTo>
                    <a:pt x="158" y="279"/>
                  </a:lnTo>
                  <a:lnTo>
                    <a:pt x="156" y="278"/>
                  </a:lnTo>
                  <a:lnTo>
                    <a:pt x="154" y="278"/>
                  </a:lnTo>
                  <a:lnTo>
                    <a:pt x="152" y="278"/>
                  </a:lnTo>
                  <a:lnTo>
                    <a:pt x="150" y="277"/>
                  </a:lnTo>
                  <a:lnTo>
                    <a:pt x="148" y="278"/>
                  </a:lnTo>
                  <a:lnTo>
                    <a:pt x="146" y="277"/>
                  </a:lnTo>
                  <a:lnTo>
                    <a:pt x="144" y="278"/>
                  </a:lnTo>
                  <a:lnTo>
                    <a:pt x="142" y="279"/>
                  </a:lnTo>
                  <a:lnTo>
                    <a:pt x="140" y="282"/>
                  </a:lnTo>
                  <a:lnTo>
                    <a:pt x="139" y="284"/>
                  </a:lnTo>
                  <a:lnTo>
                    <a:pt x="137" y="287"/>
                  </a:lnTo>
                  <a:lnTo>
                    <a:pt x="136" y="289"/>
                  </a:lnTo>
                  <a:lnTo>
                    <a:pt x="136" y="291"/>
                  </a:lnTo>
                  <a:lnTo>
                    <a:pt x="134" y="293"/>
                  </a:lnTo>
                  <a:lnTo>
                    <a:pt x="132" y="296"/>
                  </a:lnTo>
                  <a:lnTo>
                    <a:pt x="130" y="297"/>
                  </a:lnTo>
                  <a:lnTo>
                    <a:pt x="130" y="300"/>
                  </a:lnTo>
                  <a:lnTo>
                    <a:pt x="129" y="302"/>
                  </a:lnTo>
                  <a:lnTo>
                    <a:pt x="127" y="302"/>
                  </a:lnTo>
                  <a:lnTo>
                    <a:pt x="126" y="299"/>
                  </a:lnTo>
                  <a:lnTo>
                    <a:pt x="125" y="297"/>
                  </a:lnTo>
                  <a:lnTo>
                    <a:pt x="123" y="295"/>
                  </a:lnTo>
                  <a:lnTo>
                    <a:pt x="122" y="292"/>
                  </a:lnTo>
                  <a:lnTo>
                    <a:pt x="120" y="290"/>
                  </a:lnTo>
                  <a:lnTo>
                    <a:pt x="120" y="287"/>
                  </a:lnTo>
                  <a:lnTo>
                    <a:pt x="118" y="285"/>
                  </a:lnTo>
                  <a:lnTo>
                    <a:pt x="117" y="283"/>
                  </a:lnTo>
                  <a:lnTo>
                    <a:pt x="116" y="280"/>
                  </a:lnTo>
                  <a:lnTo>
                    <a:pt x="115" y="278"/>
                  </a:lnTo>
                  <a:lnTo>
                    <a:pt x="114" y="275"/>
                  </a:lnTo>
                  <a:lnTo>
                    <a:pt x="112" y="273"/>
                  </a:lnTo>
                  <a:lnTo>
                    <a:pt x="110" y="272"/>
                  </a:lnTo>
                  <a:lnTo>
                    <a:pt x="108" y="270"/>
                  </a:lnTo>
                  <a:lnTo>
                    <a:pt x="105" y="270"/>
                  </a:lnTo>
                  <a:lnTo>
                    <a:pt x="103" y="269"/>
                  </a:lnTo>
                  <a:lnTo>
                    <a:pt x="101" y="269"/>
                  </a:lnTo>
                  <a:lnTo>
                    <a:pt x="99" y="269"/>
                  </a:lnTo>
                  <a:lnTo>
                    <a:pt x="97" y="269"/>
                  </a:lnTo>
                  <a:lnTo>
                    <a:pt x="95" y="268"/>
                  </a:lnTo>
                  <a:lnTo>
                    <a:pt x="93" y="269"/>
                  </a:lnTo>
                  <a:lnTo>
                    <a:pt x="91" y="269"/>
                  </a:lnTo>
                  <a:lnTo>
                    <a:pt x="89" y="270"/>
                  </a:lnTo>
                  <a:lnTo>
                    <a:pt x="87" y="271"/>
                  </a:lnTo>
                  <a:lnTo>
                    <a:pt x="85" y="271"/>
                  </a:lnTo>
                  <a:lnTo>
                    <a:pt x="84" y="272"/>
                  </a:lnTo>
                  <a:lnTo>
                    <a:pt x="82" y="275"/>
                  </a:lnTo>
                  <a:lnTo>
                    <a:pt x="80" y="276"/>
                  </a:lnTo>
                  <a:lnTo>
                    <a:pt x="78" y="278"/>
                  </a:lnTo>
                  <a:lnTo>
                    <a:pt x="77" y="279"/>
                  </a:lnTo>
                  <a:lnTo>
                    <a:pt x="75" y="282"/>
                  </a:lnTo>
                  <a:lnTo>
                    <a:pt x="74" y="284"/>
                  </a:lnTo>
                  <a:lnTo>
                    <a:pt x="72" y="285"/>
                  </a:lnTo>
                  <a:lnTo>
                    <a:pt x="70" y="287"/>
                  </a:lnTo>
                  <a:lnTo>
                    <a:pt x="68" y="289"/>
                  </a:lnTo>
                  <a:lnTo>
                    <a:pt x="66" y="287"/>
                  </a:lnTo>
                  <a:lnTo>
                    <a:pt x="65" y="285"/>
                  </a:lnTo>
                  <a:lnTo>
                    <a:pt x="64" y="282"/>
                  </a:lnTo>
                  <a:lnTo>
                    <a:pt x="63" y="280"/>
                  </a:lnTo>
                  <a:lnTo>
                    <a:pt x="60" y="279"/>
                  </a:lnTo>
                  <a:lnTo>
                    <a:pt x="58" y="277"/>
                  </a:lnTo>
                  <a:lnTo>
                    <a:pt x="56" y="275"/>
                  </a:lnTo>
                  <a:lnTo>
                    <a:pt x="54" y="273"/>
                  </a:lnTo>
                  <a:lnTo>
                    <a:pt x="53" y="271"/>
                  </a:lnTo>
                  <a:lnTo>
                    <a:pt x="51" y="268"/>
                  </a:lnTo>
                  <a:lnTo>
                    <a:pt x="50" y="266"/>
                  </a:lnTo>
                  <a:lnTo>
                    <a:pt x="48" y="264"/>
                  </a:lnTo>
                  <a:lnTo>
                    <a:pt x="45" y="261"/>
                  </a:lnTo>
                  <a:lnTo>
                    <a:pt x="43" y="260"/>
                  </a:lnTo>
                  <a:lnTo>
                    <a:pt x="41" y="259"/>
                  </a:lnTo>
                  <a:lnTo>
                    <a:pt x="38" y="257"/>
                  </a:lnTo>
                  <a:lnTo>
                    <a:pt x="36" y="256"/>
                  </a:lnTo>
                  <a:lnTo>
                    <a:pt x="34" y="255"/>
                  </a:lnTo>
                  <a:lnTo>
                    <a:pt x="32" y="255"/>
                  </a:lnTo>
                  <a:lnTo>
                    <a:pt x="30" y="255"/>
                  </a:lnTo>
                  <a:lnTo>
                    <a:pt x="28" y="254"/>
                  </a:lnTo>
                  <a:lnTo>
                    <a:pt x="26" y="255"/>
                  </a:lnTo>
                  <a:lnTo>
                    <a:pt x="24" y="255"/>
                  </a:lnTo>
                  <a:lnTo>
                    <a:pt x="22" y="256"/>
                  </a:lnTo>
                  <a:lnTo>
                    <a:pt x="21" y="254"/>
                  </a:lnTo>
                  <a:lnTo>
                    <a:pt x="21" y="251"/>
                  </a:lnTo>
                  <a:lnTo>
                    <a:pt x="23" y="249"/>
                  </a:lnTo>
                  <a:lnTo>
                    <a:pt x="23" y="246"/>
                  </a:lnTo>
                  <a:lnTo>
                    <a:pt x="25" y="244"/>
                  </a:lnTo>
                  <a:lnTo>
                    <a:pt x="26" y="241"/>
                  </a:lnTo>
                  <a:lnTo>
                    <a:pt x="27" y="239"/>
                  </a:lnTo>
                  <a:lnTo>
                    <a:pt x="28" y="236"/>
                  </a:lnTo>
                  <a:lnTo>
                    <a:pt x="28" y="233"/>
                  </a:lnTo>
                  <a:lnTo>
                    <a:pt x="27" y="231"/>
                  </a:lnTo>
                  <a:lnTo>
                    <a:pt x="27" y="228"/>
                  </a:lnTo>
                  <a:lnTo>
                    <a:pt x="25" y="226"/>
                  </a:lnTo>
                  <a:lnTo>
                    <a:pt x="24" y="223"/>
                  </a:lnTo>
                  <a:lnTo>
                    <a:pt x="23" y="221"/>
                  </a:lnTo>
                  <a:lnTo>
                    <a:pt x="23" y="218"/>
                  </a:lnTo>
                  <a:lnTo>
                    <a:pt x="22" y="216"/>
                  </a:lnTo>
                  <a:lnTo>
                    <a:pt x="21" y="213"/>
                  </a:lnTo>
                  <a:lnTo>
                    <a:pt x="20" y="211"/>
                  </a:lnTo>
                  <a:lnTo>
                    <a:pt x="18" y="209"/>
                  </a:lnTo>
                  <a:lnTo>
                    <a:pt x="16" y="206"/>
                  </a:lnTo>
                  <a:lnTo>
                    <a:pt x="14" y="204"/>
                  </a:lnTo>
                  <a:lnTo>
                    <a:pt x="12" y="202"/>
                  </a:lnTo>
                  <a:lnTo>
                    <a:pt x="10" y="201"/>
                  </a:lnTo>
                  <a:lnTo>
                    <a:pt x="8" y="200"/>
                  </a:lnTo>
                  <a:lnTo>
                    <a:pt x="5" y="199"/>
                  </a:lnTo>
                  <a:lnTo>
                    <a:pt x="3" y="198"/>
                  </a:lnTo>
                  <a:lnTo>
                    <a:pt x="1" y="196"/>
                  </a:lnTo>
                  <a:lnTo>
                    <a:pt x="2" y="193"/>
                  </a:lnTo>
                  <a:lnTo>
                    <a:pt x="3" y="192"/>
                  </a:lnTo>
                  <a:lnTo>
                    <a:pt x="5" y="190"/>
                  </a:lnTo>
                  <a:lnTo>
                    <a:pt x="7" y="188"/>
                  </a:lnTo>
                  <a:lnTo>
                    <a:pt x="8" y="186"/>
                  </a:lnTo>
                  <a:lnTo>
                    <a:pt x="10" y="184"/>
                  </a:lnTo>
                  <a:lnTo>
                    <a:pt x="12" y="182"/>
                  </a:lnTo>
                  <a:lnTo>
                    <a:pt x="13" y="180"/>
                  </a:lnTo>
                  <a:lnTo>
                    <a:pt x="15" y="178"/>
                  </a:lnTo>
                  <a:lnTo>
                    <a:pt x="15" y="175"/>
                  </a:lnTo>
                  <a:lnTo>
                    <a:pt x="15" y="172"/>
                  </a:lnTo>
                  <a:lnTo>
                    <a:pt x="15" y="170"/>
                  </a:lnTo>
                  <a:lnTo>
                    <a:pt x="15" y="167"/>
                  </a:lnTo>
                  <a:lnTo>
                    <a:pt x="14" y="165"/>
                  </a:lnTo>
                  <a:lnTo>
                    <a:pt x="13" y="162"/>
                  </a:lnTo>
                  <a:lnTo>
                    <a:pt x="13" y="160"/>
                  </a:lnTo>
                  <a:lnTo>
                    <a:pt x="11" y="157"/>
                  </a:lnTo>
                  <a:lnTo>
                    <a:pt x="11" y="155"/>
                  </a:lnTo>
                  <a:lnTo>
                    <a:pt x="10" y="152"/>
                  </a:lnTo>
                  <a:lnTo>
                    <a:pt x="9" y="150"/>
                  </a:lnTo>
                  <a:lnTo>
                    <a:pt x="8" y="147"/>
                  </a:lnTo>
                  <a:lnTo>
                    <a:pt x="7" y="145"/>
                  </a:lnTo>
                  <a:lnTo>
                    <a:pt x="7" y="142"/>
                  </a:lnTo>
                  <a:lnTo>
                    <a:pt x="6" y="140"/>
                  </a:lnTo>
                  <a:lnTo>
                    <a:pt x="4" y="138"/>
                  </a:lnTo>
                  <a:lnTo>
                    <a:pt x="2" y="138"/>
                  </a:lnTo>
                  <a:lnTo>
                    <a:pt x="0" y="136"/>
                  </a:lnTo>
                  <a:lnTo>
                    <a:pt x="1" y="133"/>
                  </a:lnTo>
                  <a:lnTo>
                    <a:pt x="1" y="130"/>
                  </a:lnTo>
                  <a:lnTo>
                    <a:pt x="3" y="130"/>
                  </a:lnTo>
                  <a:lnTo>
                    <a:pt x="5" y="128"/>
                  </a:lnTo>
                  <a:lnTo>
                    <a:pt x="8" y="131"/>
                  </a:lnTo>
                </a:path>
              </a:pathLst>
            </a:custGeom>
            <a:solidFill>
              <a:schemeClr val="bg1"/>
            </a:solidFill>
            <a:ln w="254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173219" name="Group 195"/>
            <p:cNvGrpSpPr/>
            <p:nvPr/>
          </p:nvGrpSpPr>
          <p:grpSpPr>
            <a:xfrm>
              <a:off x="2110" y="3411"/>
              <a:ext cx="474" cy="344"/>
              <a:chOff x="2110" y="3411"/>
              <a:chExt cx="474" cy="344"/>
            </a:xfrm>
          </p:grpSpPr>
          <p:sp>
            <p:nvSpPr>
              <p:cNvPr id="173220" name="Rectangle 196"/>
              <p:cNvSpPr/>
              <p:nvPr/>
            </p:nvSpPr>
            <p:spPr>
              <a:xfrm rot="-660000">
                <a:off x="2216" y="3503"/>
                <a:ext cx="262" cy="170"/>
              </a:xfrm>
              <a:prstGeom prst="rect">
                <a:avLst/>
              </a:prstGeom>
              <a:solidFill>
                <a:schemeClr val="bg1"/>
              </a:solidFill>
              <a:ln w="9525">
                <a:noFill/>
              </a:ln>
            </p:spPr>
            <p:txBody>
              <a:bodyPr wrap="none" lIns="25400" tIns="12700" rIns="25400" bIns="12700">
                <a:spAutoFit/>
              </a:bodyPr>
              <a:p>
                <a:pPr algn="ctr" defTabSz="76200">
                  <a:lnSpc>
                    <a:spcPct val="70000"/>
                  </a:lnSpc>
                </a:pPr>
                <a:r>
                  <a:rPr lang="en-US" altLang="zh-CN" sz="1000" b="0">
                    <a:latin typeface="Comic Sans MS" panose="030F0702030302020204" pitchFamily="66" charset="0"/>
                    <a:ea typeface="宋体" panose="02010600030101010101" pitchFamily="2" charset="-122"/>
                  </a:rPr>
                  <a:t>welder</a:t>
                </a:r>
                <a:endParaRPr lang="en-US" altLang="zh-CN" sz="1000" b="0">
                  <a:latin typeface="Comic Sans MS" panose="030F0702030302020204" pitchFamily="66" charset="0"/>
                  <a:ea typeface="宋体" panose="02010600030101010101" pitchFamily="2" charset="-122"/>
                </a:endParaRPr>
              </a:p>
              <a:p>
                <a:pPr algn="ctr" defTabSz="76200">
                  <a:lnSpc>
                    <a:spcPct val="70000"/>
                  </a:lnSpc>
                </a:pPr>
                <a:r>
                  <a:rPr lang="en-US" altLang="zh-CN" sz="1000" b="0">
                    <a:latin typeface="Comic Sans MS" panose="030F0702030302020204" pitchFamily="66" charset="0"/>
                    <a:ea typeface="宋体" panose="02010600030101010101" pitchFamily="2" charset="-122"/>
                  </a:rPr>
                  <a:t>uptime</a:t>
                </a:r>
                <a:endParaRPr lang="en-US" altLang="zh-CN" sz="1000" b="0">
                  <a:latin typeface="Comic Sans MS" panose="030F0702030302020204" pitchFamily="66" charset="0"/>
                  <a:ea typeface="宋体" panose="02010600030101010101" pitchFamily="2" charset="-122"/>
                </a:endParaRPr>
              </a:p>
            </p:txBody>
          </p:sp>
          <p:grpSp>
            <p:nvGrpSpPr>
              <p:cNvPr id="173221" name="Group 197"/>
              <p:cNvGrpSpPr/>
              <p:nvPr/>
            </p:nvGrpSpPr>
            <p:grpSpPr>
              <a:xfrm>
                <a:off x="2110" y="3411"/>
                <a:ext cx="474" cy="344"/>
                <a:chOff x="2110" y="3411"/>
                <a:chExt cx="474" cy="344"/>
              </a:xfrm>
            </p:grpSpPr>
            <p:sp>
              <p:nvSpPr>
                <p:cNvPr id="173222" name="Arc 198"/>
                <p:cNvSpPr/>
                <p:nvPr/>
              </p:nvSpPr>
              <p:spPr>
                <a:xfrm rot="-660000">
                  <a:off x="2389" y="3416"/>
                  <a:ext cx="56" cy="36"/>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223" name="Arc 199"/>
                <p:cNvSpPr/>
                <p:nvPr/>
              </p:nvSpPr>
              <p:spPr>
                <a:xfrm rot="-660000">
                  <a:off x="2346" y="3426"/>
                  <a:ext cx="49" cy="43"/>
                </a:xfrm>
                <a:custGeom>
                  <a:avLst/>
                  <a:gdLst>
                    <a:gd name="txL" fmla="*/ 0 w 43200"/>
                    <a:gd name="txT" fmla="*/ 0 h 24362"/>
                    <a:gd name="txR" fmla="*/ 43200 w 43200"/>
                    <a:gd name="txB" fmla="*/ 24362 h 24362"/>
                  </a:gdLst>
                  <a:ahLst/>
                  <a:cxnLst>
                    <a:cxn ang="0">
                      <a:pos x="0" y="0"/>
                    </a:cxn>
                    <a:cxn ang="0">
                      <a:pos x="0" y="0"/>
                    </a:cxn>
                    <a:cxn ang="0">
                      <a:pos x="0" y="0"/>
                    </a:cxn>
                  </a:cxnLst>
                  <a:rect l="txL" t="txT" r="txR" b="txB"/>
                  <a:pathLst>
                    <a:path w="43200" h="24362" fill="none">
                      <a:moveTo>
                        <a:pt x="43200" y="2762"/>
                      </a:moveTo>
                      <a:cubicBezTo>
                        <a:pt x="43200" y="14691"/>
                        <a:pt x="33529" y="24362"/>
                        <a:pt x="21600" y="24362"/>
                      </a:cubicBezTo>
                      <a:cubicBezTo>
                        <a:pt x="9670" y="24362"/>
                        <a:pt x="0" y="14691"/>
                        <a:pt x="0" y="2762"/>
                      </a:cubicBezTo>
                      <a:cubicBezTo>
                        <a:pt x="-1" y="1838"/>
                        <a:pt x="59" y="915"/>
                        <a:pt x="177" y="0"/>
                      </a:cubicBezTo>
                    </a:path>
                    <a:path w="43200" h="24362" stroke="0">
                      <a:moveTo>
                        <a:pt x="43200" y="2762"/>
                      </a:moveTo>
                      <a:cubicBezTo>
                        <a:pt x="43200" y="14691"/>
                        <a:pt x="33529" y="24362"/>
                        <a:pt x="21600" y="24362"/>
                      </a:cubicBezTo>
                      <a:cubicBezTo>
                        <a:pt x="9670" y="24362"/>
                        <a:pt x="0" y="14691"/>
                        <a:pt x="0" y="2762"/>
                      </a:cubicBezTo>
                      <a:cubicBezTo>
                        <a:pt x="-1" y="1838"/>
                        <a:pt x="59" y="915"/>
                        <a:pt x="177" y="0"/>
                      </a:cubicBezTo>
                      <a:lnTo>
                        <a:pt x="21600" y="2762"/>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224" name="Arc 200"/>
                <p:cNvSpPr/>
                <p:nvPr/>
              </p:nvSpPr>
              <p:spPr>
                <a:xfrm rot="-660000">
                  <a:off x="2248" y="3448"/>
                  <a:ext cx="63" cy="43"/>
                </a:xfrm>
                <a:custGeom>
                  <a:avLst/>
                  <a:gdLst>
                    <a:gd name="txL" fmla="*/ 0 w 42972"/>
                    <a:gd name="txT" fmla="*/ 0 h 21600"/>
                    <a:gd name="txR" fmla="*/ 42972 w 42972"/>
                    <a:gd name="txB" fmla="*/ 21600 h 21600"/>
                  </a:gdLst>
                  <a:ahLst/>
                  <a:cxnLst>
                    <a:cxn ang="0">
                      <a:pos x="0" y="0"/>
                    </a:cxn>
                    <a:cxn ang="0">
                      <a:pos x="0" y="0"/>
                    </a:cxn>
                    <a:cxn ang="0">
                      <a:pos x="0" y="0"/>
                    </a:cxn>
                  </a:cxnLst>
                  <a:rect l="txL" t="txT" r="txR" b="txB"/>
                  <a:pathLst>
                    <a:path w="42972" h="21600" fill="none">
                      <a:moveTo>
                        <a:pt x="42971" y="3130"/>
                      </a:moveTo>
                      <a:cubicBezTo>
                        <a:pt x="41417" y="13737"/>
                        <a:pt x="32319" y="21599"/>
                        <a:pt x="21600" y="21600"/>
                      </a:cubicBezTo>
                      <a:cubicBezTo>
                        <a:pt x="9670" y="21600"/>
                        <a:pt x="0" y="11929"/>
                        <a:pt x="0" y="0"/>
                      </a:cubicBezTo>
                    </a:path>
                    <a:path w="42972" h="21600" stroke="0">
                      <a:moveTo>
                        <a:pt x="42971" y="3130"/>
                      </a:moveTo>
                      <a:cubicBezTo>
                        <a:pt x="41417" y="13737"/>
                        <a:pt x="32319" y="21599"/>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225" name="Arc 201"/>
                <p:cNvSpPr/>
                <p:nvPr/>
              </p:nvSpPr>
              <p:spPr>
                <a:xfrm rot="-660000">
                  <a:off x="2304" y="3432"/>
                  <a:ext cx="50" cy="37"/>
                </a:xfrm>
                <a:custGeom>
                  <a:avLst/>
                  <a:gdLst>
                    <a:gd name="txL" fmla="*/ 0 w 42107"/>
                    <a:gd name="txT" fmla="*/ 0 h 21600"/>
                    <a:gd name="txR" fmla="*/ 42107 w 42107"/>
                    <a:gd name="txB" fmla="*/ 21600 h 21600"/>
                  </a:gdLst>
                  <a:ahLst/>
                  <a:cxnLst>
                    <a:cxn ang="0">
                      <a:pos x="0" y="0"/>
                    </a:cxn>
                    <a:cxn ang="0">
                      <a:pos x="0" y="0"/>
                    </a:cxn>
                    <a:cxn ang="0">
                      <a:pos x="0" y="0"/>
                    </a:cxn>
                  </a:cxnLst>
                  <a:rect l="txL" t="txT" r="txR" b="txB"/>
                  <a:pathLst>
                    <a:path w="42107" h="21600" fill="none">
                      <a:moveTo>
                        <a:pt x="42107" y="0"/>
                      </a:moveTo>
                      <a:cubicBezTo>
                        <a:pt x="42107" y="11929"/>
                        <a:pt x="32436" y="21600"/>
                        <a:pt x="20507" y="21600"/>
                      </a:cubicBezTo>
                      <a:cubicBezTo>
                        <a:pt x="11191" y="21600"/>
                        <a:pt x="2925" y="15627"/>
                        <a:pt x="-1" y="6784"/>
                      </a:cubicBezTo>
                    </a:path>
                    <a:path w="42107" h="21600" stroke="0">
                      <a:moveTo>
                        <a:pt x="42107" y="0"/>
                      </a:moveTo>
                      <a:cubicBezTo>
                        <a:pt x="42107" y="11929"/>
                        <a:pt x="32436" y="21600"/>
                        <a:pt x="20507" y="21600"/>
                      </a:cubicBezTo>
                      <a:cubicBezTo>
                        <a:pt x="11191" y="21600"/>
                        <a:pt x="2925" y="15627"/>
                        <a:pt x="-1" y="6784"/>
                      </a:cubicBezTo>
                      <a:lnTo>
                        <a:pt x="20507" y="0"/>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226" name="Arc 202"/>
                <p:cNvSpPr/>
                <p:nvPr/>
              </p:nvSpPr>
              <p:spPr>
                <a:xfrm rot="-660000">
                  <a:off x="2200" y="3460"/>
                  <a:ext cx="53" cy="34"/>
                </a:xfrm>
                <a:custGeom>
                  <a:avLst/>
                  <a:gdLst>
                    <a:gd name="txL" fmla="*/ 0 w 43200"/>
                    <a:gd name="txT" fmla="*/ 0 h 22923"/>
                    <a:gd name="txR" fmla="*/ 43200 w 43200"/>
                    <a:gd name="txB" fmla="*/ 22923 h 22923"/>
                  </a:gdLst>
                  <a:ahLst/>
                  <a:cxnLst>
                    <a:cxn ang="0">
                      <a:pos x="0" y="0"/>
                    </a:cxn>
                    <a:cxn ang="0">
                      <a:pos x="0" y="0"/>
                    </a:cxn>
                    <a:cxn ang="0">
                      <a:pos x="0" y="0"/>
                    </a:cxn>
                  </a:cxnLst>
                  <a:rect l="txL" t="txT" r="txR" b="txB"/>
                  <a:pathLst>
                    <a:path w="43200" h="22923" fill="none">
                      <a:moveTo>
                        <a:pt x="43188" y="607"/>
                      </a:moveTo>
                      <a:cubicBezTo>
                        <a:pt x="43196" y="846"/>
                        <a:pt x="43200" y="1084"/>
                        <a:pt x="43200" y="1323"/>
                      </a:cubicBezTo>
                      <a:cubicBezTo>
                        <a:pt x="43200" y="13252"/>
                        <a:pt x="33529" y="22923"/>
                        <a:pt x="21600" y="22923"/>
                      </a:cubicBezTo>
                      <a:cubicBezTo>
                        <a:pt x="9670" y="22923"/>
                        <a:pt x="0" y="13252"/>
                        <a:pt x="0" y="1323"/>
                      </a:cubicBezTo>
                      <a:cubicBezTo>
                        <a:pt x="-1" y="881"/>
                        <a:pt x="13" y="440"/>
                        <a:pt x="40" y="-1"/>
                      </a:cubicBezTo>
                    </a:path>
                    <a:path w="43200" h="22923" stroke="0">
                      <a:moveTo>
                        <a:pt x="43188" y="607"/>
                      </a:moveTo>
                      <a:cubicBezTo>
                        <a:pt x="43196" y="846"/>
                        <a:pt x="43200" y="1084"/>
                        <a:pt x="43200" y="1323"/>
                      </a:cubicBezTo>
                      <a:cubicBezTo>
                        <a:pt x="43200" y="13252"/>
                        <a:pt x="33529" y="22923"/>
                        <a:pt x="21600" y="22923"/>
                      </a:cubicBezTo>
                      <a:cubicBezTo>
                        <a:pt x="9670" y="22923"/>
                        <a:pt x="0" y="13252"/>
                        <a:pt x="0" y="1323"/>
                      </a:cubicBezTo>
                      <a:cubicBezTo>
                        <a:pt x="-1" y="881"/>
                        <a:pt x="13" y="440"/>
                        <a:pt x="40" y="-1"/>
                      </a:cubicBezTo>
                      <a:lnTo>
                        <a:pt x="21600" y="1323"/>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grpSp>
              <p:nvGrpSpPr>
                <p:cNvPr id="173227" name="Group 203"/>
                <p:cNvGrpSpPr/>
                <p:nvPr/>
              </p:nvGrpSpPr>
              <p:grpSpPr>
                <a:xfrm>
                  <a:off x="2250" y="3681"/>
                  <a:ext cx="243" cy="64"/>
                  <a:chOff x="2250" y="3681"/>
                  <a:chExt cx="243" cy="64"/>
                </a:xfrm>
              </p:grpSpPr>
              <p:sp>
                <p:nvSpPr>
                  <p:cNvPr id="173242" name="Arc 204"/>
                  <p:cNvSpPr/>
                  <p:nvPr/>
                </p:nvSpPr>
                <p:spPr>
                  <a:xfrm rot="10140000">
                    <a:off x="2445" y="3681"/>
                    <a:ext cx="48" cy="24"/>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243" name="Arc 205"/>
                  <p:cNvSpPr/>
                  <p:nvPr/>
                </p:nvSpPr>
                <p:spPr>
                  <a:xfrm rot="10140000">
                    <a:off x="2392" y="3684"/>
                    <a:ext cx="54" cy="33"/>
                  </a:xfrm>
                  <a:custGeom>
                    <a:avLst/>
                    <a:gdLst>
                      <a:gd name="txL" fmla="*/ 0 w 43200"/>
                      <a:gd name="txT" fmla="*/ 0 h 22991"/>
                      <a:gd name="txR" fmla="*/ 43200 w 43200"/>
                      <a:gd name="txB" fmla="*/ 22991 h 22991"/>
                    </a:gdLst>
                    <a:ahLst/>
                    <a:cxnLst>
                      <a:cxn ang="0">
                        <a:pos x="0" y="0"/>
                      </a:cxn>
                      <a:cxn ang="0">
                        <a:pos x="0" y="0"/>
                      </a:cxn>
                      <a:cxn ang="0">
                        <a:pos x="0" y="0"/>
                      </a:cxn>
                    </a:cxnLst>
                    <a:rect l="txL" t="txT" r="txR" b="txB"/>
                    <a:pathLst>
                      <a:path w="43200" h="22991" fill="none">
                        <a:moveTo>
                          <a:pt x="43187" y="668"/>
                        </a:moveTo>
                        <a:cubicBezTo>
                          <a:pt x="43195" y="908"/>
                          <a:pt x="43200" y="1149"/>
                          <a:pt x="43200" y="1391"/>
                        </a:cubicBezTo>
                        <a:cubicBezTo>
                          <a:pt x="43200" y="13320"/>
                          <a:pt x="33529" y="22991"/>
                          <a:pt x="21600" y="22991"/>
                        </a:cubicBezTo>
                        <a:cubicBezTo>
                          <a:pt x="9670" y="22991"/>
                          <a:pt x="0" y="13320"/>
                          <a:pt x="0" y="1391"/>
                        </a:cubicBezTo>
                        <a:cubicBezTo>
                          <a:pt x="-1" y="926"/>
                          <a:pt x="14" y="463"/>
                          <a:pt x="44" y="-1"/>
                        </a:cubicBezTo>
                      </a:path>
                      <a:path w="43200" h="22991" stroke="0">
                        <a:moveTo>
                          <a:pt x="43187" y="668"/>
                        </a:moveTo>
                        <a:cubicBezTo>
                          <a:pt x="43195" y="908"/>
                          <a:pt x="43200" y="1149"/>
                          <a:pt x="43200" y="1391"/>
                        </a:cubicBezTo>
                        <a:cubicBezTo>
                          <a:pt x="43200" y="13320"/>
                          <a:pt x="33529" y="22991"/>
                          <a:pt x="21600" y="22991"/>
                        </a:cubicBezTo>
                        <a:cubicBezTo>
                          <a:pt x="9670" y="22991"/>
                          <a:pt x="0" y="13320"/>
                          <a:pt x="0" y="1391"/>
                        </a:cubicBezTo>
                        <a:cubicBezTo>
                          <a:pt x="-1" y="926"/>
                          <a:pt x="14" y="463"/>
                          <a:pt x="44" y="-1"/>
                        </a:cubicBezTo>
                        <a:lnTo>
                          <a:pt x="21600" y="1391"/>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244" name="Arc 206"/>
                  <p:cNvSpPr/>
                  <p:nvPr/>
                </p:nvSpPr>
                <p:spPr>
                  <a:xfrm rot="10140000">
                    <a:off x="2301" y="3694"/>
                    <a:ext cx="64" cy="45"/>
                  </a:xfrm>
                  <a:custGeom>
                    <a:avLst/>
                    <a:gdLst>
                      <a:gd name="txL" fmla="*/ 0 w 43002"/>
                      <a:gd name="txT" fmla="*/ 0 h 22107"/>
                      <a:gd name="txR" fmla="*/ 43002 w 43002"/>
                      <a:gd name="txB" fmla="*/ 22107 h 22107"/>
                    </a:gdLst>
                    <a:ahLst/>
                    <a:cxnLst>
                      <a:cxn ang="0">
                        <a:pos x="0" y="0"/>
                      </a:cxn>
                      <a:cxn ang="0">
                        <a:pos x="0" y="0"/>
                      </a:cxn>
                      <a:cxn ang="0">
                        <a:pos x="0" y="0"/>
                      </a:cxn>
                    </a:cxnLst>
                    <a:rect l="txL" t="txT" r="txR" b="txB"/>
                    <a:pathLst>
                      <a:path w="43002" h="22107" fill="none">
                        <a:moveTo>
                          <a:pt x="42996" y="-1"/>
                        </a:moveTo>
                        <a:cubicBezTo>
                          <a:pt x="43000" y="168"/>
                          <a:pt x="43002" y="337"/>
                          <a:pt x="43002" y="507"/>
                        </a:cubicBezTo>
                        <a:cubicBezTo>
                          <a:pt x="43002" y="12436"/>
                          <a:pt x="33331" y="22107"/>
                          <a:pt x="21402" y="22107"/>
                        </a:cubicBezTo>
                        <a:cubicBezTo>
                          <a:pt x="10600" y="22107"/>
                          <a:pt x="1459" y="14127"/>
                          <a:pt x="0" y="3424"/>
                        </a:cubicBezTo>
                      </a:path>
                      <a:path w="43002" h="22107" stroke="0">
                        <a:moveTo>
                          <a:pt x="42996" y="-1"/>
                        </a:moveTo>
                        <a:cubicBezTo>
                          <a:pt x="43000" y="168"/>
                          <a:pt x="43002" y="337"/>
                          <a:pt x="43002" y="507"/>
                        </a:cubicBezTo>
                        <a:cubicBezTo>
                          <a:pt x="43002" y="12436"/>
                          <a:pt x="33331" y="22107"/>
                          <a:pt x="21402" y="22107"/>
                        </a:cubicBezTo>
                        <a:cubicBezTo>
                          <a:pt x="10600" y="22107"/>
                          <a:pt x="1459" y="14127"/>
                          <a:pt x="0" y="3424"/>
                        </a:cubicBezTo>
                        <a:lnTo>
                          <a:pt x="21402" y="507"/>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245" name="Arc 207"/>
                  <p:cNvSpPr/>
                  <p:nvPr/>
                </p:nvSpPr>
                <p:spPr>
                  <a:xfrm rot="10140000">
                    <a:off x="2359" y="3699"/>
                    <a:ext cx="32" cy="26"/>
                  </a:xfrm>
                  <a:custGeom>
                    <a:avLst/>
                    <a:gdLst>
                      <a:gd name="txL" fmla="*/ 0 w 42167"/>
                      <a:gd name="txT" fmla="*/ 0 h 23341"/>
                      <a:gd name="txR" fmla="*/ 42167 w 42167"/>
                      <a:gd name="txB" fmla="*/ 23341 h 23341"/>
                    </a:gdLst>
                    <a:ahLst/>
                    <a:cxnLst>
                      <a:cxn ang="0">
                        <a:pos x="0" y="0"/>
                      </a:cxn>
                      <a:cxn ang="0">
                        <a:pos x="0" y="0"/>
                      </a:cxn>
                      <a:cxn ang="0">
                        <a:pos x="0" y="0"/>
                      </a:cxn>
                    </a:cxnLst>
                    <a:rect l="txL" t="txT" r="txR" b="txB"/>
                    <a:pathLst>
                      <a:path w="42167" h="23341" fill="none">
                        <a:moveTo>
                          <a:pt x="42167" y="8340"/>
                        </a:moveTo>
                        <a:cubicBezTo>
                          <a:pt x="39299" y="17278"/>
                          <a:pt x="30987" y="23340"/>
                          <a:pt x="21600" y="23341"/>
                        </a:cubicBezTo>
                        <a:cubicBezTo>
                          <a:pt x="9670" y="23341"/>
                          <a:pt x="0" y="13670"/>
                          <a:pt x="0" y="1741"/>
                        </a:cubicBezTo>
                        <a:cubicBezTo>
                          <a:pt x="-1" y="1159"/>
                          <a:pt x="23" y="579"/>
                          <a:pt x="70" y="0"/>
                        </a:cubicBezTo>
                      </a:path>
                      <a:path w="42167" h="23341" stroke="0">
                        <a:moveTo>
                          <a:pt x="42167" y="8340"/>
                        </a:moveTo>
                        <a:cubicBezTo>
                          <a:pt x="39299" y="17278"/>
                          <a:pt x="30987" y="23340"/>
                          <a:pt x="21600" y="23341"/>
                        </a:cubicBezTo>
                        <a:cubicBezTo>
                          <a:pt x="9670" y="23341"/>
                          <a:pt x="0" y="13670"/>
                          <a:pt x="0" y="1741"/>
                        </a:cubicBezTo>
                        <a:cubicBezTo>
                          <a:pt x="-1" y="1159"/>
                          <a:pt x="23" y="579"/>
                          <a:pt x="70" y="0"/>
                        </a:cubicBezTo>
                        <a:lnTo>
                          <a:pt x="21600" y="1741"/>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246" name="Arc 208"/>
                  <p:cNvSpPr/>
                  <p:nvPr/>
                </p:nvSpPr>
                <p:spPr>
                  <a:xfrm rot="10140000">
                    <a:off x="2250" y="3712"/>
                    <a:ext cx="54" cy="33"/>
                  </a:xfrm>
                  <a:custGeom>
                    <a:avLst/>
                    <a:gdLst>
                      <a:gd name="txL" fmla="*/ 0 w 43200"/>
                      <a:gd name="txT" fmla="*/ 0 h 22991"/>
                      <a:gd name="txR" fmla="*/ 43200 w 43200"/>
                      <a:gd name="txB" fmla="*/ 22991 h 22991"/>
                    </a:gdLst>
                    <a:ahLst/>
                    <a:cxnLst>
                      <a:cxn ang="0">
                        <a:pos x="0" y="0"/>
                      </a:cxn>
                      <a:cxn ang="0">
                        <a:pos x="0" y="0"/>
                      </a:cxn>
                      <a:cxn ang="0">
                        <a:pos x="0" y="0"/>
                      </a:cxn>
                    </a:cxnLst>
                    <a:rect l="txL" t="txT" r="txR" b="txB"/>
                    <a:pathLst>
                      <a:path w="43200" h="22991" fill="none">
                        <a:moveTo>
                          <a:pt x="43187" y="668"/>
                        </a:moveTo>
                        <a:cubicBezTo>
                          <a:pt x="43195" y="908"/>
                          <a:pt x="43200" y="1149"/>
                          <a:pt x="43200" y="1391"/>
                        </a:cubicBezTo>
                        <a:cubicBezTo>
                          <a:pt x="43200" y="13320"/>
                          <a:pt x="33529" y="22991"/>
                          <a:pt x="21600" y="22991"/>
                        </a:cubicBezTo>
                        <a:cubicBezTo>
                          <a:pt x="9670" y="22991"/>
                          <a:pt x="0" y="13320"/>
                          <a:pt x="0" y="1391"/>
                        </a:cubicBezTo>
                        <a:cubicBezTo>
                          <a:pt x="-1" y="926"/>
                          <a:pt x="14" y="463"/>
                          <a:pt x="44" y="-1"/>
                        </a:cubicBezTo>
                      </a:path>
                      <a:path w="43200" h="22991" stroke="0">
                        <a:moveTo>
                          <a:pt x="43187" y="668"/>
                        </a:moveTo>
                        <a:cubicBezTo>
                          <a:pt x="43195" y="908"/>
                          <a:pt x="43200" y="1149"/>
                          <a:pt x="43200" y="1391"/>
                        </a:cubicBezTo>
                        <a:cubicBezTo>
                          <a:pt x="43200" y="13320"/>
                          <a:pt x="33529" y="22991"/>
                          <a:pt x="21600" y="22991"/>
                        </a:cubicBezTo>
                        <a:cubicBezTo>
                          <a:pt x="9670" y="22991"/>
                          <a:pt x="0" y="13320"/>
                          <a:pt x="0" y="1391"/>
                        </a:cubicBezTo>
                        <a:cubicBezTo>
                          <a:pt x="-1" y="926"/>
                          <a:pt x="14" y="463"/>
                          <a:pt x="44" y="-1"/>
                        </a:cubicBezTo>
                        <a:lnTo>
                          <a:pt x="21600" y="1391"/>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grpSp>
            <p:grpSp>
              <p:nvGrpSpPr>
                <p:cNvPr id="173228" name="Group 209"/>
                <p:cNvGrpSpPr/>
                <p:nvPr/>
              </p:nvGrpSpPr>
              <p:grpSpPr>
                <a:xfrm>
                  <a:off x="2431" y="3411"/>
                  <a:ext cx="137" cy="135"/>
                  <a:chOff x="2431" y="3411"/>
                  <a:chExt cx="137" cy="135"/>
                </a:xfrm>
              </p:grpSpPr>
              <p:sp>
                <p:nvSpPr>
                  <p:cNvPr id="173239" name="Arc 210"/>
                  <p:cNvSpPr/>
                  <p:nvPr/>
                </p:nvSpPr>
                <p:spPr>
                  <a:xfrm rot="-660000">
                    <a:off x="2534" y="3465"/>
                    <a:ext cx="34" cy="81"/>
                  </a:xfrm>
                  <a:custGeom>
                    <a:avLst/>
                    <a:gdLst>
                      <a:gd name="txL" fmla="*/ 0 w 21600"/>
                      <a:gd name="txT" fmla="*/ 0 h 42589"/>
                      <a:gd name="txR" fmla="*/ 21600 w 21600"/>
                      <a:gd name="txB" fmla="*/ 42589 h 42589"/>
                    </a:gdLst>
                    <a:ahLst/>
                    <a:cxnLst>
                      <a:cxn ang="0">
                        <a:pos x="0" y="0"/>
                      </a:cxn>
                      <a:cxn ang="0">
                        <a:pos x="0" y="0"/>
                      </a:cxn>
                      <a:cxn ang="0">
                        <a:pos x="0" y="0"/>
                      </a:cxn>
                    </a:cxnLst>
                    <a:rect l="txL" t="txT" r="txR" b="txB"/>
                    <a:pathLst>
                      <a:path w="21600" h="42589" fill="none">
                        <a:moveTo>
                          <a:pt x="16536" y="42588"/>
                        </a:moveTo>
                        <a:cubicBezTo>
                          <a:pt x="6835" y="40249"/>
                          <a:pt x="0" y="31569"/>
                          <a:pt x="0" y="21591"/>
                        </a:cubicBezTo>
                        <a:cubicBezTo>
                          <a:pt x="-1" y="9908"/>
                          <a:pt x="9287" y="343"/>
                          <a:pt x="20965" y="0"/>
                        </a:cubicBezTo>
                      </a:path>
                      <a:path w="21600" h="42589" stroke="0">
                        <a:moveTo>
                          <a:pt x="16536" y="42588"/>
                        </a:moveTo>
                        <a:cubicBezTo>
                          <a:pt x="6835" y="40249"/>
                          <a:pt x="0" y="31569"/>
                          <a:pt x="0" y="21591"/>
                        </a:cubicBezTo>
                        <a:cubicBezTo>
                          <a:pt x="-1" y="9908"/>
                          <a:pt x="9287" y="343"/>
                          <a:pt x="20965" y="0"/>
                        </a:cubicBezTo>
                        <a:lnTo>
                          <a:pt x="21600" y="21591"/>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240" name="Arc 211"/>
                  <p:cNvSpPr/>
                  <p:nvPr/>
                </p:nvSpPr>
                <p:spPr>
                  <a:xfrm rot="1560000">
                    <a:off x="2493" y="3449"/>
                    <a:ext cx="62" cy="30"/>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241" name="Arc 212"/>
                  <p:cNvSpPr/>
                  <p:nvPr/>
                </p:nvSpPr>
                <p:spPr>
                  <a:xfrm rot="1560000">
                    <a:off x="2431" y="3411"/>
                    <a:ext cx="67" cy="57"/>
                  </a:xfrm>
                  <a:custGeom>
                    <a:avLst/>
                    <a:gdLst>
                      <a:gd name="txL" fmla="*/ 0 w 41997"/>
                      <a:gd name="txT" fmla="*/ 0 h 21600"/>
                      <a:gd name="txR" fmla="*/ 41997 w 41997"/>
                      <a:gd name="txB" fmla="*/ 21600 h 21600"/>
                    </a:gdLst>
                    <a:ahLst/>
                    <a:cxnLst>
                      <a:cxn ang="0">
                        <a:pos x="0" y="0"/>
                      </a:cxn>
                      <a:cxn ang="0">
                        <a:pos x="0" y="0"/>
                      </a:cxn>
                      <a:cxn ang="0">
                        <a:pos x="0" y="0"/>
                      </a:cxn>
                    </a:cxnLst>
                    <a:rect l="txL" t="txT" r="txR" b="txB"/>
                    <a:pathLst>
                      <a:path w="41997" h="21600" fill="none">
                        <a:moveTo>
                          <a:pt x="41997" y="0"/>
                        </a:moveTo>
                        <a:cubicBezTo>
                          <a:pt x="41997" y="11929"/>
                          <a:pt x="32326" y="21600"/>
                          <a:pt x="20397" y="21600"/>
                        </a:cubicBezTo>
                        <a:cubicBezTo>
                          <a:pt x="11207" y="21600"/>
                          <a:pt x="3024" y="15785"/>
                          <a:pt x="0" y="7107"/>
                        </a:cubicBezTo>
                      </a:path>
                      <a:path w="41997" h="21600" stroke="0">
                        <a:moveTo>
                          <a:pt x="41997" y="0"/>
                        </a:moveTo>
                        <a:cubicBezTo>
                          <a:pt x="41997" y="11929"/>
                          <a:pt x="32326" y="21600"/>
                          <a:pt x="20397" y="21600"/>
                        </a:cubicBezTo>
                        <a:cubicBezTo>
                          <a:pt x="11207" y="21600"/>
                          <a:pt x="3024" y="15785"/>
                          <a:pt x="0" y="7107"/>
                        </a:cubicBezTo>
                        <a:lnTo>
                          <a:pt x="20397" y="0"/>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grpSp>
            <p:grpSp>
              <p:nvGrpSpPr>
                <p:cNvPr id="173229" name="Group 213"/>
                <p:cNvGrpSpPr/>
                <p:nvPr/>
              </p:nvGrpSpPr>
              <p:grpSpPr>
                <a:xfrm>
                  <a:off x="2484" y="3537"/>
                  <a:ext cx="100" cy="167"/>
                  <a:chOff x="2484" y="3537"/>
                  <a:chExt cx="100" cy="167"/>
                </a:xfrm>
              </p:grpSpPr>
              <p:sp>
                <p:nvSpPr>
                  <p:cNvPr id="173236" name="Arc 214"/>
                  <p:cNvSpPr/>
                  <p:nvPr/>
                </p:nvSpPr>
                <p:spPr>
                  <a:xfrm rot="10140000">
                    <a:off x="2549" y="3537"/>
                    <a:ext cx="35" cy="82"/>
                  </a:xfrm>
                  <a:custGeom>
                    <a:avLst/>
                    <a:gdLst>
                      <a:gd name="txL" fmla="*/ 0 w 22235"/>
                      <a:gd name="txT" fmla="*/ 0 h 43045"/>
                      <a:gd name="txR" fmla="*/ 22235 w 22235"/>
                      <a:gd name="txB" fmla="*/ 43045 h 43045"/>
                    </a:gdLst>
                    <a:ahLst/>
                    <a:cxnLst>
                      <a:cxn ang="0">
                        <a:pos x="0" y="0"/>
                      </a:cxn>
                      <a:cxn ang="0">
                        <a:pos x="0" y="0"/>
                      </a:cxn>
                      <a:cxn ang="0">
                        <a:pos x="0" y="0"/>
                      </a:cxn>
                    </a:cxnLst>
                    <a:rect l="txL" t="txT" r="txR" b="txB"/>
                    <a:pathLst>
                      <a:path w="22235" h="43045" fill="none">
                        <a:moveTo>
                          <a:pt x="0" y="9"/>
                        </a:moveTo>
                        <a:cubicBezTo>
                          <a:pt x="211" y="3"/>
                          <a:pt x="423" y="-1"/>
                          <a:pt x="635" y="0"/>
                        </a:cubicBezTo>
                        <a:cubicBezTo>
                          <a:pt x="12564" y="0"/>
                          <a:pt x="22235" y="9670"/>
                          <a:pt x="22235" y="21600"/>
                        </a:cubicBezTo>
                        <a:cubicBezTo>
                          <a:pt x="22235" y="32529"/>
                          <a:pt x="14071" y="41736"/>
                          <a:pt x="3220" y="43044"/>
                        </a:cubicBezTo>
                      </a:path>
                      <a:path w="22235" h="43045" stroke="0">
                        <a:moveTo>
                          <a:pt x="0" y="9"/>
                        </a:moveTo>
                        <a:cubicBezTo>
                          <a:pt x="211" y="3"/>
                          <a:pt x="423" y="-1"/>
                          <a:pt x="635" y="0"/>
                        </a:cubicBezTo>
                        <a:cubicBezTo>
                          <a:pt x="12564" y="0"/>
                          <a:pt x="22235" y="9670"/>
                          <a:pt x="22235" y="21600"/>
                        </a:cubicBezTo>
                        <a:cubicBezTo>
                          <a:pt x="22235" y="32529"/>
                          <a:pt x="14071" y="41736"/>
                          <a:pt x="3220" y="43044"/>
                        </a:cubicBezTo>
                        <a:lnTo>
                          <a:pt x="635" y="21600"/>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237" name="Arc 215"/>
                  <p:cNvSpPr/>
                  <p:nvPr/>
                </p:nvSpPr>
                <p:spPr>
                  <a:xfrm rot="7920000">
                    <a:off x="2527" y="3611"/>
                    <a:ext cx="61" cy="33"/>
                  </a:xfrm>
                  <a:custGeom>
                    <a:avLst/>
                    <a:gdLst>
                      <a:gd name="txL" fmla="*/ 0 w 43200"/>
                      <a:gd name="txT" fmla="*/ 0 h 22968"/>
                      <a:gd name="txR" fmla="*/ 43200 w 43200"/>
                      <a:gd name="txB" fmla="*/ 22968 h 22968"/>
                    </a:gdLst>
                    <a:ahLst/>
                    <a:cxnLst>
                      <a:cxn ang="0">
                        <a:pos x="0" y="0"/>
                      </a:cxn>
                      <a:cxn ang="0">
                        <a:pos x="0" y="0"/>
                      </a:cxn>
                      <a:cxn ang="0">
                        <a:pos x="0" y="0"/>
                      </a:cxn>
                    </a:cxnLst>
                    <a:rect l="txL" t="txT" r="txR" b="txB"/>
                    <a:pathLst>
                      <a:path w="43200" h="22968" fill="none">
                        <a:moveTo>
                          <a:pt x="43187" y="636"/>
                        </a:moveTo>
                        <a:cubicBezTo>
                          <a:pt x="43195" y="879"/>
                          <a:pt x="43200" y="1123"/>
                          <a:pt x="43200" y="1368"/>
                        </a:cubicBezTo>
                        <a:cubicBezTo>
                          <a:pt x="43200" y="13297"/>
                          <a:pt x="33529" y="22968"/>
                          <a:pt x="21600" y="22968"/>
                        </a:cubicBezTo>
                        <a:cubicBezTo>
                          <a:pt x="9670" y="22968"/>
                          <a:pt x="0" y="13297"/>
                          <a:pt x="0" y="1368"/>
                        </a:cubicBezTo>
                        <a:cubicBezTo>
                          <a:pt x="-1" y="911"/>
                          <a:pt x="14" y="455"/>
                          <a:pt x="43" y="0"/>
                        </a:cubicBezTo>
                      </a:path>
                      <a:path w="43200" h="22968" stroke="0">
                        <a:moveTo>
                          <a:pt x="43187" y="636"/>
                        </a:moveTo>
                        <a:cubicBezTo>
                          <a:pt x="43195" y="879"/>
                          <a:pt x="43200" y="1123"/>
                          <a:pt x="43200" y="1368"/>
                        </a:cubicBezTo>
                        <a:cubicBezTo>
                          <a:pt x="43200" y="13297"/>
                          <a:pt x="33529" y="22968"/>
                          <a:pt x="21600" y="22968"/>
                        </a:cubicBezTo>
                        <a:cubicBezTo>
                          <a:pt x="9670" y="22968"/>
                          <a:pt x="0" y="13297"/>
                          <a:pt x="0" y="1368"/>
                        </a:cubicBezTo>
                        <a:cubicBezTo>
                          <a:pt x="-1" y="911"/>
                          <a:pt x="14" y="455"/>
                          <a:pt x="43" y="0"/>
                        </a:cubicBezTo>
                        <a:lnTo>
                          <a:pt x="21600" y="1368"/>
                        </a:lnTo>
                        <a:close/>
                      </a:path>
                    </a:pathLst>
                  </a:custGeom>
                  <a:solidFill>
                    <a:schemeClr val="bg1"/>
                  </a:solidFill>
                  <a:ln w="25400" cap="rnd" cmpd="sng">
                    <a:solidFill>
                      <a:schemeClr val="tx1"/>
                    </a:solidFill>
                    <a:prstDash val="solid"/>
                    <a:round/>
                    <a:headEnd type="none" w="med" len="med"/>
                    <a:tailEnd type="none" w="med" len="med"/>
                  </a:ln>
                </p:spPr>
                <p:txBody>
                  <a:bodyPr rot="10800000" vert="eaVert"/>
                  <a:p>
                    <a:endParaRPr lang="zh-CN" altLang="en-US" dirty="0">
                      <a:latin typeface="Arial" panose="020B0604020202020204" pitchFamily="34" charset="0"/>
                      <a:ea typeface="宋体" panose="02010600030101010101" pitchFamily="2" charset="-122"/>
                    </a:endParaRPr>
                  </a:p>
                </p:txBody>
              </p:sp>
              <p:sp>
                <p:nvSpPr>
                  <p:cNvPr id="173238" name="Arc 216"/>
                  <p:cNvSpPr/>
                  <p:nvPr/>
                </p:nvSpPr>
                <p:spPr>
                  <a:xfrm rot="7920000">
                    <a:off x="2477" y="3641"/>
                    <a:ext cx="69" cy="56"/>
                  </a:xfrm>
                  <a:custGeom>
                    <a:avLst/>
                    <a:gdLst>
                      <a:gd name="txL" fmla="*/ 0 w 41945"/>
                      <a:gd name="txT" fmla="*/ 0 h 21600"/>
                      <a:gd name="txR" fmla="*/ 41945 w 41945"/>
                      <a:gd name="txB" fmla="*/ 21600 h 21600"/>
                    </a:gdLst>
                    <a:ahLst/>
                    <a:cxnLst>
                      <a:cxn ang="0">
                        <a:pos x="0" y="0"/>
                      </a:cxn>
                      <a:cxn ang="0">
                        <a:pos x="0" y="0"/>
                      </a:cxn>
                      <a:cxn ang="0">
                        <a:pos x="0" y="0"/>
                      </a:cxn>
                    </a:cxnLst>
                    <a:rect l="txL" t="txT" r="txR" b="txB"/>
                    <a:pathLst>
                      <a:path w="41945" h="21600" fill="none">
                        <a:moveTo>
                          <a:pt x="41945" y="7255"/>
                        </a:moveTo>
                        <a:cubicBezTo>
                          <a:pt x="38877" y="15856"/>
                          <a:pt x="30732" y="21599"/>
                          <a:pt x="21600" y="21600"/>
                        </a:cubicBezTo>
                        <a:cubicBezTo>
                          <a:pt x="9670" y="21600"/>
                          <a:pt x="0" y="11929"/>
                          <a:pt x="0" y="0"/>
                        </a:cubicBezTo>
                      </a:path>
                      <a:path w="41945" h="21600" stroke="0">
                        <a:moveTo>
                          <a:pt x="41945" y="7255"/>
                        </a:moveTo>
                        <a:cubicBezTo>
                          <a:pt x="38877" y="15856"/>
                          <a:pt x="30732" y="21599"/>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rot="10800000" vert="eaVert"/>
                  <a:p>
                    <a:endParaRPr lang="zh-CN" altLang="en-US" dirty="0">
                      <a:latin typeface="Arial" panose="020B0604020202020204" pitchFamily="34" charset="0"/>
                      <a:ea typeface="宋体" panose="02010600030101010101" pitchFamily="2" charset="-122"/>
                    </a:endParaRPr>
                  </a:p>
                </p:txBody>
              </p:sp>
            </p:grpSp>
            <p:sp>
              <p:nvSpPr>
                <p:cNvPr id="173230" name="Arc 217"/>
                <p:cNvSpPr/>
                <p:nvPr/>
              </p:nvSpPr>
              <p:spPr>
                <a:xfrm rot="-660000">
                  <a:off x="2110" y="3565"/>
                  <a:ext cx="34" cy="71"/>
                </a:xfrm>
                <a:custGeom>
                  <a:avLst/>
                  <a:gdLst>
                    <a:gd name="txL" fmla="*/ 0 w 21600"/>
                    <a:gd name="txT" fmla="*/ 0 h 40163"/>
                    <a:gd name="txR" fmla="*/ 21600 w 21600"/>
                    <a:gd name="txB" fmla="*/ 40163 h 40163"/>
                  </a:gdLst>
                  <a:ahLst/>
                  <a:cxnLst>
                    <a:cxn ang="0">
                      <a:pos x="0" y="0"/>
                    </a:cxn>
                    <a:cxn ang="0">
                      <a:pos x="0" y="0"/>
                    </a:cxn>
                    <a:cxn ang="0">
                      <a:pos x="0" y="0"/>
                    </a:cxn>
                  </a:cxnLst>
                  <a:rect l="txL" t="txT" r="txR" b="txB"/>
                  <a:pathLst>
                    <a:path w="21600" h="40163" fill="none">
                      <a:moveTo>
                        <a:pt x="10777" y="0"/>
                      </a:moveTo>
                      <a:cubicBezTo>
                        <a:pt x="17473" y="3855"/>
                        <a:pt x="21600" y="10992"/>
                        <a:pt x="21600" y="18719"/>
                      </a:cubicBezTo>
                      <a:cubicBezTo>
                        <a:pt x="21600" y="29646"/>
                        <a:pt x="13439" y="38852"/>
                        <a:pt x="2591" y="40163"/>
                      </a:cubicBezTo>
                    </a:path>
                    <a:path w="21600" h="40163" stroke="0">
                      <a:moveTo>
                        <a:pt x="10777" y="0"/>
                      </a:moveTo>
                      <a:cubicBezTo>
                        <a:pt x="17473" y="3855"/>
                        <a:pt x="21600" y="10992"/>
                        <a:pt x="21600" y="18719"/>
                      </a:cubicBezTo>
                      <a:cubicBezTo>
                        <a:pt x="21600" y="29646"/>
                        <a:pt x="13439" y="38852"/>
                        <a:pt x="2591" y="40163"/>
                      </a:cubicBezTo>
                      <a:lnTo>
                        <a:pt x="0" y="18719"/>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231" name="Arc 218"/>
                <p:cNvSpPr/>
                <p:nvPr/>
              </p:nvSpPr>
              <p:spPr>
                <a:xfrm rot="-2880000">
                  <a:off x="2109" y="3532"/>
                  <a:ext cx="61" cy="33"/>
                </a:xfrm>
                <a:custGeom>
                  <a:avLst/>
                  <a:gdLst>
                    <a:gd name="txL" fmla="*/ 0 w 43200"/>
                    <a:gd name="txT" fmla="*/ 0 h 22968"/>
                    <a:gd name="txR" fmla="*/ 43200 w 43200"/>
                    <a:gd name="txB" fmla="*/ 22968 h 22968"/>
                  </a:gdLst>
                  <a:ahLst/>
                  <a:cxnLst>
                    <a:cxn ang="0">
                      <a:pos x="0" y="0"/>
                    </a:cxn>
                    <a:cxn ang="0">
                      <a:pos x="0" y="0"/>
                    </a:cxn>
                    <a:cxn ang="0">
                      <a:pos x="0" y="0"/>
                    </a:cxn>
                  </a:cxnLst>
                  <a:rect l="txL" t="txT" r="txR" b="txB"/>
                  <a:pathLst>
                    <a:path w="43200" h="22968" fill="none">
                      <a:moveTo>
                        <a:pt x="43200" y="1368"/>
                      </a:moveTo>
                      <a:cubicBezTo>
                        <a:pt x="43200" y="13297"/>
                        <a:pt x="33529" y="22968"/>
                        <a:pt x="21600" y="22968"/>
                      </a:cubicBezTo>
                      <a:cubicBezTo>
                        <a:pt x="9670" y="22968"/>
                        <a:pt x="0" y="13297"/>
                        <a:pt x="0" y="1368"/>
                      </a:cubicBezTo>
                      <a:cubicBezTo>
                        <a:pt x="-1" y="911"/>
                        <a:pt x="14" y="455"/>
                        <a:pt x="43" y="0"/>
                      </a:cubicBezTo>
                    </a:path>
                    <a:path w="43200" h="22968" stroke="0">
                      <a:moveTo>
                        <a:pt x="43200" y="1368"/>
                      </a:moveTo>
                      <a:cubicBezTo>
                        <a:pt x="43200" y="13297"/>
                        <a:pt x="33529" y="22968"/>
                        <a:pt x="21600" y="22968"/>
                      </a:cubicBezTo>
                      <a:cubicBezTo>
                        <a:pt x="9670" y="22968"/>
                        <a:pt x="0" y="13297"/>
                        <a:pt x="0" y="1368"/>
                      </a:cubicBezTo>
                      <a:cubicBezTo>
                        <a:pt x="-1" y="911"/>
                        <a:pt x="14" y="455"/>
                        <a:pt x="43" y="0"/>
                      </a:cubicBezTo>
                      <a:lnTo>
                        <a:pt x="21600" y="1368"/>
                      </a:lnTo>
                      <a:close/>
                    </a:path>
                  </a:pathLst>
                </a:custGeom>
                <a:solidFill>
                  <a:schemeClr val="bg1"/>
                </a:solidFill>
                <a:ln w="25400" cap="rnd" cmpd="sng">
                  <a:solidFill>
                    <a:schemeClr val="tx1"/>
                  </a:solidFill>
                  <a:prstDash val="solid"/>
                  <a:round/>
                  <a:headEnd type="none" w="med" len="med"/>
                  <a:tailEnd type="none" w="med" len="med"/>
                </a:ln>
              </p:spPr>
              <p:txBody>
                <a:bodyPr rot="0" vert="eaVert"/>
                <a:p>
                  <a:endParaRPr lang="zh-CN" altLang="en-US" dirty="0">
                    <a:latin typeface="Arial" panose="020B0604020202020204" pitchFamily="34" charset="0"/>
                    <a:ea typeface="宋体" panose="02010600030101010101" pitchFamily="2" charset="-122"/>
                  </a:endParaRPr>
                </a:p>
              </p:txBody>
            </p:sp>
            <p:sp>
              <p:nvSpPr>
                <p:cNvPr id="173232" name="Arc 219"/>
                <p:cNvSpPr/>
                <p:nvPr/>
              </p:nvSpPr>
              <p:spPr>
                <a:xfrm rot="-2880000">
                  <a:off x="2151" y="3473"/>
                  <a:ext cx="68" cy="56"/>
                </a:xfrm>
                <a:custGeom>
                  <a:avLst/>
                  <a:gdLst>
                    <a:gd name="txL" fmla="*/ 0 w 41977"/>
                    <a:gd name="txT" fmla="*/ 0 h 21600"/>
                    <a:gd name="txR" fmla="*/ 41977 w 41977"/>
                    <a:gd name="txB" fmla="*/ 21600 h 21600"/>
                  </a:gdLst>
                  <a:ahLst/>
                  <a:cxnLst>
                    <a:cxn ang="0">
                      <a:pos x="0" y="0"/>
                    </a:cxn>
                    <a:cxn ang="0">
                      <a:pos x="0" y="0"/>
                    </a:cxn>
                    <a:cxn ang="0">
                      <a:pos x="0" y="0"/>
                    </a:cxn>
                  </a:cxnLst>
                  <a:rect l="txL" t="txT" r="txR" b="txB"/>
                  <a:pathLst>
                    <a:path w="41977" h="21600" fill="none">
                      <a:moveTo>
                        <a:pt x="41977" y="7164"/>
                      </a:moveTo>
                      <a:cubicBezTo>
                        <a:pt x="38936" y="15812"/>
                        <a:pt x="30767" y="21599"/>
                        <a:pt x="21600" y="21600"/>
                      </a:cubicBezTo>
                      <a:cubicBezTo>
                        <a:pt x="9670" y="21600"/>
                        <a:pt x="0" y="11929"/>
                        <a:pt x="0" y="0"/>
                      </a:cubicBezTo>
                    </a:path>
                    <a:path w="41977" h="21600" stroke="0">
                      <a:moveTo>
                        <a:pt x="41977" y="7164"/>
                      </a:moveTo>
                      <a:cubicBezTo>
                        <a:pt x="38936" y="15812"/>
                        <a:pt x="30767" y="21599"/>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rot="0" vert="eaVert"/>
                <a:p>
                  <a:endParaRPr lang="zh-CN" altLang="en-US" dirty="0">
                    <a:latin typeface="Arial" panose="020B0604020202020204" pitchFamily="34" charset="0"/>
                    <a:ea typeface="宋体" panose="02010600030101010101" pitchFamily="2" charset="-122"/>
                  </a:endParaRPr>
                </a:p>
              </p:txBody>
            </p:sp>
            <p:sp>
              <p:nvSpPr>
                <p:cNvPr id="173233" name="Arc 220"/>
                <p:cNvSpPr/>
                <p:nvPr/>
              </p:nvSpPr>
              <p:spPr>
                <a:xfrm rot="10140000">
                  <a:off x="2126" y="3630"/>
                  <a:ext cx="33" cy="75"/>
                </a:xfrm>
                <a:custGeom>
                  <a:avLst/>
                  <a:gdLst>
                    <a:gd name="txL" fmla="*/ 0 w 21600"/>
                    <a:gd name="txT" fmla="*/ 0 h 42695"/>
                    <a:gd name="txR" fmla="*/ 21600 w 21600"/>
                    <a:gd name="txB" fmla="*/ 42695 h 42695"/>
                  </a:gdLst>
                  <a:ahLst/>
                  <a:cxnLst>
                    <a:cxn ang="0">
                      <a:pos x="0" y="0"/>
                    </a:cxn>
                    <a:cxn ang="0">
                      <a:pos x="0" y="0"/>
                    </a:cxn>
                    <a:cxn ang="0">
                      <a:pos x="0" y="0"/>
                    </a:cxn>
                  </a:cxnLst>
                  <a:rect l="txL" t="txT" r="txR" b="txB"/>
                  <a:pathLst>
                    <a:path w="21600" h="42695" fill="none">
                      <a:moveTo>
                        <a:pt x="17002" y="42694"/>
                      </a:moveTo>
                      <a:cubicBezTo>
                        <a:pt x="7077" y="40532"/>
                        <a:pt x="0" y="31747"/>
                        <a:pt x="0" y="21590"/>
                      </a:cubicBezTo>
                      <a:cubicBezTo>
                        <a:pt x="-1" y="9915"/>
                        <a:pt x="9276" y="353"/>
                        <a:pt x="20945" y="-1"/>
                      </a:cubicBezTo>
                    </a:path>
                    <a:path w="21600" h="42695" stroke="0">
                      <a:moveTo>
                        <a:pt x="17002" y="42694"/>
                      </a:moveTo>
                      <a:cubicBezTo>
                        <a:pt x="7077" y="40532"/>
                        <a:pt x="0" y="31747"/>
                        <a:pt x="0" y="21590"/>
                      </a:cubicBezTo>
                      <a:cubicBezTo>
                        <a:pt x="-1" y="9915"/>
                        <a:pt x="9276" y="353"/>
                        <a:pt x="20945" y="-1"/>
                      </a:cubicBezTo>
                      <a:lnTo>
                        <a:pt x="21600" y="21590"/>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234" name="Arc 221"/>
                <p:cNvSpPr/>
                <p:nvPr/>
              </p:nvSpPr>
              <p:spPr>
                <a:xfrm rot="-9240000">
                  <a:off x="2139" y="3692"/>
                  <a:ext cx="62" cy="28"/>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235" name="Arc 222"/>
                <p:cNvSpPr/>
                <p:nvPr/>
              </p:nvSpPr>
              <p:spPr>
                <a:xfrm rot="-9240000">
                  <a:off x="2192" y="3701"/>
                  <a:ext cx="68" cy="54"/>
                </a:xfrm>
                <a:custGeom>
                  <a:avLst/>
                  <a:gdLst>
                    <a:gd name="txL" fmla="*/ 0 w 42148"/>
                    <a:gd name="txT" fmla="*/ 0 h 21600"/>
                    <a:gd name="txR" fmla="*/ 42148 w 42148"/>
                    <a:gd name="txB" fmla="*/ 21600 h 21600"/>
                  </a:gdLst>
                  <a:ahLst/>
                  <a:cxnLst>
                    <a:cxn ang="0">
                      <a:pos x="0" y="0"/>
                    </a:cxn>
                    <a:cxn ang="0">
                      <a:pos x="0" y="0"/>
                    </a:cxn>
                    <a:cxn ang="0">
                      <a:pos x="0" y="0"/>
                    </a:cxn>
                  </a:cxnLst>
                  <a:rect l="txL" t="txT" r="txR" b="txB"/>
                  <a:pathLst>
                    <a:path w="42148" h="21600" fill="none">
                      <a:moveTo>
                        <a:pt x="42148" y="0"/>
                      </a:moveTo>
                      <a:cubicBezTo>
                        <a:pt x="42148" y="11929"/>
                        <a:pt x="32477" y="21600"/>
                        <a:pt x="20548" y="21600"/>
                      </a:cubicBezTo>
                      <a:cubicBezTo>
                        <a:pt x="11184" y="21600"/>
                        <a:pt x="2886" y="15566"/>
                        <a:pt x="0" y="6658"/>
                      </a:cubicBezTo>
                    </a:path>
                    <a:path w="42148" h="21600" stroke="0">
                      <a:moveTo>
                        <a:pt x="42148" y="0"/>
                      </a:moveTo>
                      <a:cubicBezTo>
                        <a:pt x="42148" y="11929"/>
                        <a:pt x="32477" y="21600"/>
                        <a:pt x="20548" y="21600"/>
                      </a:cubicBezTo>
                      <a:cubicBezTo>
                        <a:pt x="11184" y="21600"/>
                        <a:pt x="2886" y="15566"/>
                        <a:pt x="0" y="6658"/>
                      </a:cubicBezTo>
                      <a:lnTo>
                        <a:pt x="20548" y="0"/>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grpSp>
        </p:grpSp>
      </p:grpSp>
      <p:grpSp>
        <p:nvGrpSpPr>
          <p:cNvPr id="2" name="Group 223"/>
          <p:cNvGrpSpPr/>
          <p:nvPr/>
        </p:nvGrpSpPr>
        <p:grpSpPr>
          <a:xfrm>
            <a:off x="5608638" y="4337050"/>
            <a:ext cx="1036637" cy="528638"/>
            <a:chOff x="3190" y="3202"/>
            <a:chExt cx="603" cy="379"/>
          </a:xfrm>
        </p:grpSpPr>
        <p:sp>
          <p:nvSpPr>
            <p:cNvPr id="173189" name="Freeform 224"/>
            <p:cNvSpPr/>
            <p:nvPr/>
          </p:nvSpPr>
          <p:spPr>
            <a:xfrm>
              <a:off x="3208" y="3233"/>
              <a:ext cx="561" cy="328"/>
            </a:xfrm>
            <a:custGeom>
              <a:avLst/>
              <a:gdLst>
                <a:gd name="txL" fmla="*/ 0 w 561"/>
                <a:gd name="txT" fmla="*/ 0 h 328"/>
                <a:gd name="txR" fmla="*/ 561 w 561"/>
                <a:gd name="txB" fmla="*/ 328 h 328"/>
              </a:gdLst>
              <a:ahLst/>
              <a:cxnLst>
                <a:cxn ang="0">
                  <a:pos x="34" y="130"/>
                </a:cxn>
                <a:cxn ang="0">
                  <a:pos x="52" y="121"/>
                </a:cxn>
                <a:cxn ang="0">
                  <a:pos x="79" y="120"/>
                </a:cxn>
                <a:cxn ang="0">
                  <a:pos x="99" y="100"/>
                </a:cxn>
                <a:cxn ang="0">
                  <a:pos x="101" y="73"/>
                </a:cxn>
                <a:cxn ang="0">
                  <a:pos x="126" y="74"/>
                </a:cxn>
                <a:cxn ang="0">
                  <a:pos x="149" y="62"/>
                </a:cxn>
                <a:cxn ang="0">
                  <a:pos x="168" y="59"/>
                </a:cxn>
                <a:cxn ang="0">
                  <a:pos x="195" y="66"/>
                </a:cxn>
                <a:cxn ang="0">
                  <a:pos x="220" y="56"/>
                </a:cxn>
                <a:cxn ang="0">
                  <a:pos x="233" y="33"/>
                </a:cxn>
                <a:cxn ang="0">
                  <a:pos x="257" y="39"/>
                </a:cxn>
                <a:cxn ang="0">
                  <a:pos x="281" y="28"/>
                </a:cxn>
                <a:cxn ang="0">
                  <a:pos x="299" y="30"/>
                </a:cxn>
                <a:cxn ang="0">
                  <a:pos x="325" y="28"/>
                </a:cxn>
                <a:cxn ang="0">
                  <a:pos x="338" y="6"/>
                </a:cxn>
                <a:cxn ang="0">
                  <a:pos x="361" y="13"/>
                </a:cxn>
                <a:cxn ang="0">
                  <a:pos x="387" y="8"/>
                </a:cxn>
                <a:cxn ang="0">
                  <a:pos x="406" y="12"/>
                </a:cxn>
                <a:cxn ang="0">
                  <a:pos x="433" y="21"/>
                </a:cxn>
                <a:cxn ang="0">
                  <a:pos x="458" y="14"/>
                </a:cxn>
                <a:cxn ang="0">
                  <a:pos x="478" y="9"/>
                </a:cxn>
                <a:cxn ang="0">
                  <a:pos x="499" y="25"/>
                </a:cxn>
                <a:cxn ang="0">
                  <a:pos x="526" y="28"/>
                </a:cxn>
                <a:cxn ang="0">
                  <a:pos x="521" y="51"/>
                </a:cxn>
                <a:cxn ang="0">
                  <a:pos x="529" y="76"/>
                </a:cxn>
                <a:cxn ang="0">
                  <a:pos x="558" y="88"/>
                </a:cxn>
                <a:cxn ang="0">
                  <a:pos x="543" y="110"/>
                </a:cxn>
                <a:cxn ang="0">
                  <a:pos x="546" y="137"/>
                </a:cxn>
                <a:cxn ang="0">
                  <a:pos x="555" y="155"/>
                </a:cxn>
                <a:cxn ang="0">
                  <a:pos x="532" y="171"/>
                </a:cxn>
                <a:cxn ang="0">
                  <a:pos x="526" y="200"/>
                </a:cxn>
                <a:cxn ang="0">
                  <a:pos x="518" y="205"/>
                </a:cxn>
                <a:cxn ang="0">
                  <a:pos x="491" y="206"/>
                </a:cxn>
                <a:cxn ang="0">
                  <a:pos x="468" y="215"/>
                </a:cxn>
                <a:cxn ang="0">
                  <a:pos x="460" y="243"/>
                </a:cxn>
                <a:cxn ang="0">
                  <a:pos x="455" y="251"/>
                </a:cxn>
                <a:cxn ang="0">
                  <a:pos x="428" y="250"/>
                </a:cxn>
                <a:cxn ang="0">
                  <a:pos x="412" y="269"/>
                </a:cxn>
                <a:cxn ang="0">
                  <a:pos x="388" y="261"/>
                </a:cxn>
                <a:cxn ang="0">
                  <a:pos x="361" y="259"/>
                </a:cxn>
                <a:cxn ang="0">
                  <a:pos x="345" y="284"/>
                </a:cxn>
                <a:cxn ang="0">
                  <a:pos x="321" y="277"/>
                </a:cxn>
                <a:cxn ang="0">
                  <a:pos x="302" y="294"/>
                </a:cxn>
                <a:cxn ang="0">
                  <a:pos x="277" y="279"/>
                </a:cxn>
                <a:cxn ang="0">
                  <a:pos x="253" y="280"/>
                </a:cxn>
                <a:cxn ang="0">
                  <a:pos x="235" y="302"/>
                </a:cxn>
                <a:cxn ang="0">
                  <a:pos x="220" y="312"/>
                </a:cxn>
                <a:cxn ang="0">
                  <a:pos x="196" y="299"/>
                </a:cxn>
                <a:cxn ang="0">
                  <a:pos x="173" y="312"/>
                </a:cxn>
                <a:cxn ang="0">
                  <a:pos x="157" y="320"/>
                </a:cxn>
                <a:cxn ang="0">
                  <a:pos x="140" y="298"/>
                </a:cxn>
                <a:cxn ang="0">
                  <a:pos x="113" y="298"/>
                </a:cxn>
                <a:cxn ang="0">
                  <a:pos x="91" y="316"/>
                </a:cxn>
                <a:cxn ang="0">
                  <a:pos x="68" y="306"/>
                </a:cxn>
                <a:cxn ang="0">
                  <a:pos x="43" y="290"/>
                </a:cxn>
                <a:cxn ang="0">
                  <a:pos x="29" y="283"/>
                </a:cxn>
                <a:cxn ang="0">
                  <a:pos x="29" y="257"/>
                </a:cxn>
                <a:cxn ang="0">
                  <a:pos x="9" y="238"/>
                </a:cxn>
                <a:cxn ang="0">
                  <a:pos x="14" y="218"/>
                </a:cxn>
                <a:cxn ang="0">
                  <a:pos x="14" y="193"/>
                </a:cxn>
                <a:cxn ang="0">
                  <a:pos x="0" y="173"/>
                </a:cxn>
              </a:cxnLst>
              <a:rect l="txL" t="txT" r="txR" b="txB"/>
              <a:pathLst>
                <a:path w="561" h="328">
                  <a:moveTo>
                    <a:pt x="10" y="167"/>
                  </a:moveTo>
                  <a:lnTo>
                    <a:pt x="13" y="164"/>
                  </a:lnTo>
                  <a:lnTo>
                    <a:pt x="16" y="163"/>
                  </a:lnTo>
                  <a:lnTo>
                    <a:pt x="18" y="161"/>
                  </a:lnTo>
                  <a:lnTo>
                    <a:pt x="31" y="144"/>
                  </a:lnTo>
                  <a:lnTo>
                    <a:pt x="32" y="141"/>
                  </a:lnTo>
                  <a:lnTo>
                    <a:pt x="34" y="138"/>
                  </a:lnTo>
                  <a:lnTo>
                    <a:pt x="34" y="136"/>
                  </a:lnTo>
                  <a:lnTo>
                    <a:pt x="34" y="133"/>
                  </a:lnTo>
                  <a:lnTo>
                    <a:pt x="34" y="130"/>
                  </a:lnTo>
                  <a:lnTo>
                    <a:pt x="34" y="128"/>
                  </a:lnTo>
                  <a:lnTo>
                    <a:pt x="35" y="125"/>
                  </a:lnTo>
                  <a:lnTo>
                    <a:pt x="36" y="122"/>
                  </a:lnTo>
                  <a:lnTo>
                    <a:pt x="37" y="119"/>
                  </a:lnTo>
                  <a:lnTo>
                    <a:pt x="39" y="118"/>
                  </a:lnTo>
                  <a:lnTo>
                    <a:pt x="41" y="120"/>
                  </a:lnTo>
                  <a:lnTo>
                    <a:pt x="44" y="121"/>
                  </a:lnTo>
                  <a:lnTo>
                    <a:pt x="47" y="121"/>
                  </a:lnTo>
                  <a:lnTo>
                    <a:pt x="50" y="121"/>
                  </a:lnTo>
                  <a:lnTo>
                    <a:pt x="52" y="121"/>
                  </a:lnTo>
                  <a:lnTo>
                    <a:pt x="55" y="122"/>
                  </a:lnTo>
                  <a:lnTo>
                    <a:pt x="58" y="122"/>
                  </a:lnTo>
                  <a:lnTo>
                    <a:pt x="60" y="121"/>
                  </a:lnTo>
                  <a:lnTo>
                    <a:pt x="63" y="121"/>
                  </a:lnTo>
                  <a:lnTo>
                    <a:pt x="66" y="123"/>
                  </a:lnTo>
                  <a:lnTo>
                    <a:pt x="69" y="123"/>
                  </a:lnTo>
                  <a:lnTo>
                    <a:pt x="71" y="123"/>
                  </a:lnTo>
                  <a:lnTo>
                    <a:pt x="74" y="122"/>
                  </a:lnTo>
                  <a:lnTo>
                    <a:pt x="76" y="122"/>
                  </a:lnTo>
                  <a:lnTo>
                    <a:pt x="79" y="120"/>
                  </a:lnTo>
                  <a:lnTo>
                    <a:pt x="81" y="120"/>
                  </a:lnTo>
                  <a:lnTo>
                    <a:pt x="84" y="118"/>
                  </a:lnTo>
                  <a:lnTo>
                    <a:pt x="86" y="117"/>
                  </a:lnTo>
                  <a:lnTo>
                    <a:pt x="88" y="114"/>
                  </a:lnTo>
                  <a:lnTo>
                    <a:pt x="90" y="112"/>
                  </a:lnTo>
                  <a:lnTo>
                    <a:pt x="92" y="109"/>
                  </a:lnTo>
                  <a:lnTo>
                    <a:pt x="94" y="107"/>
                  </a:lnTo>
                  <a:lnTo>
                    <a:pt x="96" y="105"/>
                  </a:lnTo>
                  <a:lnTo>
                    <a:pt x="97" y="102"/>
                  </a:lnTo>
                  <a:lnTo>
                    <a:pt x="99" y="100"/>
                  </a:lnTo>
                  <a:lnTo>
                    <a:pt x="100" y="97"/>
                  </a:lnTo>
                  <a:lnTo>
                    <a:pt x="102" y="94"/>
                  </a:lnTo>
                  <a:lnTo>
                    <a:pt x="102" y="91"/>
                  </a:lnTo>
                  <a:lnTo>
                    <a:pt x="100" y="89"/>
                  </a:lnTo>
                  <a:lnTo>
                    <a:pt x="100" y="86"/>
                  </a:lnTo>
                  <a:lnTo>
                    <a:pt x="100" y="84"/>
                  </a:lnTo>
                  <a:lnTo>
                    <a:pt x="99" y="81"/>
                  </a:lnTo>
                  <a:lnTo>
                    <a:pt x="100" y="78"/>
                  </a:lnTo>
                  <a:lnTo>
                    <a:pt x="100" y="76"/>
                  </a:lnTo>
                  <a:lnTo>
                    <a:pt x="101" y="73"/>
                  </a:lnTo>
                  <a:lnTo>
                    <a:pt x="101" y="70"/>
                  </a:lnTo>
                  <a:lnTo>
                    <a:pt x="104" y="71"/>
                  </a:lnTo>
                  <a:lnTo>
                    <a:pt x="107" y="72"/>
                  </a:lnTo>
                  <a:lnTo>
                    <a:pt x="110" y="74"/>
                  </a:lnTo>
                  <a:lnTo>
                    <a:pt x="113" y="75"/>
                  </a:lnTo>
                  <a:lnTo>
                    <a:pt x="116" y="75"/>
                  </a:lnTo>
                  <a:lnTo>
                    <a:pt x="118" y="75"/>
                  </a:lnTo>
                  <a:lnTo>
                    <a:pt x="121" y="74"/>
                  </a:lnTo>
                  <a:lnTo>
                    <a:pt x="123" y="74"/>
                  </a:lnTo>
                  <a:lnTo>
                    <a:pt x="126" y="74"/>
                  </a:lnTo>
                  <a:lnTo>
                    <a:pt x="128" y="73"/>
                  </a:lnTo>
                  <a:lnTo>
                    <a:pt x="131" y="73"/>
                  </a:lnTo>
                  <a:lnTo>
                    <a:pt x="134" y="73"/>
                  </a:lnTo>
                  <a:lnTo>
                    <a:pt x="136" y="73"/>
                  </a:lnTo>
                  <a:lnTo>
                    <a:pt x="139" y="71"/>
                  </a:lnTo>
                  <a:lnTo>
                    <a:pt x="141" y="70"/>
                  </a:lnTo>
                  <a:lnTo>
                    <a:pt x="143" y="68"/>
                  </a:lnTo>
                  <a:lnTo>
                    <a:pt x="145" y="66"/>
                  </a:lnTo>
                  <a:lnTo>
                    <a:pt x="148" y="65"/>
                  </a:lnTo>
                  <a:lnTo>
                    <a:pt x="149" y="62"/>
                  </a:lnTo>
                  <a:lnTo>
                    <a:pt x="151" y="59"/>
                  </a:lnTo>
                  <a:lnTo>
                    <a:pt x="153" y="56"/>
                  </a:lnTo>
                  <a:lnTo>
                    <a:pt x="155" y="54"/>
                  </a:lnTo>
                  <a:lnTo>
                    <a:pt x="157" y="52"/>
                  </a:lnTo>
                  <a:lnTo>
                    <a:pt x="159" y="50"/>
                  </a:lnTo>
                  <a:lnTo>
                    <a:pt x="161" y="52"/>
                  </a:lnTo>
                  <a:lnTo>
                    <a:pt x="161" y="55"/>
                  </a:lnTo>
                  <a:lnTo>
                    <a:pt x="163" y="57"/>
                  </a:lnTo>
                  <a:lnTo>
                    <a:pt x="166" y="58"/>
                  </a:lnTo>
                  <a:lnTo>
                    <a:pt x="168" y="59"/>
                  </a:lnTo>
                  <a:lnTo>
                    <a:pt x="172" y="61"/>
                  </a:lnTo>
                  <a:lnTo>
                    <a:pt x="174" y="63"/>
                  </a:lnTo>
                  <a:lnTo>
                    <a:pt x="177" y="64"/>
                  </a:lnTo>
                  <a:lnTo>
                    <a:pt x="179" y="64"/>
                  </a:lnTo>
                  <a:lnTo>
                    <a:pt x="182" y="66"/>
                  </a:lnTo>
                  <a:lnTo>
                    <a:pt x="184" y="65"/>
                  </a:lnTo>
                  <a:lnTo>
                    <a:pt x="187" y="66"/>
                  </a:lnTo>
                  <a:lnTo>
                    <a:pt x="190" y="67"/>
                  </a:lnTo>
                  <a:lnTo>
                    <a:pt x="193" y="67"/>
                  </a:lnTo>
                  <a:lnTo>
                    <a:pt x="195" y="66"/>
                  </a:lnTo>
                  <a:lnTo>
                    <a:pt x="198" y="66"/>
                  </a:lnTo>
                  <a:lnTo>
                    <a:pt x="201" y="66"/>
                  </a:lnTo>
                  <a:lnTo>
                    <a:pt x="203" y="64"/>
                  </a:lnTo>
                  <a:lnTo>
                    <a:pt x="206" y="64"/>
                  </a:lnTo>
                  <a:lnTo>
                    <a:pt x="208" y="63"/>
                  </a:lnTo>
                  <a:lnTo>
                    <a:pt x="211" y="62"/>
                  </a:lnTo>
                  <a:lnTo>
                    <a:pt x="213" y="61"/>
                  </a:lnTo>
                  <a:lnTo>
                    <a:pt x="216" y="59"/>
                  </a:lnTo>
                  <a:lnTo>
                    <a:pt x="218" y="57"/>
                  </a:lnTo>
                  <a:lnTo>
                    <a:pt x="220" y="56"/>
                  </a:lnTo>
                  <a:lnTo>
                    <a:pt x="222" y="53"/>
                  </a:lnTo>
                  <a:lnTo>
                    <a:pt x="223" y="50"/>
                  </a:lnTo>
                  <a:lnTo>
                    <a:pt x="225" y="48"/>
                  </a:lnTo>
                  <a:lnTo>
                    <a:pt x="226" y="45"/>
                  </a:lnTo>
                  <a:lnTo>
                    <a:pt x="227" y="42"/>
                  </a:lnTo>
                  <a:lnTo>
                    <a:pt x="229" y="39"/>
                  </a:lnTo>
                  <a:lnTo>
                    <a:pt x="230" y="36"/>
                  </a:lnTo>
                  <a:lnTo>
                    <a:pt x="231" y="33"/>
                  </a:lnTo>
                  <a:lnTo>
                    <a:pt x="231" y="30"/>
                  </a:lnTo>
                  <a:lnTo>
                    <a:pt x="233" y="33"/>
                  </a:lnTo>
                  <a:lnTo>
                    <a:pt x="234" y="35"/>
                  </a:lnTo>
                  <a:lnTo>
                    <a:pt x="236" y="37"/>
                  </a:lnTo>
                  <a:lnTo>
                    <a:pt x="238" y="39"/>
                  </a:lnTo>
                  <a:lnTo>
                    <a:pt x="241" y="39"/>
                  </a:lnTo>
                  <a:lnTo>
                    <a:pt x="243" y="39"/>
                  </a:lnTo>
                  <a:lnTo>
                    <a:pt x="246" y="39"/>
                  </a:lnTo>
                  <a:lnTo>
                    <a:pt x="249" y="39"/>
                  </a:lnTo>
                  <a:lnTo>
                    <a:pt x="251" y="40"/>
                  </a:lnTo>
                  <a:lnTo>
                    <a:pt x="254" y="39"/>
                  </a:lnTo>
                  <a:lnTo>
                    <a:pt x="257" y="39"/>
                  </a:lnTo>
                  <a:lnTo>
                    <a:pt x="259" y="39"/>
                  </a:lnTo>
                  <a:lnTo>
                    <a:pt x="262" y="39"/>
                  </a:lnTo>
                  <a:lnTo>
                    <a:pt x="264" y="38"/>
                  </a:lnTo>
                  <a:lnTo>
                    <a:pt x="267" y="37"/>
                  </a:lnTo>
                  <a:lnTo>
                    <a:pt x="269" y="36"/>
                  </a:lnTo>
                  <a:lnTo>
                    <a:pt x="272" y="35"/>
                  </a:lnTo>
                  <a:lnTo>
                    <a:pt x="274" y="33"/>
                  </a:lnTo>
                  <a:lnTo>
                    <a:pt x="276" y="32"/>
                  </a:lnTo>
                  <a:lnTo>
                    <a:pt x="278" y="29"/>
                  </a:lnTo>
                  <a:lnTo>
                    <a:pt x="281" y="28"/>
                  </a:lnTo>
                  <a:lnTo>
                    <a:pt x="282" y="25"/>
                  </a:lnTo>
                  <a:lnTo>
                    <a:pt x="284" y="23"/>
                  </a:lnTo>
                  <a:lnTo>
                    <a:pt x="284" y="20"/>
                  </a:lnTo>
                  <a:lnTo>
                    <a:pt x="286" y="19"/>
                  </a:lnTo>
                  <a:lnTo>
                    <a:pt x="286" y="22"/>
                  </a:lnTo>
                  <a:lnTo>
                    <a:pt x="289" y="24"/>
                  </a:lnTo>
                  <a:lnTo>
                    <a:pt x="291" y="26"/>
                  </a:lnTo>
                  <a:lnTo>
                    <a:pt x="293" y="28"/>
                  </a:lnTo>
                  <a:lnTo>
                    <a:pt x="296" y="29"/>
                  </a:lnTo>
                  <a:lnTo>
                    <a:pt x="299" y="30"/>
                  </a:lnTo>
                  <a:lnTo>
                    <a:pt x="302" y="31"/>
                  </a:lnTo>
                  <a:lnTo>
                    <a:pt x="304" y="31"/>
                  </a:lnTo>
                  <a:lnTo>
                    <a:pt x="307" y="31"/>
                  </a:lnTo>
                  <a:lnTo>
                    <a:pt x="310" y="31"/>
                  </a:lnTo>
                  <a:lnTo>
                    <a:pt x="313" y="32"/>
                  </a:lnTo>
                  <a:lnTo>
                    <a:pt x="315" y="33"/>
                  </a:lnTo>
                  <a:lnTo>
                    <a:pt x="318" y="32"/>
                  </a:lnTo>
                  <a:lnTo>
                    <a:pt x="321" y="31"/>
                  </a:lnTo>
                  <a:lnTo>
                    <a:pt x="323" y="30"/>
                  </a:lnTo>
                  <a:lnTo>
                    <a:pt x="325" y="28"/>
                  </a:lnTo>
                  <a:lnTo>
                    <a:pt x="328" y="28"/>
                  </a:lnTo>
                  <a:lnTo>
                    <a:pt x="330" y="26"/>
                  </a:lnTo>
                  <a:lnTo>
                    <a:pt x="331" y="23"/>
                  </a:lnTo>
                  <a:lnTo>
                    <a:pt x="333" y="22"/>
                  </a:lnTo>
                  <a:lnTo>
                    <a:pt x="334" y="19"/>
                  </a:lnTo>
                  <a:lnTo>
                    <a:pt x="336" y="17"/>
                  </a:lnTo>
                  <a:lnTo>
                    <a:pt x="337" y="14"/>
                  </a:lnTo>
                  <a:lnTo>
                    <a:pt x="337" y="11"/>
                  </a:lnTo>
                  <a:lnTo>
                    <a:pt x="338" y="8"/>
                  </a:lnTo>
                  <a:lnTo>
                    <a:pt x="338" y="6"/>
                  </a:lnTo>
                  <a:lnTo>
                    <a:pt x="339" y="3"/>
                  </a:lnTo>
                  <a:lnTo>
                    <a:pt x="341" y="5"/>
                  </a:lnTo>
                  <a:lnTo>
                    <a:pt x="342" y="7"/>
                  </a:lnTo>
                  <a:lnTo>
                    <a:pt x="344" y="9"/>
                  </a:lnTo>
                  <a:lnTo>
                    <a:pt x="347" y="10"/>
                  </a:lnTo>
                  <a:lnTo>
                    <a:pt x="350" y="11"/>
                  </a:lnTo>
                  <a:lnTo>
                    <a:pt x="353" y="12"/>
                  </a:lnTo>
                  <a:lnTo>
                    <a:pt x="356" y="13"/>
                  </a:lnTo>
                  <a:lnTo>
                    <a:pt x="359" y="13"/>
                  </a:lnTo>
                  <a:lnTo>
                    <a:pt x="361" y="13"/>
                  </a:lnTo>
                  <a:lnTo>
                    <a:pt x="364" y="13"/>
                  </a:lnTo>
                  <a:lnTo>
                    <a:pt x="367" y="13"/>
                  </a:lnTo>
                  <a:lnTo>
                    <a:pt x="369" y="12"/>
                  </a:lnTo>
                  <a:lnTo>
                    <a:pt x="372" y="12"/>
                  </a:lnTo>
                  <a:lnTo>
                    <a:pt x="374" y="12"/>
                  </a:lnTo>
                  <a:lnTo>
                    <a:pt x="377" y="11"/>
                  </a:lnTo>
                  <a:lnTo>
                    <a:pt x="379" y="10"/>
                  </a:lnTo>
                  <a:lnTo>
                    <a:pt x="382" y="9"/>
                  </a:lnTo>
                  <a:lnTo>
                    <a:pt x="384" y="8"/>
                  </a:lnTo>
                  <a:lnTo>
                    <a:pt x="387" y="8"/>
                  </a:lnTo>
                  <a:lnTo>
                    <a:pt x="389" y="6"/>
                  </a:lnTo>
                  <a:lnTo>
                    <a:pt x="391" y="6"/>
                  </a:lnTo>
                  <a:lnTo>
                    <a:pt x="394" y="5"/>
                  </a:lnTo>
                  <a:lnTo>
                    <a:pt x="396" y="3"/>
                  </a:lnTo>
                  <a:lnTo>
                    <a:pt x="398" y="0"/>
                  </a:lnTo>
                  <a:lnTo>
                    <a:pt x="400" y="3"/>
                  </a:lnTo>
                  <a:lnTo>
                    <a:pt x="401" y="5"/>
                  </a:lnTo>
                  <a:lnTo>
                    <a:pt x="404" y="7"/>
                  </a:lnTo>
                  <a:lnTo>
                    <a:pt x="406" y="9"/>
                  </a:lnTo>
                  <a:lnTo>
                    <a:pt x="406" y="12"/>
                  </a:lnTo>
                  <a:lnTo>
                    <a:pt x="409" y="14"/>
                  </a:lnTo>
                  <a:lnTo>
                    <a:pt x="411" y="16"/>
                  </a:lnTo>
                  <a:lnTo>
                    <a:pt x="414" y="16"/>
                  </a:lnTo>
                  <a:lnTo>
                    <a:pt x="416" y="16"/>
                  </a:lnTo>
                  <a:lnTo>
                    <a:pt x="419" y="17"/>
                  </a:lnTo>
                  <a:lnTo>
                    <a:pt x="422" y="20"/>
                  </a:lnTo>
                  <a:lnTo>
                    <a:pt x="424" y="21"/>
                  </a:lnTo>
                  <a:lnTo>
                    <a:pt x="427" y="21"/>
                  </a:lnTo>
                  <a:lnTo>
                    <a:pt x="430" y="21"/>
                  </a:lnTo>
                  <a:lnTo>
                    <a:pt x="433" y="21"/>
                  </a:lnTo>
                  <a:lnTo>
                    <a:pt x="435" y="21"/>
                  </a:lnTo>
                  <a:lnTo>
                    <a:pt x="438" y="21"/>
                  </a:lnTo>
                  <a:lnTo>
                    <a:pt x="441" y="21"/>
                  </a:lnTo>
                  <a:lnTo>
                    <a:pt x="443" y="20"/>
                  </a:lnTo>
                  <a:lnTo>
                    <a:pt x="446" y="20"/>
                  </a:lnTo>
                  <a:lnTo>
                    <a:pt x="448" y="19"/>
                  </a:lnTo>
                  <a:lnTo>
                    <a:pt x="451" y="18"/>
                  </a:lnTo>
                  <a:lnTo>
                    <a:pt x="454" y="16"/>
                  </a:lnTo>
                  <a:lnTo>
                    <a:pt x="456" y="15"/>
                  </a:lnTo>
                  <a:lnTo>
                    <a:pt x="458" y="14"/>
                  </a:lnTo>
                  <a:lnTo>
                    <a:pt x="461" y="12"/>
                  </a:lnTo>
                  <a:lnTo>
                    <a:pt x="463" y="10"/>
                  </a:lnTo>
                  <a:lnTo>
                    <a:pt x="465" y="9"/>
                  </a:lnTo>
                  <a:lnTo>
                    <a:pt x="467" y="7"/>
                  </a:lnTo>
                  <a:lnTo>
                    <a:pt x="469" y="5"/>
                  </a:lnTo>
                  <a:lnTo>
                    <a:pt x="472" y="3"/>
                  </a:lnTo>
                  <a:lnTo>
                    <a:pt x="474" y="2"/>
                  </a:lnTo>
                  <a:lnTo>
                    <a:pt x="476" y="4"/>
                  </a:lnTo>
                  <a:lnTo>
                    <a:pt x="477" y="7"/>
                  </a:lnTo>
                  <a:lnTo>
                    <a:pt x="478" y="9"/>
                  </a:lnTo>
                  <a:lnTo>
                    <a:pt x="479" y="11"/>
                  </a:lnTo>
                  <a:lnTo>
                    <a:pt x="482" y="12"/>
                  </a:lnTo>
                  <a:lnTo>
                    <a:pt x="483" y="14"/>
                  </a:lnTo>
                  <a:lnTo>
                    <a:pt x="486" y="16"/>
                  </a:lnTo>
                  <a:lnTo>
                    <a:pt x="486" y="19"/>
                  </a:lnTo>
                  <a:lnTo>
                    <a:pt x="488" y="21"/>
                  </a:lnTo>
                  <a:lnTo>
                    <a:pt x="490" y="23"/>
                  </a:lnTo>
                  <a:lnTo>
                    <a:pt x="493" y="24"/>
                  </a:lnTo>
                  <a:lnTo>
                    <a:pt x="496" y="25"/>
                  </a:lnTo>
                  <a:lnTo>
                    <a:pt x="499" y="25"/>
                  </a:lnTo>
                  <a:lnTo>
                    <a:pt x="501" y="26"/>
                  </a:lnTo>
                  <a:lnTo>
                    <a:pt x="504" y="26"/>
                  </a:lnTo>
                  <a:lnTo>
                    <a:pt x="507" y="27"/>
                  </a:lnTo>
                  <a:lnTo>
                    <a:pt x="510" y="28"/>
                  </a:lnTo>
                  <a:lnTo>
                    <a:pt x="512" y="27"/>
                  </a:lnTo>
                  <a:lnTo>
                    <a:pt x="515" y="28"/>
                  </a:lnTo>
                  <a:lnTo>
                    <a:pt x="518" y="27"/>
                  </a:lnTo>
                  <a:lnTo>
                    <a:pt x="520" y="27"/>
                  </a:lnTo>
                  <a:lnTo>
                    <a:pt x="523" y="27"/>
                  </a:lnTo>
                  <a:lnTo>
                    <a:pt x="526" y="28"/>
                  </a:lnTo>
                  <a:lnTo>
                    <a:pt x="529" y="29"/>
                  </a:lnTo>
                  <a:lnTo>
                    <a:pt x="528" y="32"/>
                  </a:lnTo>
                  <a:lnTo>
                    <a:pt x="525" y="33"/>
                  </a:lnTo>
                  <a:lnTo>
                    <a:pt x="524" y="36"/>
                  </a:lnTo>
                  <a:lnTo>
                    <a:pt x="522" y="37"/>
                  </a:lnTo>
                  <a:lnTo>
                    <a:pt x="521" y="40"/>
                  </a:lnTo>
                  <a:lnTo>
                    <a:pt x="521" y="43"/>
                  </a:lnTo>
                  <a:lnTo>
                    <a:pt x="521" y="46"/>
                  </a:lnTo>
                  <a:lnTo>
                    <a:pt x="521" y="48"/>
                  </a:lnTo>
                  <a:lnTo>
                    <a:pt x="521" y="51"/>
                  </a:lnTo>
                  <a:lnTo>
                    <a:pt x="521" y="54"/>
                  </a:lnTo>
                  <a:lnTo>
                    <a:pt x="521" y="56"/>
                  </a:lnTo>
                  <a:lnTo>
                    <a:pt x="521" y="59"/>
                  </a:lnTo>
                  <a:lnTo>
                    <a:pt x="522" y="62"/>
                  </a:lnTo>
                  <a:lnTo>
                    <a:pt x="522" y="64"/>
                  </a:lnTo>
                  <a:lnTo>
                    <a:pt x="523" y="67"/>
                  </a:lnTo>
                  <a:lnTo>
                    <a:pt x="524" y="69"/>
                  </a:lnTo>
                  <a:lnTo>
                    <a:pt x="525" y="71"/>
                  </a:lnTo>
                  <a:lnTo>
                    <a:pt x="527" y="74"/>
                  </a:lnTo>
                  <a:lnTo>
                    <a:pt x="529" y="76"/>
                  </a:lnTo>
                  <a:lnTo>
                    <a:pt x="531" y="78"/>
                  </a:lnTo>
                  <a:lnTo>
                    <a:pt x="534" y="78"/>
                  </a:lnTo>
                  <a:lnTo>
                    <a:pt x="537" y="79"/>
                  </a:lnTo>
                  <a:lnTo>
                    <a:pt x="540" y="80"/>
                  </a:lnTo>
                  <a:lnTo>
                    <a:pt x="543" y="81"/>
                  </a:lnTo>
                  <a:lnTo>
                    <a:pt x="546" y="83"/>
                  </a:lnTo>
                  <a:lnTo>
                    <a:pt x="549" y="84"/>
                  </a:lnTo>
                  <a:lnTo>
                    <a:pt x="552" y="86"/>
                  </a:lnTo>
                  <a:lnTo>
                    <a:pt x="555" y="87"/>
                  </a:lnTo>
                  <a:lnTo>
                    <a:pt x="558" y="88"/>
                  </a:lnTo>
                  <a:lnTo>
                    <a:pt x="559" y="91"/>
                  </a:lnTo>
                  <a:lnTo>
                    <a:pt x="557" y="91"/>
                  </a:lnTo>
                  <a:lnTo>
                    <a:pt x="554" y="92"/>
                  </a:lnTo>
                  <a:lnTo>
                    <a:pt x="552" y="93"/>
                  </a:lnTo>
                  <a:lnTo>
                    <a:pt x="550" y="96"/>
                  </a:lnTo>
                  <a:lnTo>
                    <a:pt x="548" y="99"/>
                  </a:lnTo>
                  <a:lnTo>
                    <a:pt x="546" y="102"/>
                  </a:lnTo>
                  <a:lnTo>
                    <a:pt x="544" y="104"/>
                  </a:lnTo>
                  <a:lnTo>
                    <a:pt x="543" y="107"/>
                  </a:lnTo>
                  <a:lnTo>
                    <a:pt x="543" y="110"/>
                  </a:lnTo>
                  <a:lnTo>
                    <a:pt x="542" y="113"/>
                  </a:lnTo>
                  <a:lnTo>
                    <a:pt x="542" y="115"/>
                  </a:lnTo>
                  <a:lnTo>
                    <a:pt x="542" y="119"/>
                  </a:lnTo>
                  <a:lnTo>
                    <a:pt x="543" y="121"/>
                  </a:lnTo>
                  <a:lnTo>
                    <a:pt x="543" y="124"/>
                  </a:lnTo>
                  <a:lnTo>
                    <a:pt x="543" y="127"/>
                  </a:lnTo>
                  <a:lnTo>
                    <a:pt x="543" y="129"/>
                  </a:lnTo>
                  <a:lnTo>
                    <a:pt x="544" y="132"/>
                  </a:lnTo>
                  <a:lnTo>
                    <a:pt x="544" y="134"/>
                  </a:lnTo>
                  <a:lnTo>
                    <a:pt x="546" y="137"/>
                  </a:lnTo>
                  <a:lnTo>
                    <a:pt x="549" y="139"/>
                  </a:lnTo>
                  <a:lnTo>
                    <a:pt x="551" y="141"/>
                  </a:lnTo>
                  <a:lnTo>
                    <a:pt x="553" y="143"/>
                  </a:lnTo>
                  <a:lnTo>
                    <a:pt x="553" y="146"/>
                  </a:lnTo>
                  <a:lnTo>
                    <a:pt x="553" y="148"/>
                  </a:lnTo>
                  <a:lnTo>
                    <a:pt x="555" y="151"/>
                  </a:lnTo>
                  <a:lnTo>
                    <a:pt x="557" y="153"/>
                  </a:lnTo>
                  <a:lnTo>
                    <a:pt x="560" y="154"/>
                  </a:lnTo>
                  <a:lnTo>
                    <a:pt x="557" y="154"/>
                  </a:lnTo>
                  <a:lnTo>
                    <a:pt x="555" y="155"/>
                  </a:lnTo>
                  <a:lnTo>
                    <a:pt x="552" y="156"/>
                  </a:lnTo>
                  <a:lnTo>
                    <a:pt x="550" y="156"/>
                  </a:lnTo>
                  <a:lnTo>
                    <a:pt x="548" y="158"/>
                  </a:lnTo>
                  <a:lnTo>
                    <a:pt x="545" y="159"/>
                  </a:lnTo>
                  <a:lnTo>
                    <a:pt x="543" y="161"/>
                  </a:lnTo>
                  <a:lnTo>
                    <a:pt x="541" y="163"/>
                  </a:lnTo>
                  <a:lnTo>
                    <a:pt x="539" y="165"/>
                  </a:lnTo>
                  <a:lnTo>
                    <a:pt x="537" y="168"/>
                  </a:lnTo>
                  <a:lnTo>
                    <a:pt x="534" y="169"/>
                  </a:lnTo>
                  <a:lnTo>
                    <a:pt x="532" y="171"/>
                  </a:lnTo>
                  <a:lnTo>
                    <a:pt x="530" y="175"/>
                  </a:lnTo>
                  <a:lnTo>
                    <a:pt x="529" y="178"/>
                  </a:lnTo>
                  <a:lnTo>
                    <a:pt x="528" y="180"/>
                  </a:lnTo>
                  <a:lnTo>
                    <a:pt x="528" y="183"/>
                  </a:lnTo>
                  <a:lnTo>
                    <a:pt x="528" y="186"/>
                  </a:lnTo>
                  <a:lnTo>
                    <a:pt x="527" y="189"/>
                  </a:lnTo>
                  <a:lnTo>
                    <a:pt x="527" y="192"/>
                  </a:lnTo>
                  <a:lnTo>
                    <a:pt x="526" y="194"/>
                  </a:lnTo>
                  <a:lnTo>
                    <a:pt x="526" y="197"/>
                  </a:lnTo>
                  <a:lnTo>
                    <a:pt x="526" y="200"/>
                  </a:lnTo>
                  <a:lnTo>
                    <a:pt x="526" y="203"/>
                  </a:lnTo>
                  <a:lnTo>
                    <a:pt x="526" y="205"/>
                  </a:lnTo>
                  <a:lnTo>
                    <a:pt x="528" y="207"/>
                  </a:lnTo>
                  <a:lnTo>
                    <a:pt x="528" y="210"/>
                  </a:lnTo>
                  <a:lnTo>
                    <a:pt x="528" y="213"/>
                  </a:lnTo>
                  <a:lnTo>
                    <a:pt x="526" y="214"/>
                  </a:lnTo>
                  <a:lnTo>
                    <a:pt x="524" y="212"/>
                  </a:lnTo>
                  <a:lnTo>
                    <a:pt x="522" y="210"/>
                  </a:lnTo>
                  <a:lnTo>
                    <a:pt x="521" y="207"/>
                  </a:lnTo>
                  <a:lnTo>
                    <a:pt x="518" y="205"/>
                  </a:lnTo>
                  <a:lnTo>
                    <a:pt x="515" y="204"/>
                  </a:lnTo>
                  <a:lnTo>
                    <a:pt x="512" y="204"/>
                  </a:lnTo>
                  <a:lnTo>
                    <a:pt x="509" y="204"/>
                  </a:lnTo>
                  <a:lnTo>
                    <a:pt x="507" y="204"/>
                  </a:lnTo>
                  <a:lnTo>
                    <a:pt x="504" y="204"/>
                  </a:lnTo>
                  <a:lnTo>
                    <a:pt x="501" y="204"/>
                  </a:lnTo>
                  <a:lnTo>
                    <a:pt x="499" y="204"/>
                  </a:lnTo>
                  <a:lnTo>
                    <a:pt x="496" y="205"/>
                  </a:lnTo>
                  <a:lnTo>
                    <a:pt x="494" y="205"/>
                  </a:lnTo>
                  <a:lnTo>
                    <a:pt x="491" y="206"/>
                  </a:lnTo>
                  <a:lnTo>
                    <a:pt x="489" y="206"/>
                  </a:lnTo>
                  <a:lnTo>
                    <a:pt x="486" y="206"/>
                  </a:lnTo>
                  <a:lnTo>
                    <a:pt x="483" y="207"/>
                  </a:lnTo>
                  <a:lnTo>
                    <a:pt x="481" y="207"/>
                  </a:lnTo>
                  <a:lnTo>
                    <a:pt x="478" y="207"/>
                  </a:lnTo>
                  <a:lnTo>
                    <a:pt x="476" y="208"/>
                  </a:lnTo>
                  <a:lnTo>
                    <a:pt x="473" y="209"/>
                  </a:lnTo>
                  <a:lnTo>
                    <a:pt x="471" y="210"/>
                  </a:lnTo>
                  <a:lnTo>
                    <a:pt x="469" y="212"/>
                  </a:lnTo>
                  <a:lnTo>
                    <a:pt x="468" y="215"/>
                  </a:lnTo>
                  <a:lnTo>
                    <a:pt x="466" y="218"/>
                  </a:lnTo>
                  <a:lnTo>
                    <a:pt x="465" y="220"/>
                  </a:lnTo>
                  <a:lnTo>
                    <a:pt x="463" y="223"/>
                  </a:lnTo>
                  <a:lnTo>
                    <a:pt x="462" y="226"/>
                  </a:lnTo>
                  <a:lnTo>
                    <a:pt x="463" y="229"/>
                  </a:lnTo>
                  <a:lnTo>
                    <a:pt x="462" y="232"/>
                  </a:lnTo>
                  <a:lnTo>
                    <a:pt x="462" y="235"/>
                  </a:lnTo>
                  <a:lnTo>
                    <a:pt x="462" y="237"/>
                  </a:lnTo>
                  <a:lnTo>
                    <a:pt x="461" y="240"/>
                  </a:lnTo>
                  <a:lnTo>
                    <a:pt x="460" y="243"/>
                  </a:lnTo>
                  <a:lnTo>
                    <a:pt x="461" y="245"/>
                  </a:lnTo>
                  <a:lnTo>
                    <a:pt x="461" y="248"/>
                  </a:lnTo>
                  <a:lnTo>
                    <a:pt x="461" y="251"/>
                  </a:lnTo>
                  <a:lnTo>
                    <a:pt x="462" y="253"/>
                  </a:lnTo>
                  <a:lnTo>
                    <a:pt x="463" y="256"/>
                  </a:lnTo>
                  <a:lnTo>
                    <a:pt x="464" y="258"/>
                  </a:lnTo>
                  <a:lnTo>
                    <a:pt x="463" y="256"/>
                  </a:lnTo>
                  <a:lnTo>
                    <a:pt x="460" y="254"/>
                  </a:lnTo>
                  <a:lnTo>
                    <a:pt x="458" y="251"/>
                  </a:lnTo>
                  <a:lnTo>
                    <a:pt x="455" y="251"/>
                  </a:lnTo>
                  <a:lnTo>
                    <a:pt x="452" y="250"/>
                  </a:lnTo>
                  <a:lnTo>
                    <a:pt x="450" y="248"/>
                  </a:lnTo>
                  <a:lnTo>
                    <a:pt x="447" y="247"/>
                  </a:lnTo>
                  <a:lnTo>
                    <a:pt x="444" y="247"/>
                  </a:lnTo>
                  <a:lnTo>
                    <a:pt x="441" y="247"/>
                  </a:lnTo>
                  <a:lnTo>
                    <a:pt x="438" y="248"/>
                  </a:lnTo>
                  <a:lnTo>
                    <a:pt x="436" y="248"/>
                  </a:lnTo>
                  <a:lnTo>
                    <a:pt x="433" y="249"/>
                  </a:lnTo>
                  <a:lnTo>
                    <a:pt x="431" y="249"/>
                  </a:lnTo>
                  <a:lnTo>
                    <a:pt x="428" y="250"/>
                  </a:lnTo>
                  <a:lnTo>
                    <a:pt x="426" y="250"/>
                  </a:lnTo>
                  <a:lnTo>
                    <a:pt x="423" y="250"/>
                  </a:lnTo>
                  <a:lnTo>
                    <a:pt x="421" y="252"/>
                  </a:lnTo>
                  <a:lnTo>
                    <a:pt x="419" y="253"/>
                  </a:lnTo>
                  <a:lnTo>
                    <a:pt x="416" y="256"/>
                  </a:lnTo>
                  <a:lnTo>
                    <a:pt x="415" y="259"/>
                  </a:lnTo>
                  <a:lnTo>
                    <a:pt x="413" y="261"/>
                  </a:lnTo>
                  <a:lnTo>
                    <a:pt x="413" y="264"/>
                  </a:lnTo>
                  <a:lnTo>
                    <a:pt x="412" y="267"/>
                  </a:lnTo>
                  <a:lnTo>
                    <a:pt x="412" y="269"/>
                  </a:lnTo>
                  <a:lnTo>
                    <a:pt x="412" y="272"/>
                  </a:lnTo>
                  <a:lnTo>
                    <a:pt x="409" y="270"/>
                  </a:lnTo>
                  <a:lnTo>
                    <a:pt x="407" y="268"/>
                  </a:lnTo>
                  <a:lnTo>
                    <a:pt x="405" y="266"/>
                  </a:lnTo>
                  <a:lnTo>
                    <a:pt x="402" y="265"/>
                  </a:lnTo>
                  <a:lnTo>
                    <a:pt x="399" y="264"/>
                  </a:lnTo>
                  <a:lnTo>
                    <a:pt x="396" y="263"/>
                  </a:lnTo>
                  <a:lnTo>
                    <a:pt x="393" y="262"/>
                  </a:lnTo>
                  <a:lnTo>
                    <a:pt x="390" y="261"/>
                  </a:lnTo>
                  <a:lnTo>
                    <a:pt x="388" y="261"/>
                  </a:lnTo>
                  <a:lnTo>
                    <a:pt x="385" y="260"/>
                  </a:lnTo>
                  <a:lnTo>
                    <a:pt x="382" y="258"/>
                  </a:lnTo>
                  <a:lnTo>
                    <a:pt x="379" y="257"/>
                  </a:lnTo>
                  <a:lnTo>
                    <a:pt x="376" y="256"/>
                  </a:lnTo>
                  <a:lnTo>
                    <a:pt x="374" y="255"/>
                  </a:lnTo>
                  <a:lnTo>
                    <a:pt x="371" y="255"/>
                  </a:lnTo>
                  <a:lnTo>
                    <a:pt x="368" y="255"/>
                  </a:lnTo>
                  <a:lnTo>
                    <a:pt x="366" y="256"/>
                  </a:lnTo>
                  <a:lnTo>
                    <a:pt x="363" y="256"/>
                  </a:lnTo>
                  <a:lnTo>
                    <a:pt x="361" y="259"/>
                  </a:lnTo>
                  <a:lnTo>
                    <a:pt x="359" y="260"/>
                  </a:lnTo>
                  <a:lnTo>
                    <a:pt x="357" y="263"/>
                  </a:lnTo>
                  <a:lnTo>
                    <a:pt x="355" y="266"/>
                  </a:lnTo>
                  <a:lnTo>
                    <a:pt x="353" y="268"/>
                  </a:lnTo>
                  <a:lnTo>
                    <a:pt x="351" y="271"/>
                  </a:lnTo>
                  <a:lnTo>
                    <a:pt x="350" y="274"/>
                  </a:lnTo>
                  <a:lnTo>
                    <a:pt x="350" y="277"/>
                  </a:lnTo>
                  <a:lnTo>
                    <a:pt x="350" y="280"/>
                  </a:lnTo>
                  <a:lnTo>
                    <a:pt x="347" y="282"/>
                  </a:lnTo>
                  <a:lnTo>
                    <a:pt x="345" y="284"/>
                  </a:lnTo>
                  <a:lnTo>
                    <a:pt x="343" y="286"/>
                  </a:lnTo>
                  <a:lnTo>
                    <a:pt x="341" y="286"/>
                  </a:lnTo>
                  <a:lnTo>
                    <a:pt x="338" y="286"/>
                  </a:lnTo>
                  <a:lnTo>
                    <a:pt x="336" y="284"/>
                  </a:lnTo>
                  <a:lnTo>
                    <a:pt x="334" y="282"/>
                  </a:lnTo>
                  <a:lnTo>
                    <a:pt x="331" y="280"/>
                  </a:lnTo>
                  <a:lnTo>
                    <a:pt x="328" y="280"/>
                  </a:lnTo>
                  <a:lnTo>
                    <a:pt x="326" y="280"/>
                  </a:lnTo>
                  <a:lnTo>
                    <a:pt x="324" y="278"/>
                  </a:lnTo>
                  <a:lnTo>
                    <a:pt x="321" y="277"/>
                  </a:lnTo>
                  <a:lnTo>
                    <a:pt x="319" y="277"/>
                  </a:lnTo>
                  <a:lnTo>
                    <a:pt x="316" y="275"/>
                  </a:lnTo>
                  <a:lnTo>
                    <a:pt x="313" y="276"/>
                  </a:lnTo>
                  <a:lnTo>
                    <a:pt x="312" y="279"/>
                  </a:lnTo>
                  <a:lnTo>
                    <a:pt x="311" y="282"/>
                  </a:lnTo>
                  <a:lnTo>
                    <a:pt x="311" y="285"/>
                  </a:lnTo>
                  <a:lnTo>
                    <a:pt x="309" y="286"/>
                  </a:lnTo>
                  <a:lnTo>
                    <a:pt x="306" y="288"/>
                  </a:lnTo>
                  <a:lnTo>
                    <a:pt x="305" y="292"/>
                  </a:lnTo>
                  <a:lnTo>
                    <a:pt x="302" y="294"/>
                  </a:lnTo>
                  <a:lnTo>
                    <a:pt x="300" y="293"/>
                  </a:lnTo>
                  <a:lnTo>
                    <a:pt x="298" y="291"/>
                  </a:lnTo>
                  <a:lnTo>
                    <a:pt x="296" y="288"/>
                  </a:lnTo>
                  <a:lnTo>
                    <a:pt x="293" y="287"/>
                  </a:lnTo>
                  <a:lnTo>
                    <a:pt x="291" y="285"/>
                  </a:lnTo>
                  <a:lnTo>
                    <a:pt x="288" y="284"/>
                  </a:lnTo>
                  <a:lnTo>
                    <a:pt x="285" y="284"/>
                  </a:lnTo>
                  <a:lnTo>
                    <a:pt x="283" y="282"/>
                  </a:lnTo>
                  <a:lnTo>
                    <a:pt x="280" y="281"/>
                  </a:lnTo>
                  <a:lnTo>
                    <a:pt x="277" y="279"/>
                  </a:lnTo>
                  <a:lnTo>
                    <a:pt x="275" y="277"/>
                  </a:lnTo>
                  <a:lnTo>
                    <a:pt x="273" y="275"/>
                  </a:lnTo>
                  <a:lnTo>
                    <a:pt x="270" y="273"/>
                  </a:lnTo>
                  <a:lnTo>
                    <a:pt x="267" y="273"/>
                  </a:lnTo>
                  <a:lnTo>
                    <a:pt x="264" y="273"/>
                  </a:lnTo>
                  <a:lnTo>
                    <a:pt x="262" y="275"/>
                  </a:lnTo>
                  <a:lnTo>
                    <a:pt x="260" y="275"/>
                  </a:lnTo>
                  <a:lnTo>
                    <a:pt x="257" y="277"/>
                  </a:lnTo>
                  <a:lnTo>
                    <a:pt x="255" y="278"/>
                  </a:lnTo>
                  <a:lnTo>
                    <a:pt x="253" y="280"/>
                  </a:lnTo>
                  <a:lnTo>
                    <a:pt x="251" y="282"/>
                  </a:lnTo>
                  <a:lnTo>
                    <a:pt x="248" y="283"/>
                  </a:lnTo>
                  <a:lnTo>
                    <a:pt x="246" y="285"/>
                  </a:lnTo>
                  <a:lnTo>
                    <a:pt x="244" y="287"/>
                  </a:lnTo>
                  <a:lnTo>
                    <a:pt x="242" y="289"/>
                  </a:lnTo>
                  <a:lnTo>
                    <a:pt x="240" y="292"/>
                  </a:lnTo>
                  <a:lnTo>
                    <a:pt x="238" y="294"/>
                  </a:lnTo>
                  <a:lnTo>
                    <a:pt x="236" y="296"/>
                  </a:lnTo>
                  <a:lnTo>
                    <a:pt x="235" y="299"/>
                  </a:lnTo>
                  <a:lnTo>
                    <a:pt x="235" y="302"/>
                  </a:lnTo>
                  <a:lnTo>
                    <a:pt x="235" y="305"/>
                  </a:lnTo>
                  <a:lnTo>
                    <a:pt x="236" y="307"/>
                  </a:lnTo>
                  <a:lnTo>
                    <a:pt x="234" y="310"/>
                  </a:lnTo>
                  <a:lnTo>
                    <a:pt x="233" y="313"/>
                  </a:lnTo>
                  <a:lnTo>
                    <a:pt x="231" y="315"/>
                  </a:lnTo>
                  <a:lnTo>
                    <a:pt x="229" y="318"/>
                  </a:lnTo>
                  <a:lnTo>
                    <a:pt x="227" y="317"/>
                  </a:lnTo>
                  <a:lnTo>
                    <a:pt x="224" y="315"/>
                  </a:lnTo>
                  <a:lnTo>
                    <a:pt x="221" y="314"/>
                  </a:lnTo>
                  <a:lnTo>
                    <a:pt x="220" y="312"/>
                  </a:lnTo>
                  <a:lnTo>
                    <a:pt x="218" y="310"/>
                  </a:lnTo>
                  <a:lnTo>
                    <a:pt x="217" y="307"/>
                  </a:lnTo>
                  <a:lnTo>
                    <a:pt x="215" y="305"/>
                  </a:lnTo>
                  <a:lnTo>
                    <a:pt x="212" y="303"/>
                  </a:lnTo>
                  <a:lnTo>
                    <a:pt x="210" y="303"/>
                  </a:lnTo>
                  <a:lnTo>
                    <a:pt x="207" y="303"/>
                  </a:lnTo>
                  <a:lnTo>
                    <a:pt x="204" y="302"/>
                  </a:lnTo>
                  <a:lnTo>
                    <a:pt x="202" y="299"/>
                  </a:lnTo>
                  <a:lnTo>
                    <a:pt x="199" y="298"/>
                  </a:lnTo>
                  <a:lnTo>
                    <a:pt x="196" y="299"/>
                  </a:lnTo>
                  <a:lnTo>
                    <a:pt x="193" y="299"/>
                  </a:lnTo>
                  <a:lnTo>
                    <a:pt x="191" y="299"/>
                  </a:lnTo>
                  <a:lnTo>
                    <a:pt x="188" y="299"/>
                  </a:lnTo>
                  <a:lnTo>
                    <a:pt x="186" y="299"/>
                  </a:lnTo>
                  <a:lnTo>
                    <a:pt x="183" y="300"/>
                  </a:lnTo>
                  <a:lnTo>
                    <a:pt x="181" y="301"/>
                  </a:lnTo>
                  <a:lnTo>
                    <a:pt x="179" y="304"/>
                  </a:lnTo>
                  <a:lnTo>
                    <a:pt x="177" y="307"/>
                  </a:lnTo>
                  <a:lnTo>
                    <a:pt x="175" y="310"/>
                  </a:lnTo>
                  <a:lnTo>
                    <a:pt x="173" y="312"/>
                  </a:lnTo>
                  <a:lnTo>
                    <a:pt x="173" y="315"/>
                  </a:lnTo>
                  <a:lnTo>
                    <a:pt x="170" y="317"/>
                  </a:lnTo>
                  <a:lnTo>
                    <a:pt x="168" y="319"/>
                  </a:lnTo>
                  <a:lnTo>
                    <a:pt x="166" y="321"/>
                  </a:lnTo>
                  <a:lnTo>
                    <a:pt x="165" y="324"/>
                  </a:lnTo>
                  <a:lnTo>
                    <a:pt x="164" y="327"/>
                  </a:lnTo>
                  <a:lnTo>
                    <a:pt x="161" y="326"/>
                  </a:lnTo>
                  <a:lnTo>
                    <a:pt x="161" y="324"/>
                  </a:lnTo>
                  <a:lnTo>
                    <a:pt x="159" y="322"/>
                  </a:lnTo>
                  <a:lnTo>
                    <a:pt x="157" y="320"/>
                  </a:lnTo>
                  <a:lnTo>
                    <a:pt x="155" y="317"/>
                  </a:lnTo>
                  <a:lnTo>
                    <a:pt x="153" y="315"/>
                  </a:lnTo>
                  <a:lnTo>
                    <a:pt x="152" y="313"/>
                  </a:lnTo>
                  <a:lnTo>
                    <a:pt x="150" y="310"/>
                  </a:lnTo>
                  <a:lnTo>
                    <a:pt x="150" y="308"/>
                  </a:lnTo>
                  <a:lnTo>
                    <a:pt x="148" y="306"/>
                  </a:lnTo>
                  <a:lnTo>
                    <a:pt x="147" y="303"/>
                  </a:lnTo>
                  <a:lnTo>
                    <a:pt x="145" y="301"/>
                  </a:lnTo>
                  <a:lnTo>
                    <a:pt x="143" y="299"/>
                  </a:lnTo>
                  <a:lnTo>
                    <a:pt x="140" y="298"/>
                  </a:lnTo>
                  <a:lnTo>
                    <a:pt x="137" y="297"/>
                  </a:lnTo>
                  <a:lnTo>
                    <a:pt x="134" y="297"/>
                  </a:lnTo>
                  <a:lnTo>
                    <a:pt x="132" y="296"/>
                  </a:lnTo>
                  <a:lnTo>
                    <a:pt x="129" y="296"/>
                  </a:lnTo>
                  <a:lnTo>
                    <a:pt x="126" y="296"/>
                  </a:lnTo>
                  <a:lnTo>
                    <a:pt x="124" y="297"/>
                  </a:lnTo>
                  <a:lnTo>
                    <a:pt x="121" y="296"/>
                  </a:lnTo>
                  <a:lnTo>
                    <a:pt x="118" y="297"/>
                  </a:lnTo>
                  <a:lnTo>
                    <a:pt x="116" y="298"/>
                  </a:lnTo>
                  <a:lnTo>
                    <a:pt x="113" y="298"/>
                  </a:lnTo>
                  <a:lnTo>
                    <a:pt x="111" y="300"/>
                  </a:lnTo>
                  <a:lnTo>
                    <a:pt x="109" y="300"/>
                  </a:lnTo>
                  <a:lnTo>
                    <a:pt x="106" y="302"/>
                  </a:lnTo>
                  <a:lnTo>
                    <a:pt x="104" y="304"/>
                  </a:lnTo>
                  <a:lnTo>
                    <a:pt x="102" y="306"/>
                  </a:lnTo>
                  <a:lnTo>
                    <a:pt x="100" y="308"/>
                  </a:lnTo>
                  <a:lnTo>
                    <a:pt x="97" y="309"/>
                  </a:lnTo>
                  <a:lnTo>
                    <a:pt x="96" y="312"/>
                  </a:lnTo>
                  <a:lnTo>
                    <a:pt x="93" y="315"/>
                  </a:lnTo>
                  <a:lnTo>
                    <a:pt x="91" y="316"/>
                  </a:lnTo>
                  <a:lnTo>
                    <a:pt x="89" y="319"/>
                  </a:lnTo>
                  <a:lnTo>
                    <a:pt x="87" y="320"/>
                  </a:lnTo>
                  <a:lnTo>
                    <a:pt x="84" y="319"/>
                  </a:lnTo>
                  <a:lnTo>
                    <a:pt x="82" y="317"/>
                  </a:lnTo>
                  <a:lnTo>
                    <a:pt x="81" y="314"/>
                  </a:lnTo>
                  <a:lnTo>
                    <a:pt x="79" y="312"/>
                  </a:lnTo>
                  <a:lnTo>
                    <a:pt x="77" y="311"/>
                  </a:lnTo>
                  <a:lnTo>
                    <a:pt x="74" y="310"/>
                  </a:lnTo>
                  <a:lnTo>
                    <a:pt x="70" y="308"/>
                  </a:lnTo>
                  <a:lnTo>
                    <a:pt x="68" y="306"/>
                  </a:lnTo>
                  <a:lnTo>
                    <a:pt x="67" y="304"/>
                  </a:lnTo>
                  <a:lnTo>
                    <a:pt x="64" y="301"/>
                  </a:lnTo>
                  <a:lnTo>
                    <a:pt x="63" y="299"/>
                  </a:lnTo>
                  <a:lnTo>
                    <a:pt x="61" y="297"/>
                  </a:lnTo>
                  <a:lnTo>
                    <a:pt x="57" y="295"/>
                  </a:lnTo>
                  <a:lnTo>
                    <a:pt x="55" y="294"/>
                  </a:lnTo>
                  <a:lnTo>
                    <a:pt x="52" y="293"/>
                  </a:lnTo>
                  <a:lnTo>
                    <a:pt x="49" y="292"/>
                  </a:lnTo>
                  <a:lnTo>
                    <a:pt x="46" y="291"/>
                  </a:lnTo>
                  <a:lnTo>
                    <a:pt x="43" y="290"/>
                  </a:lnTo>
                  <a:lnTo>
                    <a:pt x="40" y="291"/>
                  </a:lnTo>
                  <a:lnTo>
                    <a:pt x="38" y="290"/>
                  </a:lnTo>
                  <a:lnTo>
                    <a:pt x="35" y="290"/>
                  </a:lnTo>
                  <a:lnTo>
                    <a:pt x="32" y="291"/>
                  </a:lnTo>
                  <a:lnTo>
                    <a:pt x="30" y="291"/>
                  </a:lnTo>
                  <a:lnTo>
                    <a:pt x="28" y="293"/>
                  </a:lnTo>
                  <a:lnTo>
                    <a:pt x="27" y="290"/>
                  </a:lnTo>
                  <a:lnTo>
                    <a:pt x="26" y="288"/>
                  </a:lnTo>
                  <a:lnTo>
                    <a:pt x="28" y="285"/>
                  </a:lnTo>
                  <a:lnTo>
                    <a:pt x="29" y="283"/>
                  </a:lnTo>
                  <a:lnTo>
                    <a:pt x="32" y="280"/>
                  </a:lnTo>
                  <a:lnTo>
                    <a:pt x="33" y="277"/>
                  </a:lnTo>
                  <a:lnTo>
                    <a:pt x="34" y="274"/>
                  </a:lnTo>
                  <a:lnTo>
                    <a:pt x="36" y="271"/>
                  </a:lnTo>
                  <a:lnTo>
                    <a:pt x="36" y="268"/>
                  </a:lnTo>
                  <a:lnTo>
                    <a:pt x="34" y="266"/>
                  </a:lnTo>
                  <a:lnTo>
                    <a:pt x="34" y="264"/>
                  </a:lnTo>
                  <a:lnTo>
                    <a:pt x="32" y="261"/>
                  </a:lnTo>
                  <a:lnTo>
                    <a:pt x="31" y="259"/>
                  </a:lnTo>
                  <a:lnTo>
                    <a:pt x="29" y="257"/>
                  </a:lnTo>
                  <a:lnTo>
                    <a:pt x="29" y="254"/>
                  </a:lnTo>
                  <a:lnTo>
                    <a:pt x="27" y="252"/>
                  </a:lnTo>
                  <a:lnTo>
                    <a:pt x="27" y="249"/>
                  </a:lnTo>
                  <a:lnTo>
                    <a:pt x="25" y="247"/>
                  </a:lnTo>
                  <a:lnTo>
                    <a:pt x="23" y="245"/>
                  </a:lnTo>
                  <a:lnTo>
                    <a:pt x="20" y="243"/>
                  </a:lnTo>
                  <a:lnTo>
                    <a:pt x="17" y="241"/>
                  </a:lnTo>
                  <a:lnTo>
                    <a:pt x="15" y="239"/>
                  </a:lnTo>
                  <a:lnTo>
                    <a:pt x="12" y="239"/>
                  </a:lnTo>
                  <a:lnTo>
                    <a:pt x="9" y="238"/>
                  </a:lnTo>
                  <a:lnTo>
                    <a:pt x="6" y="236"/>
                  </a:lnTo>
                  <a:lnTo>
                    <a:pt x="4" y="236"/>
                  </a:lnTo>
                  <a:lnTo>
                    <a:pt x="1" y="234"/>
                  </a:lnTo>
                  <a:lnTo>
                    <a:pt x="2" y="231"/>
                  </a:lnTo>
                  <a:lnTo>
                    <a:pt x="4" y="230"/>
                  </a:lnTo>
                  <a:lnTo>
                    <a:pt x="6" y="228"/>
                  </a:lnTo>
                  <a:lnTo>
                    <a:pt x="8" y="225"/>
                  </a:lnTo>
                  <a:lnTo>
                    <a:pt x="10" y="223"/>
                  </a:lnTo>
                  <a:lnTo>
                    <a:pt x="12" y="221"/>
                  </a:lnTo>
                  <a:lnTo>
                    <a:pt x="14" y="218"/>
                  </a:lnTo>
                  <a:lnTo>
                    <a:pt x="16" y="216"/>
                  </a:lnTo>
                  <a:lnTo>
                    <a:pt x="19" y="214"/>
                  </a:lnTo>
                  <a:lnTo>
                    <a:pt x="19" y="211"/>
                  </a:lnTo>
                  <a:lnTo>
                    <a:pt x="19" y="208"/>
                  </a:lnTo>
                  <a:lnTo>
                    <a:pt x="19" y="206"/>
                  </a:lnTo>
                  <a:lnTo>
                    <a:pt x="19" y="203"/>
                  </a:lnTo>
                  <a:lnTo>
                    <a:pt x="18" y="201"/>
                  </a:lnTo>
                  <a:lnTo>
                    <a:pt x="16" y="198"/>
                  </a:lnTo>
                  <a:lnTo>
                    <a:pt x="16" y="196"/>
                  </a:lnTo>
                  <a:lnTo>
                    <a:pt x="14" y="193"/>
                  </a:lnTo>
                  <a:lnTo>
                    <a:pt x="14" y="191"/>
                  </a:lnTo>
                  <a:lnTo>
                    <a:pt x="12" y="189"/>
                  </a:lnTo>
                  <a:lnTo>
                    <a:pt x="12" y="186"/>
                  </a:lnTo>
                  <a:lnTo>
                    <a:pt x="10" y="184"/>
                  </a:lnTo>
                  <a:lnTo>
                    <a:pt x="9" y="181"/>
                  </a:lnTo>
                  <a:lnTo>
                    <a:pt x="8" y="179"/>
                  </a:lnTo>
                  <a:lnTo>
                    <a:pt x="7" y="176"/>
                  </a:lnTo>
                  <a:lnTo>
                    <a:pt x="5" y="175"/>
                  </a:lnTo>
                  <a:lnTo>
                    <a:pt x="2" y="175"/>
                  </a:lnTo>
                  <a:lnTo>
                    <a:pt x="0" y="173"/>
                  </a:lnTo>
                  <a:lnTo>
                    <a:pt x="1" y="170"/>
                  </a:lnTo>
                  <a:lnTo>
                    <a:pt x="2" y="167"/>
                  </a:lnTo>
                  <a:lnTo>
                    <a:pt x="4" y="167"/>
                  </a:lnTo>
                  <a:lnTo>
                    <a:pt x="6" y="165"/>
                  </a:lnTo>
                  <a:lnTo>
                    <a:pt x="10" y="167"/>
                  </a:lnTo>
                </a:path>
              </a:pathLst>
            </a:custGeom>
            <a:solidFill>
              <a:schemeClr val="bg1"/>
            </a:solidFill>
            <a:ln w="254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173190" name="Group 225"/>
            <p:cNvGrpSpPr/>
            <p:nvPr/>
          </p:nvGrpSpPr>
          <p:grpSpPr>
            <a:xfrm>
              <a:off x="3190" y="3202"/>
              <a:ext cx="603" cy="379"/>
              <a:chOff x="3190" y="3202"/>
              <a:chExt cx="603" cy="379"/>
            </a:xfrm>
          </p:grpSpPr>
          <p:sp>
            <p:nvSpPr>
              <p:cNvPr id="173191" name="Rectangle 226"/>
              <p:cNvSpPr/>
              <p:nvPr/>
            </p:nvSpPr>
            <p:spPr>
              <a:xfrm rot="-840000">
                <a:off x="3282" y="3311"/>
                <a:ext cx="417" cy="170"/>
              </a:xfrm>
              <a:prstGeom prst="rect">
                <a:avLst/>
              </a:prstGeom>
              <a:solidFill>
                <a:schemeClr val="bg1"/>
              </a:solidFill>
              <a:ln w="9525">
                <a:noFill/>
              </a:ln>
            </p:spPr>
            <p:txBody>
              <a:bodyPr wrap="none" lIns="25400" tIns="12700" rIns="25400" bIns="12700">
                <a:spAutoFit/>
              </a:bodyPr>
              <a:p>
                <a:pPr algn="ctr" defTabSz="76200">
                  <a:lnSpc>
                    <a:spcPct val="70000"/>
                  </a:lnSpc>
                </a:pPr>
                <a:r>
                  <a:rPr lang="en-US" altLang="zh-CN" sz="1000" b="0">
                    <a:latin typeface="Comic Sans MS" panose="030F0702030302020204" pitchFamily="66" charset="0"/>
                    <a:ea typeface="宋体" panose="02010600030101010101" pitchFamily="2" charset="-122"/>
                  </a:rPr>
                  <a:t>welder</a:t>
                </a:r>
                <a:endParaRPr lang="en-US" altLang="zh-CN" sz="1000" b="0">
                  <a:latin typeface="Comic Sans MS" panose="030F0702030302020204" pitchFamily="66" charset="0"/>
                  <a:ea typeface="宋体" panose="02010600030101010101" pitchFamily="2" charset="-122"/>
                </a:endParaRPr>
              </a:p>
              <a:p>
                <a:pPr algn="ctr" defTabSz="76200">
                  <a:lnSpc>
                    <a:spcPct val="70000"/>
                  </a:lnSpc>
                </a:pPr>
                <a:r>
                  <a:rPr lang="en-US" altLang="zh-CN" sz="1000" b="0">
                    <a:latin typeface="Comic Sans MS" panose="030F0702030302020204" pitchFamily="66" charset="0"/>
                    <a:ea typeface="宋体" panose="02010600030101010101" pitchFamily="2" charset="-122"/>
                  </a:rPr>
                  <a:t>changeover</a:t>
                </a:r>
                <a:endParaRPr lang="en-US" altLang="zh-CN" sz="1000" b="0">
                  <a:latin typeface="Comic Sans MS" panose="030F0702030302020204" pitchFamily="66" charset="0"/>
                  <a:ea typeface="宋体" panose="02010600030101010101" pitchFamily="2" charset="-122"/>
                </a:endParaRPr>
              </a:p>
            </p:txBody>
          </p:sp>
          <p:grpSp>
            <p:nvGrpSpPr>
              <p:cNvPr id="173192" name="Group 227"/>
              <p:cNvGrpSpPr/>
              <p:nvPr/>
            </p:nvGrpSpPr>
            <p:grpSpPr>
              <a:xfrm>
                <a:off x="3190" y="3202"/>
                <a:ext cx="603" cy="379"/>
                <a:chOff x="3190" y="3202"/>
                <a:chExt cx="603" cy="379"/>
              </a:xfrm>
            </p:grpSpPr>
            <p:sp>
              <p:nvSpPr>
                <p:cNvPr id="173193" name="Arc 228"/>
                <p:cNvSpPr/>
                <p:nvPr/>
              </p:nvSpPr>
              <p:spPr>
                <a:xfrm rot="-840000">
                  <a:off x="3543" y="3214"/>
                  <a:ext cx="73" cy="36"/>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194" name="Arc 229"/>
                <p:cNvSpPr/>
                <p:nvPr/>
              </p:nvSpPr>
              <p:spPr>
                <a:xfrm rot="-840000">
                  <a:off x="3490" y="3229"/>
                  <a:ext cx="62" cy="43"/>
                </a:xfrm>
                <a:custGeom>
                  <a:avLst/>
                  <a:gdLst>
                    <a:gd name="txL" fmla="*/ 0 w 43200"/>
                    <a:gd name="txT" fmla="*/ 0 h 24418"/>
                    <a:gd name="txR" fmla="*/ 43200 w 43200"/>
                    <a:gd name="txB" fmla="*/ 24418 h 24418"/>
                  </a:gdLst>
                  <a:ahLst/>
                  <a:cxnLst>
                    <a:cxn ang="0">
                      <a:pos x="0" y="0"/>
                    </a:cxn>
                    <a:cxn ang="0">
                      <a:pos x="0" y="0"/>
                    </a:cxn>
                    <a:cxn ang="0">
                      <a:pos x="0" y="0"/>
                    </a:cxn>
                  </a:cxnLst>
                  <a:rect l="txL" t="txT" r="txR" b="txB"/>
                  <a:pathLst>
                    <a:path w="43200" h="24418" fill="none">
                      <a:moveTo>
                        <a:pt x="43200" y="2818"/>
                      </a:moveTo>
                      <a:cubicBezTo>
                        <a:pt x="43200" y="14747"/>
                        <a:pt x="33529" y="24418"/>
                        <a:pt x="21600" y="24418"/>
                      </a:cubicBezTo>
                      <a:cubicBezTo>
                        <a:pt x="9670" y="24418"/>
                        <a:pt x="0" y="14747"/>
                        <a:pt x="0" y="2818"/>
                      </a:cubicBezTo>
                      <a:cubicBezTo>
                        <a:pt x="-1" y="1875"/>
                        <a:pt x="61" y="934"/>
                        <a:pt x="184" y="-1"/>
                      </a:cubicBezTo>
                    </a:path>
                    <a:path w="43200" h="24418" stroke="0">
                      <a:moveTo>
                        <a:pt x="43200" y="2818"/>
                      </a:moveTo>
                      <a:cubicBezTo>
                        <a:pt x="43200" y="14747"/>
                        <a:pt x="33529" y="24418"/>
                        <a:pt x="21600" y="24418"/>
                      </a:cubicBezTo>
                      <a:cubicBezTo>
                        <a:pt x="9670" y="24418"/>
                        <a:pt x="0" y="14747"/>
                        <a:pt x="0" y="2818"/>
                      </a:cubicBezTo>
                      <a:cubicBezTo>
                        <a:pt x="-1" y="1875"/>
                        <a:pt x="61" y="934"/>
                        <a:pt x="184" y="-1"/>
                      </a:cubicBezTo>
                      <a:lnTo>
                        <a:pt x="21600" y="2818"/>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195" name="Arc 230"/>
                <p:cNvSpPr/>
                <p:nvPr/>
              </p:nvSpPr>
              <p:spPr>
                <a:xfrm rot="-840000">
                  <a:off x="3363" y="3263"/>
                  <a:ext cx="81" cy="43"/>
                </a:xfrm>
                <a:custGeom>
                  <a:avLst/>
                  <a:gdLst>
                    <a:gd name="txL" fmla="*/ 0 w 42905"/>
                    <a:gd name="txT" fmla="*/ 0 h 21600"/>
                    <a:gd name="txR" fmla="*/ 42905 w 42905"/>
                    <a:gd name="txB" fmla="*/ 21600 h 21600"/>
                  </a:gdLst>
                  <a:ahLst/>
                  <a:cxnLst>
                    <a:cxn ang="0">
                      <a:pos x="0" y="0"/>
                    </a:cxn>
                    <a:cxn ang="0">
                      <a:pos x="0" y="0"/>
                    </a:cxn>
                    <a:cxn ang="0">
                      <a:pos x="0" y="0"/>
                    </a:cxn>
                  </a:cxnLst>
                  <a:rect l="txL" t="txT" r="txR" b="txB"/>
                  <a:pathLst>
                    <a:path w="42905" h="21600" fill="none">
                      <a:moveTo>
                        <a:pt x="42905" y="3555"/>
                      </a:moveTo>
                      <a:cubicBezTo>
                        <a:pt x="41167" y="13968"/>
                        <a:pt x="32157" y="21599"/>
                        <a:pt x="21600" y="21600"/>
                      </a:cubicBezTo>
                      <a:cubicBezTo>
                        <a:pt x="9670" y="21600"/>
                        <a:pt x="0" y="11929"/>
                        <a:pt x="0" y="0"/>
                      </a:cubicBezTo>
                    </a:path>
                    <a:path w="42905" h="21600" stroke="0">
                      <a:moveTo>
                        <a:pt x="42905" y="3555"/>
                      </a:moveTo>
                      <a:cubicBezTo>
                        <a:pt x="41167" y="13968"/>
                        <a:pt x="32157" y="21599"/>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196" name="Arc 231"/>
                <p:cNvSpPr/>
                <p:nvPr/>
              </p:nvSpPr>
              <p:spPr>
                <a:xfrm rot="-840000">
                  <a:off x="3436" y="3240"/>
                  <a:ext cx="65" cy="37"/>
                </a:xfrm>
                <a:custGeom>
                  <a:avLst/>
                  <a:gdLst>
                    <a:gd name="txL" fmla="*/ 0 w 42117"/>
                    <a:gd name="txT" fmla="*/ 0 h 21600"/>
                    <a:gd name="txR" fmla="*/ 42117 w 42117"/>
                    <a:gd name="txB" fmla="*/ 21600 h 21600"/>
                  </a:gdLst>
                  <a:ahLst/>
                  <a:cxnLst>
                    <a:cxn ang="0">
                      <a:pos x="0" y="0"/>
                    </a:cxn>
                    <a:cxn ang="0">
                      <a:pos x="0" y="0"/>
                    </a:cxn>
                    <a:cxn ang="0">
                      <a:pos x="0" y="0"/>
                    </a:cxn>
                  </a:cxnLst>
                  <a:rect l="txL" t="txT" r="txR" b="txB"/>
                  <a:pathLst>
                    <a:path w="42117" h="21600" fill="none">
                      <a:moveTo>
                        <a:pt x="42117" y="0"/>
                      </a:moveTo>
                      <a:cubicBezTo>
                        <a:pt x="42117" y="11929"/>
                        <a:pt x="32446" y="21600"/>
                        <a:pt x="20517" y="21600"/>
                      </a:cubicBezTo>
                      <a:cubicBezTo>
                        <a:pt x="11190" y="21600"/>
                        <a:pt x="2917" y="15613"/>
                        <a:pt x="0" y="6754"/>
                      </a:cubicBezTo>
                    </a:path>
                    <a:path w="42117" h="21600" stroke="0">
                      <a:moveTo>
                        <a:pt x="42117" y="0"/>
                      </a:moveTo>
                      <a:cubicBezTo>
                        <a:pt x="42117" y="11929"/>
                        <a:pt x="32446" y="21600"/>
                        <a:pt x="20517" y="21600"/>
                      </a:cubicBezTo>
                      <a:cubicBezTo>
                        <a:pt x="11190" y="21600"/>
                        <a:pt x="2917" y="15613"/>
                        <a:pt x="0" y="6754"/>
                      </a:cubicBezTo>
                      <a:lnTo>
                        <a:pt x="20517" y="0"/>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197" name="Arc 232"/>
                <p:cNvSpPr/>
                <p:nvPr/>
              </p:nvSpPr>
              <p:spPr>
                <a:xfrm rot="-840000">
                  <a:off x="3303" y="3282"/>
                  <a:ext cx="68" cy="33"/>
                </a:xfrm>
                <a:custGeom>
                  <a:avLst/>
                  <a:gdLst>
                    <a:gd name="txL" fmla="*/ 0 w 43200"/>
                    <a:gd name="txT" fmla="*/ 0 h 22991"/>
                    <a:gd name="txR" fmla="*/ 43200 w 43200"/>
                    <a:gd name="txB" fmla="*/ 22991 h 22991"/>
                  </a:gdLst>
                  <a:ahLst/>
                  <a:cxnLst>
                    <a:cxn ang="0">
                      <a:pos x="0" y="0"/>
                    </a:cxn>
                    <a:cxn ang="0">
                      <a:pos x="0" y="0"/>
                    </a:cxn>
                    <a:cxn ang="0">
                      <a:pos x="0" y="0"/>
                    </a:cxn>
                  </a:cxnLst>
                  <a:rect l="txL" t="txT" r="txR" b="txB"/>
                  <a:pathLst>
                    <a:path w="43200" h="22991" fill="none">
                      <a:moveTo>
                        <a:pt x="43188" y="673"/>
                      </a:moveTo>
                      <a:cubicBezTo>
                        <a:pt x="43196" y="912"/>
                        <a:pt x="43200" y="1151"/>
                        <a:pt x="43200" y="1391"/>
                      </a:cubicBezTo>
                      <a:cubicBezTo>
                        <a:pt x="43200" y="13320"/>
                        <a:pt x="33529" y="22991"/>
                        <a:pt x="21600" y="22991"/>
                      </a:cubicBezTo>
                      <a:cubicBezTo>
                        <a:pt x="9670" y="22991"/>
                        <a:pt x="0" y="13320"/>
                        <a:pt x="0" y="1391"/>
                      </a:cubicBezTo>
                      <a:cubicBezTo>
                        <a:pt x="-1" y="926"/>
                        <a:pt x="14" y="463"/>
                        <a:pt x="44" y="-1"/>
                      </a:cubicBezTo>
                    </a:path>
                    <a:path w="43200" h="22991" stroke="0">
                      <a:moveTo>
                        <a:pt x="43188" y="673"/>
                      </a:moveTo>
                      <a:cubicBezTo>
                        <a:pt x="43196" y="912"/>
                        <a:pt x="43200" y="1151"/>
                        <a:pt x="43200" y="1391"/>
                      </a:cubicBezTo>
                      <a:cubicBezTo>
                        <a:pt x="43200" y="13320"/>
                        <a:pt x="33529" y="22991"/>
                        <a:pt x="21600" y="22991"/>
                      </a:cubicBezTo>
                      <a:cubicBezTo>
                        <a:pt x="9670" y="22991"/>
                        <a:pt x="0" y="13320"/>
                        <a:pt x="0" y="1391"/>
                      </a:cubicBezTo>
                      <a:cubicBezTo>
                        <a:pt x="-1" y="926"/>
                        <a:pt x="14" y="463"/>
                        <a:pt x="44" y="-1"/>
                      </a:cubicBezTo>
                      <a:lnTo>
                        <a:pt x="21600" y="1391"/>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grpSp>
              <p:nvGrpSpPr>
                <p:cNvPr id="173198" name="Group 233"/>
                <p:cNvGrpSpPr/>
                <p:nvPr/>
              </p:nvGrpSpPr>
              <p:grpSpPr>
                <a:xfrm>
                  <a:off x="3367" y="3475"/>
                  <a:ext cx="310" cy="85"/>
                  <a:chOff x="3367" y="3475"/>
                  <a:chExt cx="310" cy="85"/>
                </a:xfrm>
              </p:grpSpPr>
              <p:sp>
                <p:nvSpPr>
                  <p:cNvPr id="173213" name="Arc 234"/>
                  <p:cNvSpPr/>
                  <p:nvPr/>
                </p:nvSpPr>
                <p:spPr>
                  <a:xfrm rot="9960000">
                    <a:off x="3615" y="3475"/>
                    <a:ext cx="62" cy="24"/>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214" name="Arc 235"/>
                  <p:cNvSpPr/>
                  <p:nvPr/>
                </p:nvSpPr>
                <p:spPr>
                  <a:xfrm rot="9960000">
                    <a:off x="3547" y="3484"/>
                    <a:ext cx="69" cy="31"/>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215" name="Arc 236"/>
                  <p:cNvSpPr/>
                  <p:nvPr/>
                </p:nvSpPr>
                <p:spPr>
                  <a:xfrm rot="9960000">
                    <a:off x="3432" y="3505"/>
                    <a:ext cx="81" cy="44"/>
                  </a:xfrm>
                  <a:custGeom>
                    <a:avLst/>
                    <a:gdLst>
                      <a:gd name="txL" fmla="*/ 0 w 42932"/>
                      <a:gd name="txT" fmla="*/ 0 h 21600"/>
                      <a:gd name="txR" fmla="*/ 42932 w 42932"/>
                      <a:gd name="txB" fmla="*/ 21600 h 21600"/>
                    </a:gdLst>
                    <a:ahLst/>
                    <a:cxnLst>
                      <a:cxn ang="0">
                        <a:pos x="0" y="0"/>
                      </a:cxn>
                      <a:cxn ang="0">
                        <a:pos x="0" y="0"/>
                      </a:cxn>
                      <a:cxn ang="0">
                        <a:pos x="0" y="0"/>
                      </a:cxn>
                    </a:cxnLst>
                    <a:rect l="txL" t="txT" r="txR" b="txB"/>
                    <a:pathLst>
                      <a:path w="42932" h="21600" fill="none">
                        <a:moveTo>
                          <a:pt x="42932" y="0"/>
                        </a:moveTo>
                        <a:cubicBezTo>
                          <a:pt x="42932" y="11929"/>
                          <a:pt x="33261" y="21600"/>
                          <a:pt x="21332" y="21600"/>
                        </a:cubicBezTo>
                        <a:cubicBezTo>
                          <a:pt x="10712" y="21600"/>
                          <a:pt x="1668" y="13881"/>
                          <a:pt x="0" y="3393"/>
                        </a:cubicBezTo>
                      </a:path>
                      <a:path w="42932" h="21600" stroke="0">
                        <a:moveTo>
                          <a:pt x="42932" y="0"/>
                        </a:moveTo>
                        <a:cubicBezTo>
                          <a:pt x="42932" y="11929"/>
                          <a:pt x="33261" y="21600"/>
                          <a:pt x="21332" y="21600"/>
                        </a:cubicBezTo>
                        <a:cubicBezTo>
                          <a:pt x="10712" y="21600"/>
                          <a:pt x="1668" y="13881"/>
                          <a:pt x="0" y="3393"/>
                        </a:cubicBezTo>
                        <a:lnTo>
                          <a:pt x="21332" y="0"/>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216" name="Arc 237"/>
                  <p:cNvSpPr/>
                  <p:nvPr/>
                </p:nvSpPr>
                <p:spPr>
                  <a:xfrm rot="9960000">
                    <a:off x="3507" y="3505"/>
                    <a:ext cx="42" cy="26"/>
                  </a:xfrm>
                  <a:custGeom>
                    <a:avLst/>
                    <a:gdLst>
                      <a:gd name="txL" fmla="*/ 0 w 42211"/>
                      <a:gd name="txT" fmla="*/ 0 h 23353"/>
                      <a:gd name="txR" fmla="*/ 42211 w 42211"/>
                      <a:gd name="txB" fmla="*/ 23353 h 23353"/>
                    </a:gdLst>
                    <a:ahLst/>
                    <a:cxnLst>
                      <a:cxn ang="0">
                        <a:pos x="0" y="0"/>
                      </a:cxn>
                      <a:cxn ang="0">
                        <a:pos x="0" y="0"/>
                      </a:cxn>
                      <a:cxn ang="0">
                        <a:pos x="0" y="0"/>
                      </a:cxn>
                    </a:cxnLst>
                    <a:rect l="txL" t="txT" r="txR" b="txB"/>
                    <a:pathLst>
                      <a:path w="42211" h="23353" fill="none">
                        <a:moveTo>
                          <a:pt x="42210" y="8214"/>
                        </a:moveTo>
                        <a:cubicBezTo>
                          <a:pt x="39386" y="17222"/>
                          <a:pt x="31040" y="23352"/>
                          <a:pt x="21600" y="23353"/>
                        </a:cubicBezTo>
                        <a:cubicBezTo>
                          <a:pt x="9670" y="23353"/>
                          <a:pt x="0" y="13682"/>
                          <a:pt x="0" y="1753"/>
                        </a:cubicBezTo>
                        <a:cubicBezTo>
                          <a:pt x="-1" y="1167"/>
                          <a:pt x="23" y="583"/>
                          <a:pt x="71" y="0"/>
                        </a:cubicBezTo>
                      </a:path>
                      <a:path w="42211" h="23353" stroke="0">
                        <a:moveTo>
                          <a:pt x="42210" y="8214"/>
                        </a:moveTo>
                        <a:cubicBezTo>
                          <a:pt x="39386" y="17222"/>
                          <a:pt x="31040" y="23352"/>
                          <a:pt x="21600" y="23353"/>
                        </a:cubicBezTo>
                        <a:cubicBezTo>
                          <a:pt x="9670" y="23353"/>
                          <a:pt x="0" y="13682"/>
                          <a:pt x="0" y="1753"/>
                        </a:cubicBezTo>
                        <a:cubicBezTo>
                          <a:pt x="-1" y="1167"/>
                          <a:pt x="23" y="583"/>
                          <a:pt x="71" y="0"/>
                        </a:cubicBezTo>
                        <a:lnTo>
                          <a:pt x="21600" y="1753"/>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217" name="Arc 238"/>
                  <p:cNvSpPr/>
                  <p:nvPr/>
                </p:nvSpPr>
                <p:spPr>
                  <a:xfrm rot="9960000">
                    <a:off x="3367" y="3529"/>
                    <a:ext cx="68" cy="31"/>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grpSp>
            <p:grpSp>
              <p:nvGrpSpPr>
                <p:cNvPr id="173199" name="Group 239"/>
                <p:cNvGrpSpPr/>
                <p:nvPr/>
              </p:nvGrpSpPr>
              <p:grpSpPr>
                <a:xfrm>
                  <a:off x="3595" y="3202"/>
                  <a:ext cx="178" cy="126"/>
                  <a:chOff x="3595" y="3202"/>
                  <a:chExt cx="178" cy="126"/>
                </a:xfrm>
              </p:grpSpPr>
              <p:sp>
                <p:nvSpPr>
                  <p:cNvPr id="173210" name="Arc 240"/>
                  <p:cNvSpPr/>
                  <p:nvPr/>
                </p:nvSpPr>
                <p:spPr>
                  <a:xfrm rot="-840000">
                    <a:off x="3729" y="3247"/>
                    <a:ext cx="44" cy="81"/>
                  </a:xfrm>
                  <a:custGeom>
                    <a:avLst/>
                    <a:gdLst>
                      <a:gd name="txL" fmla="*/ 0 w 21600"/>
                      <a:gd name="txT" fmla="*/ 0 h 42631"/>
                      <a:gd name="txR" fmla="*/ 21600 w 21600"/>
                      <a:gd name="txB" fmla="*/ 42631 h 42631"/>
                    </a:gdLst>
                    <a:ahLst/>
                    <a:cxnLst>
                      <a:cxn ang="0">
                        <a:pos x="0" y="0"/>
                      </a:cxn>
                      <a:cxn ang="0">
                        <a:pos x="0" y="0"/>
                      </a:cxn>
                      <a:cxn ang="0">
                        <a:pos x="0" y="0"/>
                      </a:cxn>
                    </a:cxnLst>
                    <a:rect l="txL" t="txT" r="txR" b="txB"/>
                    <a:pathLst>
                      <a:path w="21600" h="42631" fill="none">
                        <a:moveTo>
                          <a:pt x="16699" y="42630"/>
                        </a:moveTo>
                        <a:cubicBezTo>
                          <a:pt x="6919" y="40352"/>
                          <a:pt x="0" y="31635"/>
                          <a:pt x="0" y="21594"/>
                        </a:cubicBezTo>
                        <a:cubicBezTo>
                          <a:pt x="-1" y="9855"/>
                          <a:pt x="9373" y="266"/>
                          <a:pt x="21108" y="-1"/>
                        </a:cubicBezTo>
                      </a:path>
                      <a:path w="21600" h="42631" stroke="0">
                        <a:moveTo>
                          <a:pt x="16699" y="42630"/>
                        </a:moveTo>
                        <a:cubicBezTo>
                          <a:pt x="6919" y="40352"/>
                          <a:pt x="0" y="31635"/>
                          <a:pt x="0" y="21594"/>
                        </a:cubicBezTo>
                        <a:cubicBezTo>
                          <a:pt x="-1" y="9855"/>
                          <a:pt x="9373" y="266"/>
                          <a:pt x="21108" y="-1"/>
                        </a:cubicBezTo>
                        <a:lnTo>
                          <a:pt x="21600" y="21594"/>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211" name="Arc 241"/>
                  <p:cNvSpPr/>
                  <p:nvPr/>
                </p:nvSpPr>
                <p:spPr>
                  <a:xfrm rot="1380000">
                    <a:off x="3676" y="3234"/>
                    <a:ext cx="80" cy="30"/>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212" name="Arc 242"/>
                  <p:cNvSpPr/>
                  <p:nvPr/>
                </p:nvSpPr>
                <p:spPr>
                  <a:xfrm rot="1380000">
                    <a:off x="3595" y="3202"/>
                    <a:ext cx="88" cy="59"/>
                  </a:xfrm>
                  <a:custGeom>
                    <a:avLst/>
                    <a:gdLst>
                      <a:gd name="txL" fmla="*/ 0 w 42250"/>
                      <a:gd name="txT" fmla="*/ 0 h 21981"/>
                      <a:gd name="txR" fmla="*/ 42250 w 42250"/>
                      <a:gd name="txB" fmla="*/ 21981 h 21981"/>
                    </a:gdLst>
                    <a:ahLst/>
                    <a:cxnLst>
                      <a:cxn ang="0">
                        <a:pos x="0" y="0"/>
                      </a:cxn>
                      <a:cxn ang="0">
                        <a:pos x="0" y="0"/>
                      </a:cxn>
                      <a:cxn ang="0">
                        <a:pos x="0" y="0"/>
                      </a:cxn>
                    </a:cxnLst>
                    <a:rect l="txL" t="txT" r="txR" b="txB"/>
                    <a:pathLst>
                      <a:path w="42250" h="21981" fill="none">
                        <a:moveTo>
                          <a:pt x="42246" y="0"/>
                        </a:moveTo>
                        <a:cubicBezTo>
                          <a:pt x="42248" y="126"/>
                          <a:pt x="42250" y="253"/>
                          <a:pt x="42250" y="381"/>
                        </a:cubicBezTo>
                        <a:cubicBezTo>
                          <a:pt x="42250" y="12310"/>
                          <a:pt x="32579" y="21981"/>
                          <a:pt x="20650" y="21981"/>
                        </a:cubicBezTo>
                        <a:cubicBezTo>
                          <a:pt x="11160" y="21981"/>
                          <a:pt x="2782" y="15787"/>
                          <a:pt x="-1" y="6715"/>
                        </a:cubicBezTo>
                      </a:path>
                      <a:path w="42250" h="21981" stroke="0">
                        <a:moveTo>
                          <a:pt x="42246" y="0"/>
                        </a:moveTo>
                        <a:cubicBezTo>
                          <a:pt x="42248" y="126"/>
                          <a:pt x="42250" y="253"/>
                          <a:pt x="42250" y="381"/>
                        </a:cubicBezTo>
                        <a:cubicBezTo>
                          <a:pt x="42250" y="12310"/>
                          <a:pt x="32579" y="21981"/>
                          <a:pt x="20650" y="21981"/>
                        </a:cubicBezTo>
                        <a:cubicBezTo>
                          <a:pt x="11160" y="21981"/>
                          <a:pt x="2782" y="15787"/>
                          <a:pt x="-1" y="6715"/>
                        </a:cubicBezTo>
                        <a:lnTo>
                          <a:pt x="20650" y="381"/>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grpSp>
            <p:grpSp>
              <p:nvGrpSpPr>
                <p:cNvPr id="173200" name="Group 243"/>
                <p:cNvGrpSpPr/>
                <p:nvPr/>
              </p:nvGrpSpPr>
              <p:grpSpPr>
                <a:xfrm>
                  <a:off x="3671" y="3320"/>
                  <a:ext cx="122" cy="185"/>
                  <a:chOff x="3671" y="3320"/>
                  <a:chExt cx="122" cy="185"/>
                </a:xfrm>
              </p:grpSpPr>
              <p:sp>
                <p:nvSpPr>
                  <p:cNvPr id="173207" name="Arc 244"/>
                  <p:cNvSpPr/>
                  <p:nvPr/>
                </p:nvSpPr>
                <p:spPr>
                  <a:xfrm rot="9960000">
                    <a:off x="3748" y="3320"/>
                    <a:ext cx="45" cy="81"/>
                  </a:xfrm>
                  <a:custGeom>
                    <a:avLst/>
                    <a:gdLst>
                      <a:gd name="txL" fmla="*/ 0 w 22085"/>
                      <a:gd name="txT" fmla="*/ 0 h 42987"/>
                      <a:gd name="txR" fmla="*/ 22085 w 22085"/>
                      <a:gd name="txB" fmla="*/ 42987 h 42987"/>
                    </a:gdLst>
                    <a:ahLst/>
                    <a:cxnLst>
                      <a:cxn ang="0">
                        <a:pos x="0" y="0"/>
                      </a:cxn>
                      <a:cxn ang="0">
                        <a:pos x="0" y="0"/>
                      </a:cxn>
                      <a:cxn ang="0">
                        <a:pos x="0" y="0"/>
                      </a:cxn>
                    </a:cxnLst>
                    <a:rect l="txL" t="txT" r="txR" b="txB"/>
                    <a:pathLst>
                      <a:path w="22085" h="42987" fill="none">
                        <a:moveTo>
                          <a:pt x="0" y="5"/>
                        </a:moveTo>
                        <a:cubicBezTo>
                          <a:pt x="161" y="1"/>
                          <a:pt x="323" y="-1"/>
                          <a:pt x="485" y="0"/>
                        </a:cubicBezTo>
                        <a:cubicBezTo>
                          <a:pt x="12414" y="0"/>
                          <a:pt x="22085" y="9670"/>
                          <a:pt x="22085" y="21600"/>
                        </a:cubicBezTo>
                        <a:cubicBezTo>
                          <a:pt x="22085" y="32359"/>
                          <a:pt x="14166" y="41477"/>
                          <a:pt x="3513" y="42986"/>
                        </a:cubicBezTo>
                      </a:path>
                      <a:path w="22085" h="42987" stroke="0">
                        <a:moveTo>
                          <a:pt x="0" y="5"/>
                        </a:moveTo>
                        <a:cubicBezTo>
                          <a:pt x="161" y="1"/>
                          <a:pt x="323" y="-1"/>
                          <a:pt x="485" y="0"/>
                        </a:cubicBezTo>
                        <a:cubicBezTo>
                          <a:pt x="12414" y="0"/>
                          <a:pt x="22085" y="9670"/>
                          <a:pt x="22085" y="21600"/>
                        </a:cubicBezTo>
                        <a:cubicBezTo>
                          <a:pt x="22085" y="32359"/>
                          <a:pt x="14166" y="41477"/>
                          <a:pt x="3513" y="42986"/>
                        </a:cubicBezTo>
                        <a:lnTo>
                          <a:pt x="485" y="21600"/>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208" name="Arc 245"/>
                  <p:cNvSpPr/>
                  <p:nvPr/>
                </p:nvSpPr>
                <p:spPr>
                  <a:xfrm rot="7740000">
                    <a:off x="3719" y="3396"/>
                    <a:ext cx="79" cy="31"/>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rot="10800000" vert="eaVert"/>
                  <a:p>
                    <a:endParaRPr lang="zh-CN" altLang="en-US" dirty="0">
                      <a:latin typeface="Arial" panose="020B0604020202020204" pitchFamily="34" charset="0"/>
                      <a:ea typeface="宋体" panose="02010600030101010101" pitchFamily="2" charset="-122"/>
                    </a:endParaRPr>
                  </a:p>
                </p:txBody>
              </p:sp>
              <p:sp>
                <p:nvSpPr>
                  <p:cNvPr id="173209" name="Arc 246"/>
                  <p:cNvSpPr/>
                  <p:nvPr/>
                </p:nvSpPr>
                <p:spPr>
                  <a:xfrm rot="7740000">
                    <a:off x="3656" y="3433"/>
                    <a:ext cx="87" cy="57"/>
                  </a:xfrm>
                  <a:custGeom>
                    <a:avLst/>
                    <a:gdLst>
                      <a:gd name="txL" fmla="*/ 0 w 41942"/>
                      <a:gd name="txT" fmla="*/ 0 h 21600"/>
                      <a:gd name="txR" fmla="*/ 41942 w 41942"/>
                      <a:gd name="txB" fmla="*/ 21600 h 21600"/>
                    </a:gdLst>
                    <a:ahLst/>
                    <a:cxnLst>
                      <a:cxn ang="0">
                        <a:pos x="0" y="0"/>
                      </a:cxn>
                      <a:cxn ang="0">
                        <a:pos x="0" y="0"/>
                      </a:cxn>
                      <a:cxn ang="0">
                        <a:pos x="0" y="0"/>
                      </a:cxn>
                    </a:cxnLst>
                    <a:rect l="txL" t="txT" r="txR" b="txB"/>
                    <a:pathLst>
                      <a:path w="41942" h="21600" fill="none">
                        <a:moveTo>
                          <a:pt x="41941" y="7264"/>
                        </a:moveTo>
                        <a:cubicBezTo>
                          <a:pt x="38871" y="15861"/>
                          <a:pt x="30728" y="21599"/>
                          <a:pt x="21600" y="21600"/>
                        </a:cubicBezTo>
                        <a:cubicBezTo>
                          <a:pt x="9670" y="21600"/>
                          <a:pt x="0" y="11929"/>
                          <a:pt x="0" y="0"/>
                        </a:cubicBezTo>
                      </a:path>
                      <a:path w="41942" h="21600" stroke="0">
                        <a:moveTo>
                          <a:pt x="41941" y="7264"/>
                        </a:moveTo>
                        <a:cubicBezTo>
                          <a:pt x="38871" y="15861"/>
                          <a:pt x="30728" y="21599"/>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rot="10800000" vert="eaVert"/>
                  <a:p>
                    <a:endParaRPr lang="zh-CN" altLang="en-US" dirty="0">
                      <a:latin typeface="Arial" panose="020B0604020202020204" pitchFamily="34" charset="0"/>
                      <a:ea typeface="宋体" panose="02010600030101010101" pitchFamily="2" charset="-122"/>
                    </a:endParaRPr>
                  </a:p>
                </p:txBody>
              </p:sp>
            </p:grpSp>
            <p:sp>
              <p:nvSpPr>
                <p:cNvPr id="173201" name="Arc 247"/>
                <p:cNvSpPr/>
                <p:nvPr/>
              </p:nvSpPr>
              <p:spPr>
                <a:xfrm rot="-840000">
                  <a:off x="3190" y="3400"/>
                  <a:ext cx="45" cy="73"/>
                </a:xfrm>
                <a:custGeom>
                  <a:avLst/>
                  <a:gdLst>
                    <a:gd name="txL" fmla="*/ 0 w 21600"/>
                    <a:gd name="txT" fmla="*/ 0 h 40298"/>
                    <a:gd name="txR" fmla="*/ 21600 w 21600"/>
                    <a:gd name="txB" fmla="*/ 40298 h 40298"/>
                  </a:gdLst>
                  <a:ahLst/>
                  <a:cxnLst>
                    <a:cxn ang="0">
                      <a:pos x="0" y="0"/>
                    </a:cxn>
                    <a:cxn ang="0">
                      <a:pos x="0" y="0"/>
                    </a:cxn>
                    <a:cxn ang="0">
                      <a:pos x="0" y="0"/>
                    </a:cxn>
                  </a:cxnLst>
                  <a:rect l="txL" t="txT" r="txR" b="txB"/>
                  <a:pathLst>
                    <a:path w="21600" h="40298" fill="none">
                      <a:moveTo>
                        <a:pt x="10333" y="-1"/>
                      </a:moveTo>
                      <a:cubicBezTo>
                        <a:pt x="17277" y="3783"/>
                        <a:pt x="21600" y="11059"/>
                        <a:pt x="21600" y="18968"/>
                      </a:cubicBezTo>
                      <a:cubicBezTo>
                        <a:pt x="21600" y="29582"/>
                        <a:pt x="13887" y="38624"/>
                        <a:pt x="3404" y="40297"/>
                      </a:cubicBezTo>
                    </a:path>
                    <a:path w="21600" h="40298" stroke="0">
                      <a:moveTo>
                        <a:pt x="10333" y="-1"/>
                      </a:moveTo>
                      <a:cubicBezTo>
                        <a:pt x="17277" y="3783"/>
                        <a:pt x="21600" y="11059"/>
                        <a:pt x="21600" y="18968"/>
                      </a:cubicBezTo>
                      <a:cubicBezTo>
                        <a:pt x="21600" y="29582"/>
                        <a:pt x="13887" y="38624"/>
                        <a:pt x="3404" y="40297"/>
                      </a:cubicBezTo>
                      <a:lnTo>
                        <a:pt x="0" y="18968"/>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202" name="Arc 248"/>
                <p:cNvSpPr/>
                <p:nvPr/>
              </p:nvSpPr>
              <p:spPr>
                <a:xfrm rot="-3060000">
                  <a:off x="3184" y="3364"/>
                  <a:ext cx="80" cy="33"/>
                </a:xfrm>
                <a:custGeom>
                  <a:avLst/>
                  <a:gdLst>
                    <a:gd name="txL" fmla="*/ 0 w 43200"/>
                    <a:gd name="txT" fmla="*/ 0 h 22991"/>
                    <a:gd name="txR" fmla="*/ 43200 w 43200"/>
                    <a:gd name="txB" fmla="*/ 22991 h 22991"/>
                  </a:gdLst>
                  <a:ahLst/>
                  <a:cxnLst>
                    <a:cxn ang="0">
                      <a:pos x="0" y="0"/>
                    </a:cxn>
                    <a:cxn ang="0">
                      <a:pos x="0" y="0"/>
                    </a:cxn>
                    <a:cxn ang="0">
                      <a:pos x="0" y="0"/>
                    </a:cxn>
                  </a:cxnLst>
                  <a:rect l="txL" t="txT" r="txR" b="txB"/>
                  <a:pathLst>
                    <a:path w="43200" h="22991" fill="none">
                      <a:moveTo>
                        <a:pt x="43200" y="1391"/>
                      </a:moveTo>
                      <a:cubicBezTo>
                        <a:pt x="43200" y="13320"/>
                        <a:pt x="33529" y="22991"/>
                        <a:pt x="21600" y="22991"/>
                      </a:cubicBezTo>
                      <a:cubicBezTo>
                        <a:pt x="9670" y="22991"/>
                        <a:pt x="0" y="13320"/>
                        <a:pt x="0" y="1391"/>
                      </a:cubicBezTo>
                      <a:cubicBezTo>
                        <a:pt x="-1" y="926"/>
                        <a:pt x="14" y="463"/>
                        <a:pt x="44" y="-1"/>
                      </a:cubicBezTo>
                    </a:path>
                    <a:path w="43200" h="22991" stroke="0">
                      <a:moveTo>
                        <a:pt x="43200" y="1391"/>
                      </a:moveTo>
                      <a:cubicBezTo>
                        <a:pt x="43200" y="13320"/>
                        <a:pt x="33529" y="22991"/>
                        <a:pt x="21600" y="22991"/>
                      </a:cubicBezTo>
                      <a:cubicBezTo>
                        <a:pt x="9670" y="22991"/>
                        <a:pt x="0" y="13320"/>
                        <a:pt x="0" y="1391"/>
                      </a:cubicBezTo>
                      <a:cubicBezTo>
                        <a:pt x="-1" y="926"/>
                        <a:pt x="14" y="463"/>
                        <a:pt x="44" y="-1"/>
                      </a:cubicBezTo>
                      <a:lnTo>
                        <a:pt x="21600" y="1391"/>
                      </a:lnTo>
                      <a:close/>
                    </a:path>
                  </a:pathLst>
                </a:custGeom>
                <a:solidFill>
                  <a:schemeClr val="bg1"/>
                </a:solidFill>
                <a:ln w="25400" cap="rnd" cmpd="sng">
                  <a:solidFill>
                    <a:schemeClr val="tx1"/>
                  </a:solidFill>
                  <a:prstDash val="solid"/>
                  <a:round/>
                  <a:headEnd type="none" w="med" len="med"/>
                  <a:tailEnd type="none" w="med" len="med"/>
                </a:ln>
              </p:spPr>
              <p:txBody>
                <a:bodyPr rot="0" vert="eaVert"/>
                <a:p>
                  <a:endParaRPr lang="zh-CN" altLang="en-US" dirty="0">
                    <a:latin typeface="Arial" panose="020B0604020202020204" pitchFamily="34" charset="0"/>
                    <a:ea typeface="宋体" panose="02010600030101010101" pitchFamily="2" charset="-122"/>
                  </a:endParaRPr>
                </a:p>
              </p:txBody>
            </p:sp>
            <p:sp>
              <p:nvSpPr>
                <p:cNvPr id="173203" name="Arc 249"/>
                <p:cNvSpPr/>
                <p:nvPr/>
              </p:nvSpPr>
              <p:spPr>
                <a:xfrm rot="-3060000">
                  <a:off x="3239" y="3300"/>
                  <a:ext cx="86" cy="58"/>
                </a:xfrm>
                <a:custGeom>
                  <a:avLst/>
                  <a:gdLst>
                    <a:gd name="txL" fmla="*/ 0 w 41952"/>
                    <a:gd name="txT" fmla="*/ 0 h 21600"/>
                    <a:gd name="txR" fmla="*/ 41952 w 41952"/>
                    <a:gd name="txB" fmla="*/ 21600 h 21600"/>
                  </a:gdLst>
                  <a:ahLst/>
                  <a:cxnLst>
                    <a:cxn ang="0">
                      <a:pos x="0" y="0"/>
                    </a:cxn>
                    <a:cxn ang="0">
                      <a:pos x="0" y="0"/>
                    </a:cxn>
                    <a:cxn ang="0">
                      <a:pos x="0" y="0"/>
                    </a:cxn>
                  </a:cxnLst>
                  <a:rect l="txL" t="txT" r="txR" b="txB"/>
                  <a:pathLst>
                    <a:path w="41952" h="21600" fill="none">
                      <a:moveTo>
                        <a:pt x="41951" y="7235"/>
                      </a:moveTo>
                      <a:cubicBezTo>
                        <a:pt x="38890" y="15847"/>
                        <a:pt x="30739" y="21599"/>
                        <a:pt x="21600" y="21600"/>
                      </a:cubicBezTo>
                      <a:cubicBezTo>
                        <a:pt x="9670" y="21600"/>
                        <a:pt x="0" y="11929"/>
                        <a:pt x="0" y="0"/>
                      </a:cubicBezTo>
                    </a:path>
                    <a:path w="41952" h="21600" stroke="0">
                      <a:moveTo>
                        <a:pt x="41951" y="7235"/>
                      </a:moveTo>
                      <a:cubicBezTo>
                        <a:pt x="38890" y="15847"/>
                        <a:pt x="30739" y="21599"/>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rot="0" vert="eaVert"/>
                <a:p>
                  <a:endParaRPr lang="zh-CN" altLang="en-US" dirty="0">
                    <a:latin typeface="Arial" panose="020B0604020202020204" pitchFamily="34" charset="0"/>
                    <a:ea typeface="宋体" panose="02010600030101010101" pitchFamily="2" charset="-122"/>
                  </a:endParaRPr>
                </a:p>
              </p:txBody>
            </p:sp>
            <p:sp>
              <p:nvSpPr>
                <p:cNvPr id="173204" name="Arc 250"/>
                <p:cNvSpPr/>
                <p:nvPr/>
              </p:nvSpPr>
              <p:spPr>
                <a:xfrm rot="9960000">
                  <a:off x="3207" y="3466"/>
                  <a:ext cx="44" cy="72"/>
                </a:xfrm>
                <a:custGeom>
                  <a:avLst/>
                  <a:gdLst>
                    <a:gd name="txL" fmla="*/ 0 w 21600"/>
                    <a:gd name="txT" fmla="*/ 0 h 42720"/>
                    <a:gd name="txR" fmla="*/ 21600 w 21600"/>
                    <a:gd name="txB" fmla="*/ 42720 h 42720"/>
                  </a:gdLst>
                  <a:ahLst/>
                  <a:cxnLst>
                    <a:cxn ang="0">
                      <a:pos x="0" y="0"/>
                    </a:cxn>
                    <a:cxn ang="0">
                      <a:pos x="0" y="0"/>
                    </a:cxn>
                    <a:cxn ang="0">
                      <a:pos x="0" y="0"/>
                    </a:cxn>
                  </a:cxnLst>
                  <a:rect l="txL" t="txT" r="txR" b="txB"/>
                  <a:pathLst>
                    <a:path w="21600" h="42720" fill="none">
                      <a:moveTo>
                        <a:pt x="17094" y="42719"/>
                      </a:moveTo>
                      <a:cubicBezTo>
                        <a:pt x="7125" y="40593"/>
                        <a:pt x="0" y="31787"/>
                        <a:pt x="0" y="21595"/>
                      </a:cubicBezTo>
                      <a:cubicBezTo>
                        <a:pt x="-1" y="9854"/>
                        <a:pt x="9378" y="263"/>
                        <a:pt x="21116" y="0"/>
                      </a:cubicBezTo>
                    </a:path>
                    <a:path w="21600" h="42720" stroke="0">
                      <a:moveTo>
                        <a:pt x="17094" y="42719"/>
                      </a:moveTo>
                      <a:cubicBezTo>
                        <a:pt x="7125" y="40593"/>
                        <a:pt x="0" y="31787"/>
                        <a:pt x="0" y="21595"/>
                      </a:cubicBezTo>
                      <a:cubicBezTo>
                        <a:pt x="-1" y="9854"/>
                        <a:pt x="9378" y="263"/>
                        <a:pt x="21116" y="0"/>
                      </a:cubicBezTo>
                      <a:lnTo>
                        <a:pt x="21600" y="21595"/>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205" name="Arc 251"/>
                <p:cNvSpPr/>
                <p:nvPr/>
              </p:nvSpPr>
              <p:spPr>
                <a:xfrm rot="-9420000">
                  <a:off x="3226" y="3523"/>
                  <a:ext cx="78" cy="29"/>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206" name="Arc 252"/>
                <p:cNvSpPr/>
                <p:nvPr/>
              </p:nvSpPr>
              <p:spPr>
                <a:xfrm rot="-9420000">
                  <a:off x="3295" y="3525"/>
                  <a:ext cx="87" cy="56"/>
                </a:xfrm>
                <a:custGeom>
                  <a:avLst/>
                  <a:gdLst>
                    <a:gd name="txL" fmla="*/ 0 w 42173"/>
                    <a:gd name="txT" fmla="*/ 0 h 22006"/>
                    <a:gd name="txR" fmla="*/ 42173 w 42173"/>
                    <a:gd name="txB" fmla="*/ 22006 h 22006"/>
                  </a:gdLst>
                  <a:ahLst/>
                  <a:cxnLst>
                    <a:cxn ang="0">
                      <a:pos x="0" y="0"/>
                    </a:cxn>
                    <a:cxn ang="0">
                      <a:pos x="0" y="0"/>
                    </a:cxn>
                    <a:cxn ang="0">
                      <a:pos x="0" y="0"/>
                    </a:cxn>
                  </a:cxnLst>
                  <a:rect l="txL" t="txT" r="txR" b="txB"/>
                  <a:pathLst>
                    <a:path w="42173" h="22006" fill="none">
                      <a:moveTo>
                        <a:pt x="42169" y="-1"/>
                      </a:moveTo>
                      <a:cubicBezTo>
                        <a:pt x="42171" y="135"/>
                        <a:pt x="42173" y="270"/>
                        <a:pt x="42173" y="406"/>
                      </a:cubicBezTo>
                      <a:cubicBezTo>
                        <a:pt x="42173" y="12335"/>
                        <a:pt x="32502" y="22006"/>
                        <a:pt x="20573" y="22006"/>
                      </a:cubicBezTo>
                      <a:cubicBezTo>
                        <a:pt x="11178" y="22006"/>
                        <a:pt x="2862" y="15934"/>
                        <a:pt x="-1" y="6987"/>
                      </a:cubicBezTo>
                    </a:path>
                    <a:path w="42173" h="22006" stroke="0">
                      <a:moveTo>
                        <a:pt x="42169" y="-1"/>
                      </a:moveTo>
                      <a:cubicBezTo>
                        <a:pt x="42171" y="135"/>
                        <a:pt x="42173" y="270"/>
                        <a:pt x="42173" y="406"/>
                      </a:cubicBezTo>
                      <a:cubicBezTo>
                        <a:pt x="42173" y="12335"/>
                        <a:pt x="32502" y="22006"/>
                        <a:pt x="20573" y="22006"/>
                      </a:cubicBezTo>
                      <a:cubicBezTo>
                        <a:pt x="11178" y="22006"/>
                        <a:pt x="2862" y="15934"/>
                        <a:pt x="-1" y="6987"/>
                      </a:cubicBezTo>
                      <a:lnTo>
                        <a:pt x="20573" y="406"/>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grpSp>
        </p:grpSp>
      </p:grpSp>
      <p:grpSp>
        <p:nvGrpSpPr>
          <p:cNvPr id="3" name="Group 253"/>
          <p:cNvGrpSpPr/>
          <p:nvPr/>
        </p:nvGrpSpPr>
        <p:grpSpPr>
          <a:xfrm>
            <a:off x="5592763" y="4905375"/>
            <a:ext cx="877887" cy="441325"/>
            <a:chOff x="3181" y="3609"/>
            <a:chExt cx="510" cy="316"/>
          </a:xfrm>
        </p:grpSpPr>
        <p:sp>
          <p:nvSpPr>
            <p:cNvPr id="173160" name="Freeform 254"/>
            <p:cNvSpPr/>
            <p:nvPr/>
          </p:nvSpPr>
          <p:spPr>
            <a:xfrm>
              <a:off x="3196" y="3633"/>
              <a:ext cx="474" cy="275"/>
            </a:xfrm>
            <a:custGeom>
              <a:avLst/>
              <a:gdLst>
                <a:gd name="txL" fmla="*/ 0 w 474"/>
                <a:gd name="txT" fmla="*/ 0 h 275"/>
                <a:gd name="txR" fmla="*/ 474 w 474"/>
                <a:gd name="txB" fmla="*/ 275 h 275"/>
              </a:gdLst>
              <a:ahLst/>
              <a:cxnLst>
                <a:cxn ang="0">
                  <a:pos x="30" y="105"/>
                </a:cxn>
                <a:cxn ang="0">
                  <a:pos x="45" y="97"/>
                </a:cxn>
                <a:cxn ang="0">
                  <a:pos x="67" y="97"/>
                </a:cxn>
                <a:cxn ang="0">
                  <a:pos x="85" y="80"/>
                </a:cxn>
                <a:cxn ang="0">
                  <a:pos x="86" y="57"/>
                </a:cxn>
                <a:cxn ang="0">
                  <a:pos x="108" y="58"/>
                </a:cxn>
                <a:cxn ang="0">
                  <a:pos x="127" y="48"/>
                </a:cxn>
                <a:cxn ang="0">
                  <a:pos x="144" y="47"/>
                </a:cxn>
                <a:cxn ang="0">
                  <a:pos x="166" y="53"/>
                </a:cxn>
                <a:cxn ang="0">
                  <a:pos x="187" y="44"/>
                </a:cxn>
                <a:cxn ang="0">
                  <a:pos x="199" y="25"/>
                </a:cxn>
                <a:cxn ang="0">
                  <a:pos x="219" y="31"/>
                </a:cxn>
                <a:cxn ang="0">
                  <a:pos x="239" y="22"/>
                </a:cxn>
                <a:cxn ang="0">
                  <a:pos x="254" y="23"/>
                </a:cxn>
                <a:cxn ang="0">
                  <a:pos x="276" y="23"/>
                </a:cxn>
                <a:cxn ang="0">
                  <a:pos x="288" y="4"/>
                </a:cxn>
                <a:cxn ang="0">
                  <a:pos x="307" y="10"/>
                </a:cxn>
                <a:cxn ang="0">
                  <a:pos x="329" y="6"/>
                </a:cxn>
                <a:cxn ang="0">
                  <a:pos x="345" y="10"/>
                </a:cxn>
                <a:cxn ang="0">
                  <a:pos x="367" y="19"/>
                </a:cxn>
                <a:cxn ang="0">
                  <a:pos x="389" y="13"/>
                </a:cxn>
                <a:cxn ang="0">
                  <a:pos x="406" y="9"/>
                </a:cxn>
                <a:cxn ang="0">
                  <a:pos x="423" y="23"/>
                </a:cxn>
                <a:cxn ang="0">
                  <a:pos x="446" y="25"/>
                </a:cxn>
                <a:cxn ang="0">
                  <a:pos x="441" y="45"/>
                </a:cxn>
                <a:cxn ang="0">
                  <a:pos x="448" y="67"/>
                </a:cxn>
                <a:cxn ang="0">
                  <a:pos x="472" y="78"/>
                </a:cxn>
                <a:cxn ang="0">
                  <a:pos x="459" y="96"/>
                </a:cxn>
                <a:cxn ang="0">
                  <a:pos x="461" y="119"/>
                </a:cxn>
                <a:cxn ang="0">
                  <a:pos x="469" y="135"/>
                </a:cxn>
                <a:cxn ang="0">
                  <a:pos x="450" y="148"/>
                </a:cxn>
                <a:cxn ang="0">
                  <a:pos x="444" y="172"/>
                </a:cxn>
                <a:cxn ang="0">
                  <a:pos x="437" y="177"/>
                </a:cxn>
                <a:cxn ang="0">
                  <a:pos x="414" y="177"/>
                </a:cxn>
                <a:cxn ang="0">
                  <a:pos x="394" y="184"/>
                </a:cxn>
                <a:cxn ang="0">
                  <a:pos x="388" y="208"/>
                </a:cxn>
                <a:cxn ang="0">
                  <a:pos x="383" y="214"/>
                </a:cxn>
                <a:cxn ang="0">
                  <a:pos x="361" y="213"/>
                </a:cxn>
                <a:cxn ang="0">
                  <a:pos x="347" y="230"/>
                </a:cxn>
                <a:cxn ang="0">
                  <a:pos x="326" y="222"/>
                </a:cxn>
                <a:cxn ang="0">
                  <a:pos x="304" y="220"/>
                </a:cxn>
                <a:cxn ang="0">
                  <a:pos x="290" y="241"/>
                </a:cxn>
                <a:cxn ang="0">
                  <a:pos x="270" y="234"/>
                </a:cxn>
                <a:cxn ang="0">
                  <a:pos x="254" y="249"/>
                </a:cxn>
                <a:cxn ang="0">
                  <a:pos x="233" y="235"/>
                </a:cxn>
                <a:cxn ang="0">
                  <a:pos x="212" y="236"/>
                </a:cxn>
                <a:cxn ang="0">
                  <a:pos x="197" y="254"/>
                </a:cxn>
                <a:cxn ang="0">
                  <a:pos x="184" y="263"/>
                </a:cxn>
                <a:cxn ang="0">
                  <a:pos x="164" y="251"/>
                </a:cxn>
                <a:cxn ang="0">
                  <a:pos x="144" y="262"/>
                </a:cxn>
                <a:cxn ang="0">
                  <a:pos x="131" y="268"/>
                </a:cxn>
                <a:cxn ang="0">
                  <a:pos x="117" y="249"/>
                </a:cxn>
                <a:cxn ang="0">
                  <a:pos x="94" y="249"/>
                </a:cxn>
                <a:cxn ang="0">
                  <a:pos x="75" y="264"/>
                </a:cxn>
                <a:cxn ang="0">
                  <a:pos x="56" y="255"/>
                </a:cxn>
                <a:cxn ang="0">
                  <a:pos x="35" y="241"/>
                </a:cxn>
                <a:cxn ang="0">
                  <a:pos x="24" y="234"/>
                </a:cxn>
                <a:cxn ang="0">
                  <a:pos x="24" y="212"/>
                </a:cxn>
                <a:cxn ang="0">
                  <a:pos x="7" y="196"/>
                </a:cxn>
                <a:cxn ang="0">
                  <a:pos x="12" y="179"/>
                </a:cxn>
                <a:cxn ang="0">
                  <a:pos x="12" y="158"/>
                </a:cxn>
                <a:cxn ang="0">
                  <a:pos x="0" y="140"/>
                </a:cxn>
              </a:cxnLst>
              <a:rect l="txL" t="txT" r="txR" b="txB"/>
              <a:pathLst>
                <a:path w="474" h="275">
                  <a:moveTo>
                    <a:pt x="9" y="135"/>
                  </a:moveTo>
                  <a:lnTo>
                    <a:pt x="12" y="133"/>
                  </a:lnTo>
                  <a:lnTo>
                    <a:pt x="13" y="132"/>
                  </a:lnTo>
                  <a:lnTo>
                    <a:pt x="15" y="131"/>
                  </a:lnTo>
                  <a:lnTo>
                    <a:pt x="27" y="116"/>
                  </a:lnTo>
                  <a:lnTo>
                    <a:pt x="28" y="114"/>
                  </a:lnTo>
                  <a:lnTo>
                    <a:pt x="30" y="112"/>
                  </a:lnTo>
                  <a:lnTo>
                    <a:pt x="29" y="109"/>
                  </a:lnTo>
                  <a:lnTo>
                    <a:pt x="29" y="107"/>
                  </a:lnTo>
                  <a:lnTo>
                    <a:pt x="30" y="105"/>
                  </a:lnTo>
                  <a:lnTo>
                    <a:pt x="30" y="103"/>
                  </a:lnTo>
                  <a:lnTo>
                    <a:pt x="31" y="100"/>
                  </a:lnTo>
                  <a:lnTo>
                    <a:pt x="31" y="98"/>
                  </a:lnTo>
                  <a:lnTo>
                    <a:pt x="32" y="95"/>
                  </a:lnTo>
                  <a:lnTo>
                    <a:pt x="34" y="94"/>
                  </a:lnTo>
                  <a:lnTo>
                    <a:pt x="36" y="96"/>
                  </a:lnTo>
                  <a:lnTo>
                    <a:pt x="38" y="97"/>
                  </a:lnTo>
                  <a:lnTo>
                    <a:pt x="40" y="97"/>
                  </a:lnTo>
                  <a:lnTo>
                    <a:pt x="43" y="97"/>
                  </a:lnTo>
                  <a:lnTo>
                    <a:pt x="45" y="97"/>
                  </a:lnTo>
                  <a:lnTo>
                    <a:pt x="47" y="98"/>
                  </a:lnTo>
                  <a:lnTo>
                    <a:pt x="50" y="98"/>
                  </a:lnTo>
                  <a:lnTo>
                    <a:pt x="52" y="97"/>
                  </a:lnTo>
                  <a:lnTo>
                    <a:pt x="54" y="98"/>
                  </a:lnTo>
                  <a:lnTo>
                    <a:pt x="57" y="99"/>
                  </a:lnTo>
                  <a:lnTo>
                    <a:pt x="59" y="99"/>
                  </a:lnTo>
                  <a:lnTo>
                    <a:pt x="61" y="99"/>
                  </a:lnTo>
                  <a:lnTo>
                    <a:pt x="63" y="99"/>
                  </a:lnTo>
                  <a:lnTo>
                    <a:pt x="65" y="98"/>
                  </a:lnTo>
                  <a:lnTo>
                    <a:pt x="67" y="97"/>
                  </a:lnTo>
                  <a:lnTo>
                    <a:pt x="69" y="96"/>
                  </a:lnTo>
                  <a:lnTo>
                    <a:pt x="71" y="95"/>
                  </a:lnTo>
                  <a:lnTo>
                    <a:pt x="73" y="94"/>
                  </a:lnTo>
                  <a:lnTo>
                    <a:pt x="75" y="92"/>
                  </a:lnTo>
                  <a:lnTo>
                    <a:pt x="77" y="90"/>
                  </a:lnTo>
                  <a:lnTo>
                    <a:pt x="79" y="87"/>
                  </a:lnTo>
                  <a:lnTo>
                    <a:pt x="81" y="86"/>
                  </a:lnTo>
                  <a:lnTo>
                    <a:pt x="82" y="84"/>
                  </a:lnTo>
                  <a:lnTo>
                    <a:pt x="83" y="82"/>
                  </a:lnTo>
                  <a:lnTo>
                    <a:pt x="85" y="80"/>
                  </a:lnTo>
                  <a:lnTo>
                    <a:pt x="86" y="77"/>
                  </a:lnTo>
                  <a:lnTo>
                    <a:pt x="87" y="75"/>
                  </a:lnTo>
                  <a:lnTo>
                    <a:pt x="87" y="73"/>
                  </a:lnTo>
                  <a:lnTo>
                    <a:pt x="86" y="71"/>
                  </a:lnTo>
                  <a:lnTo>
                    <a:pt x="85" y="68"/>
                  </a:lnTo>
                  <a:lnTo>
                    <a:pt x="86" y="66"/>
                  </a:lnTo>
                  <a:lnTo>
                    <a:pt x="85" y="64"/>
                  </a:lnTo>
                  <a:lnTo>
                    <a:pt x="86" y="61"/>
                  </a:lnTo>
                  <a:lnTo>
                    <a:pt x="86" y="59"/>
                  </a:lnTo>
                  <a:lnTo>
                    <a:pt x="86" y="57"/>
                  </a:lnTo>
                  <a:lnTo>
                    <a:pt x="87" y="54"/>
                  </a:lnTo>
                  <a:lnTo>
                    <a:pt x="89" y="55"/>
                  </a:lnTo>
                  <a:lnTo>
                    <a:pt x="92" y="56"/>
                  </a:lnTo>
                  <a:lnTo>
                    <a:pt x="94" y="58"/>
                  </a:lnTo>
                  <a:lnTo>
                    <a:pt x="97" y="59"/>
                  </a:lnTo>
                  <a:lnTo>
                    <a:pt x="99" y="59"/>
                  </a:lnTo>
                  <a:lnTo>
                    <a:pt x="101" y="59"/>
                  </a:lnTo>
                  <a:lnTo>
                    <a:pt x="103" y="58"/>
                  </a:lnTo>
                  <a:lnTo>
                    <a:pt x="106" y="58"/>
                  </a:lnTo>
                  <a:lnTo>
                    <a:pt x="108" y="58"/>
                  </a:lnTo>
                  <a:lnTo>
                    <a:pt x="110" y="57"/>
                  </a:lnTo>
                  <a:lnTo>
                    <a:pt x="112" y="58"/>
                  </a:lnTo>
                  <a:lnTo>
                    <a:pt x="114" y="58"/>
                  </a:lnTo>
                  <a:lnTo>
                    <a:pt x="116" y="57"/>
                  </a:lnTo>
                  <a:lnTo>
                    <a:pt x="118" y="56"/>
                  </a:lnTo>
                  <a:lnTo>
                    <a:pt x="120" y="55"/>
                  </a:lnTo>
                  <a:lnTo>
                    <a:pt x="122" y="53"/>
                  </a:lnTo>
                  <a:lnTo>
                    <a:pt x="124" y="52"/>
                  </a:lnTo>
                  <a:lnTo>
                    <a:pt x="126" y="51"/>
                  </a:lnTo>
                  <a:lnTo>
                    <a:pt x="127" y="48"/>
                  </a:lnTo>
                  <a:lnTo>
                    <a:pt x="129" y="46"/>
                  </a:lnTo>
                  <a:lnTo>
                    <a:pt x="130" y="44"/>
                  </a:lnTo>
                  <a:lnTo>
                    <a:pt x="132" y="42"/>
                  </a:lnTo>
                  <a:lnTo>
                    <a:pt x="134" y="40"/>
                  </a:lnTo>
                  <a:lnTo>
                    <a:pt x="136" y="39"/>
                  </a:lnTo>
                  <a:lnTo>
                    <a:pt x="138" y="40"/>
                  </a:lnTo>
                  <a:lnTo>
                    <a:pt x="138" y="43"/>
                  </a:lnTo>
                  <a:lnTo>
                    <a:pt x="139" y="45"/>
                  </a:lnTo>
                  <a:lnTo>
                    <a:pt x="141" y="46"/>
                  </a:lnTo>
                  <a:lnTo>
                    <a:pt x="144" y="47"/>
                  </a:lnTo>
                  <a:lnTo>
                    <a:pt x="146" y="48"/>
                  </a:lnTo>
                  <a:lnTo>
                    <a:pt x="148" y="50"/>
                  </a:lnTo>
                  <a:lnTo>
                    <a:pt x="151" y="50"/>
                  </a:lnTo>
                  <a:lnTo>
                    <a:pt x="153" y="51"/>
                  </a:lnTo>
                  <a:lnTo>
                    <a:pt x="155" y="52"/>
                  </a:lnTo>
                  <a:lnTo>
                    <a:pt x="157" y="52"/>
                  </a:lnTo>
                  <a:lnTo>
                    <a:pt x="159" y="53"/>
                  </a:lnTo>
                  <a:lnTo>
                    <a:pt x="162" y="53"/>
                  </a:lnTo>
                  <a:lnTo>
                    <a:pt x="164" y="53"/>
                  </a:lnTo>
                  <a:lnTo>
                    <a:pt x="166" y="53"/>
                  </a:lnTo>
                  <a:lnTo>
                    <a:pt x="168" y="53"/>
                  </a:lnTo>
                  <a:lnTo>
                    <a:pt x="171" y="52"/>
                  </a:lnTo>
                  <a:lnTo>
                    <a:pt x="173" y="51"/>
                  </a:lnTo>
                  <a:lnTo>
                    <a:pt x="175" y="51"/>
                  </a:lnTo>
                  <a:lnTo>
                    <a:pt x="178" y="50"/>
                  </a:lnTo>
                  <a:lnTo>
                    <a:pt x="180" y="50"/>
                  </a:lnTo>
                  <a:lnTo>
                    <a:pt x="182" y="48"/>
                  </a:lnTo>
                  <a:lnTo>
                    <a:pt x="184" y="47"/>
                  </a:lnTo>
                  <a:lnTo>
                    <a:pt x="185" y="45"/>
                  </a:lnTo>
                  <a:lnTo>
                    <a:pt x="187" y="44"/>
                  </a:lnTo>
                  <a:lnTo>
                    <a:pt x="189" y="42"/>
                  </a:lnTo>
                  <a:lnTo>
                    <a:pt x="190" y="40"/>
                  </a:lnTo>
                  <a:lnTo>
                    <a:pt x="192" y="38"/>
                  </a:lnTo>
                  <a:lnTo>
                    <a:pt x="193" y="35"/>
                  </a:lnTo>
                  <a:lnTo>
                    <a:pt x="194" y="33"/>
                  </a:lnTo>
                  <a:lnTo>
                    <a:pt x="195" y="30"/>
                  </a:lnTo>
                  <a:lnTo>
                    <a:pt x="196" y="28"/>
                  </a:lnTo>
                  <a:lnTo>
                    <a:pt x="197" y="25"/>
                  </a:lnTo>
                  <a:lnTo>
                    <a:pt x="197" y="23"/>
                  </a:lnTo>
                  <a:lnTo>
                    <a:pt x="199" y="25"/>
                  </a:lnTo>
                  <a:lnTo>
                    <a:pt x="200" y="27"/>
                  </a:lnTo>
                  <a:lnTo>
                    <a:pt x="201" y="29"/>
                  </a:lnTo>
                  <a:lnTo>
                    <a:pt x="203" y="31"/>
                  </a:lnTo>
                  <a:lnTo>
                    <a:pt x="205" y="30"/>
                  </a:lnTo>
                  <a:lnTo>
                    <a:pt x="207" y="30"/>
                  </a:lnTo>
                  <a:lnTo>
                    <a:pt x="210" y="31"/>
                  </a:lnTo>
                  <a:lnTo>
                    <a:pt x="212" y="31"/>
                  </a:lnTo>
                  <a:lnTo>
                    <a:pt x="214" y="31"/>
                  </a:lnTo>
                  <a:lnTo>
                    <a:pt x="216" y="31"/>
                  </a:lnTo>
                  <a:lnTo>
                    <a:pt x="219" y="31"/>
                  </a:lnTo>
                  <a:lnTo>
                    <a:pt x="221" y="30"/>
                  </a:lnTo>
                  <a:lnTo>
                    <a:pt x="223" y="31"/>
                  </a:lnTo>
                  <a:lnTo>
                    <a:pt x="225" y="30"/>
                  </a:lnTo>
                  <a:lnTo>
                    <a:pt x="227" y="29"/>
                  </a:lnTo>
                  <a:lnTo>
                    <a:pt x="229" y="28"/>
                  </a:lnTo>
                  <a:lnTo>
                    <a:pt x="231" y="28"/>
                  </a:lnTo>
                  <a:lnTo>
                    <a:pt x="233" y="26"/>
                  </a:lnTo>
                  <a:lnTo>
                    <a:pt x="235" y="25"/>
                  </a:lnTo>
                  <a:lnTo>
                    <a:pt x="237" y="23"/>
                  </a:lnTo>
                  <a:lnTo>
                    <a:pt x="239" y="22"/>
                  </a:lnTo>
                  <a:lnTo>
                    <a:pt x="240" y="19"/>
                  </a:lnTo>
                  <a:lnTo>
                    <a:pt x="242" y="17"/>
                  </a:lnTo>
                  <a:lnTo>
                    <a:pt x="242" y="15"/>
                  </a:lnTo>
                  <a:lnTo>
                    <a:pt x="244" y="14"/>
                  </a:lnTo>
                  <a:lnTo>
                    <a:pt x="244" y="17"/>
                  </a:lnTo>
                  <a:lnTo>
                    <a:pt x="246" y="19"/>
                  </a:lnTo>
                  <a:lnTo>
                    <a:pt x="248" y="20"/>
                  </a:lnTo>
                  <a:lnTo>
                    <a:pt x="249" y="22"/>
                  </a:lnTo>
                  <a:lnTo>
                    <a:pt x="252" y="22"/>
                  </a:lnTo>
                  <a:lnTo>
                    <a:pt x="254" y="23"/>
                  </a:lnTo>
                  <a:lnTo>
                    <a:pt x="257" y="24"/>
                  </a:lnTo>
                  <a:lnTo>
                    <a:pt x="259" y="25"/>
                  </a:lnTo>
                  <a:lnTo>
                    <a:pt x="261" y="25"/>
                  </a:lnTo>
                  <a:lnTo>
                    <a:pt x="264" y="25"/>
                  </a:lnTo>
                  <a:lnTo>
                    <a:pt x="266" y="26"/>
                  </a:lnTo>
                  <a:lnTo>
                    <a:pt x="268" y="26"/>
                  </a:lnTo>
                  <a:lnTo>
                    <a:pt x="270" y="26"/>
                  </a:lnTo>
                  <a:lnTo>
                    <a:pt x="273" y="25"/>
                  </a:lnTo>
                  <a:lnTo>
                    <a:pt x="275" y="24"/>
                  </a:lnTo>
                  <a:lnTo>
                    <a:pt x="276" y="23"/>
                  </a:lnTo>
                  <a:lnTo>
                    <a:pt x="279" y="22"/>
                  </a:lnTo>
                  <a:lnTo>
                    <a:pt x="281" y="21"/>
                  </a:lnTo>
                  <a:lnTo>
                    <a:pt x="281" y="19"/>
                  </a:lnTo>
                  <a:lnTo>
                    <a:pt x="283" y="17"/>
                  </a:lnTo>
                  <a:lnTo>
                    <a:pt x="284" y="15"/>
                  </a:lnTo>
                  <a:lnTo>
                    <a:pt x="286" y="13"/>
                  </a:lnTo>
                  <a:lnTo>
                    <a:pt x="286" y="11"/>
                  </a:lnTo>
                  <a:lnTo>
                    <a:pt x="287" y="8"/>
                  </a:lnTo>
                  <a:lnTo>
                    <a:pt x="287" y="6"/>
                  </a:lnTo>
                  <a:lnTo>
                    <a:pt x="288" y="4"/>
                  </a:lnTo>
                  <a:lnTo>
                    <a:pt x="289" y="1"/>
                  </a:lnTo>
                  <a:lnTo>
                    <a:pt x="290" y="3"/>
                  </a:lnTo>
                  <a:lnTo>
                    <a:pt x="291" y="5"/>
                  </a:lnTo>
                  <a:lnTo>
                    <a:pt x="293" y="7"/>
                  </a:lnTo>
                  <a:lnTo>
                    <a:pt x="295" y="8"/>
                  </a:lnTo>
                  <a:lnTo>
                    <a:pt x="298" y="9"/>
                  </a:lnTo>
                  <a:lnTo>
                    <a:pt x="300" y="9"/>
                  </a:lnTo>
                  <a:lnTo>
                    <a:pt x="303" y="10"/>
                  </a:lnTo>
                  <a:lnTo>
                    <a:pt x="305" y="10"/>
                  </a:lnTo>
                  <a:lnTo>
                    <a:pt x="307" y="10"/>
                  </a:lnTo>
                  <a:lnTo>
                    <a:pt x="310" y="11"/>
                  </a:lnTo>
                  <a:lnTo>
                    <a:pt x="312" y="10"/>
                  </a:lnTo>
                  <a:lnTo>
                    <a:pt x="314" y="10"/>
                  </a:lnTo>
                  <a:lnTo>
                    <a:pt x="316" y="10"/>
                  </a:lnTo>
                  <a:lnTo>
                    <a:pt x="318" y="9"/>
                  </a:lnTo>
                  <a:lnTo>
                    <a:pt x="320" y="9"/>
                  </a:lnTo>
                  <a:lnTo>
                    <a:pt x="322" y="8"/>
                  </a:lnTo>
                  <a:lnTo>
                    <a:pt x="324" y="7"/>
                  </a:lnTo>
                  <a:lnTo>
                    <a:pt x="327" y="7"/>
                  </a:lnTo>
                  <a:lnTo>
                    <a:pt x="329" y="6"/>
                  </a:lnTo>
                  <a:lnTo>
                    <a:pt x="331" y="5"/>
                  </a:lnTo>
                  <a:lnTo>
                    <a:pt x="333" y="5"/>
                  </a:lnTo>
                  <a:lnTo>
                    <a:pt x="335" y="4"/>
                  </a:lnTo>
                  <a:lnTo>
                    <a:pt x="337" y="2"/>
                  </a:lnTo>
                  <a:lnTo>
                    <a:pt x="338" y="0"/>
                  </a:lnTo>
                  <a:lnTo>
                    <a:pt x="340" y="2"/>
                  </a:lnTo>
                  <a:lnTo>
                    <a:pt x="341" y="4"/>
                  </a:lnTo>
                  <a:lnTo>
                    <a:pt x="343" y="6"/>
                  </a:lnTo>
                  <a:lnTo>
                    <a:pt x="345" y="8"/>
                  </a:lnTo>
                  <a:lnTo>
                    <a:pt x="345" y="10"/>
                  </a:lnTo>
                  <a:lnTo>
                    <a:pt x="347" y="12"/>
                  </a:lnTo>
                  <a:lnTo>
                    <a:pt x="349" y="14"/>
                  </a:lnTo>
                  <a:lnTo>
                    <a:pt x="351" y="14"/>
                  </a:lnTo>
                  <a:lnTo>
                    <a:pt x="354" y="14"/>
                  </a:lnTo>
                  <a:lnTo>
                    <a:pt x="356" y="15"/>
                  </a:lnTo>
                  <a:lnTo>
                    <a:pt x="358" y="17"/>
                  </a:lnTo>
                  <a:lnTo>
                    <a:pt x="360" y="18"/>
                  </a:lnTo>
                  <a:lnTo>
                    <a:pt x="363" y="18"/>
                  </a:lnTo>
                  <a:lnTo>
                    <a:pt x="365" y="18"/>
                  </a:lnTo>
                  <a:lnTo>
                    <a:pt x="367" y="19"/>
                  </a:lnTo>
                  <a:lnTo>
                    <a:pt x="370" y="19"/>
                  </a:lnTo>
                  <a:lnTo>
                    <a:pt x="372" y="18"/>
                  </a:lnTo>
                  <a:lnTo>
                    <a:pt x="374" y="18"/>
                  </a:lnTo>
                  <a:lnTo>
                    <a:pt x="376" y="18"/>
                  </a:lnTo>
                  <a:lnTo>
                    <a:pt x="378" y="18"/>
                  </a:lnTo>
                  <a:lnTo>
                    <a:pt x="380" y="17"/>
                  </a:lnTo>
                  <a:lnTo>
                    <a:pt x="383" y="16"/>
                  </a:lnTo>
                  <a:lnTo>
                    <a:pt x="385" y="14"/>
                  </a:lnTo>
                  <a:lnTo>
                    <a:pt x="387" y="13"/>
                  </a:lnTo>
                  <a:lnTo>
                    <a:pt x="389" y="13"/>
                  </a:lnTo>
                  <a:lnTo>
                    <a:pt x="391" y="12"/>
                  </a:lnTo>
                  <a:lnTo>
                    <a:pt x="393" y="10"/>
                  </a:lnTo>
                  <a:lnTo>
                    <a:pt x="395" y="8"/>
                  </a:lnTo>
                  <a:lnTo>
                    <a:pt x="397" y="7"/>
                  </a:lnTo>
                  <a:lnTo>
                    <a:pt x="399" y="5"/>
                  </a:lnTo>
                  <a:lnTo>
                    <a:pt x="401" y="4"/>
                  </a:lnTo>
                  <a:lnTo>
                    <a:pt x="403" y="3"/>
                  </a:lnTo>
                  <a:lnTo>
                    <a:pt x="404" y="5"/>
                  </a:lnTo>
                  <a:lnTo>
                    <a:pt x="405" y="7"/>
                  </a:lnTo>
                  <a:lnTo>
                    <a:pt x="406" y="9"/>
                  </a:lnTo>
                  <a:lnTo>
                    <a:pt x="407" y="11"/>
                  </a:lnTo>
                  <a:lnTo>
                    <a:pt x="409" y="11"/>
                  </a:lnTo>
                  <a:lnTo>
                    <a:pt x="410" y="13"/>
                  </a:lnTo>
                  <a:lnTo>
                    <a:pt x="412" y="15"/>
                  </a:lnTo>
                  <a:lnTo>
                    <a:pt x="413" y="17"/>
                  </a:lnTo>
                  <a:lnTo>
                    <a:pt x="414" y="19"/>
                  </a:lnTo>
                  <a:lnTo>
                    <a:pt x="416" y="21"/>
                  </a:lnTo>
                  <a:lnTo>
                    <a:pt x="418" y="22"/>
                  </a:lnTo>
                  <a:lnTo>
                    <a:pt x="421" y="23"/>
                  </a:lnTo>
                  <a:lnTo>
                    <a:pt x="423" y="23"/>
                  </a:lnTo>
                  <a:lnTo>
                    <a:pt x="425" y="23"/>
                  </a:lnTo>
                  <a:lnTo>
                    <a:pt x="427" y="24"/>
                  </a:lnTo>
                  <a:lnTo>
                    <a:pt x="430" y="25"/>
                  </a:lnTo>
                  <a:lnTo>
                    <a:pt x="432" y="25"/>
                  </a:lnTo>
                  <a:lnTo>
                    <a:pt x="435" y="25"/>
                  </a:lnTo>
                  <a:lnTo>
                    <a:pt x="437" y="25"/>
                  </a:lnTo>
                  <a:lnTo>
                    <a:pt x="439" y="25"/>
                  </a:lnTo>
                  <a:lnTo>
                    <a:pt x="441" y="25"/>
                  </a:lnTo>
                  <a:lnTo>
                    <a:pt x="444" y="25"/>
                  </a:lnTo>
                  <a:lnTo>
                    <a:pt x="446" y="25"/>
                  </a:lnTo>
                  <a:lnTo>
                    <a:pt x="448" y="26"/>
                  </a:lnTo>
                  <a:lnTo>
                    <a:pt x="447" y="29"/>
                  </a:lnTo>
                  <a:lnTo>
                    <a:pt x="445" y="30"/>
                  </a:lnTo>
                  <a:lnTo>
                    <a:pt x="444" y="33"/>
                  </a:lnTo>
                  <a:lnTo>
                    <a:pt x="443" y="34"/>
                  </a:lnTo>
                  <a:lnTo>
                    <a:pt x="442" y="36"/>
                  </a:lnTo>
                  <a:lnTo>
                    <a:pt x="441" y="39"/>
                  </a:lnTo>
                  <a:lnTo>
                    <a:pt x="441" y="41"/>
                  </a:lnTo>
                  <a:lnTo>
                    <a:pt x="442" y="43"/>
                  </a:lnTo>
                  <a:lnTo>
                    <a:pt x="441" y="45"/>
                  </a:lnTo>
                  <a:lnTo>
                    <a:pt x="441" y="48"/>
                  </a:lnTo>
                  <a:lnTo>
                    <a:pt x="442" y="50"/>
                  </a:lnTo>
                  <a:lnTo>
                    <a:pt x="442" y="52"/>
                  </a:lnTo>
                  <a:lnTo>
                    <a:pt x="442" y="54"/>
                  </a:lnTo>
                  <a:lnTo>
                    <a:pt x="443" y="57"/>
                  </a:lnTo>
                  <a:lnTo>
                    <a:pt x="443" y="59"/>
                  </a:lnTo>
                  <a:lnTo>
                    <a:pt x="444" y="61"/>
                  </a:lnTo>
                  <a:lnTo>
                    <a:pt x="445" y="63"/>
                  </a:lnTo>
                  <a:lnTo>
                    <a:pt x="446" y="65"/>
                  </a:lnTo>
                  <a:lnTo>
                    <a:pt x="448" y="67"/>
                  </a:lnTo>
                  <a:lnTo>
                    <a:pt x="450" y="69"/>
                  </a:lnTo>
                  <a:lnTo>
                    <a:pt x="452" y="69"/>
                  </a:lnTo>
                  <a:lnTo>
                    <a:pt x="455" y="70"/>
                  </a:lnTo>
                  <a:lnTo>
                    <a:pt x="457" y="71"/>
                  </a:lnTo>
                  <a:lnTo>
                    <a:pt x="459" y="72"/>
                  </a:lnTo>
                  <a:lnTo>
                    <a:pt x="462" y="73"/>
                  </a:lnTo>
                  <a:lnTo>
                    <a:pt x="465" y="74"/>
                  </a:lnTo>
                  <a:lnTo>
                    <a:pt x="467" y="76"/>
                  </a:lnTo>
                  <a:lnTo>
                    <a:pt x="470" y="77"/>
                  </a:lnTo>
                  <a:lnTo>
                    <a:pt x="472" y="78"/>
                  </a:lnTo>
                  <a:lnTo>
                    <a:pt x="473" y="80"/>
                  </a:lnTo>
                  <a:lnTo>
                    <a:pt x="471" y="80"/>
                  </a:lnTo>
                  <a:lnTo>
                    <a:pt x="469" y="81"/>
                  </a:lnTo>
                  <a:lnTo>
                    <a:pt x="467" y="82"/>
                  </a:lnTo>
                  <a:lnTo>
                    <a:pt x="465" y="84"/>
                  </a:lnTo>
                  <a:lnTo>
                    <a:pt x="464" y="87"/>
                  </a:lnTo>
                  <a:lnTo>
                    <a:pt x="462" y="89"/>
                  </a:lnTo>
                  <a:lnTo>
                    <a:pt x="460" y="91"/>
                  </a:lnTo>
                  <a:lnTo>
                    <a:pt x="459" y="94"/>
                  </a:lnTo>
                  <a:lnTo>
                    <a:pt x="459" y="96"/>
                  </a:lnTo>
                  <a:lnTo>
                    <a:pt x="458" y="98"/>
                  </a:lnTo>
                  <a:lnTo>
                    <a:pt x="459" y="101"/>
                  </a:lnTo>
                  <a:lnTo>
                    <a:pt x="459" y="104"/>
                  </a:lnTo>
                  <a:lnTo>
                    <a:pt x="459" y="106"/>
                  </a:lnTo>
                  <a:lnTo>
                    <a:pt x="459" y="108"/>
                  </a:lnTo>
                  <a:lnTo>
                    <a:pt x="459" y="110"/>
                  </a:lnTo>
                  <a:lnTo>
                    <a:pt x="459" y="113"/>
                  </a:lnTo>
                  <a:lnTo>
                    <a:pt x="460" y="115"/>
                  </a:lnTo>
                  <a:lnTo>
                    <a:pt x="460" y="117"/>
                  </a:lnTo>
                  <a:lnTo>
                    <a:pt x="461" y="119"/>
                  </a:lnTo>
                  <a:lnTo>
                    <a:pt x="464" y="121"/>
                  </a:lnTo>
                  <a:lnTo>
                    <a:pt x="466" y="122"/>
                  </a:lnTo>
                  <a:lnTo>
                    <a:pt x="467" y="124"/>
                  </a:lnTo>
                  <a:lnTo>
                    <a:pt x="467" y="127"/>
                  </a:lnTo>
                  <a:lnTo>
                    <a:pt x="467" y="129"/>
                  </a:lnTo>
                  <a:lnTo>
                    <a:pt x="469" y="131"/>
                  </a:lnTo>
                  <a:lnTo>
                    <a:pt x="471" y="133"/>
                  </a:lnTo>
                  <a:lnTo>
                    <a:pt x="473" y="134"/>
                  </a:lnTo>
                  <a:lnTo>
                    <a:pt x="471" y="134"/>
                  </a:lnTo>
                  <a:lnTo>
                    <a:pt x="469" y="135"/>
                  </a:lnTo>
                  <a:lnTo>
                    <a:pt x="467" y="135"/>
                  </a:lnTo>
                  <a:lnTo>
                    <a:pt x="465" y="136"/>
                  </a:lnTo>
                  <a:lnTo>
                    <a:pt x="463" y="137"/>
                  </a:lnTo>
                  <a:lnTo>
                    <a:pt x="461" y="138"/>
                  </a:lnTo>
                  <a:lnTo>
                    <a:pt x="459" y="139"/>
                  </a:lnTo>
                  <a:lnTo>
                    <a:pt x="457" y="141"/>
                  </a:lnTo>
                  <a:lnTo>
                    <a:pt x="455" y="142"/>
                  </a:lnTo>
                  <a:lnTo>
                    <a:pt x="453" y="145"/>
                  </a:lnTo>
                  <a:lnTo>
                    <a:pt x="451" y="146"/>
                  </a:lnTo>
                  <a:lnTo>
                    <a:pt x="450" y="148"/>
                  </a:lnTo>
                  <a:lnTo>
                    <a:pt x="448" y="151"/>
                  </a:lnTo>
                  <a:lnTo>
                    <a:pt x="447" y="153"/>
                  </a:lnTo>
                  <a:lnTo>
                    <a:pt x="446" y="156"/>
                  </a:lnTo>
                  <a:lnTo>
                    <a:pt x="446" y="158"/>
                  </a:lnTo>
                  <a:lnTo>
                    <a:pt x="446" y="160"/>
                  </a:lnTo>
                  <a:lnTo>
                    <a:pt x="445" y="163"/>
                  </a:lnTo>
                  <a:lnTo>
                    <a:pt x="445" y="165"/>
                  </a:lnTo>
                  <a:lnTo>
                    <a:pt x="444" y="168"/>
                  </a:lnTo>
                  <a:lnTo>
                    <a:pt x="444" y="170"/>
                  </a:lnTo>
                  <a:lnTo>
                    <a:pt x="444" y="172"/>
                  </a:lnTo>
                  <a:lnTo>
                    <a:pt x="444" y="175"/>
                  </a:lnTo>
                  <a:lnTo>
                    <a:pt x="444" y="177"/>
                  </a:lnTo>
                  <a:lnTo>
                    <a:pt x="445" y="179"/>
                  </a:lnTo>
                  <a:lnTo>
                    <a:pt x="445" y="181"/>
                  </a:lnTo>
                  <a:lnTo>
                    <a:pt x="446" y="183"/>
                  </a:lnTo>
                  <a:lnTo>
                    <a:pt x="444" y="184"/>
                  </a:lnTo>
                  <a:lnTo>
                    <a:pt x="442" y="183"/>
                  </a:lnTo>
                  <a:lnTo>
                    <a:pt x="441" y="181"/>
                  </a:lnTo>
                  <a:lnTo>
                    <a:pt x="439" y="179"/>
                  </a:lnTo>
                  <a:lnTo>
                    <a:pt x="437" y="177"/>
                  </a:lnTo>
                  <a:lnTo>
                    <a:pt x="434" y="176"/>
                  </a:lnTo>
                  <a:lnTo>
                    <a:pt x="432" y="176"/>
                  </a:lnTo>
                  <a:lnTo>
                    <a:pt x="430" y="176"/>
                  </a:lnTo>
                  <a:lnTo>
                    <a:pt x="427" y="175"/>
                  </a:lnTo>
                  <a:lnTo>
                    <a:pt x="425" y="175"/>
                  </a:lnTo>
                  <a:lnTo>
                    <a:pt x="423" y="176"/>
                  </a:lnTo>
                  <a:lnTo>
                    <a:pt x="421" y="175"/>
                  </a:lnTo>
                  <a:lnTo>
                    <a:pt x="419" y="176"/>
                  </a:lnTo>
                  <a:lnTo>
                    <a:pt x="416" y="176"/>
                  </a:lnTo>
                  <a:lnTo>
                    <a:pt x="414" y="177"/>
                  </a:lnTo>
                  <a:lnTo>
                    <a:pt x="412" y="177"/>
                  </a:lnTo>
                  <a:lnTo>
                    <a:pt x="410" y="177"/>
                  </a:lnTo>
                  <a:lnTo>
                    <a:pt x="408" y="178"/>
                  </a:lnTo>
                  <a:lnTo>
                    <a:pt x="405" y="177"/>
                  </a:lnTo>
                  <a:lnTo>
                    <a:pt x="403" y="178"/>
                  </a:lnTo>
                  <a:lnTo>
                    <a:pt x="401" y="178"/>
                  </a:lnTo>
                  <a:lnTo>
                    <a:pt x="399" y="179"/>
                  </a:lnTo>
                  <a:lnTo>
                    <a:pt x="397" y="180"/>
                  </a:lnTo>
                  <a:lnTo>
                    <a:pt x="395" y="182"/>
                  </a:lnTo>
                  <a:lnTo>
                    <a:pt x="394" y="184"/>
                  </a:lnTo>
                  <a:lnTo>
                    <a:pt x="393" y="186"/>
                  </a:lnTo>
                  <a:lnTo>
                    <a:pt x="392" y="189"/>
                  </a:lnTo>
                  <a:lnTo>
                    <a:pt x="391" y="191"/>
                  </a:lnTo>
                  <a:lnTo>
                    <a:pt x="390" y="194"/>
                  </a:lnTo>
                  <a:lnTo>
                    <a:pt x="390" y="196"/>
                  </a:lnTo>
                  <a:lnTo>
                    <a:pt x="389" y="198"/>
                  </a:lnTo>
                  <a:lnTo>
                    <a:pt x="389" y="201"/>
                  </a:lnTo>
                  <a:lnTo>
                    <a:pt x="389" y="203"/>
                  </a:lnTo>
                  <a:lnTo>
                    <a:pt x="389" y="205"/>
                  </a:lnTo>
                  <a:lnTo>
                    <a:pt x="388" y="208"/>
                  </a:lnTo>
                  <a:lnTo>
                    <a:pt x="388" y="210"/>
                  </a:lnTo>
                  <a:lnTo>
                    <a:pt x="388" y="212"/>
                  </a:lnTo>
                  <a:lnTo>
                    <a:pt x="389" y="215"/>
                  </a:lnTo>
                  <a:lnTo>
                    <a:pt x="389" y="217"/>
                  </a:lnTo>
                  <a:lnTo>
                    <a:pt x="390" y="219"/>
                  </a:lnTo>
                  <a:lnTo>
                    <a:pt x="391" y="221"/>
                  </a:lnTo>
                  <a:lnTo>
                    <a:pt x="390" y="219"/>
                  </a:lnTo>
                  <a:lnTo>
                    <a:pt x="388" y="217"/>
                  </a:lnTo>
                  <a:lnTo>
                    <a:pt x="386" y="215"/>
                  </a:lnTo>
                  <a:lnTo>
                    <a:pt x="383" y="214"/>
                  </a:lnTo>
                  <a:lnTo>
                    <a:pt x="381" y="214"/>
                  </a:lnTo>
                  <a:lnTo>
                    <a:pt x="379" y="212"/>
                  </a:lnTo>
                  <a:lnTo>
                    <a:pt x="377" y="211"/>
                  </a:lnTo>
                  <a:lnTo>
                    <a:pt x="374" y="211"/>
                  </a:lnTo>
                  <a:lnTo>
                    <a:pt x="371" y="211"/>
                  </a:lnTo>
                  <a:lnTo>
                    <a:pt x="369" y="211"/>
                  </a:lnTo>
                  <a:lnTo>
                    <a:pt x="367" y="212"/>
                  </a:lnTo>
                  <a:lnTo>
                    <a:pt x="365" y="212"/>
                  </a:lnTo>
                  <a:lnTo>
                    <a:pt x="363" y="213"/>
                  </a:lnTo>
                  <a:lnTo>
                    <a:pt x="361" y="213"/>
                  </a:lnTo>
                  <a:lnTo>
                    <a:pt x="359" y="213"/>
                  </a:lnTo>
                  <a:lnTo>
                    <a:pt x="356" y="214"/>
                  </a:lnTo>
                  <a:lnTo>
                    <a:pt x="354" y="215"/>
                  </a:lnTo>
                  <a:lnTo>
                    <a:pt x="352" y="216"/>
                  </a:lnTo>
                  <a:lnTo>
                    <a:pt x="351" y="218"/>
                  </a:lnTo>
                  <a:lnTo>
                    <a:pt x="350" y="221"/>
                  </a:lnTo>
                  <a:lnTo>
                    <a:pt x="348" y="222"/>
                  </a:lnTo>
                  <a:lnTo>
                    <a:pt x="348" y="225"/>
                  </a:lnTo>
                  <a:lnTo>
                    <a:pt x="347" y="227"/>
                  </a:lnTo>
                  <a:lnTo>
                    <a:pt x="347" y="230"/>
                  </a:lnTo>
                  <a:lnTo>
                    <a:pt x="346" y="232"/>
                  </a:lnTo>
                  <a:lnTo>
                    <a:pt x="344" y="230"/>
                  </a:lnTo>
                  <a:lnTo>
                    <a:pt x="343" y="228"/>
                  </a:lnTo>
                  <a:lnTo>
                    <a:pt x="341" y="226"/>
                  </a:lnTo>
                  <a:lnTo>
                    <a:pt x="338" y="226"/>
                  </a:lnTo>
                  <a:lnTo>
                    <a:pt x="336" y="225"/>
                  </a:lnTo>
                  <a:lnTo>
                    <a:pt x="333" y="224"/>
                  </a:lnTo>
                  <a:lnTo>
                    <a:pt x="331" y="223"/>
                  </a:lnTo>
                  <a:lnTo>
                    <a:pt x="329" y="222"/>
                  </a:lnTo>
                  <a:lnTo>
                    <a:pt x="326" y="222"/>
                  </a:lnTo>
                  <a:lnTo>
                    <a:pt x="324" y="221"/>
                  </a:lnTo>
                  <a:lnTo>
                    <a:pt x="322" y="219"/>
                  </a:lnTo>
                  <a:lnTo>
                    <a:pt x="319" y="218"/>
                  </a:lnTo>
                  <a:lnTo>
                    <a:pt x="317" y="218"/>
                  </a:lnTo>
                  <a:lnTo>
                    <a:pt x="314" y="217"/>
                  </a:lnTo>
                  <a:lnTo>
                    <a:pt x="312" y="216"/>
                  </a:lnTo>
                  <a:lnTo>
                    <a:pt x="310" y="217"/>
                  </a:lnTo>
                  <a:lnTo>
                    <a:pt x="308" y="217"/>
                  </a:lnTo>
                  <a:lnTo>
                    <a:pt x="306" y="218"/>
                  </a:lnTo>
                  <a:lnTo>
                    <a:pt x="304" y="220"/>
                  </a:lnTo>
                  <a:lnTo>
                    <a:pt x="302" y="221"/>
                  </a:lnTo>
                  <a:lnTo>
                    <a:pt x="300" y="224"/>
                  </a:lnTo>
                  <a:lnTo>
                    <a:pt x="299" y="226"/>
                  </a:lnTo>
                  <a:lnTo>
                    <a:pt x="297" y="227"/>
                  </a:lnTo>
                  <a:lnTo>
                    <a:pt x="295" y="230"/>
                  </a:lnTo>
                  <a:lnTo>
                    <a:pt x="294" y="233"/>
                  </a:lnTo>
                  <a:lnTo>
                    <a:pt x="294" y="235"/>
                  </a:lnTo>
                  <a:lnTo>
                    <a:pt x="294" y="237"/>
                  </a:lnTo>
                  <a:lnTo>
                    <a:pt x="292" y="239"/>
                  </a:lnTo>
                  <a:lnTo>
                    <a:pt x="290" y="241"/>
                  </a:lnTo>
                  <a:lnTo>
                    <a:pt x="288" y="242"/>
                  </a:lnTo>
                  <a:lnTo>
                    <a:pt x="286" y="243"/>
                  </a:lnTo>
                  <a:lnTo>
                    <a:pt x="284" y="243"/>
                  </a:lnTo>
                  <a:lnTo>
                    <a:pt x="283" y="241"/>
                  </a:lnTo>
                  <a:lnTo>
                    <a:pt x="281" y="239"/>
                  </a:lnTo>
                  <a:lnTo>
                    <a:pt x="278" y="237"/>
                  </a:lnTo>
                  <a:lnTo>
                    <a:pt x="276" y="238"/>
                  </a:lnTo>
                  <a:lnTo>
                    <a:pt x="274" y="237"/>
                  </a:lnTo>
                  <a:lnTo>
                    <a:pt x="273" y="235"/>
                  </a:lnTo>
                  <a:lnTo>
                    <a:pt x="270" y="234"/>
                  </a:lnTo>
                  <a:lnTo>
                    <a:pt x="268" y="234"/>
                  </a:lnTo>
                  <a:lnTo>
                    <a:pt x="265" y="233"/>
                  </a:lnTo>
                  <a:lnTo>
                    <a:pt x="263" y="234"/>
                  </a:lnTo>
                  <a:lnTo>
                    <a:pt x="262" y="236"/>
                  </a:lnTo>
                  <a:lnTo>
                    <a:pt x="261" y="239"/>
                  </a:lnTo>
                  <a:lnTo>
                    <a:pt x="261" y="241"/>
                  </a:lnTo>
                  <a:lnTo>
                    <a:pt x="259" y="242"/>
                  </a:lnTo>
                  <a:lnTo>
                    <a:pt x="257" y="244"/>
                  </a:lnTo>
                  <a:lnTo>
                    <a:pt x="256" y="247"/>
                  </a:lnTo>
                  <a:lnTo>
                    <a:pt x="254" y="249"/>
                  </a:lnTo>
                  <a:lnTo>
                    <a:pt x="252" y="248"/>
                  </a:lnTo>
                  <a:lnTo>
                    <a:pt x="250" y="246"/>
                  </a:lnTo>
                  <a:lnTo>
                    <a:pt x="248" y="244"/>
                  </a:lnTo>
                  <a:lnTo>
                    <a:pt x="246" y="243"/>
                  </a:lnTo>
                  <a:lnTo>
                    <a:pt x="244" y="241"/>
                  </a:lnTo>
                  <a:lnTo>
                    <a:pt x="242" y="240"/>
                  </a:lnTo>
                  <a:lnTo>
                    <a:pt x="239" y="240"/>
                  </a:lnTo>
                  <a:lnTo>
                    <a:pt x="237" y="238"/>
                  </a:lnTo>
                  <a:lnTo>
                    <a:pt x="235" y="237"/>
                  </a:lnTo>
                  <a:lnTo>
                    <a:pt x="233" y="235"/>
                  </a:lnTo>
                  <a:lnTo>
                    <a:pt x="231" y="234"/>
                  </a:lnTo>
                  <a:lnTo>
                    <a:pt x="229" y="232"/>
                  </a:lnTo>
                  <a:lnTo>
                    <a:pt x="227" y="231"/>
                  </a:lnTo>
                  <a:lnTo>
                    <a:pt x="224" y="231"/>
                  </a:lnTo>
                  <a:lnTo>
                    <a:pt x="222" y="230"/>
                  </a:lnTo>
                  <a:lnTo>
                    <a:pt x="220" y="232"/>
                  </a:lnTo>
                  <a:lnTo>
                    <a:pt x="218" y="232"/>
                  </a:lnTo>
                  <a:lnTo>
                    <a:pt x="216" y="233"/>
                  </a:lnTo>
                  <a:lnTo>
                    <a:pt x="214" y="234"/>
                  </a:lnTo>
                  <a:lnTo>
                    <a:pt x="212" y="236"/>
                  </a:lnTo>
                  <a:lnTo>
                    <a:pt x="210" y="238"/>
                  </a:lnTo>
                  <a:lnTo>
                    <a:pt x="208" y="239"/>
                  </a:lnTo>
                  <a:lnTo>
                    <a:pt x="206" y="240"/>
                  </a:lnTo>
                  <a:lnTo>
                    <a:pt x="205" y="242"/>
                  </a:lnTo>
                  <a:lnTo>
                    <a:pt x="203" y="243"/>
                  </a:lnTo>
                  <a:lnTo>
                    <a:pt x="201" y="246"/>
                  </a:lnTo>
                  <a:lnTo>
                    <a:pt x="199" y="248"/>
                  </a:lnTo>
                  <a:lnTo>
                    <a:pt x="197" y="250"/>
                  </a:lnTo>
                  <a:lnTo>
                    <a:pt x="197" y="252"/>
                  </a:lnTo>
                  <a:lnTo>
                    <a:pt x="197" y="254"/>
                  </a:lnTo>
                  <a:lnTo>
                    <a:pt x="197" y="257"/>
                  </a:lnTo>
                  <a:lnTo>
                    <a:pt x="197" y="259"/>
                  </a:lnTo>
                  <a:lnTo>
                    <a:pt x="196" y="261"/>
                  </a:lnTo>
                  <a:lnTo>
                    <a:pt x="195" y="264"/>
                  </a:lnTo>
                  <a:lnTo>
                    <a:pt x="194" y="266"/>
                  </a:lnTo>
                  <a:lnTo>
                    <a:pt x="192" y="268"/>
                  </a:lnTo>
                  <a:lnTo>
                    <a:pt x="190" y="267"/>
                  </a:lnTo>
                  <a:lnTo>
                    <a:pt x="188" y="266"/>
                  </a:lnTo>
                  <a:lnTo>
                    <a:pt x="185" y="265"/>
                  </a:lnTo>
                  <a:lnTo>
                    <a:pt x="184" y="263"/>
                  </a:lnTo>
                  <a:lnTo>
                    <a:pt x="183" y="261"/>
                  </a:lnTo>
                  <a:lnTo>
                    <a:pt x="182" y="259"/>
                  </a:lnTo>
                  <a:lnTo>
                    <a:pt x="180" y="257"/>
                  </a:lnTo>
                  <a:lnTo>
                    <a:pt x="178" y="255"/>
                  </a:lnTo>
                  <a:lnTo>
                    <a:pt x="175" y="255"/>
                  </a:lnTo>
                  <a:lnTo>
                    <a:pt x="173" y="254"/>
                  </a:lnTo>
                  <a:lnTo>
                    <a:pt x="171" y="254"/>
                  </a:lnTo>
                  <a:lnTo>
                    <a:pt x="169" y="252"/>
                  </a:lnTo>
                  <a:lnTo>
                    <a:pt x="166" y="251"/>
                  </a:lnTo>
                  <a:lnTo>
                    <a:pt x="164" y="251"/>
                  </a:lnTo>
                  <a:lnTo>
                    <a:pt x="162" y="251"/>
                  </a:lnTo>
                  <a:lnTo>
                    <a:pt x="160" y="251"/>
                  </a:lnTo>
                  <a:lnTo>
                    <a:pt x="157" y="251"/>
                  </a:lnTo>
                  <a:lnTo>
                    <a:pt x="155" y="251"/>
                  </a:lnTo>
                  <a:lnTo>
                    <a:pt x="153" y="252"/>
                  </a:lnTo>
                  <a:lnTo>
                    <a:pt x="151" y="253"/>
                  </a:lnTo>
                  <a:lnTo>
                    <a:pt x="149" y="255"/>
                  </a:lnTo>
                  <a:lnTo>
                    <a:pt x="148" y="257"/>
                  </a:lnTo>
                  <a:lnTo>
                    <a:pt x="146" y="260"/>
                  </a:lnTo>
                  <a:lnTo>
                    <a:pt x="144" y="262"/>
                  </a:lnTo>
                  <a:lnTo>
                    <a:pt x="144" y="264"/>
                  </a:lnTo>
                  <a:lnTo>
                    <a:pt x="142" y="266"/>
                  </a:lnTo>
                  <a:lnTo>
                    <a:pt x="140" y="268"/>
                  </a:lnTo>
                  <a:lnTo>
                    <a:pt x="139" y="269"/>
                  </a:lnTo>
                  <a:lnTo>
                    <a:pt x="138" y="272"/>
                  </a:lnTo>
                  <a:lnTo>
                    <a:pt x="137" y="274"/>
                  </a:lnTo>
                  <a:lnTo>
                    <a:pt x="134" y="274"/>
                  </a:lnTo>
                  <a:lnTo>
                    <a:pt x="134" y="272"/>
                  </a:lnTo>
                  <a:lnTo>
                    <a:pt x="133" y="270"/>
                  </a:lnTo>
                  <a:lnTo>
                    <a:pt x="131" y="268"/>
                  </a:lnTo>
                  <a:lnTo>
                    <a:pt x="130" y="266"/>
                  </a:lnTo>
                  <a:lnTo>
                    <a:pt x="128" y="264"/>
                  </a:lnTo>
                  <a:lnTo>
                    <a:pt x="127" y="262"/>
                  </a:lnTo>
                  <a:lnTo>
                    <a:pt x="125" y="260"/>
                  </a:lnTo>
                  <a:lnTo>
                    <a:pt x="125" y="258"/>
                  </a:lnTo>
                  <a:lnTo>
                    <a:pt x="124" y="256"/>
                  </a:lnTo>
                  <a:lnTo>
                    <a:pt x="122" y="254"/>
                  </a:lnTo>
                  <a:lnTo>
                    <a:pt x="121" y="252"/>
                  </a:lnTo>
                  <a:lnTo>
                    <a:pt x="119" y="250"/>
                  </a:lnTo>
                  <a:lnTo>
                    <a:pt x="117" y="249"/>
                  </a:lnTo>
                  <a:lnTo>
                    <a:pt x="114" y="248"/>
                  </a:lnTo>
                  <a:lnTo>
                    <a:pt x="112" y="248"/>
                  </a:lnTo>
                  <a:lnTo>
                    <a:pt x="110" y="248"/>
                  </a:lnTo>
                  <a:lnTo>
                    <a:pt x="107" y="248"/>
                  </a:lnTo>
                  <a:lnTo>
                    <a:pt x="105" y="247"/>
                  </a:lnTo>
                  <a:lnTo>
                    <a:pt x="103" y="248"/>
                  </a:lnTo>
                  <a:lnTo>
                    <a:pt x="101" y="248"/>
                  </a:lnTo>
                  <a:lnTo>
                    <a:pt x="99" y="248"/>
                  </a:lnTo>
                  <a:lnTo>
                    <a:pt x="96" y="249"/>
                  </a:lnTo>
                  <a:lnTo>
                    <a:pt x="94" y="249"/>
                  </a:lnTo>
                  <a:lnTo>
                    <a:pt x="92" y="250"/>
                  </a:lnTo>
                  <a:lnTo>
                    <a:pt x="90" y="251"/>
                  </a:lnTo>
                  <a:lnTo>
                    <a:pt x="88" y="252"/>
                  </a:lnTo>
                  <a:lnTo>
                    <a:pt x="86" y="254"/>
                  </a:lnTo>
                  <a:lnTo>
                    <a:pt x="84" y="255"/>
                  </a:lnTo>
                  <a:lnTo>
                    <a:pt x="83" y="257"/>
                  </a:lnTo>
                  <a:lnTo>
                    <a:pt x="81" y="258"/>
                  </a:lnTo>
                  <a:lnTo>
                    <a:pt x="79" y="261"/>
                  </a:lnTo>
                  <a:lnTo>
                    <a:pt x="77" y="263"/>
                  </a:lnTo>
                  <a:lnTo>
                    <a:pt x="75" y="264"/>
                  </a:lnTo>
                  <a:lnTo>
                    <a:pt x="74" y="266"/>
                  </a:lnTo>
                  <a:lnTo>
                    <a:pt x="72" y="267"/>
                  </a:lnTo>
                  <a:lnTo>
                    <a:pt x="69" y="266"/>
                  </a:lnTo>
                  <a:lnTo>
                    <a:pt x="68" y="264"/>
                  </a:lnTo>
                  <a:lnTo>
                    <a:pt x="67" y="262"/>
                  </a:lnTo>
                  <a:lnTo>
                    <a:pt x="66" y="260"/>
                  </a:lnTo>
                  <a:lnTo>
                    <a:pt x="63" y="259"/>
                  </a:lnTo>
                  <a:lnTo>
                    <a:pt x="61" y="258"/>
                  </a:lnTo>
                  <a:lnTo>
                    <a:pt x="58" y="257"/>
                  </a:lnTo>
                  <a:lnTo>
                    <a:pt x="56" y="255"/>
                  </a:lnTo>
                  <a:lnTo>
                    <a:pt x="55" y="253"/>
                  </a:lnTo>
                  <a:lnTo>
                    <a:pt x="53" y="251"/>
                  </a:lnTo>
                  <a:lnTo>
                    <a:pt x="52" y="249"/>
                  </a:lnTo>
                  <a:lnTo>
                    <a:pt x="50" y="247"/>
                  </a:lnTo>
                  <a:lnTo>
                    <a:pt x="47" y="246"/>
                  </a:lnTo>
                  <a:lnTo>
                    <a:pt x="45" y="245"/>
                  </a:lnTo>
                  <a:lnTo>
                    <a:pt x="42" y="244"/>
                  </a:lnTo>
                  <a:lnTo>
                    <a:pt x="40" y="243"/>
                  </a:lnTo>
                  <a:lnTo>
                    <a:pt x="37" y="242"/>
                  </a:lnTo>
                  <a:lnTo>
                    <a:pt x="35" y="241"/>
                  </a:lnTo>
                  <a:lnTo>
                    <a:pt x="33" y="241"/>
                  </a:lnTo>
                  <a:lnTo>
                    <a:pt x="30" y="241"/>
                  </a:lnTo>
                  <a:lnTo>
                    <a:pt x="28" y="241"/>
                  </a:lnTo>
                  <a:lnTo>
                    <a:pt x="26" y="241"/>
                  </a:lnTo>
                  <a:lnTo>
                    <a:pt x="24" y="242"/>
                  </a:lnTo>
                  <a:lnTo>
                    <a:pt x="22" y="243"/>
                  </a:lnTo>
                  <a:lnTo>
                    <a:pt x="21" y="241"/>
                  </a:lnTo>
                  <a:lnTo>
                    <a:pt x="21" y="239"/>
                  </a:lnTo>
                  <a:lnTo>
                    <a:pt x="23" y="237"/>
                  </a:lnTo>
                  <a:lnTo>
                    <a:pt x="24" y="234"/>
                  </a:lnTo>
                  <a:lnTo>
                    <a:pt x="25" y="232"/>
                  </a:lnTo>
                  <a:lnTo>
                    <a:pt x="26" y="230"/>
                  </a:lnTo>
                  <a:lnTo>
                    <a:pt x="28" y="227"/>
                  </a:lnTo>
                  <a:lnTo>
                    <a:pt x="29" y="225"/>
                  </a:lnTo>
                  <a:lnTo>
                    <a:pt x="29" y="223"/>
                  </a:lnTo>
                  <a:lnTo>
                    <a:pt x="28" y="221"/>
                  </a:lnTo>
                  <a:lnTo>
                    <a:pt x="27" y="218"/>
                  </a:lnTo>
                  <a:lnTo>
                    <a:pt x="26" y="216"/>
                  </a:lnTo>
                  <a:lnTo>
                    <a:pt x="25" y="214"/>
                  </a:lnTo>
                  <a:lnTo>
                    <a:pt x="24" y="212"/>
                  </a:lnTo>
                  <a:lnTo>
                    <a:pt x="23" y="210"/>
                  </a:lnTo>
                  <a:lnTo>
                    <a:pt x="22" y="208"/>
                  </a:lnTo>
                  <a:lnTo>
                    <a:pt x="22" y="206"/>
                  </a:lnTo>
                  <a:lnTo>
                    <a:pt x="20" y="204"/>
                  </a:lnTo>
                  <a:lnTo>
                    <a:pt x="18" y="202"/>
                  </a:lnTo>
                  <a:lnTo>
                    <a:pt x="16" y="201"/>
                  </a:lnTo>
                  <a:lnTo>
                    <a:pt x="14" y="199"/>
                  </a:lnTo>
                  <a:lnTo>
                    <a:pt x="12" y="197"/>
                  </a:lnTo>
                  <a:lnTo>
                    <a:pt x="10" y="197"/>
                  </a:lnTo>
                  <a:lnTo>
                    <a:pt x="7" y="196"/>
                  </a:lnTo>
                  <a:lnTo>
                    <a:pt x="5" y="195"/>
                  </a:lnTo>
                  <a:lnTo>
                    <a:pt x="3" y="195"/>
                  </a:lnTo>
                  <a:lnTo>
                    <a:pt x="1" y="193"/>
                  </a:lnTo>
                  <a:lnTo>
                    <a:pt x="1" y="190"/>
                  </a:lnTo>
                  <a:lnTo>
                    <a:pt x="3" y="189"/>
                  </a:lnTo>
                  <a:lnTo>
                    <a:pt x="5" y="187"/>
                  </a:lnTo>
                  <a:lnTo>
                    <a:pt x="6" y="185"/>
                  </a:lnTo>
                  <a:lnTo>
                    <a:pt x="8" y="183"/>
                  </a:lnTo>
                  <a:lnTo>
                    <a:pt x="10" y="181"/>
                  </a:lnTo>
                  <a:lnTo>
                    <a:pt x="12" y="179"/>
                  </a:lnTo>
                  <a:lnTo>
                    <a:pt x="14" y="178"/>
                  </a:lnTo>
                  <a:lnTo>
                    <a:pt x="15" y="176"/>
                  </a:lnTo>
                  <a:lnTo>
                    <a:pt x="16" y="173"/>
                  </a:lnTo>
                  <a:lnTo>
                    <a:pt x="16" y="171"/>
                  </a:lnTo>
                  <a:lnTo>
                    <a:pt x="16" y="169"/>
                  </a:lnTo>
                  <a:lnTo>
                    <a:pt x="15" y="166"/>
                  </a:lnTo>
                  <a:lnTo>
                    <a:pt x="15" y="164"/>
                  </a:lnTo>
                  <a:lnTo>
                    <a:pt x="14" y="162"/>
                  </a:lnTo>
                  <a:lnTo>
                    <a:pt x="13" y="160"/>
                  </a:lnTo>
                  <a:lnTo>
                    <a:pt x="12" y="158"/>
                  </a:lnTo>
                  <a:lnTo>
                    <a:pt x="12" y="156"/>
                  </a:lnTo>
                  <a:lnTo>
                    <a:pt x="10" y="154"/>
                  </a:lnTo>
                  <a:lnTo>
                    <a:pt x="10" y="152"/>
                  </a:lnTo>
                  <a:lnTo>
                    <a:pt x="9" y="150"/>
                  </a:lnTo>
                  <a:lnTo>
                    <a:pt x="7" y="148"/>
                  </a:lnTo>
                  <a:lnTo>
                    <a:pt x="7" y="146"/>
                  </a:lnTo>
                  <a:lnTo>
                    <a:pt x="6" y="144"/>
                  </a:lnTo>
                  <a:lnTo>
                    <a:pt x="4" y="143"/>
                  </a:lnTo>
                  <a:lnTo>
                    <a:pt x="2" y="142"/>
                  </a:lnTo>
                  <a:lnTo>
                    <a:pt x="0" y="140"/>
                  </a:lnTo>
                  <a:lnTo>
                    <a:pt x="1" y="138"/>
                  </a:lnTo>
                  <a:lnTo>
                    <a:pt x="2" y="136"/>
                  </a:lnTo>
                  <a:lnTo>
                    <a:pt x="4" y="135"/>
                  </a:lnTo>
                  <a:lnTo>
                    <a:pt x="6" y="134"/>
                  </a:lnTo>
                  <a:lnTo>
                    <a:pt x="9" y="135"/>
                  </a:lnTo>
                </a:path>
              </a:pathLst>
            </a:custGeom>
            <a:solidFill>
              <a:schemeClr val="bg1"/>
            </a:solidFill>
            <a:ln w="25400" cap="rnd" cmpd="sng">
              <a:solidFill>
                <a:schemeClr val="tx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grpSp>
          <p:nvGrpSpPr>
            <p:cNvPr id="173161" name="Group 255"/>
            <p:cNvGrpSpPr/>
            <p:nvPr/>
          </p:nvGrpSpPr>
          <p:grpSpPr>
            <a:xfrm>
              <a:off x="3181" y="3609"/>
              <a:ext cx="510" cy="316"/>
              <a:chOff x="3181" y="3609"/>
              <a:chExt cx="510" cy="316"/>
            </a:xfrm>
          </p:grpSpPr>
          <p:sp>
            <p:nvSpPr>
              <p:cNvPr id="173162" name="Rectangle 256"/>
              <p:cNvSpPr/>
              <p:nvPr/>
            </p:nvSpPr>
            <p:spPr>
              <a:xfrm rot="-780000">
                <a:off x="3268" y="3697"/>
                <a:ext cx="340" cy="171"/>
              </a:xfrm>
              <a:prstGeom prst="rect">
                <a:avLst/>
              </a:prstGeom>
              <a:solidFill>
                <a:schemeClr val="bg1"/>
              </a:solidFill>
              <a:ln w="9525">
                <a:noFill/>
              </a:ln>
            </p:spPr>
            <p:txBody>
              <a:bodyPr wrap="none" lIns="25400" tIns="12700" rIns="25400" bIns="12700">
                <a:spAutoFit/>
              </a:bodyPr>
              <a:p>
                <a:pPr algn="ctr" defTabSz="76200">
                  <a:lnSpc>
                    <a:spcPct val="70000"/>
                  </a:lnSpc>
                </a:pPr>
                <a:r>
                  <a:rPr lang="en-US" altLang="zh-CN" sz="1000" b="0">
                    <a:latin typeface="Comic Sans MS" panose="030F0702030302020204" pitchFamily="66" charset="0"/>
                    <a:ea typeface="宋体" panose="02010600030101010101" pitchFamily="2" charset="-122"/>
                  </a:rPr>
                  <a:t>eliminate</a:t>
                </a:r>
                <a:endParaRPr lang="en-US" altLang="zh-CN" sz="1000" b="0">
                  <a:latin typeface="Comic Sans MS" panose="030F0702030302020204" pitchFamily="66" charset="0"/>
                  <a:ea typeface="宋体" panose="02010600030101010101" pitchFamily="2" charset="-122"/>
                </a:endParaRPr>
              </a:p>
              <a:p>
                <a:pPr algn="ctr" defTabSz="76200">
                  <a:lnSpc>
                    <a:spcPct val="70000"/>
                  </a:lnSpc>
                </a:pPr>
                <a:r>
                  <a:rPr lang="en-US" altLang="zh-CN" sz="1000" b="0">
                    <a:latin typeface="Comic Sans MS" panose="030F0702030302020204" pitchFamily="66" charset="0"/>
                    <a:ea typeface="宋体" panose="02010600030101010101" pitchFamily="2" charset="-122"/>
                  </a:rPr>
                  <a:t>waste</a:t>
                </a:r>
                <a:endParaRPr lang="en-US" altLang="zh-CN" sz="1000" b="0">
                  <a:latin typeface="Comic Sans MS" panose="030F0702030302020204" pitchFamily="66" charset="0"/>
                  <a:ea typeface="宋体" panose="02010600030101010101" pitchFamily="2" charset="-122"/>
                </a:endParaRPr>
              </a:p>
            </p:txBody>
          </p:sp>
          <p:grpSp>
            <p:nvGrpSpPr>
              <p:cNvPr id="173163" name="Group 257"/>
              <p:cNvGrpSpPr/>
              <p:nvPr/>
            </p:nvGrpSpPr>
            <p:grpSpPr>
              <a:xfrm>
                <a:off x="3181" y="3609"/>
                <a:ext cx="510" cy="316"/>
                <a:chOff x="3181" y="3609"/>
                <a:chExt cx="510" cy="316"/>
              </a:xfrm>
            </p:grpSpPr>
            <p:sp>
              <p:nvSpPr>
                <p:cNvPr id="173164" name="Arc 258"/>
                <p:cNvSpPr/>
                <p:nvPr/>
              </p:nvSpPr>
              <p:spPr>
                <a:xfrm rot="-780000">
                  <a:off x="3482" y="3617"/>
                  <a:ext cx="61" cy="33"/>
                </a:xfrm>
                <a:custGeom>
                  <a:avLst/>
                  <a:gdLst>
                    <a:gd name="txL" fmla="*/ 0 w 43200"/>
                    <a:gd name="txT" fmla="*/ 0 h 22968"/>
                    <a:gd name="txR" fmla="*/ 43200 w 43200"/>
                    <a:gd name="txB" fmla="*/ 22968 h 22968"/>
                  </a:gdLst>
                  <a:ahLst/>
                  <a:cxnLst>
                    <a:cxn ang="0">
                      <a:pos x="0" y="0"/>
                    </a:cxn>
                    <a:cxn ang="0">
                      <a:pos x="0" y="0"/>
                    </a:cxn>
                    <a:cxn ang="0">
                      <a:pos x="0" y="0"/>
                    </a:cxn>
                  </a:cxnLst>
                  <a:rect l="txL" t="txT" r="txR" b="txB"/>
                  <a:pathLst>
                    <a:path w="43200" h="22968" fill="none">
                      <a:moveTo>
                        <a:pt x="43187" y="636"/>
                      </a:moveTo>
                      <a:cubicBezTo>
                        <a:pt x="43195" y="879"/>
                        <a:pt x="43200" y="1123"/>
                        <a:pt x="43200" y="1368"/>
                      </a:cubicBezTo>
                      <a:cubicBezTo>
                        <a:pt x="43200" y="13297"/>
                        <a:pt x="33529" y="22968"/>
                        <a:pt x="21600" y="22968"/>
                      </a:cubicBezTo>
                      <a:cubicBezTo>
                        <a:pt x="9670" y="22968"/>
                        <a:pt x="0" y="13297"/>
                        <a:pt x="0" y="1368"/>
                      </a:cubicBezTo>
                      <a:cubicBezTo>
                        <a:pt x="-1" y="911"/>
                        <a:pt x="14" y="455"/>
                        <a:pt x="43" y="0"/>
                      </a:cubicBezTo>
                    </a:path>
                    <a:path w="43200" h="22968" stroke="0">
                      <a:moveTo>
                        <a:pt x="43187" y="636"/>
                      </a:moveTo>
                      <a:cubicBezTo>
                        <a:pt x="43195" y="879"/>
                        <a:pt x="43200" y="1123"/>
                        <a:pt x="43200" y="1368"/>
                      </a:cubicBezTo>
                      <a:cubicBezTo>
                        <a:pt x="43200" y="13297"/>
                        <a:pt x="33529" y="22968"/>
                        <a:pt x="21600" y="22968"/>
                      </a:cubicBezTo>
                      <a:cubicBezTo>
                        <a:pt x="9670" y="22968"/>
                        <a:pt x="0" y="13297"/>
                        <a:pt x="0" y="1368"/>
                      </a:cubicBezTo>
                      <a:cubicBezTo>
                        <a:pt x="-1" y="911"/>
                        <a:pt x="14" y="455"/>
                        <a:pt x="43" y="0"/>
                      </a:cubicBezTo>
                      <a:lnTo>
                        <a:pt x="21600" y="1368"/>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165" name="Arc 259"/>
                <p:cNvSpPr/>
                <p:nvPr/>
              </p:nvSpPr>
              <p:spPr>
                <a:xfrm rot="-780000">
                  <a:off x="3437" y="3629"/>
                  <a:ext cx="52" cy="37"/>
                </a:xfrm>
                <a:custGeom>
                  <a:avLst/>
                  <a:gdLst>
                    <a:gd name="txL" fmla="*/ 0 w 43200"/>
                    <a:gd name="txT" fmla="*/ 0 h 24935"/>
                    <a:gd name="txR" fmla="*/ 43200 w 43200"/>
                    <a:gd name="txB" fmla="*/ 24935 h 24935"/>
                  </a:gdLst>
                  <a:ahLst/>
                  <a:cxnLst>
                    <a:cxn ang="0">
                      <a:pos x="0" y="0"/>
                    </a:cxn>
                    <a:cxn ang="0">
                      <a:pos x="0" y="0"/>
                    </a:cxn>
                    <a:cxn ang="0">
                      <a:pos x="0" y="0"/>
                    </a:cxn>
                  </a:cxnLst>
                  <a:rect l="txL" t="txT" r="txR" b="txB"/>
                  <a:pathLst>
                    <a:path w="43200" h="24935" fill="none">
                      <a:moveTo>
                        <a:pt x="43188" y="2633"/>
                      </a:moveTo>
                      <a:cubicBezTo>
                        <a:pt x="43196" y="2866"/>
                        <a:pt x="43200" y="3100"/>
                        <a:pt x="43200" y="3335"/>
                      </a:cubicBezTo>
                      <a:cubicBezTo>
                        <a:pt x="43200" y="15264"/>
                        <a:pt x="33529" y="24935"/>
                        <a:pt x="21600" y="24935"/>
                      </a:cubicBezTo>
                      <a:cubicBezTo>
                        <a:pt x="9670" y="24935"/>
                        <a:pt x="0" y="15264"/>
                        <a:pt x="0" y="3335"/>
                      </a:cubicBezTo>
                      <a:cubicBezTo>
                        <a:pt x="-1" y="2218"/>
                        <a:pt x="86" y="1103"/>
                        <a:pt x="259" y="0"/>
                      </a:cubicBezTo>
                    </a:path>
                    <a:path w="43200" h="24935" stroke="0">
                      <a:moveTo>
                        <a:pt x="43188" y="2633"/>
                      </a:moveTo>
                      <a:cubicBezTo>
                        <a:pt x="43196" y="2866"/>
                        <a:pt x="43200" y="3100"/>
                        <a:pt x="43200" y="3335"/>
                      </a:cubicBezTo>
                      <a:cubicBezTo>
                        <a:pt x="43200" y="15264"/>
                        <a:pt x="33529" y="24935"/>
                        <a:pt x="21600" y="24935"/>
                      </a:cubicBezTo>
                      <a:cubicBezTo>
                        <a:pt x="9670" y="24935"/>
                        <a:pt x="0" y="15264"/>
                        <a:pt x="0" y="3335"/>
                      </a:cubicBezTo>
                      <a:cubicBezTo>
                        <a:pt x="-1" y="2218"/>
                        <a:pt x="86" y="1103"/>
                        <a:pt x="259" y="0"/>
                      </a:cubicBezTo>
                      <a:lnTo>
                        <a:pt x="21600" y="3335"/>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166" name="Arc 260"/>
                <p:cNvSpPr/>
                <p:nvPr/>
              </p:nvSpPr>
              <p:spPr>
                <a:xfrm rot="-780000">
                  <a:off x="3331" y="3656"/>
                  <a:ext cx="69" cy="37"/>
                </a:xfrm>
                <a:custGeom>
                  <a:avLst/>
                  <a:gdLst>
                    <a:gd name="txL" fmla="*/ 0 w 42988"/>
                    <a:gd name="txT" fmla="*/ 0 h 21600"/>
                    <a:gd name="txR" fmla="*/ 42988 w 42988"/>
                    <a:gd name="txB" fmla="*/ 21600 h 21600"/>
                  </a:gdLst>
                  <a:ahLst/>
                  <a:cxnLst>
                    <a:cxn ang="0">
                      <a:pos x="0" y="0"/>
                    </a:cxn>
                    <a:cxn ang="0">
                      <a:pos x="0" y="0"/>
                    </a:cxn>
                    <a:cxn ang="0">
                      <a:pos x="0" y="0"/>
                    </a:cxn>
                  </a:cxnLst>
                  <a:rect l="txL" t="txT" r="txR" b="txB"/>
                  <a:pathLst>
                    <a:path w="42988" h="21600" fill="none">
                      <a:moveTo>
                        <a:pt x="42987" y="3021"/>
                      </a:moveTo>
                      <a:cubicBezTo>
                        <a:pt x="41481" y="13677"/>
                        <a:pt x="32361" y="21599"/>
                        <a:pt x="21600" y="21600"/>
                      </a:cubicBezTo>
                      <a:cubicBezTo>
                        <a:pt x="9670" y="21600"/>
                        <a:pt x="0" y="11929"/>
                        <a:pt x="0" y="0"/>
                      </a:cubicBezTo>
                    </a:path>
                    <a:path w="42988" h="21600" stroke="0">
                      <a:moveTo>
                        <a:pt x="42987" y="3021"/>
                      </a:moveTo>
                      <a:cubicBezTo>
                        <a:pt x="41481" y="13677"/>
                        <a:pt x="32361" y="21599"/>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167" name="Arc 261"/>
                <p:cNvSpPr/>
                <p:nvPr/>
              </p:nvSpPr>
              <p:spPr>
                <a:xfrm rot="-780000">
                  <a:off x="3390" y="3637"/>
                  <a:ext cx="56" cy="32"/>
                </a:xfrm>
                <a:custGeom>
                  <a:avLst/>
                  <a:gdLst>
                    <a:gd name="txL" fmla="*/ 0 w 42184"/>
                    <a:gd name="txT" fmla="*/ 0 h 21600"/>
                    <a:gd name="txR" fmla="*/ 42184 w 42184"/>
                    <a:gd name="txB" fmla="*/ 21600 h 21600"/>
                  </a:gdLst>
                  <a:ahLst/>
                  <a:cxnLst>
                    <a:cxn ang="0">
                      <a:pos x="0" y="0"/>
                    </a:cxn>
                    <a:cxn ang="0">
                      <a:pos x="0" y="0"/>
                    </a:cxn>
                    <a:cxn ang="0">
                      <a:pos x="0" y="0"/>
                    </a:cxn>
                  </a:cxnLst>
                  <a:rect l="txL" t="txT" r="txR" b="txB"/>
                  <a:pathLst>
                    <a:path w="42184" h="21600" fill="none">
                      <a:moveTo>
                        <a:pt x="42184" y="0"/>
                      </a:moveTo>
                      <a:cubicBezTo>
                        <a:pt x="42184" y="11929"/>
                        <a:pt x="32513" y="21600"/>
                        <a:pt x="20584" y="21600"/>
                      </a:cubicBezTo>
                      <a:cubicBezTo>
                        <a:pt x="11176" y="21600"/>
                        <a:pt x="2851" y="15511"/>
                        <a:pt x="0" y="6546"/>
                      </a:cubicBezTo>
                    </a:path>
                    <a:path w="42184" h="21600" stroke="0">
                      <a:moveTo>
                        <a:pt x="42184" y="0"/>
                      </a:moveTo>
                      <a:cubicBezTo>
                        <a:pt x="42184" y="11929"/>
                        <a:pt x="32513" y="21600"/>
                        <a:pt x="20584" y="21600"/>
                      </a:cubicBezTo>
                      <a:cubicBezTo>
                        <a:pt x="11176" y="21600"/>
                        <a:pt x="2851" y="15511"/>
                        <a:pt x="0" y="6546"/>
                      </a:cubicBezTo>
                      <a:lnTo>
                        <a:pt x="20584" y="0"/>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168" name="Arc 262"/>
                <p:cNvSpPr/>
                <p:nvPr/>
              </p:nvSpPr>
              <p:spPr>
                <a:xfrm rot="-780000">
                  <a:off x="3278" y="3669"/>
                  <a:ext cx="59" cy="30"/>
                </a:xfrm>
                <a:custGeom>
                  <a:avLst/>
                  <a:gdLst>
                    <a:gd name="txL" fmla="*/ 0 w 43200"/>
                    <a:gd name="txT" fmla="*/ 0 h 23113"/>
                    <a:gd name="txR" fmla="*/ 43200 w 43200"/>
                    <a:gd name="txB" fmla="*/ 23113 h 23113"/>
                  </a:gdLst>
                  <a:ahLst/>
                  <a:cxnLst>
                    <a:cxn ang="0">
                      <a:pos x="0" y="0"/>
                    </a:cxn>
                    <a:cxn ang="0">
                      <a:pos x="0" y="0"/>
                    </a:cxn>
                    <a:cxn ang="0">
                      <a:pos x="0" y="0"/>
                    </a:cxn>
                  </a:cxnLst>
                  <a:rect l="txL" t="txT" r="txR" b="txB"/>
                  <a:pathLst>
                    <a:path w="43200" h="23113" fill="none">
                      <a:moveTo>
                        <a:pt x="43184" y="701"/>
                      </a:moveTo>
                      <a:cubicBezTo>
                        <a:pt x="43194" y="971"/>
                        <a:pt x="43200" y="1242"/>
                        <a:pt x="43200" y="1513"/>
                      </a:cubicBezTo>
                      <a:cubicBezTo>
                        <a:pt x="43200" y="13442"/>
                        <a:pt x="33529" y="23113"/>
                        <a:pt x="21600" y="23113"/>
                      </a:cubicBezTo>
                      <a:cubicBezTo>
                        <a:pt x="9670" y="23113"/>
                        <a:pt x="0" y="13442"/>
                        <a:pt x="0" y="1513"/>
                      </a:cubicBezTo>
                      <a:cubicBezTo>
                        <a:pt x="-1" y="1008"/>
                        <a:pt x="17" y="503"/>
                        <a:pt x="53" y="0"/>
                      </a:cubicBezTo>
                    </a:path>
                    <a:path w="43200" h="23113" stroke="0">
                      <a:moveTo>
                        <a:pt x="43184" y="701"/>
                      </a:moveTo>
                      <a:cubicBezTo>
                        <a:pt x="43194" y="971"/>
                        <a:pt x="43200" y="1242"/>
                        <a:pt x="43200" y="1513"/>
                      </a:cubicBezTo>
                      <a:cubicBezTo>
                        <a:pt x="43200" y="13442"/>
                        <a:pt x="33529" y="23113"/>
                        <a:pt x="21600" y="23113"/>
                      </a:cubicBezTo>
                      <a:cubicBezTo>
                        <a:pt x="9670" y="23113"/>
                        <a:pt x="0" y="13442"/>
                        <a:pt x="0" y="1513"/>
                      </a:cubicBezTo>
                      <a:cubicBezTo>
                        <a:pt x="-1" y="1008"/>
                        <a:pt x="17" y="503"/>
                        <a:pt x="53" y="0"/>
                      </a:cubicBezTo>
                      <a:lnTo>
                        <a:pt x="21600" y="1513"/>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grpSp>
              <p:nvGrpSpPr>
                <p:cNvPr id="173169" name="Group 263"/>
                <p:cNvGrpSpPr/>
                <p:nvPr/>
              </p:nvGrpSpPr>
              <p:grpSpPr>
                <a:xfrm>
                  <a:off x="3329" y="3839"/>
                  <a:ext cx="263" cy="72"/>
                  <a:chOff x="3329" y="3839"/>
                  <a:chExt cx="263" cy="72"/>
                </a:xfrm>
              </p:grpSpPr>
              <p:sp>
                <p:nvSpPr>
                  <p:cNvPr id="173184" name="Arc 264"/>
                  <p:cNvSpPr/>
                  <p:nvPr/>
                </p:nvSpPr>
                <p:spPr>
                  <a:xfrm rot="10020000">
                    <a:off x="3539" y="3839"/>
                    <a:ext cx="53" cy="21"/>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185" name="Arc 265"/>
                  <p:cNvSpPr/>
                  <p:nvPr/>
                </p:nvSpPr>
                <p:spPr>
                  <a:xfrm rot="10020000">
                    <a:off x="3482" y="3846"/>
                    <a:ext cx="59" cy="27"/>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186" name="Arc 266"/>
                  <p:cNvSpPr/>
                  <p:nvPr/>
                </p:nvSpPr>
                <p:spPr>
                  <a:xfrm rot="10020000">
                    <a:off x="3383" y="3862"/>
                    <a:ext cx="71" cy="38"/>
                  </a:xfrm>
                  <a:custGeom>
                    <a:avLst/>
                    <a:gdLst>
                      <a:gd name="txL" fmla="*/ 0 w 43011"/>
                      <a:gd name="txT" fmla="*/ 0 h 22209"/>
                      <a:gd name="txR" fmla="*/ 43011 w 43011"/>
                      <a:gd name="txB" fmla="*/ 22209 h 22209"/>
                    </a:gdLst>
                    <a:ahLst/>
                    <a:cxnLst>
                      <a:cxn ang="0">
                        <a:pos x="0" y="0"/>
                      </a:cxn>
                      <a:cxn ang="0">
                        <a:pos x="0" y="0"/>
                      </a:cxn>
                      <a:cxn ang="0">
                        <a:pos x="0" y="0"/>
                      </a:cxn>
                    </a:cxnLst>
                    <a:rect l="txL" t="txT" r="txR" b="txB"/>
                    <a:pathLst>
                      <a:path w="43011" h="22209" fill="none">
                        <a:moveTo>
                          <a:pt x="43002" y="-1"/>
                        </a:moveTo>
                        <a:cubicBezTo>
                          <a:pt x="43008" y="202"/>
                          <a:pt x="43011" y="405"/>
                          <a:pt x="43011" y="609"/>
                        </a:cubicBezTo>
                        <a:cubicBezTo>
                          <a:pt x="43011" y="12538"/>
                          <a:pt x="33340" y="22209"/>
                          <a:pt x="21411" y="22209"/>
                        </a:cubicBezTo>
                        <a:cubicBezTo>
                          <a:pt x="10584" y="22209"/>
                          <a:pt x="1430" y="14193"/>
                          <a:pt x="0" y="3461"/>
                        </a:cubicBezTo>
                      </a:path>
                      <a:path w="43011" h="22209" stroke="0">
                        <a:moveTo>
                          <a:pt x="43002" y="-1"/>
                        </a:moveTo>
                        <a:cubicBezTo>
                          <a:pt x="43008" y="202"/>
                          <a:pt x="43011" y="405"/>
                          <a:pt x="43011" y="609"/>
                        </a:cubicBezTo>
                        <a:cubicBezTo>
                          <a:pt x="43011" y="12538"/>
                          <a:pt x="33340" y="22209"/>
                          <a:pt x="21411" y="22209"/>
                        </a:cubicBezTo>
                        <a:cubicBezTo>
                          <a:pt x="10584" y="22209"/>
                          <a:pt x="1430" y="14193"/>
                          <a:pt x="0" y="3461"/>
                        </a:cubicBezTo>
                        <a:lnTo>
                          <a:pt x="21411" y="609"/>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187" name="Arc 267"/>
                  <p:cNvSpPr/>
                  <p:nvPr/>
                </p:nvSpPr>
                <p:spPr>
                  <a:xfrm rot="10020000">
                    <a:off x="3446" y="3862"/>
                    <a:ext cx="37" cy="21"/>
                  </a:xfrm>
                  <a:custGeom>
                    <a:avLst/>
                    <a:gdLst>
                      <a:gd name="txL" fmla="*/ 0 w 42176"/>
                      <a:gd name="txT" fmla="*/ 0 h 21600"/>
                      <a:gd name="txR" fmla="*/ 42176 w 42176"/>
                      <a:gd name="txB" fmla="*/ 21600 h 21600"/>
                    </a:gdLst>
                    <a:ahLst/>
                    <a:cxnLst>
                      <a:cxn ang="0">
                        <a:pos x="0" y="0"/>
                      </a:cxn>
                      <a:cxn ang="0">
                        <a:pos x="0" y="0"/>
                      </a:cxn>
                      <a:cxn ang="0">
                        <a:pos x="0" y="0"/>
                      </a:cxn>
                    </a:cxnLst>
                    <a:rect l="txL" t="txT" r="txR" b="txB"/>
                    <a:pathLst>
                      <a:path w="42176" h="21600" fill="none">
                        <a:moveTo>
                          <a:pt x="42176" y="6571"/>
                        </a:moveTo>
                        <a:cubicBezTo>
                          <a:pt x="39317" y="15523"/>
                          <a:pt x="30997" y="21599"/>
                          <a:pt x="21600" y="21600"/>
                        </a:cubicBezTo>
                        <a:cubicBezTo>
                          <a:pt x="9670" y="21600"/>
                          <a:pt x="0" y="11929"/>
                          <a:pt x="0" y="0"/>
                        </a:cubicBezTo>
                      </a:path>
                      <a:path w="42176" h="21600" stroke="0">
                        <a:moveTo>
                          <a:pt x="42176" y="6571"/>
                        </a:moveTo>
                        <a:cubicBezTo>
                          <a:pt x="39317" y="15523"/>
                          <a:pt x="30997" y="21599"/>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188" name="Arc 268"/>
                  <p:cNvSpPr/>
                  <p:nvPr/>
                </p:nvSpPr>
                <p:spPr>
                  <a:xfrm rot="10020000">
                    <a:off x="3329" y="3881"/>
                    <a:ext cx="59" cy="30"/>
                  </a:xfrm>
                  <a:custGeom>
                    <a:avLst/>
                    <a:gdLst>
                      <a:gd name="txL" fmla="*/ 0 w 43200"/>
                      <a:gd name="txT" fmla="*/ 0 h 23113"/>
                      <a:gd name="txR" fmla="*/ 43200 w 43200"/>
                      <a:gd name="txB" fmla="*/ 23113 h 23113"/>
                    </a:gdLst>
                    <a:ahLst/>
                    <a:cxnLst>
                      <a:cxn ang="0">
                        <a:pos x="0" y="0"/>
                      </a:cxn>
                      <a:cxn ang="0">
                        <a:pos x="0" y="0"/>
                      </a:cxn>
                      <a:cxn ang="0">
                        <a:pos x="0" y="0"/>
                      </a:cxn>
                    </a:cxnLst>
                    <a:rect l="txL" t="txT" r="txR" b="txB"/>
                    <a:pathLst>
                      <a:path w="43200" h="23113" fill="none">
                        <a:moveTo>
                          <a:pt x="43184" y="701"/>
                        </a:moveTo>
                        <a:cubicBezTo>
                          <a:pt x="43194" y="971"/>
                          <a:pt x="43200" y="1242"/>
                          <a:pt x="43200" y="1513"/>
                        </a:cubicBezTo>
                        <a:cubicBezTo>
                          <a:pt x="43200" y="13442"/>
                          <a:pt x="33529" y="23113"/>
                          <a:pt x="21600" y="23113"/>
                        </a:cubicBezTo>
                        <a:cubicBezTo>
                          <a:pt x="9670" y="23113"/>
                          <a:pt x="0" y="13442"/>
                          <a:pt x="0" y="1513"/>
                        </a:cubicBezTo>
                        <a:cubicBezTo>
                          <a:pt x="-1" y="1008"/>
                          <a:pt x="17" y="503"/>
                          <a:pt x="53" y="0"/>
                        </a:cubicBezTo>
                      </a:path>
                      <a:path w="43200" h="23113" stroke="0">
                        <a:moveTo>
                          <a:pt x="43184" y="701"/>
                        </a:moveTo>
                        <a:cubicBezTo>
                          <a:pt x="43194" y="971"/>
                          <a:pt x="43200" y="1242"/>
                          <a:pt x="43200" y="1513"/>
                        </a:cubicBezTo>
                        <a:cubicBezTo>
                          <a:pt x="43200" y="13442"/>
                          <a:pt x="33529" y="23113"/>
                          <a:pt x="21600" y="23113"/>
                        </a:cubicBezTo>
                        <a:cubicBezTo>
                          <a:pt x="9670" y="23113"/>
                          <a:pt x="0" y="13442"/>
                          <a:pt x="0" y="1513"/>
                        </a:cubicBezTo>
                        <a:cubicBezTo>
                          <a:pt x="-1" y="1008"/>
                          <a:pt x="17" y="503"/>
                          <a:pt x="53" y="0"/>
                        </a:cubicBezTo>
                        <a:lnTo>
                          <a:pt x="21600" y="1513"/>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grpSp>
            <p:grpSp>
              <p:nvGrpSpPr>
                <p:cNvPr id="173170" name="Group 269"/>
                <p:cNvGrpSpPr/>
                <p:nvPr/>
              </p:nvGrpSpPr>
              <p:grpSpPr>
                <a:xfrm>
                  <a:off x="3526" y="3609"/>
                  <a:ext cx="149" cy="109"/>
                  <a:chOff x="3526" y="3609"/>
                  <a:chExt cx="149" cy="109"/>
                </a:xfrm>
              </p:grpSpPr>
              <p:sp>
                <p:nvSpPr>
                  <p:cNvPr id="173181" name="Arc 270"/>
                  <p:cNvSpPr/>
                  <p:nvPr/>
                </p:nvSpPr>
                <p:spPr>
                  <a:xfrm rot="-780000">
                    <a:off x="3638" y="3650"/>
                    <a:ext cx="37" cy="68"/>
                  </a:xfrm>
                  <a:custGeom>
                    <a:avLst/>
                    <a:gdLst>
                      <a:gd name="txL" fmla="*/ 0 w 21600"/>
                      <a:gd name="txT" fmla="*/ 0 h 42782"/>
                      <a:gd name="txR" fmla="*/ 21600 w 21600"/>
                      <a:gd name="txB" fmla="*/ 42782 h 42782"/>
                    </a:gdLst>
                    <a:ahLst/>
                    <a:cxnLst>
                      <a:cxn ang="0">
                        <a:pos x="0" y="0"/>
                      </a:cxn>
                      <a:cxn ang="0">
                        <a:pos x="0" y="0"/>
                      </a:cxn>
                      <a:cxn ang="0">
                        <a:pos x="0" y="0"/>
                      </a:cxn>
                    </a:cxnLst>
                    <a:rect l="txL" t="txT" r="txR" b="txB"/>
                    <a:pathLst>
                      <a:path w="21600" h="42782" fill="none">
                        <a:moveTo>
                          <a:pt x="17409" y="42781"/>
                        </a:moveTo>
                        <a:cubicBezTo>
                          <a:pt x="7291" y="40780"/>
                          <a:pt x="0" y="31905"/>
                          <a:pt x="0" y="21592"/>
                        </a:cubicBezTo>
                        <a:cubicBezTo>
                          <a:pt x="-1" y="9886"/>
                          <a:pt x="9323" y="311"/>
                          <a:pt x="21024" y="-1"/>
                        </a:cubicBezTo>
                      </a:path>
                      <a:path w="21600" h="42782" stroke="0">
                        <a:moveTo>
                          <a:pt x="17409" y="42781"/>
                        </a:moveTo>
                        <a:cubicBezTo>
                          <a:pt x="7291" y="40780"/>
                          <a:pt x="0" y="31905"/>
                          <a:pt x="0" y="21592"/>
                        </a:cubicBezTo>
                        <a:cubicBezTo>
                          <a:pt x="-1" y="9886"/>
                          <a:pt x="9323" y="311"/>
                          <a:pt x="21024" y="-1"/>
                        </a:cubicBezTo>
                        <a:lnTo>
                          <a:pt x="21600" y="21592"/>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182" name="Arc 271"/>
                  <p:cNvSpPr/>
                  <p:nvPr/>
                </p:nvSpPr>
                <p:spPr>
                  <a:xfrm rot="1440000">
                    <a:off x="3594" y="3636"/>
                    <a:ext cx="67" cy="26"/>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183" name="Arc 272"/>
                  <p:cNvSpPr/>
                  <p:nvPr/>
                </p:nvSpPr>
                <p:spPr>
                  <a:xfrm rot="1440000">
                    <a:off x="3526" y="3609"/>
                    <a:ext cx="72" cy="50"/>
                  </a:xfrm>
                  <a:custGeom>
                    <a:avLst/>
                    <a:gdLst>
                      <a:gd name="txL" fmla="*/ 0 w 42151"/>
                      <a:gd name="txT" fmla="*/ 0 h 22053"/>
                      <a:gd name="txR" fmla="*/ 42151 w 42151"/>
                      <a:gd name="txB" fmla="*/ 22053 h 22053"/>
                    </a:gdLst>
                    <a:ahLst/>
                    <a:cxnLst>
                      <a:cxn ang="0">
                        <a:pos x="0" y="0"/>
                      </a:cxn>
                      <a:cxn ang="0">
                        <a:pos x="0" y="0"/>
                      </a:cxn>
                      <a:cxn ang="0">
                        <a:pos x="0" y="0"/>
                      </a:cxn>
                    </a:cxnLst>
                    <a:rect l="txL" t="txT" r="txR" b="txB"/>
                    <a:pathLst>
                      <a:path w="42151" h="22053" fill="none">
                        <a:moveTo>
                          <a:pt x="42146" y="-1"/>
                        </a:moveTo>
                        <a:cubicBezTo>
                          <a:pt x="42149" y="150"/>
                          <a:pt x="42151" y="301"/>
                          <a:pt x="42151" y="453"/>
                        </a:cubicBezTo>
                        <a:cubicBezTo>
                          <a:pt x="42151" y="12382"/>
                          <a:pt x="32480" y="22053"/>
                          <a:pt x="20551" y="22053"/>
                        </a:cubicBezTo>
                        <a:cubicBezTo>
                          <a:pt x="11184" y="22053"/>
                          <a:pt x="2884" y="16015"/>
                          <a:pt x="0" y="7103"/>
                        </a:cubicBezTo>
                      </a:path>
                      <a:path w="42151" h="22053" stroke="0">
                        <a:moveTo>
                          <a:pt x="42146" y="-1"/>
                        </a:moveTo>
                        <a:cubicBezTo>
                          <a:pt x="42149" y="150"/>
                          <a:pt x="42151" y="301"/>
                          <a:pt x="42151" y="453"/>
                        </a:cubicBezTo>
                        <a:cubicBezTo>
                          <a:pt x="42151" y="12382"/>
                          <a:pt x="32480" y="22053"/>
                          <a:pt x="20551" y="22053"/>
                        </a:cubicBezTo>
                        <a:cubicBezTo>
                          <a:pt x="11184" y="22053"/>
                          <a:pt x="2884" y="16015"/>
                          <a:pt x="0" y="7103"/>
                        </a:cubicBezTo>
                        <a:lnTo>
                          <a:pt x="20551" y="453"/>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grpSp>
            <p:grpSp>
              <p:nvGrpSpPr>
                <p:cNvPr id="173171" name="Group 273"/>
                <p:cNvGrpSpPr/>
                <p:nvPr/>
              </p:nvGrpSpPr>
              <p:grpSpPr>
                <a:xfrm>
                  <a:off x="3584" y="3711"/>
                  <a:ext cx="107" cy="154"/>
                  <a:chOff x="3584" y="3711"/>
                  <a:chExt cx="107" cy="154"/>
                </a:xfrm>
              </p:grpSpPr>
              <p:sp>
                <p:nvSpPr>
                  <p:cNvPr id="173178" name="Arc 274"/>
                  <p:cNvSpPr/>
                  <p:nvPr/>
                </p:nvSpPr>
                <p:spPr>
                  <a:xfrm rot="10020000">
                    <a:off x="3653" y="3711"/>
                    <a:ext cx="38" cy="69"/>
                  </a:xfrm>
                  <a:custGeom>
                    <a:avLst/>
                    <a:gdLst>
                      <a:gd name="txL" fmla="*/ 0 w 22175"/>
                      <a:gd name="txT" fmla="*/ 0 h 42988"/>
                      <a:gd name="txR" fmla="*/ 22175 w 22175"/>
                      <a:gd name="txB" fmla="*/ 42988 h 42988"/>
                    </a:gdLst>
                    <a:ahLst/>
                    <a:cxnLst>
                      <a:cxn ang="0">
                        <a:pos x="0" y="0"/>
                      </a:cxn>
                      <a:cxn ang="0">
                        <a:pos x="0" y="0"/>
                      </a:cxn>
                      <a:cxn ang="0">
                        <a:pos x="0" y="0"/>
                      </a:cxn>
                    </a:cxnLst>
                    <a:rect l="txL" t="txT" r="txR" b="txB"/>
                    <a:pathLst>
                      <a:path w="22175" h="42988" fill="none">
                        <a:moveTo>
                          <a:pt x="-1" y="7"/>
                        </a:moveTo>
                        <a:cubicBezTo>
                          <a:pt x="191" y="2"/>
                          <a:pt x="383" y="-1"/>
                          <a:pt x="575" y="0"/>
                        </a:cubicBezTo>
                        <a:cubicBezTo>
                          <a:pt x="12504" y="0"/>
                          <a:pt x="22175" y="9670"/>
                          <a:pt x="22175" y="21600"/>
                        </a:cubicBezTo>
                        <a:cubicBezTo>
                          <a:pt x="22175" y="32361"/>
                          <a:pt x="14252" y="41481"/>
                          <a:pt x="3596" y="42987"/>
                        </a:cubicBezTo>
                      </a:path>
                      <a:path w="22175" h="42988" stroke="0">
                        <a:moveTo>
                          <a:pt x="-1" y="7"/>
                        </a:moveTo>
                        <a:cubicBezTo>
                          <a:pt x="191" y="2"/>
                          <a:pt x="383" y="-1"/>
                          <a:pt x="575" y="0"/>
                        </a:cubicBezTo>
                        <a:cubicBezTo>
                          <a:pt x="12504" y="0"/>
                          <a:pt x="22175" y="9670"/>
                          <a:pt x="22175" y="21600"/>
                        </a:cubicBezTo>
                        <a:cubicBezTo>
                          <a:pt x="22175" y="32361"/>
                          <a:pt x="14252" y="41481"/>
                          <a:pt x="3596" y="42987"/>
                        </a:cubicBezTo>
                        <a:lnTo>
                          <a:pt x="575" y="21600"/>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179" name="Arc 275"/>
                  <p:cNvSpPr/>
                  <p:nvPr/>
                </p:nvSpPr>
                <p:spPr>
                  <a:xfrm rot="7800000">
                    <a:off x="3627" y="3774"/>
                    <a:ext cx="68" cy="26"/>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rot="10800000" vert="eaVert"/>
                  <a:p>
                    <a:endParaRPr lang="zh-CN" altLang="en-US" dirty="0">
                      <a:latin typeface="Arial" panose="020B0604020202020204" pitchFamily="34" charset="0"/>
                      <a:ea typeface="宋体" panose="02010600030101010101" pitchFamily="2" charset="-122"/>
                    </a:endParaRPr>
                  </a:p>
                </p:txBody>
              </p:sp>
              <p:sp>
                <p:nvSpPr>
                  <p:cNvPr id="173180" name="Arc 276"/>
                  <p:cNvSpPr/>
                  <p:nvPr/>
                </p:nvSpPr>
                <p:spPr>
                  <a:xfrm rot="7800000">
                    <a:off x="3571" y="3804"/>
                    <a:ext cx="74" cy="48"/>
                  </a:xfrm>
                  <a:custGeom>
                    <a:avLst/>
                    <a:gdLst>
                      <a:gd name="txL" fmla="*/ 0 w 42055"/>
                      <a:gd name="txT" fmla="*/ 0 h 21600"/>
                      <a:gd name="txR" fmla="*/ 42055 w 42055"/>
                      <a:gd name="txB" fmla="*/ 21600 h 21600"/>
                    </a:gdLst>
                    <a:ahLst/>
                    <a:cxnLst>
                      <a:cxn ang="0">
                        <a:pos x="0" y="0"/>
                      </a:cxn>
                      <a:cxn ang="0">
                        <a:pos x="0" y="0"/>
                      </a:cxn>
                      <a:cxn ang="0">
                        <a:pos x="0" y="0"/>
                      </a:cxn>
                    </a:cxnLst>
                    <a:rect l="txL" t="txT" r="txR" b="txB"/>
                    <a:pathLst>
                      <a:path w="42055" h="21600" fill="none">
                        <a:moveTo>
                          <a:pt x="42054" y="6939"/>
                        </a:moveTo>
                        <a:cubicBezTo>
                          <a:pt x="39081" y="15704"/>
                          <a:pt x="30854" y="21599"/>
                          <a:pt x="21600" y="21600"/>
                        </a:cubicBezTo>
                        <a:cubicBezTo>
                          <a:pt x="9670" y="21600"/>
                          <a:pt x="0" y="11929"/>
                          <a:pt x="0" y="0"/>
                        </a:cubicBezTo>
                      </a:path>
                      <a:path w="42055" h="21600" stroke="0">
                        <a:moveTo>
                          <a:pt x="42054" y="6939"/>
                        </a:moveTo>
                        <a:cubicBezTo>
                          <a:pt x="39081" y="15704"/>
                          <a:pt x="30854" y="21599"/>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rot="10800000" vert="eaVert"/>
                  <a:p>
                    <a:endParaRPr lang="zh-CN" altLang="en-US" dirty="0">
                      <a:latin typeface="Arial" panose="020B0604020202020204" pitchFamily="34" charset="0"/>
                      <a:ea typeface="宋体" panose="02010600030101010101" pitchFamily="2" charset="-122"/>
                    </a:endParaRPr>
                  </a:p>
                </p:txBody>
              </p:sp>
            </p:grpSp>
            <p:sp>
              <p:nvSpPr>
                <p:cNvPr id="173172" name="Arc 277"/>
                <p:cNvSpPr/>
                <p:nvPr/>
              </p:nvSpPr>
              <p:spPr>
                <a:xfrm rot="-780000">
                  <a:off x="3181" y="3770"/>
                  <a:ext cx="37" cy="62"/>
                </a:xfrm>
                <a:custGeom>
                  <a:avLst/>
                  <a:gdLst>
                    <a:gd name="txL" fmla="*/ 0 w 21600"/>
                    <a:gd name="txT" fmla="*/ 0 h 40125"/>
                    <a:gd name="txR" fmla="*/ 21600 w 21600"/>
                    <a:gd name="txB" fmla="*/ 40125 h 40125"/>
                  </a:gdLst>
                  <a:ahLst/>
                  <a:cxnLst>
                    <a:cxn ang="0">
                      <a:pos x="0" y="0"/>
                    </a:cxn>
                    <a:cxn ang="0">
                      <a:pos x="0" y="0"/>
                    </a:cxn>
                    <a:cxn ang="0">
                      <a:pos x="0" y="0"/>
                    </a:cxn>
                  </a:cxnLst>
                  <a:rect l="txL" t="txT" r="txR" b="txB"/>
                  <a:pathLst>
                    <a:path w="21600" h="40125" fill="none">
                      <a:moveTo>
                        <a:pt x="10744" y="0"/>
                      </a:moveTo>
                      <a:cubicBezTo>
                        <a:pt x="17459" y="3850"/>
                        <a:pt x="21600" y="10998"/>
                        <a:pt x="21600" y="18738"/>
                      </a:cubicBezTo>
                      <a:cubicBezTo>
                        <a:pt x="21600" y="29498"/>
                        <a:pt x="13680" y="38617"/>
                        <a:pt x="3025" y="40124"/>
                      </a:cubicBezTo>
                    </a:path>
                    <a:path w="21600" h="40125" stroke="0">
                      <a:moveTo>
                        <a:pt x="10744" y="0"/>
                      </a:moveTo>
                      <a:cubicBezTo>
                        <a:pt x="17459" y="3850"/>
                        <a:pt x="21600" y="10998"/>
                        <a:pt x="21600" y="18738"/>
                      </a:cubicBezTo>
                      <a:cubicBezTo>
                        <a:pt x="21600" y="29498"/>
                        <a:pt x="13680" y="38617"/>
                        <a:pt x="3025" y="40124"/>
                      </a:cubicBezTo>
                      <a:lnTo>
                        <a:pt x="0" y="18738"/>
                      </a:lnTo>
                      <a:close/>
                    </a:path>
                  </a:pathLst>
                </a:custGeom>
                <a:solidFill>
                  <a:schemeClr val="bg1"/>
                </a:solidFill>
                <a:ln w="25400" cap="rnd" cmpd="sng">
                  <a:solidFill>
                    <a:schemeClr val="tx1"/>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173173" name="Arc 278"/>
                <p:cNvSpPr/>
                <p:nvPr/>
              </p:nvSpPr>
              <p:spPr>
                <a:xfrm rot="-3000000">
                  <a:off x="3179" y="3738"/>
                  <a:ext cx="67" cy="28"/>
                </a:xfrm>
                <a:custGeom>
                  <a:avLst/>
                  <a:gdLst>
                    <a:gd name="txL" fmla="*/ 0 w 43200"/>
                    <a:gd name="txT" fmla="*/ 0 h 23232"/>
                    <a:gd name="txR" fmla="*/ 43200 w 43200"/>
                    <a:gd name="txB" fmla="*/ 23232 h 23232"/>
                  </a:gdLst>
                  <a:ahLst/>
                  <a:cxnLst>
                    <a:cxn ang="0">
                      <a:pos x="0" y="0"/>
                    </a:cxn>
                    <a:cxn ang="0">
                      <a:pos x="0" y="0"/>
                    </a:cxn>
                    <a:cxn ang="0">
                      <a:pos x="0" y="0"/>
                    </a:cxn>
                  </a:cxnLst>
                  <a:rect l="txL" t="txT" r="txR" b="txB"/>
                  <a:pathLst>
                    <a:path w="43200" h="23232" fill="none">
                      <a:moveTo>
                        <a:pt x="43200" y="1632"/>
                      </a:moveTo>
                      <a:cubicBezTo>
                        <a:pt x="43200" y="13561"/>
                        <a:pt x="33529" y="23232"/>
                        <a:pt x="21600" y="23232"/>
                      </a:cubicBezTo>
                      <a:cubicBezTo>
                        <a:pt x="9670" y="23232"/>
                        <a:pt x="0" y="13561"/>
                        <a:pt x="0" y="1632"/>
                      </a:cubicBezTo>
                      <a:cubicBezTo>
                        <a:pt x="-1" y="1087"/>
                        <a:pt x="20" y="543"/>
                        <a:pt x="61" y="-1"/>
                      </a:cubicBezTo>
                    </a:path>
                    <a:path w="43200" h="23232" stroke="0">
                      <a:moveTo>
                        <a:pt x="43200" y="1632"/>
                      </a:moveTo>
                      <a:cubicBezTo>
                        <a:pt x="43200" y="13561"/>
                        <a:pt x="33529" y="23232"/>
                        <a:pt x="21600" y="23232"/>
                      </a:cubicBezTo>
                      <a:cubicBezTo>
                        <a:pt x="9670" y="23232"/>
                        <a:pt x="0" y="13561"/>
                        <a:pt x="0" y="1632"/>
                      </a:cubicBezTo>
                      <a:cubicBezTo>
                        <a:pt x="-1" y="1087"/>
                        <a:pt x="20" y="543"/>
                        <a:pt x="61" y="-1"/>
                      </a:cubicBezTo>
                      <a:lnTo>
                        <a:pt x="21600" y="1632"/>
                      </a:lnTo>
                      <a:close/>
                    </a:path>
                  </a:pathLst>
                </a:custGeom>
                <a:solidFill>
                  <a:schemeClr val="bg1"/>
                </a:solidFill>
                <a:ln w="25400" cap="rnd" cmpd="sng">
                  <a:solidFill>
                    <a:schemeClr val="tx1"/>
                  </a:solidFill>
                  <a:prstDash val="solid"/>
                  <a:round/>
                  <a:headEnd type="none" w="med" len="med"/>
                  <a:tailEnd type="none" w="med" len="med"/>
                </a:ln>
              </p:spPr>
              <p:txBody>
                <a:bodyPr rot="0" vert="eaVert"/>
                <a:p>
                  <a:endParaRPr lang="zh-CN" altLang="en-US" dirty="0">
                    <a:latin typeface="Arial" panose="020B0604020202020204" pitchFamily="34" charset="0"/>
                    <a:ea typeface="宋体" panose="02010600030101010101" pitchFamily="2" charset="-122"/>
                  </a:endParaRPr>
                </a:p>
              </p:txBody>
            </p:sp>
            <p:sp>
              <p:nvSpPr>
                <p:cNvPr id="173174" name="Arc 279"/>
                <p:cNvSpPr/>
                <p:nvPr/>
              </p:nvSpPr>
              <p:spPr>
                <a:xfrm rot="-3000000">
                  <a:off x="3223" y="3686"/>
                  <a:ext cx="74" cy="50"/>
                </a:xfrm>
                <a:custGeom>
                  <a:avLst/>
                  <a:gdLst>
                    <a:gd name="txL" fmla="*/ 0 w 41911"/>
                    <a:gd name="txT" fmla="*/ 0 h 22499"/>
                    <a:gd name="txR" fmla="*/ 41911 w 41911"/>
                    <a:gd name="txB" fmla="*/ 22499 h 22499"/>
                  </a:gdLst>
                  <a:ahLst/>
                  <a:cxnLst>
                    <a:cxn ang="0">
                      <a:pos x="0" y="0"/>
                    </a:cxn>
                    <a:cxn ang="0">
                      <a:pos x="0" y="0"/>
                    </a:cxn>
                    <a:cxn ang="0">
                      <a:pos x="0" y="0"/>
                    </a:cxn>
                  </a:cxnLst>
                  <a:rect l="txL" t="txT" r="txR" b="txB"/>
                  <a:pathLst>
                    <a:path w="41911" h="22499" fill="none">
                      <a:moveTo>
                        <a:pt x="41910" y="8249"/>
                      </a:moveTo>
                      <a:cubicBezTo>
                        <a:pt x="38815" y="16801"/>
                        <a:pt x="30694" y="22498"/>
                        <a:pt x="21600" y="22499"/>
                      </a:cubicBezTo>
                      <a:cubicBezTo>
                        <a:pt x="9670" y="22499"/>
                        <a:pt x="0" y="12828"/>
                        <a:pt x="0" y="899"/>
                      </a:cubicBezTo>
                      <a:cubicBezTo>
                        <a:pt x="-1" y="599"/>
                        <a:pt x="6" y="299"/>
                        <a:pt x="18" y="-1"/>
                      </a:cubicBezTo>
                    </a:path>
                    <a:path w="41911" h="22499" stroke="0">
                      <a:moveTo>
                        <a:pt x="41910" y="8249"/>
                      </a:moveTo>
                      <a:cubicBezTo>
                        <a:pt x="38815" y="16801"/>
                        <a:pt x="30694" y="22498"/>
                        <a:pt x="21600" y="22499"/>
                      </a:cubicBezTo>
                      <a:cubicBezTo>
                        <a:pt x="9670" y="22499"/>
                        <a:pt x="0" y="12828"/>
                        <a:pt x="0" y="899"/>
                      </a:cubicBezTo>
                      <a:cubicBezTo>
                        <a:pt x="-1" y="599"/>
                        <a:pt x="6" y="299"/>
                        <a:pt x="18" y="-1"/>
                      </a:cubicBezTo>
                      <a:lnTo>
                        <a:pt x="21600" y="899"/>
                      </a:lnTo>
                      <a:close/>
                    </a:path>
                  </a:pathLst>
                </a:custGeom>
                <a:solidFill>
                  <a:schemeClr val="bg1"/>
                </a:solidFill>
                <a:ln w="25400" cap="rnd" cmpd="sng">
                  <a:solidFill>
                    <a:schemeClr val="tx1"/>
                  </a:solidFill>
                  <a:prstDash val="solid"/>
                  <a:round/>
                  <a:headEnd type="none" w="med" len="med"/>
                  <a:tailEnd type="none" w="med" len="med"/>
                </a:ln>
              </p:spPr>
              <p:txBody>
                <a:bodyPr rot="0" vert="eaVert"/>
                <a:p>
                  <a:endParaRPr lang="zh-CN" altLang="en-US" dirty="0">
                    <a:latin typeface="Arial" panose="020B0604020202020204" pitchFamily="34" charset="0"/>
                    <a:ea typeface="宋体" panose="02010600030101010101" pitchFamily="2" charset="-122"/>
                  </a:endParaRPr>
                </a:p>
              </p:txBody>
            </p:sp>
            <p:sp>
              <p:nvSpPr>
                <p:cNvPr id="173175" name="Arc 280"/>
                <p:cNvSpPr/>
                <p:nvPr/>
              </p:nvSpPr>
              <p:spPr>
                <a:xfrm rot="10020000">
                  <a:off x="3196" y="3825"/>
                  <a:ext cx="37" cy="63"/>
                </a:xfrm>
                <a:custGeom>
                  <a:avLst/>
                  <a:gdLst>
                    <a:gd name="txL" fmla="*/ 0 w 21600"/>
                    <a:gd name="txT" fmla="*/ 0 h 42673"/>
                    <a:gd name="txR" fmla="*/ 21600 w 21600"/>
                    <a:gd name="txB" fmla="*/ 42673 h 42673"/>
                  </a:gdLst>
                  <a:ahLst/>
                  <a:cxnLst>
                    <a:cxn ang="0">
                      <a:pos x="0" y="0"/>
                    </a:cxn>
                    <a:cxn ang="0">
                      <a:pos x="0" y="0"/>
                    </a:cxn>
                    <a:cxn ang="0">
                      <a:pos x="0" y="0"/>
                    </a:cxn>
                  </a:cxnLst>
                  <a:rect l="txL" t="txT" r="txR" b="txB"/>
                  <a:pathLst>
                    <a:path w="21600" h="42673" fill="none">
                      <a:moveTo>
                        <a:pt x="16894" y="42673"/>
                      </a:moveTo>
                      <a:cubicBezTo>
                        <a:pt x="7021" y="40469"/>
                        <a:pt x="0" y="31708"/>
                        <a:pt x="0" y="21592"/>
                      </a:cubicBezTo>
                      <a:cubicBezTo>
                        <a:pt x="-1" y="9890"/>
                        <a:pt x="9318" y="316"/>
                        <a:pt x="21015" y="-1"/>
                      </a:cubicBezTo>
                    </a:path>
                    <a:path w="21600" h="42673" stroke="0">
                      <a:moveTo>
                        <a:pt x="16894" y="42673"/>
                      </a:moveTo>
                      <a:cubicBezTo>
                        <a:pt x="7021" y="40469"/>
                        <a:pt x="0" y="31708"/>
                        <a:pt x="0" y="21592"/>
                      </a:cubicBezTo>
                      <a:cubicBezTo>
                        <a:pt x="-1" y="9890"/>
                        <a:pt x="9318" y="316"/>
                        <a:pt x="21015" y="-1"/>
                      </a:cubicBezTo>
                      <a:lnTo>
                        <a:pt x="21600" y="21592"/>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176" name="Arc 281"/>
                <p:cNvSpPr/>
                <p:nvPr/>
              </p:nvSpPr>
              <p:spPr>
                <a:xfrm rot="-9360000">
                  <a:off x="3210" y="3875"/>
                  <a:ext cx="67" cy="23"/>
                </a:xfrm>
                <a:custGeom>
                  <a:avLst/>
                  <a:gdLst>
                    <a:gd name="txL" fmla="*/ 0 w 43200"/>
                    <a:gd name="txT" fmla="*/ 0 h 21600"/>
                    <a:gd name="txR" fmla="*/ 43200 w 43200"/>
                    <a:gd name="txB" fmla="*/ 21600 h 21600"/>
                  </a:gdLst>
                  <a:ahLst/>
                  <a:cxnLst>
                    <a:cxn ang="0">
                      <a:pos x="0" y="0"/>
                    </a:cxn>
                    <a:cxn ang="0">
                      <a:pos x="0" y="0"/>
                    </a:cxn>
                    <a:cxn ang="0">
                      <a:pos x="0" y="0"/>
                    </a:cxn>
                  </a:cxnLst>
                  <a:rect l="txL" t="txT" r="txR" b="txB"/>
                  <a:pathLst>
                    <a:path w="43200" h="21600" fill="none">
                      <a:moveTo>
                        <a:pt x="43200" y="0"/>
                      </a:moveTo>
                      <a:cubicBezTo>
                        <a:pt x="43200" y="11929"/>
                        <a:pt x="33529" y="21600"/>
                        <a:pt x="21600" y="21600"/>
                      </a:cubicBezTo>
                      <a:cubicBezTo>
                        <a:pt x="9670" y="21600"/>
                        <a:pt x="0" y="11929"/>
                        <a:pt x="0" y="0"/>
                      </a:cubicBezTo>
                    </a:path>
                    <a:path w="43200" h="21600" stroke="0">
                      <a:moveTo>
                        <a:pt x="43200" y="0"/>
                      </a:moveTo>
                      <a:cubicBezTo>
                        <a:pt x="43200" y="11929"/>
                        <a:pt x="33529" y="21600"/>
                        <a:pt x="21600" y="21600"/>
                      </a:cubicBezTo>
                      <a:cubicBezTo>
                        <a:pt x="9670" y="21600"/>
                        <a:pt x="0" y="11929"/>
                        <a:pt x="0" y="0"/>
                      </a:cubicBezTo>
                      <a:lnTo>
                        <a:pt x="21600" y="0"/>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sp>
              <p:nvSpPr>
                <p:cNvPr id="173177" name="Arc 282"/>
                <p:cNvSpPr/>
                <p:nvPr/>
              </p:nvSpPr>
              <p:spPr>
                <a:xfrm rot="-9360000">
                  <a:off x="3267" y="3878"/>
                  <a:ext cx="72" cy="47"/>
                </a:xfrm>
                <a:custGeom>
                  <a:avLst/>
                  <a:gdLst>
                    <a:gd name="txL" fmla="*/ 0 w 42215"/>
                    <a:gd name="txT" fmla="*/ 0 h 22082"/>
                    <a:gd name="txR" fmla="*/ 42215 w 42215"/>
                    <a:gd name="txB" fmla="*/ 22082 h 22082"/>
                  </a:gdLst>
                  <a:ahLst/>
                  <a:cxnLst>
                    <a:cxn ang="0">
                      <a:pos x="0" y="0"/>
                    </a:cxn>
                    <a:cxn ang="0">
                      <a:pos x="0" y="0"/>
                    </a:cxn>
                    <a:cxn ang="0">
                      <a:pos x="0" y="0"/>
                    </a:cxn>
                  </a:cxnLst>
                  <a:rect l="txL" t="txT" r="txR" b="txB"/>
                  <a:pathLst>
                    <a:path w="42215" h="22082" fill="none">
                      <a:moveTo>
                        <a:pt x="42209" y="0"/>
                      </a:moveTo>
                      <a:cubicBezTo>
                        <a:pt x="42213" y="160"/>
                        <a:pt x="42215" y="321"/>
                        <a:pt x="42215" y="482"/>
                      </a:cubicBezTo>
                      <a:cubicBezTo>
                        <a:pt x="42215" y="12411"/>
                        <a:pt x="32544" y="22082"/>
                        <a:pt x="20615" y="22082"/>
                      </a:cubicBezTo>
                      <a:cubicBezTo>
                        <a:pt x="11169" y="22082"/>
                        <a:pt x="2819" y="15944"/>
                        <a:pt x="-1" y="6930"/>
                      </a:cubicBezTo>
                    </a:path>
                    <a:path w="42215" h="22082" stroke="0">
                      <a:moveTo>
                        <a:pt x="42209" y="0"/>
                      </a:moveTo>
                      <a:cubicBezTo>
                        <a:pt x="42213" y="160"/>
                        <a:pt x="42215" y="321"/>
                        <a:pt x="42215" y="482"/>
                      </a:cubicBezTo>
                      <a:cubicBezTo>
                        <a:pt x="42215" y="12411"/>
                        <a:pt x="32544" y="22082"/>
                        <a:pt x="20615" y="22082"/>
                      </a:cubicBezTo>
                      <a:cubicBezTo>
                        <a:pt x="11169" y="22082"/>
                        <a:pt x="2819" y="15944"/>
                        <a:pt x="-1" y="6930"/>
                      </a:cubicBezTo>
                      <a:lnTo>
                        <a:pt x="20615" y="482"/>
                      </a:lnTo>
                      <a:close/>
                    </a:path>
                  </a:pathLst>
                </a:custGeom>
                <a:solidFill>
                  <a:schemeClr val="bg1"/>
                </a:solidFill>
                <a:ln w="25400" cap="rnd" cmpd="sng">
                  <a:solidFill>
                    <a:schemeClr val="tx1"/>
                  </a:solidFill>
                  <a:prstDash val="solid"/>
                  <a:round/>
                  <a:headEnd type="none" w="med" len="med"/>
                  <a:tailEnd type="none" w="med" len="med"/>
                </a:ln>
              </p:spPr>
              <p:txBody>
                <a:bodyPr rot="10800000"/>
                <a:p>
                  <a:endParaRPr lang="zh-CN" altLang="en-US" dirty="0">
                    <a:latin typeface="Arial" panose="020B0604020202020204" pitchFamily="34" charset="0"/>
                    <a:ea typeface="宋体" panose="02010600030101010101" pitchFamily="2" charset="-122"/>
                  </a:endParaRPr>
                </a:p>
              </p:txBody>
            </p:sp>
          </p:grpSp>
        </p:grpSp>
      </p:grpSp>
      <p:sp>
        <p:nvSpPr>
          <p:cNvPr id="1497371" name="Arc 283"/>
          <p:cNvSpPr/>
          <p:nvPr/>
        </p:nvSpPr>
        <p:spPr>
          <a:xfrm>
            <a:off x="6619875" y="3014663"/>
            <a:ext cx="2400300" cy="1868487"/>
          </a:xfrm>
          <a:custGeom>
            <a:avLst/>
            <a:gdLst>
              <a:gd name="txL" fmla="*/ 0 w 28325"/>
              <a:gd name="txT" fmla="*/ 0 h 41470"/>
              <a:gd name="txR" fmla="*/ 28325 w 28325"/>
              <a:gd name="txB" fmla="*/ 41470 h 41470"/>
            </a:gdLst>
            <a:ahLst/>
            <a:cxnLst>
              <a:cxn ang="0">
                <a:pos x="0" y="98237368"/>
              </a:cxn>
              <a:cxn ang="0">
                <a:pos x="2147483647" y="2147483647"/>
              </a:cxn>
              <a:cxn ang="0">
                <a:pos x="2147483647" y="1975703076"/>
              </a:cxn>
            </a:cxnLst>
            <a:rect l="txL" t="txT" r="txR" b="txB"/>
            <a:pathLst>
              <a:path w="28325" h="41470" fill="none">
                <a:moveTo>
                  <a:pt x="-1" y="1073"/>
                </a:moveTo>
                <a:cubicBezTo>
                  <a:pt x="2170" y="362"/>
                  <a:pt x="4440" y="-1"/>
                  <a:pt x="6725" y="0"/>
                </a:cubicBezTo>
                <a:cubicBezTo>
                  <a:pt x="18654" y="0"/>
                  <a:pt x="28325" y="9670"/>
                  <a:pt x="28325" y="21600"/>
                </a:cubicBezTo>
                <a:cubicBezTo>
                  <a:pt x="28325" y="30255"/>
                  <a:pt x="23158" y="38075"/>
                  <a:pt x="15195" y="41469"/>
                </a:cubicBezTo>
              </a:path>
              <a:path w="28325" h="41470" stroke="0">
                <a:moveTo>
                  <a:pt x="-1" y="1073"/>
                </a:moveTo>
                <a:cubicBezTo>
                  <a:pt x="2170" y="362"/>
                  <a:pt x="4440" y="-1"/>
                  <a:pt x="6725" y="0"/>
                </a:cubicBezTo>
                <a:cubicBezTo>
                  <a:pt x="18654" y="0"/>
                  <a:pt x="28325" y="9670"/>
                  <a:pt x="28325" y="21600"/>
                </a:cubicBezTo>
                <a:cubicBezTo>
                  <a:pt x="28325" y="30255"/>
                  <a:pt x="23158" y="38075"/>
                  <a:pt x="15195" y="41469"/>
                </a:cubicBezTo>
                <a:lnTo>
                  <a:pt x="6725" y="21600"/>
                </a:lnTo>
                <a:close/>
              </a:path>
            </a:pathLst>
          </a:custGeom>
          <a:noFill/>
          <a:ln w="50800" cap="rnd" cmpd="sng">
            <a:solidFill>
              <a:srgbClr val="A5002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497372" name="Line 284"/>
          <p:cNvSpPr/>
          <p:nvPr/>
        </p:nvSpPr>
        <p:spPr>
          <a:xfrm flipV="1">
            <a:off x="5861050" y="4867275"/>
            <a:ext cx="2063750" cy="554038"/>
          </a:xfrm>
          <a:prstGeom prst="line">
            <a:avLst/>
          </a:prstGeom>
          <a:ln w="50800" cap="flat" cmpd="sng">
            <a:solidFill>
              <a:srgbClr val="A50021"/>
            </a:solidFill>
            <a:prstDash val="solid"/>
            <a:headEnd type="none" w="sm" len="sm"/>
            <a:tailEnd type="none" w="sm" len="sm"/>
          </a:ln>
        </p:spPr>
      </p:sp>
      <p:sp>
        <p:nvSpPr>
          <p:cNvPr id="1497373" name="Arc 285"/>
          <p:cNvSpPr/>
          <p:nvPr/>
        </p:nvSpPr>
        <p:spPr>
          <a:xfrm>
            <a:off x="3963988" y="3325813"/>
            <a:ext cx="1901825" cy="2106612"/>
          </a:xfrm>
          <a:custGeom>
            <a:avLst/>
            <a:gdLst>
              <a:gd name="txL" fmla="*/ 0 w 22433"/>
              <a:gd name="txT" fmla="*/ 0 h 42364"/>
              <a:gd name="txR" fmla="*/ 22433 w 22433"/>
              <a:gd name="txB" fmla="*/ 42364 h 42364"/>
            </a:gdLst>
            <a:ahLst/>
            <a:cxnLst>
              <a:cxn ang="0">
                <a:pos x="2147483647" y="2147483647"/>
              </a:cxn>
              <a:cxn ang="0">
                <a:pos x="2147483647" y="0"/>
              </a:cxn>
              <a:cxn ang="0">
                <a:pos x="2147483647" y="2147483647"/>
              </a:cxn>
            </a:cxnLst>
            <a:rect l="txL" t="txT" r="txR" b="txB"/>
            <a:pathLst>
              <a:path w="22433" h="42364" fill="none">
                <a:moveTo>
                  <a:pt x="22432" y="42347"/>
                </a:moveTo>
                <a:cubicBezTo>
                  <a:pt x="22155" y="42358"/>
                  <a:pt x="21877" y="42363"/>
                  <a:pt x="21600" y="42364"/>
                </a:cubicBezTo>
                <a:cubicBezTo>
                  <a:pt x="9670" y="42364"/>
                  <a:pt x="0" y="32693"/>
                  <a:pt x="0" y="20764"/>
                </a:cubicBezTo>
                <a:cubicBezTo>
                  <a:pt x="-1" y="11127"/>
                  <a:pt x="6383" y="2656"/>
                  <a:pt x="15647" y="0"/>
                </a:cubicBezTo>
              </a:path>
              <a:path w="22433" h="42364" stroke="0">
                <a:moveTo>
                  <a:pt x="22432" y="42347"/>
                </a:moveTo>
                <a:cubicBezTo>
                  <a:pt x="22155" y="42358"/>
                  <a:pt x="21877" y="42363"/>
                  <a:pt x="21600" y="42364"/>
                </a:cubicBezTo>
                <a:cubicBezTo>
                  <a:pt x="9670" y="42364"/>
                  <a:pt x="0" y="32693"/>
                  <a:pt x="0" y="20764"/>
                </a:cubicBezTo>
                <a:cubicBezTo>
                  <a:pt x="-1" y="11127"/>
                  <a:pt x="6383" y="2656"/>
                  <a:pt x="15647" y="0"/>
                </a:cubicBezTo>
                <a:lnTo>
                  <a:pt x="21600" y="20764"/>
                </a:lnTo>
                <a:close/>
              </a:path>
            </a:pathLst>
          </a:custGeom>
          <a:noFill/>
          <a:ln w="50800" cap="rnd" cmpd="sng">
            <a:solidFill>
              <a:srgbClr val="A5002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497374" name="Line 286"/>
          <p:cNvSpPr/>
          <p:nvPr/>
        </p:nvSpPr>
        <p:spPr>
          <a:xfrm flipV="1">
            <a:off x="5221288" y="2947988"/>
            <a:ext cx="1568450" cy="401637"/>
          </a:xfrm>
          <a:prstGeom prst="line">
            <a:avLst/>
          </a:prstGeom>
          <a:ln w="50800" cap="flat" cmpd="sng">
            <a:solidFill>
              <a:srgbClr val="A50021"/>
            </a:solidFill>
            <a:prstDash val="solid"/>
            <a:headEnd type="none" w="sm" len="sm"/>
            <a:tailEnd type="none" w="sm" len="sm"/>
          </a:ln>
        </p:spPr>
      </p:sp>
      <p:sp>
        <p:nvSpPr>
          <p:cNvPr id="1497375" name="Rectangle 287"/>
          <p:cNvSpPr/>
          <p:nvPr/>
        </p:nvSpPr>
        <p:spPr>
          <a:xfrm>
            <a:off x="5486400" y="3448050"/>
            <a:ext cx="1579563" cy="971550"/>
          </a:xfrm>
          <a:prstGeom prst="rect">
            <a:avLst/>
          </a:prstGeom>
          <a:noFill/>
          <a:ln w="9525">
            <a:noFill/>
          </a:ln>
        </p:spPr>
        <p:txBody>
          <a:bodyPr wrap="none" lIns="92075" tIns="46038" rIns="92075" bIns="46038">
            <a:spAutoFit/>
          </a:bodyPr>
          <a:p>
            <a:pPr algn="ctr" eaLnBrk="0" hangingPunct="0">
              <a:lnSpc>
                <a:spcPct val="80000"/>
              </a:lnSpc>
            </a:pPr>
            <a:r>
              <a:rPr lang="en-US" altLang="zh-CN" sz="3600">
                <a:solidFill>
                  <a:srgbClr val="A50021"/>
                </a:solidFill>
                <a:latin typeface="Comic Sans MS" panose="030F0702030302020204" pitchFamily="66" charset="0"/>
                <a:ea typeface="宋体" panose="02010600030101010101" pitchFamily="2" charset="-122"/>
              </a:rPr>
              <a:t>BP #1</a:t>
            </a:r>
            <a:endParaRPr lang="en-US" altLang="zh-CN" sz="3600">
              <a:solidFill>
                <a:srgbClr val="A50021"/>
              </a:solidFill>
              <a:latin typeface="Comic Sans MS" panose="030F0702030302020204" pitchFamily="66" charset="0"/>
              <a:ea typeface="宋体" panose="02010600030101010101" pitchFamily="2" charset="-122"/>
            </a:endParaRPr>
          </a:p>
          <a:p>
            <a:pPr algn="ctr" eaLnBrk="0" hangingPunct="0">
              <a:lnSpc>
                <a:spcPct val="80000"/>
              </a:lnSpc>
            </a:pPr>
            <a:r>
              <a:rPr lang="en-US" altLang="zh-CN" sz="3600">
                <a:solidFill>
                  <a:srgbClr val="A50021"/>
                </a:solidFill>
                <a:latin typeface="Comic Sans MS" panose="030F0702030302020204" pitchFamily="66" charset="0"/>
                <a:ea typeface="宋体" panose="02010600030101010101" pitchFamily="2" charset="-122"/>
              </a:rPr>
              <a:t>Loop</a:t>
            </a:r>
            <a:endParaRPr lang="en-US" altLang="zh-CN" sz="3600">
              <a:solidFill>
                <a:srgbClr val="A50021"/>
              </a:solidFill>
              <a:latin typeface="Comic Sans MS" panose="030F0702030302020204" pitchFamily="66" charset="0"/>
              <a:ea typeface="宋体" panose="02010600030101010101" pitchFamily="2" charset="-122"/>
            </a:endParaRPr>
          </a:p>
        </p:txBody>
      </p:sp>
      <p:sp>
        <p:nvSpPr>
          <p:cNvPr id="1497376" name="Arc 288"/>
          <p:cNvSpPr/>
          <p:nvPr/>
        </p:nvSpPr>
        <p:spPr>
          <a:xfrm>
            <a:off x="2020888" y="3554413"/>
            <a:ext cx="1863725" cy="1679575"/>
          </a:xfrm>
          <a:custGeom>
            <a:avLst/>
            <a:gdLst>
              <a:gd name="txL" fmla="*/ 0 w 21600"/>
              <a:gd name="txT" fmla="*/ 0 h 42102"/>
              <a:gd name="txR" fmla="*/ 21600 w 21600"/>
              <a:gd name="txB" fmla="*/ 42102 h 42102"/>
            </a:gdLst>
            <a:ahLst/>
            <a:cxnLst>
              <a:cxn ang="0">
                <a:pos x="2147483647" y="0"/>
              </a:cxn>
              <a:cxn ang="0">
                <a:pos x="2147483647" y="2147483647"/>
              </a:cxn>
              <a:cxn ang="0">
                <a:pos x="0" y="1333242326"/>
              </a:cxn>
            </a:cxnLst>
            <a:rect l="txL" t="txT" r="txR" b="txB"/>
            <a:pathLst>
              <a:path w="21600" h="42102" fill="none">
                <a:moveTo>
                  <a:pt x="5055" y="0"/>
                </a:moveTo>
                <a:cubicBezTo>
                  <a:pt x="14760" y="2336"/>
                  <a:pt x="21600" y="11018"/>
                  <a:pt x="21600" y="21000"/>
                </a:cubicBezTo>
                <a:cubicBezTo>
                  <a:pt x="21600" y="31151"/>
                  <a:pt x="14530" y="39933"/>
                  <a:pt x="4612" y="42101"/>
                </a:cubicBezTo>
              </a:path>
              <a:path w="21600" h="42102" stroke="0">
                <a:moveTo>
                  <a:pt x="5055" y="0"/>
                </a:moveTo>
                <a:cubicBezTo>
                  <a:pt x="14760" y="2336"/>
                  <a:pt x="21600" y="11018"/>
                  <a:pt x="21600" y="21000"/>
                </a:cubicBezTo>
                <a:cubicBezTo>
                  <a:pt x="21600" y="31151"/>
                  <a:pt x="14530" y="39933"/>
                  <a:pt x="4612" y="42101"/>
                </a:cubicBezTo>
                <a:lnTo>
                  <a:pt x="0" y="21000"/>
                </a:lnTo>
                <a:close/>
              </a:path>
            </a:pathLst>
          </a:custGeom>
          <a:noFill/>
          <a:ln w="50800" cap="rnd" cmpd="sng">
            <a:solidFill>
              <a:srgbClr val="A5002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497377" name="Arc 289"/>
          <p:cNvSpPr/>
          <p:nvPr/>
        </p:nvSpPr>
        <p:spPr>
          <a:xfrm>
            <a:off x="1506538" y="3460750"/>
            <a:ext cx="828675" cy="1800225"/>
          </a:xfrm>
          <a:custGeom>
            <a:avLst/>
            <a:gdLst>
              <a:gd name="txL" fmla="*/ 0 w 26633"/>
              <a:gd name="txT" fmla="*/ 0 h 43200"/>
              <a:gd name="txR" fmla="*/ 26633 w 26633"/>
              <a:gd name="txB" fmla="*/ 43200 h 43200"/>
            </a:gdLst>
            <a:ahLst/>
            <a:cxnLst>
              <a:cxn ang="0">
                <a:pos x="802254740" y="2147483647"/>
              </a:cxn>
              <a:cxn ang="0">
                <a:pos x="773578542" y="28149393"/>
              </a:cxn>
              <a:cxn ang="0">
                <a:pos x="650647553" y="1563086129"/>
              </a:cxn>
            </a:cxnLst>
            <a:rect l="txL" t="txT" r="txR" b="txB"/>
            <a:pathLst>
              <a:path w="26633" h="43200" fill="none">
                <a:moveTo>
                  <a:pt x="26633" y="42605"/>
                </a:moveTo>
                <a:cubicBezTo>
                  <a:pt x="24984" y="43000"/>
                  <a:pt x="23295" y="43199"/>
                  <a:pt x="21600" y="43200"/>
                </a:cubicBezTo>
                <a:cubicBezTo>
                  <a:pt x="9670" y="43200"/>
                  <a:pt x="0" y="33529"/>
                  <a:pt x="0" y="21600"/>
                </a:cubicBezTo>
                <a:cubicBezTo>
                  <a:pt x="0" y="9670"/>
                  <a:pt x="9670" y="0"/>
                  <a:pt x="21600" y="0"/>
                </a:cubicBezTo>
                <a:cubicBezTo>
                  <a:pt x="22969" y="-1"/>
                  <a:pt x="24336" y="130"/>
                  <a:pt x="25680" y="389"/>
                </a:cubicBezTo>
              </a:path>
              <a:path w="26633" h="43200" stroke="0">
                <a:moveTo>
                  <a:pt x="26633" y="42605"/>
                </a:moveTo>
                <a:cubicBezTo>
                  <a:pt x="24984" y="43000"/>
                  <a:pt x="23295" y="43199"/>
                  <a:pt x="21600" y="43200"/>
                </a:cubicBezTo>
                <a:cubicBezTo>
                  <a:pt x="9670" y="43200"/>
                  <a:pt x="0" y="33529"/>
                  <a:pt x="0" y="21600"/>
                </a:cubicBezTo>
                <a:cubicBezTo>
                  <a:pt x="0" y="9670"/>
                  <a:pt x="9670" y="0"/>
                  <a:pt x="21600" y="0"/>
                </a:cubicBezTo>
                <a:cubicBezTo>
                  <a:pt x="22969" y="-1"/>
                  <a:pt x="24336" y="130"/>
                  <a:pt x="25680" y="389"/>
                </a:cubicBezTo>
                <a:lnTo>
                  <a:pt x="21600" y="21600"/>
                </a:lnTo>
                <a:close/>
              </a:path>
            </a:pathLst>
          </a:custGeom>
          <a:noFill/>
          <a:ln w="50800" cap="rnd" cmpd="sng">
            <a:solidFill>
              <a:srgbClr val="A5002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497378" name="Rectangle 290"/>
          <p:cNvSpPr/>
          <p:nvPr/>
        </p:nvSpPr>
        <p:spPr>
          <a:xfrm>
            <a:off x="1735138" y="4221163"/>
            <a:ext cx="1579562" cy="971550"/>
          </a:xfrm>
          <a:prstGeom prst="rect">
            <a:avLst/>
          </a:prstGeom>
          <a:noFill/>
          <a:ln w="9525">
            <a:noFill/>
          </a:ln>
        </p:spPr>
        <p:txBody>
          <a:bodyPr wrap="none" lIns="92075" tIns="46038" rIns="92075" bIns="46038">
            <a:spAutoFit/>
          </a:bodyPr>
          <a:p>
            <a:pPr algn="ctr" eaLnBrk="0" hangingPunct="0">
              <a:lnSpc>
                <a:spcPct val="80000"/>
              </a:lnSpc>
            </a:pPr>
            <a:r>
              <a:rPr lang="en-US" altLang="zh-CN" sz="3600">
                <a:solidFill>
                  <a:srgbClr val="A50021"/>
                </a:solidFill>
                <a:latin typeface="Comic Sans MS" panose="030F0702030302020204" pitchFamily="66" charset="0"/>
                <a:ea typeface="宋体" panose="02010600030101010101" pitchFamily="2" charset="-122"/>
              </a:rPr>
              <a:t>BP #2</a:t>
            </a:r>
            <a:endParaRPr lang="en-US" altLang="zh-CN" sz="3600">
              <a:solidFill>
                <a:srgbClr val="A50021"/>
              </a:solidFill>
              <a:latin typeface="Comic Sans MS" panose="030F0702030302020204" pitchFamily="66" charset="0"/>
              <a:ea typeface="宋体" panose="02010600030101010101" pitchFamily="2" charset="-122"/>
            </a:endParaRPr>
          </a:p>
          <a:p>
            <a:pPr algn="ctr" eaLnBrk="0" hangingPunct="0">
              <a:lnSpc>
                <a:spcPct val="80000"/>
              </a:lnSpc>
            </a:pPr>
            <a:r>
              <a:rPr lang="en-US" altLang="zh-CN" sz="3600">
                <a:solidFill>
                  <a:srgbClr val="A50021"/>
                </a:solidFill>
                <a:latin typeface="Comic Sans MS" panose="030F0702030302020204" pitchFamily="66" charset="0"/>
                <a:ea typeface="宋体" panose="02010600030101010101" pitchFamily="2" charset="-122"/>
              </a:rPr>
              <a:t>Loop</a:t>
            </a:r>
            <a:endParaRPr lang="en-US" altLang="zh-CN" sz="3600">
              <a:solidFill>
                <a:srgbClr val="A50021"/>
              </a:solidFill>
              <a:latin typeface="Comic Sans MS" panose="030F0702030302020204" pitchFamily="66" charset="0"/>
              <a:ea typeface="宋体" panose="02010600030101010101" pitchFamily="2" charset="-122"/>
            </a:endParaRPr>
          </a:p>
        </p:txBody>
      </p:sp>
      <p:sp>
        <p:nvSpPr>
          <p:cNvPr id="1497379" name="Arc 291"/>
          <p:cNvSpPr/>
          <p:nvPr/>
        </p:nvSpPr>
        <p:spPr>
          <a:xfrm>
            <a:off x="857250" y="1003300"/>
            <a:ext cx="4608513" cy="1576388"/>
          </a:xfrm>
          <a:custGeom>
            <a:avLst/>
            <a:gdLst>
              <a:gd name="txL" fmla="*/ 0 w 30877"/>
              <a:gd name="txT" fmla="*/ 0 h 42610"/>
              <a:gd name="txR" fmla="*/ 30877 w 30877"/>
              <a:gd name="txB" fmla="*/ 42610 h 42610"/>
            </a:gdLst>
            <a:ahLst/>
            <a:cxnLst>
              <a:cxn ang="0">
                <a:pos x="0" y="106030570"/>
              </a:cxn>
              <a:cxn ang="0">
                <a:pos x="2147483647" y="2147483647"/>
              </a:cxn>
              <a:cxn ang="0">
                <a:pos x="2147483647" y="1093725636"/>
              </a:cxn>
            </a:cxnLst>
            <a:rect l="txL" t="txT" r="txR" b="txB"/>
            <a:pathLst>
              <a:path w="30877" h="42610" fill="none">
                <a:moveTo>
                  <a:pt x="-1" y="2093"/>
                </a:moveTo>
                <a:cubicBezTo>
                  <a:pt x="2898" y="715"/>
                  <a:pt x="6067" y="-1"/>
                  <a:pt x="9277" y="0"/>
                </a:cubicBezTo>
                <a:cubicBezTo>
                  <a:pt x="21206" y="0"/>
                  <a:pt x="30877" y="9670"/>
                  <a:pt x="30877" y="21600"/>
                </a:cubicBezTo>
                <a:cubicBezTo>
                  <a:pt x="30877" y="31597"/>
                  <a:pt x="24016" y="40288"/>
                  <a:pt x="14291" y="42609"/>
                </a:cubicBezTo>
              </a:path>
              <a:path w="30877" h="42610" stroke="0">
                <a:moveTo>
                  <a:pt x="-1" y="2093"/>
                </a:moveTo>
                <a:cubicBezTo>
                  <a:pt x="2898" y="715"/>
                  <a:pt x="6067" y="-1"/>
                  <a:pt x="9277" y="0"/>
                </a:cubicBezTo>
                <a:cubicBezTo>
                  <a:pt x="21206" y="0"/>
                  <a:pt x="30877" y="9670"/>
                  <a:pt x="30877" y="21600"/>
                </a:cubicBezTo>
                <a:cubicBezTo>
                  <a:pt x="30877" y="31597"/>
                  <a:pt x="24016" y="40288"/>
                  <a:pt x="14291" y="42609"/>
                </a:cubicBezTo>
                <a:lnTo>
                  <a:pt x="9277" y="21600"/>
                </a:lnTo>
                <a:close/>
              </a:path>
            </a:pathLst>
          </a:custGeom>
          <a:noFill/>
          <a:ln w="50800" cap="rnd" cmpd="sng">
            <a:solidFill>
              <a:srgbClr val="A5002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497380" name="Arc 292"/>
          <p:cNvSpPr/>
          <p:nvPr/>
        </p:nvSpPr>
        <p:spPr>
          <a:xfrm rot="3000000">
            <a:off x="1516063" y="2125663"/>
            <a:ext cx="1360487" cy="2525712"/>
          </a:xfrm>
          <a:custGeom>
            <a:avLst/>
            <a:gdLst>
              <a:gd name="txL" fmla="*/ 0 w 21600"/>
              <a:gd name="txT" fmla="*/ 0 h 35037"/>
              <a:gd name="txR" fmla="*/ 21600 w 21600"/>
              <a:gd name="txB" fmla="*/ 35037 h 35037"/>
            </a:gdLst>
            <a:ahLst/>
            <a:cxnLst>
              <a:cxn ang="0">
                <a:pos x="2147483647" y="2147483647"/>
              </a:cxn>
              <a:cxn ang="0">
                <a:pos x="1724386172" y="0"/>
              </a:cxn>
              <a:cxn ang="0">
                <a:pos x="2147483647" y="2147483647"/>
              </a:cxn>
            </a:cxnLst>
            <a:rect l="txL" t="txT" r="txR" b="txB"/>
            <a:pathLst>
              <a:path w="21600" h="35037" fill="none">
                <a:moveTo>
                  <a:pt x="11723" y="35036"/>
                </a:moveTo>
                <a:cubicBezTo>
                  <a:pt x="4525" y="31335"/>
                  <a:pt x="0" y="23920"/>
                  <a:pt x="0" y="15827"/>
                </a:cubicBezTo>
                <a:cubicBezTo>
                  <a:pt x="-1" y="9821"/>
                  <a:pt x="2500" y="4086"/>
                  <a:pt x="6900" y="-1"/>
                </a:cubicBezTo>
              </a:path>
              <a:path w="21600" h="35037" stroke="0">
                <a:moveTo>
                  <a:pt x="11723" y="35036"/>
                </a:moveTo>
                <a:cubicBezTo>
                  <a:pt x="4525" y="31335"/>
                  <a:pt x="0" y="23920"/>
                  <a:pt x="0" y="15827"/>
                </a:cubicBezTo>
                <a:cubicBezTo>
                  <a:pt x="-1" y="9821"/>
                  <a:pt x="2500" y="4086"/>
                  <a:pt x="6900" y="-1"/>
                </a:cubicBezTo>
                <a:lnTo>
                  <a:pt x="21600" y="15827"/>
                </a:lnTo>
                <a:close/>
              </a:path>
            </a:pathLst>
          </a:custGeom>
          <a:noFill/>
          <a:ln w="50800" cap="rnd" cmpd="sng">
            <a:solidFill>
              <a:srgbClr val="A50021"/>
            </a:solidFill>
            <a:prstDash val="solid"/>
            <a:round/>
            <a:headEnd type="none" w="sm" len="sm"/>
            <a:tailEnd type="none" w="sm" len="sm"/>
          </a:ln>
        </p:spPr>
        <p:txBody>
          <a:bodyPr rot="10800000" vert="eaVert"/>
          <a:p>
            <a:endParaRPr lang="zh-CN" altLang="en-US" dirty="0">
              <a:latin typeface="Arial" panose="020B0604020202020204" pitchFamily="34" charset="0"/>
              <a:ea typeface="宋体" panose="02010600030101010101" pitchFamily="2" charset="-122"/>
            </a:endParaRPr>
          </a:p>
        </p:txBody>
      </p:sp>
      <p:sp>
        <p:nvSpPr>
          <p:cNvPr id="1497381" name="Arc 293"/>
          <p:cNvSpPr/>
          <p:nvPr/>
        </p:nvSpPr>
        <p:spPr>
          <a:xfrm>
            <a:off x="481013" y="977900"/>
            <a:ext cx="822325" cy="3835400"/>
          </a:xfrm>
          <a:custGeom>
            <a:avLst/>
            <a:gdLst>
              <a:gd name="txL" fmla="*/ 0 w 37788"/>
              <a:gd name="txT" fmla="*/ 0 h 43109"/>
              <a:gd name="txR" fmla="*/ 37788 w 37788"/>
              <a:gd name="txB" fmla="*/ 43109 h 43109"/>
            </a:gdLst>
            <a:ahLst/>
            <a:cxnLst>
              <a:cxn ang="0">
                <a:pos x="389423607" y="2147483647"/>
              </a:cxn>
              <a:cxn ang="0">
                <a:pos x="202234677" y="0"/>
              </a:cxn>
              <a:cxn ang="0">
                <a:pos x="222598420" y="2147483647"/>
              </a:cxn>
            </a:cxnLst>
            <a:rect l="txL" t="txT" r="txR" b="txB"/>
            <a:pathLst>
              <a:path w="37788" h="43109" fill="none">
                <a:moveTo>
                  <a:pt x="37787" y="35809"/>
                </a:moveTo>
                <a:cubicBezTo>
                  <a:pt x="33687" y="40450"/>
                  <a:pt x="27792" y="43108"/>
                  <a:pt x="21600" y="43109"/>
                </a:cubicBezTo>
                <a:cubicBezTo>
                  <a:pt x="9670" y="43109"/>
                  <a:pt x="0" y="33438"/>
                  <a:pt x="0" y="21509"/>
                </a:cubicBezTo>
                <a:cubicBezTo>
                  <a:pt x="-1" y="10345"/>
                  <a:pt x="8507" y="1020"/>
                  <a:pt x="19623" y="-1"/>
                </a:cubicBezTo>
              </a:path>
              <a:path w="37788" h="43109" stroke="0">
                <a:moveTo>
                  <a:pt x="37787" y="35809"/>
                </a:moveTo>
                <a:cubicBezTo>
                  <a:pt x="33687" y="40450"/>
                  <a:pt x="27792" y="43108"/>
                  <a:pt x="21600" y="43109"/>
                </a:cubicBezTo>
                <a:cubicBezTo>
                  <a:pt x="9670" y="43109"/>
                  <a:pt x="0" y="33438"/>
                  <a:pt x="0" y="21509"/>
                </a:cubicBezTo>
                <a:cubicBezTo>
                  <a:pt x="-1" y="10345"/>
                  <a:pt x="8507" y="1020"/>
                  <a:pt x="19623" y="-1"/>
                </a:cubicBezTo>
                <a:lnTo>
                  <a:pt x="21600" y="21509"/>
                </a:lnTo>
                <a:close/>
              </a:path>
            </a:pathLst>
          </a:custGeom>
          <a:noFill/>
          <a:ln w="50800" cap="rnd" cmpd="sng">
            <a:solidFill>
              <a:srgbClr val="A50021"/>
            </a:solidFill>
            <a:prstDash val="solid"/>
            <a:round/>
            <a:headEnd type="none" w="sm" len="sm"/>
            <a:tailEnd type="none" w="sm" len="sm"/>
          </a:ln>
        </p:spPr>
        <p:txBody>
          <a:bodyPr/>
          <a:p>
            <a:endParaRPr lang="zh-CN" altLang="en-US" dirty="0">
              <a:latin typeface="Arial" panose="020B0604020202020204" pitchFamily="34" charset="0"/>
              <a:ea typeface="宋体" panose="02010600030101010101" pitchFamily="2" charset="-122"/>
            </a:endParaRPr>
          </a:p>
        </p:txBody>
      </p:sp>
      <p:sp>
        <p:nvSpPr>
          <p:cNvPr id="1497382" name="Rectangle 294"/>
          <p:cNvSpPr/>
          <p:nvPr/>
        </p:nvSpPr>
        <p:spPr>
          <a:xfrm>
            <a:off x="3236913" y="1517650"/>
            <a:ext cx="1579562" cy="969963"/>
          </a:xfrm>
          <a:prstGeom prst="rect">
            <a:avLst/>
          </a:prstGeom>
          <a:noFill/>
          <a:ln w="9525">
            <a:noFill/>
          </a:ln>
        </p:spPr>
        <p:txBody>
          <a:bodyPr wrap="none" lIns="92075" tIns="46038" rIns="92075" bIns="46038">
            <a:spAutoFit/>
          </a:bodyPr>
          <a:p>
            <a:pPr algn="ctr" eaLnBrk="0" hangingPunct="0">
              <a:lnSpc>
                <a:spcPct val="80000"/>
              </a:lnSpc>
            </a:pPr>
            <a:r>
              <a:rPr lang="en-US" altLang="zh-CN" sz="3600">
                <a:solidFill>
                  <a:srgbClr val="A50021"/>
                </a:solidFill>
                <a:latin typeface="Comic Sans MS" panose="030F0702030302020204" pitchFamily="66" charset="0"/>
                <a:ea typeface="宋体" panose="02010600030101010101" pitchFamily="2" charset="-122"/>
              </a:rPr>
              <a:t>BP #3</a:t>
            </a:r>
            <a:endParaRPr lang="en-US" altLang="zh-CN" sz="3600">
              <a:solidFill>
                <a:srgbClr val="A50021"/>
              </a:solidFill>
              <a:latin typeface="Comic Sans MS" panose="030F0702030302020204" pitchFamily="66" charset="0"/>
              <a:ea typeface="宋体" panose="02010600030101010101" pitchFamily="2" charset="-122"/>
            </a:endParaRPr>
          </a:p>
          <a:p>
            <a:pPr algn="ctr" eaLnBrk="0" hangingPunct="0">
              <a:lnSpc>
                <a:spcPct val="80000"/>
              </a:lnSpc>
            </a:pPr>
            <a:r>
              <a:rPr lang="en-US" altLang="zh-CN" sz="3600">
                <a:solidFill>
                  <a:srgbClr val="A50021"/>
                </a:solidFill>
                <a:latin typeface="Comic Sans MS" panose="030F0702030302020204" pitchFamily="66" charset="0"/>
                <a:ea typeface="宋体" panose="02010600030101010101" pitchFamily="2" charset="-122"/>
              </a:rPr>
              <a:t>Loop</a:t>
            </a:r>
            <a:endParaRPr lang="en-US" altLang="zh-CN" sz="3600">
              <a:solidFill>
                <a:srgbClr val="A50021"/>
              </a:solidFill>
              <a:latin typeface="Comic Sans MS" panose="030F0702030302020204" pitchFamily="66" charset="0"/>
              <a:ea typeface="宋体" panose="02010600030101010101" pitchFamily="2" charset="-122"/>
            </a:endParaRPr>
          </a:p>
        </p:txBody>
      </p:sp>
      <p:sp>
        <p:nvSpPr>
          <p:cNvPr id="1497383" name="Rectangle 295"/>
          <p:cNvSpPr>
            <a:spLocks noChangeArrowheads="1"/>
          </p:cNvSpPr>
          <p:nvPr/>
        </p:nvSpPr>
        <p:spPr bwMode="auto">
          <a:xfrm>
            <a:off x="0" y="0"/>
            <a:ext cx="9904413" cy="579438"/>
          </a:xfrm>
          <a:prstGeom prst="rect">
            <a:avLst/>
          </a:prstGeom>
          <a:noFill/>
          <a:ln w="9525">
            <a:noFill/>
            <a:miter lim="800000"/>
          </a:ln>
          <a:effectLst/>
        </p:spPr>
        <p:txBody>
          <a:bodyPr lIns="92075" tIns="46038" rIns="92075" bIns="46038">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3200" b="1" i="0" u="none" strike="noStrike" kern="1200" cap="none" spc="0" normalizeH="0" baseline="0" noProof="0">
              <a:ln>
                <a:noFill/>
              </a:ln>
              <a:solidFill>
                <a:srgbClr val="FFFF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73159" name="Rectangle 296"/>
          <p:cNvSpPr>
            <a:spLocks noGrp="1"/>
          </p:cNvSpPr>
          <p:nvPr>
            <p:ph type="title"/>
          </p:nvPr>
        </p:nvSpPr>
        <p:spPr>
          <a:xfrm>
            <a:off x="762000" y="68263"/>
            <a:ext cx="8382000" cy="579437"/>
          </a:xfrm>
          <a:ln/>
        </p:spPr>
        <p:txBody>
          <a:bodyPr vert="horz" wrap="square" lIns="91440" tIns="45720" rIns="91440" bIns="45720" anchor="ctr" anchorCtr="0"/>
          <a:p>
            <a:pPr eaLnBrk="1" hangingPunct="1"/>
            <a:r>
              <a:rPr lang="en-US" altLang="zh-CN">
                <a:ea typeface="宋体" panose="02010600030101010101" pitchFamily="2" charset="-122"/>
              </a:rPr>
              <a:t> </a:t>
            </a:r>
            <a:r>
              <a:rPr lang="zh-CN" altLang="en-US" dirty="0">
                <a:ea typeface="宋体" panose="02010600030101010101" pitchFamily="2" charset="-122"/>
              </a:rPr>
              <a:t>将来状态图</a:t>
            </a:r>
            <a:endParaRPr lang="zh-CN" altLang="en-US" dirty="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out)">
                                      <p:cBhvr>
                                        <p:cTn id="7" dur="500"/>
                                        <p:tgtEl>
                                          <p:spTgt spid="19"/>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ox(out)">
                                      <p:cBhvr>
                                        <p:cTn id="11" dur="500"/>
                                        <p:tgtEl>
                                          <p:spTgt spid="26"/>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173056"/>
                                        </p:tgtEl>
                                        <p:attrNameLst>
                                          <p:attrName>style.visibility</p:attrName>
                                        </p:attrNameLst>
                                      </p:cBhvr>
                                      <p:to>
                                        <p:strVal val="visible"/>
                                      </p:to>
                                    </p:set>
                                    <p:animEffect transition="in" filter="box(out)">
                                      <p:cBhvr>
                                        <p:cTn id="15" dur="500"/>
                                        <p:tgtEl>
                                          <p:spTgt spid="173056"/>
                                        </p:tgtEl>
                                      </p:cBhvr>
                                    </p:animEffect>
                                  </p:childTnLst>
                                </p:cTn>
                              </p:par>
                            </p:childTnLst>
                          </p:cTn>
                        </p:par>
                        <p:par>
                          <p:cTn id="16" fill="hold">
                            <p:stCondLst>
                              <p:cond delay="1500"/>
                            </p:stCondLst>
                            <p:childTnLst>
                              <p:par>
                                <p:cTn id="17" presetID="4" presetClass="entr" presetSubtype="3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out)">
                                      <p:cBhvr>
                                        <p:cTn id="19" dur="500"/>
                                        <p:tgtEl>
                                          <p:spTgt spid="2"/>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ox(ou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497371"/>
                                        </p:tgtEl>
                                        <p:attrNameLst>
                                          <p:attrName>style.visibility</p:attrName>
                                        </p:attrNameLst>
                                      </p:cBhvr>
                                      <p:to>
                                        <p:strVal val="visible"/>
                                      </p:to>
                                    </p:set>
                                    <p:animEffect transition="in" filter="wipe(up)">
                                      <p:cBhvr>
                                        <p:cTn id="28" dur="500"/>
                                        <p:tgtEl>
                                          <p:spTgt spid="1497371"/>
                                        </p:tgtEl>
                                      </p:cBhvr>
                                    </p:animEffect>
                                  </p:childTnLst>
                                </p:cTn>
                              </p:par>
                            </p:childTnLst>
                          </p:cTn>
                        </p:par>
                        <p:par>
                          <p:cTn id="29" fill="hold">
                            <p:stCondLst>
                              <p:cond delay="500"/>
                            </p:stCondLst>
                            <p:childTnLst>
                              <p:par>
                                <p:cTn id="30" presetID="22" presetClass="entr" presetSubtype="2" fill="hold" nodeType="afterEffect">
                                  <p:stCondLst>
                                    <p:cond delay="0"/>
                                  </p:stCondLst>
                                  <p:childTnLst>
                                    <p:set>
                                      <p:cBhvr>
                                        <p:cTn id="31" dur="1" fill="hold">
                                          <p:stCondLst>
                                            <p:cond delay="0"/>
                                          </p:stCondLst>
                                        </p:cTn>
                                        <p:tgtEl>
                                          <p:spTgt spid="1497372"/>
                                        </p:tgtEl>
                                        <p:attrNameLst>
                                          <p:attrName>style.visibility</p:attrName>
                                        </p:attrNameLst>
                                      </p:cBhvr>
                                      <p:to>
                                        <p:strVal val="visible"/>
                                      </p:to>
                                    </p:set>
                                    <p:animEffect transition="in" filter="wipe(right)">
                                      <p:cBhvr>
                                        <p:cTn id="32" dur="500"/>
                                        <p:tgtEl>
                                          <p:spTgt spid="1497372"/>
                                        </p:tgtEl>
                                      </p:cBhvr>
                                    </p:animEffect>
                                  </p:childTnLst>
                                </p:cTn>
                              </p:par>
                            </p:childTnLst>
                          </p:cTn>
                        </p:par>
                        <p:par>
                          <p:cTn id="33" fill="hold">
                            <p:stCondLst>
                              <p:cond delay="1000"/>
                            </p:stCondLst>
                            <p:childTnLst>
                              <p:par>
                                <p:cTn id="34" presetID="22" presetClass="entr" presetSubtype="4" fill="hold" grpId="0" nodeType="afterEffect">
                                  <p:stCondLst>
                                    <p:cond delay="0"/>
                                  </p:stCondLst>
                                  <p:childTnLst>
                                    <p:set>
                                      <p:cBhvr>
                                        <p:cTn id="35" dur="1" fill="hold">
                                          <p:stCondLst>
                                            <p:cond delay="0"/>
                                          </p:stCondLst>
                                        </p:cTn>
                                        <p:tgtEl>
                                          <p:spTgt spid="1497373"/>
                                        </p:tgtEl>
                                        <p:attrNameLst>
                                          <p:attrName>style.visibility</p:attrName>
                                        </p:attrNameLst>
                                      </p:cBhvr>
                                      <p:to>
                                        <p:strVal val="visible"/>
                                      </p:to>
                                    </p:set>
                                    <p:animEffect transition="in" filter="wipe(down)">
                                      <p:cBhvr>
                                        <p:cTn id="36" dur="500"/>
                                        <p:tgtEl>
                                          <p:spTgt spid="1497373"/>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1497374"/>
                                        </p:tgtEl>
                                        <p:attrNameLst>
                                          <p:attrName>style.visibility</p:attrName>
                                        </p:attrNameLst>
                                      </p:cBhvr>
                                      <p:to>
                                        <p:strVal val="visible"/>
                                      </p:to>
                                    </p:set>
                                    <p:animEffect transition="in" filter="wipe(left)">
                                      <p:cBhvr>
                                        <p:cTn id="40" dur="500"/>
                                        <p:tgtEl>
                                          <p:spTgt spid="1497374"/>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497375"/>
                                        </p:tgtEl>
                                        <p:attrNameLst>
                                          <p:attrName>style.visibility</p:attrName>
                                        </p:attrNameLst>
                                      </p:cBhvr>
                                      <p:to>
                                        <p:strVal val="visible"/>
                                      </p:to>
                                    </p:set>
                                    <p:animEffect transition="in" filter="wipe(left)">
                                      <p:cBhvr>
                                        <p:cTn id="44" dur="500"/>
                                        <p:tgtEl>
                                          <p:spTgt spid="1497375"/>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1497376"/>
                                        </p:tgtEl>
                                        <p:attrNameLst>
                                          <p:attrName>style.visibility</p:attrName>
                                        </p:attrNameLst>
                                      </p:cBhvr>
                                      <p:to>
                                        <p:strVal val="visible"/>
                                      </p:to>
                                    </p:set>
                                    <p:animEffect transition="in" filter="wipe(up)">
                                      <p:cBhvr>
                                        <p:cTn id="48" dur="500"/>
                                        <p:tgtEl>
                                          <p:spTgt spid="1497376"/>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1497377"/>
                                        </p:tgtEl>
                                        <p:attrNameLst>
                                          <p:attrName>style.visibility</p:attrName>
                                        </p:attrNameLst>
                                      </p:cBhvr>
                                      <p:to>
                                        <p:strVal val="visible"/>
                                      </p:to>
                                    </p:set>
                                    <p:animEffect transition="in" filter="wipe(down)">
                                      <p:cBhvr>
                                        <p:cTn id="52" dur="500"/>
                                        <p:tgtEl>
                                          <p:spTgt spid="1497377"/>
                                        </p:tgtEl>
                                      </p:cBhvr>
                                    </p:animEffect>
                                  </p:childTnLst>
                                </p:cTn>
                              </p:par>
                            </p:childTnLst>
                          </p:cTn>
                        </p:par>
                        <p:par>
                          <p:cTn id="53" fill="hold">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1497378"/>
                                        </p:tgtEl>
                                        <p:attrNameLst>
                                          <p:attrName>style.visibility</p:attrName>
                                        </p:attrNameLst>
                                      </p:cBhvr>
                                      <p:to>
                                        <p:strVal val="visible"/>
                                      </p:to>
                                    </p:set>
                                    <p:animEffect transition="in" filter="wipe(left)">
                                      <p:cBhvr>
                                        <p:cTn id="56" dur="500"/>
                                        <p:tgtEl>
                                          <p:spTgt spid="1497378"/>
                                        </p:tgtEl>
                                      </p:cBhvr>
                                    </p:animEffect>
                                  </p:childTnLst>
                                </p:cTn>
                              </p:par>
                            </p:childTnLst>
                          </p:cTn>
                        </p:par>
                        <p:par>
                          <p:cTn id="57" fill="hold">
                            <p:stCondLst>
                              <p:cond delay="4000"/>
                            </p:stCondLst>
                            <p:childTnLst>
                              <p:par>
                                <p:cTn id="58" presetID="22" presetClass="entr" presetSubtype="1" fill="hold" grpId="0" nodeType="afterEffect">
                                  <p:stCondLst>
                                    <p:cond delay="0"/>
                                  </p:stCondLst>
                                  <p:childTnLst>
                                    <p:set>
                                      <p:cBhvr>
                                        <p:cTn id="59" dur="1" fill="hold">
                                          <p:stCondLst>
                                            <p:cond delay="0"/>
                                          </p:stCondLst>
                                        </p:cTn>
                                        <p:tgtEl>
                                          <p:spTgt spid="1497379"/>
                                        </p:tgtEl>
                                        <p:attrNameLst>
                                          <p:attrName>style.visibility</p:attrName>
                                        </p:attrNameLst>
                                      </p:cBhvr>
                                      <p:to>
                                        <p:strVal val="visible"/>
                                      </p:to>
                                    </p:set>
                                    <p:animEffect transition="in" filter="wipe(up)">
                                      <p:cBhvr>
                                        <p:cTn id="60" dur="500"/>
                                        <p:tgtEl>
                                          <p:spTgt spid="1497379"/>
                                        </p:tgtEl>
                                      </p:cBhvr>
                                    </p:animEffect>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1497380"/>
                                        </p:tgtEl>
                                        <p:attrNameLst>
                                          <p:attrName>style.visibility</p:attrName>
                                        </p:attrNameLst>
                                      </p:cBhvr>
                                      <p:to>
                                        <p:strVal val="visible"/>
                                      </p:to>
                                    </p:set>
                                    <p:animEffect transition="in" filter="wipe(up)">
                                      <p:cBhvr>
                                        <p:cTn id="64" dur="500"/>
                                        <p:tgtEl>
                                          <p:spTgt spid="1497380"/>
                                        </p:tgtEl>
                                      </p:cBhvr>
                                    </p:animEffect>
                                  </p:childTnLst>
                                </p:cTn>
                              </p:par>
                            </p:childTnLst>
                          </p:cTn>
                        </p:par>
                        <p:par>
                          <p:cTn id="65" fill="hold">
                            <p:stCondLst>
                              <p:cond delay="5000"/>
                            </p:stCondLst>
                            <p:childTnLst>
                              <p:par>
                                <p:cTn id="66" presetID="22" presetClass="entr" presetSubtype="4" fill="hold" grpId="0" nodeType="afterEffect">
                                  <p:stCondLst>
                                    <p:cond delay="0"/>
                                  </p:stCondLst>
                                  <p:childTnLst>
                                    <p:set>
                                      <p:cBhvr>
                                        <p:cTn id="67" dur="1" fill="hold">
                                          <p:stCondLst>
                                            <p:cond delay="0"/>
                                          </p:stCondLst>
                                        </p:cTn>
                                        <p:tgtEl>
                                          <p:spTgt spid="1497381"/>
                                        </p:tgtEl>
                                        <p:attrNameLst>
                                          <p:attrName>style.visibility</p:attrName>
                                        </p:attrNameLst>
                                      </p:cBhvr>
                                      <p:to>
                                        <p:strVal val="visible"/>
                                      </p:to>
                                    </p:set>
                                    <p:animEffect transition="in" filter="wipe(down)">
                                      <p:cBhvr>
                                        <p:cTn id="68" dur="500"/>
                                        <p:tgtEl>
                                          <p:spTgt spid="1497381"/>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497382"/>
                                        </p:tgtEl>
                                        <p:attrNameLst>
                                          <p:attrName>style.visibility</p:attrName>
                                        </p:attrNameLst>
                                      </p:cBhvr>
                                      <p:to>
                                        <p:strVal val="visible"/>
                                      </p:to>
                                    </p:set>
                                    <p:animEffect transition="in" filter="wipe(left)">
                                      <p:cBhvr>
                                        <p:cTn id="72" dur="500"/>
                                        <p:tgtEl>
                                          <p:spTgt spid="1497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7371" grpId="0" animBg="1"/>
      <p:bldP spid="1497373" grpId="0" animBg="1"/>
      <p:bldP spid="1497375" grpId="0"/>
      <p:bldP spid="1497376" grpId="0" animBg="1"/>
      <p:bldP spid="1497377" grpId="0" animBg="1"/>
      <p:bldP spid="1497378" grpId="0"/>
      <p:bldP spid="1497379" grpId="0" animBg="1"/>
      <p:bldP spid="1497380" grpId="0" animBg="1"/>
      <p:bldP spid="1497381" grpId="0" animBg="1"/>
      <p:bldP spid="149738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Rectangle 2"/>
          <p:cNvSpPr>
            <a:spLocks noGrp="1"/>
          </p:cNvSpPr>
          <p:nvPr>
            <p:ph type="ctrTitle"/>
          </p:nvPr>
        </p:nvSpPr>
        <p:spPr>
          <a:xfrm>
            <a:off x="762000" y="2406650"/>
            <a:ext cx="8382000" cy="889000"/>
          </a:xfrm>
          <a:ln/>
        </p:spPr>
        <p:txBody>
          <a:bodyPr vert="horz" wrap="square" lIns="91440" tIns="45720" rIns="91440" bIns="45720" anchor="ctr" anchorCtr="0"/>
          <a:p>
            <a:pPr eaLnBrk="1" hangingPunct="1">
              <a:buClrTx/>
              <a:buSzTx/>
              <a:buFontTx/>
            </a:pPr>
            <a:r>
              <a:rPr lang="en-US" altLang="zh-CN">
                <a:solidFill>
                  <a:srgbClr val="003399"/>
                </a:solidFill>
                <a:latin typeface="Arial Black" panose="020B0A04020102020204" pitchFamily="34" charset="0"/>
                <a:ea typeface="宋体" panose="02010600030101010101" pitchFamily="2" charset="-122"/>
                <a:cs typeface="+mj-cs"/>
              </a:rPr>
              <a:t>Thank You</a:t>
            </a:r>
            <a:endParaRPr lang="en-US" altLang="zh-CN">
              <a:solidFill>
                <a:srgbClr val="003399"/>
              </a:solidFill>
              <a:latin typeface="Arial Black" panose="020B0A04020102020204" pitchFamily="34" charset="0"/>
              <a:ea typeface="宋体" panose="02010600030101010101" pitchFamily="2" charset="-122"/>
              <a:cs typeface="+mj-cs"/>
            </a:endParaRPr>
          </a:p>
        </p:txBody>
      </p:sp>
      <p:grpSp>
        <p:nvGrpSpPr>
          <p:cNvPr id="24580" name="Group 3"/>
          <p:cNvGrpSpPr/>
          <p:nvPr/>
        </p:nvGrpSpPr>
        <p:grpSpPr>
          <a:xfrm>
            <a:off x="1281113" y="4868863"/>
            <a:ext cx="7429500" cy="533400"/>
            <a:chOff x="737" y="3072"/>
            <a:chExt cx="4320" cy="336"/>
          </a:xfrm>
        </p:grpSpPr>
        <p:sp>
          <p:nvSpPr>
            <p:cNvPr id="24583" name="Rectangle 4"/>
            <p:cNvSpPr/>
            <p:nvPr/>
          </p:nvSpPr>
          <p:spPr>
            <a:xfrm>
              <a:off x="783" y="3264"/>
              <a:ext cx="288" cy="144"/>
            </a:xfrm>
            <a:prstGeom prst="rect">
              <a:avLst/>
            </a:prstGeom>
            <a:gradFill rotWithShape="0">
              <a:gsLst>
                <a:gs pos="0">
                  <a:srgbClr val="FF0000"/>
                </a:gs>
                <a:gs pos="50000">
                  <a:srgbClr val="FFF5F5"/>
                </a:gs>
                <a:gs pos="100000">
                  <a:srgbClr val="FF0000"/>
                </a:gs>
              </a:gsLst>
              <a:lin ang="18900000" scaled="1"/>
              <a:tileRect/>
            </a:gradFill>
            <a:ln w="9525">
              <a:noFill/>
            </a:ln>
          </p:spPr>
          <p:txBody>
            <a:bodyPr wrap="none" anchor="ctr" anchorCtr="0"/>
            <a:p>
              <a:pPr algn="ctr"/>
              <a:endParaRPr lang="zh-CN" altLang="en-US" sz="2400" b="0" dirty="0">
                <a:latin typeface="Tahoma" panose="020B0604030504040204" pitchFamily="34" charset="0"/>
                <a:ea typeface="宋体" panose="02010600030101010101" pitchFamily="2" charset="-122"/>
              </a:endParaRPr>
            </a:p>
          </p:txBody>
        </p:sp>
        <p:sp>
          <p:nvSpPr>
            <p:cNvPr id="1372165" name="Rectangle 5"/>
            <p:cNvSpPr>
              <a:spLocks noChangeArrowheads="1"/>
            </p:cNvSpPr>
            <p:nvPr/>
          </p:nvSpPr>
          <p:spPr bwMode="ltGray">
            <a:xfrm>
              <a:off x="783" y="3072"/>
              <a:ext cx="144" cy="288"/>
            </a:xfrm>
            <a:prstGeom prst="rect">
              <a:avLst/>
            </a:prstGeom>
            <a:gradFill rotWithShape="0">
              <a:gsLst>
                <a:gs pos="0">
                  <a:schemeClr val="accent2">
                    <a:gamma/>
                    <a:tint val="33725"/>
                    <a:invGamma/>
                  </a:schemeClr>
                </a:gs>
                <a:gs pos="50000">
                  <a:schemeClr val="accent2"/>
                </a:gs>
                <a:gs pos="100000">
                  <a:schemeClr val="accent2">
                    <a:gamma/>
                    <a:tint val="33725"/>
                    <a:invGamma/>
                  </a:schemeClr>
                </a:gs>
              </a:gsLst>
              <a:lin ang="189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24585" name="Rectangle 6"/>
            <p:cNvSpPr/>
            <p:nvPr/>
          </p:nvSpPr>
          <p:spPr>
            <a:xfrm>
              <a:off x="737" y="3168"/>
              <a:ext cx="4320" cy="48"/>
            </a:xfrm>
            <a:prstGeom prst="rect">
              <a:avLst/>
            </a:prstGeom>
            <a:gradFill rotWithShape="0">
              <a:gsLst>
                <a:gs pos="0">
                  <a:srgbClr val="FFFFFF"/>
                </a:gs>
                <a:gs pos="100000">
                  <a:srgbClr val="FF0066"/>
                </a:gs>
              </a:gsLst>
              <a:lin ang="0" scaled="1"/>
              <a:tileRect/>
            </a:gradFill>
            <a:ln w="12700">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spTree>
  </p:cSld>
  <p:clrMapOvr>
    <a:masterClrMapping/>
  </p:clrMapOvr>
  <p:transition spd="med">
    <p:cut/>
  </p:transition>
</p:sld>
</file>

<file path=ppt/tags/tag1.xml><?xml version="1.0" encoding="utf-8"?>
<p:tagLst xmlns:p="http://schemas.openxmlformats.org/presentationml/2006/main">
  <p:tag name="KSO_WM_UNIT_PLACING_PICTURE_USER_VIEWPORT" val="{&quot;height&quot;:5774,&quot;width&quot;:15600}"/>
</p:tagLst>
</file>

<file path=ppt/tags/tag2.xml><?xml version="1.0" encoding="utf-8"?>
<p:tagLst xmlns:p="http://schemas.openxmlformats.org/presentationml/2006/main">
  <p:tag name="KSO_WPP_MARK_KEY" val="26f1a6a4-47c2-4170-81c2-0c7b6b8465e0"/>
  <p:tag name="COMMONDATA" val="eyJoZGlkIjoiODc5OTdkZDQxOTMwNGQxNTBmNzRiMmEzNWM0ZjQ1MmMifQ=="/>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GB"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GB"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FFFFFF"/>
    </a:dk1>
    <a:lt1>
      <a:srgbClr val="FFFFFF"/>
    </a:lt1>
    <a:dk2>
      <a:srgbClr val="FFFF00"/>
    </a:dk2>
    <a:lt2>
      <a:srgbClr val="00000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
    <a:dk1>
      <a:srgbClr val="FFFFFF"/>
    </a:dk1>
    <a:lt1>
      <a:srgbClr val="FFFFFF"/>
    </a:lt1>
    <a:dk2>
      <a:srgbClr val="FFFF00"/>
    </a:dk2>
    <a:lt2>
      <a:srgbClr val="00000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
    <a:dk1>
      <a:srgbClr val="FFFFFF"/>
    </a:dk1>
    <a:lt1>
      <a:srgbClr val="FFFFFF"/>
    </a:lt1>
    <a:dk2>
      <a:srgbClr val="FFFF00"/>
    </a:dk2>
    <a:lt2>
      <a:srgbClr val="00000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
    <a:dk1>
      <a:srgbClr val="FFFFFF"/>
    </a:dk1>
    <a:lt1>
      <a:srgbClr val="FFFFFF"/>
    </a:lt1>
    <a:dk2>
      <a:srgbClr val="FFFF00"/>
    </a:dk2>
    <a:lt2>
      <a:srgbClr val="00000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
    <a:dk1>
      <a:srgbClr val="FFFFFF"/>
    </a:dk1>
    <a:lt1>
      <a:srgbClr val="FFFFFF"/>
    </a:lt1>
    <a:dk2>
      <a:srgbClr val="FFFF00"/>
    </a:dk2>
    <a:lt2>
      <a:srgbClr val="00000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FFFFFF"/>
    </a:dk1>
    <a:lt1>
      <a:srgbClr val="FFFFFF"/>
    </a:lt1>
    <a:dk2>
      <a:srgbClr val="FFFF00"/>
    </a:dk2>
    <a:lt2>
      <a:srgbClr val="00000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F8F8F8"/>
    </a:dk1>
    <a:lt1>
      <a:srgbClr val="FFFFFF"/>
    </a:lt1>
    <a:dk2>
      <a:srgbClr val="FFFF00"/>
    </a:dk2>
    <a:lt2>
      <a:srgbClr val="000000"/>
    </a:lt2>
    <a:accent1>
      <a:srgbClr val="00CC99"/>
    </a:accent1>
    <a:accent2>
      <a:srgbClr val="3333CC"/>
    </a:accent2>
    <a:accent3>
      <a:srgbClr val="FFFFFF"/>
    </a:accent3>
    <a:accent4>
      <a:srgbClr val="D4D4D4"/>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FFFFFF"/>
    </a:dk1>
    <a:lt1>
      <a:srgbClr val="FFFFFF"/>
    </a:lt1>
    <a:dk2>
      <a:srgbClr val="FFFF00"/>
    </a:dk2>
    <a:lt2>
      <a:srgbClr val="00000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
    <a:dk1>
      <a:srgbClr val="FFFFFF"/>
    </a:dk1>
    <a:lt1>
      <a:srgbClr val="FFFFFF"/>
    </a:lt1>
    <a:dk2>
      <a:srgbClr val="FFFF00"/>
    </a:dk2>
    <a:lt2>
      <a:srgbClr val="00000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
    <a:dk1>
      <a:srgbClr val="FFFFFF"/>
    </a:dk1>
    <a:lt1>
      <a:srgbClr val="FFFFFF"/>
    </a:lt1>
    <a:dk2>
      <a:srgbClr val="FFFF00"/>
    </a:dk2>
    <a:lt2>
      <a:srgbClr val="00000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
    <a:dk1>
      <a:srgbClr val="FFFFFF"/>
    </a:dk1>
    <a:lt1>
      <a:srgbClr val="FFFFFF"/>
    </a:lt1>
    <a:dk2>
      <a:srgbClr val="FFFF00"/>
    </a:dk2>
    <a:lt2>
      <a:srgbClr val="00000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
    <a:dk1>
      <a:srgbClr val="FFFFFF"/>
    </a:dk1>
    <a:lt1>
      <a:srgbClr val="FFFFFF"/>
    </a:lt1>
    <a:dk2>
      <a:srgbClr val="FFFF00"/>
    </a:dk2>
    <a:lt2>
      <a:srgbClr val="00000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
    <a:dk1>
      <a:srgbClr val="FFFFFF"/>
    </a:dk1>
    <a:lt1>
      <a:srgbClr val="FFFFFF"/>
    </a:lt1>
    <a:dk2>
      <a:srgbClr val="FFFF00"/>
    </a:dk2>
    <a:lt2>
      <a:srgbClr val="00000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0</TotalTime>
  <Words>12137</Words>
  <Application>WPS 演示</Application>
  <PresentationFormat>A4 纸张(210x297 毫米)</PresentationFormat>
  <Paragraphs>2183</Paragraphs>
  <Slides>93</Slides>
  <Notes>78</Notes>
  <HiddenSlides>4</HiddenSlides>
  <MMClips>0</MMClips>
  <ScaleCrop>false</ScaleCrop>
  <HeadingPairs>
    <vt:vector size="8" baseType="variant">
      <vt:variant>
        <vt:lpstr>已用的字体</vt:lpstr>
      </vt:variant>
      <vt:variant>
        <vt:i4>22</vt:i4>
      </vt:variant>
      <vt:variant>
        <vt:lpstr>主题</vt:lpstr>
      </vt:variant>
      <vt:variant>
        <vt:i4>1</vt:i4>
      </vt:variant>
      <vt:variant>
        <vt:lpstr>嵌入 OLE 服务器</vt:lpstr>
      </vt:variant>
      <vt:variant>
        <vt:i4>31</vt:i4>
      </vt:variant>
      <vt:variant>
        <vt:lpstr>幻灯片标题</vt:lpstr>
      </vt:variant>
      <vt:variant>
        <vt:i4>93</vt:i4>
      </vt:variant>
    </vt:vector>
  </HeadingPairs>
  <TitlesOfParts>
    <vt:vector size="147" baseType="lpstr">
      <vt:lpstr>Arial</vt:lpstr>
      <vt:lpstr>宋体</vt:lpstr>
      <vt:lpstr>Wingdings</vt:lpstr>
      <vt:lpstr>文鼎CS中圆繁</vt:lpstr>
      <vt:lpstr>AR DECODE</vt:lpstr>
      <vt:lpstr>ksdb</vt:lpstr>
      <vt:lpstr>Times New Roman</vt:lpstr>
      <vt:lpstr>Palatino</vt:lpstr>
      <vt:lpstr>Palatino Linotype</vt:lpstr>
      <vt:lpstr>Arial Rounded MT Bold</vt:lpstr>
      <vt:lpstr>黑体</vt:lpstr>
      <vt:lpstr>Monotype Sorts</vt:lpstr>
      <vt:lpstr>Wingdings</vt:lpstr>
      <vt:lpstr>Symbol</vt:lpstr>
      <vt:lpstr>Arial Black</vt:lpstr>
      <vt:lpstr>Arial Narrow</vt:lpstr>
      <vt:lpstr>Comic Sans MS</vt:lpstr>
      <vt:lpstr>News Gothic</vt:lpstr>
      <vt:lpstr>Tahoma</vt:lpstr>
      <vt:lpstr>Verdana</vt:lpstr>
      <vt:lpstr>微软雅黑</vt:lpstr>
      <vt:lpstr>Arial Unicode MS</vt:lpstr>
      <vt:lpstr>Default Design</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MSPhotoEd.3</vt:lpstr>
      <vt:lpstr>Word.Document.8</vt:lpstr>
      <vt:lpstr>Word.Document.8</vt:lpstr>
      <vt:lpstr>Word.Document.8</vt:lpstr>
      <vt:lpstr>Word.Document.8</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Neville-Clarke (S) Pte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Neville-Clarke (S) Pte Ltd</dc:creator>
  <cp:lastModifiedBy>WPS_1670316127</cp:lastModifiedBy>
  <cp:revision>177</cp:revision>
  <dcterms:created xsi:type="dcterms:W3CDTF">2003-05-22T06:16:38Z</dcterms:created>
  <dcterms:modified xsi:type="dcterms:W3CDTF">2023-05-11T05:49:15Z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6F6D0E29FC2749BC979D15AF1183A5C9_13</vt:lpwstr>
  </property>
  <property fmtid="{D5CDD505-2E9C-101B-9397-08002B2CF9AE}" pid="3" name="KSOProductBuildVer">
    <vt:lpwstr>2052-11.1.0.14309</vt:lpwstr>
  </property>
</Properties>
</file>